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iagrams/colors8.xml" ContentType="application/vnd.openxmlformats-officedocument.drawingml.diagramColors+xml"/>
  <Override PartName="/ppt/charts/chart3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rawings/drawing7.xml" ContentType="application/vnd.openxmlformats-officedocument.drawingml.chartshapes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charts/chart32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rawings/drawing8.xml" ContentType="application/vnd.openxmlformats-officedocument.drawingml.chartshape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charts/chart26.xml" ContentType="application/vnd.openxmlformats-officedocument.drawingml.chart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rawings/drawing9.xml" ContentType="application/vnd.openxmlformats-officedocument.drawingml.chartshapes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rawings/drawing11.xml" ContentType="application/vnd.openxmlformats-officedocument.drawingml.chartshapes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layout11.xml" ContentType="application/vnd.openxmlformats-officedocument.drawingml.diagramLayout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  <Override PartName="/ppt/diagrams/data9.xml" ContentType="application/vnd.openxmlformats-officedocument.drawingml.diagramData+xml"/>
  <Override PartName="/ppt/slides/slide20.xml" ContentType="application/vnd.openxmlformats-officedocument.presentationml.slide+xml"/>
  <Override PartName="/ppt/charts/chart12.xml" ContentType="application/vnd.openxmlformats-officedocument.drawingml.chart+xml"/>
  <Override PartName="/ppt/diagrams/layout4.xml" ContentType="application/vnd.openxmlformats-officedocument.drawingml.diagramLayout+xml"/>
  <Override PartName="/ppt/charts/chart30.xml" ContentType="application/vnd.openxmlformats-officedocument.drawingml.chart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13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rawings/drawing6.xml" ContentType="application/vnd.openxmlformats-officedocument.drawingml.chartshapes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charts/chart2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73"/>
  </p:notesMasterIdLst>
  <p:handoutMasterIdLst>
    <p:handoutMasterId r:id="rId74"/>
  </p:handoutMasterIdLst>
  <p:sldIdLst>
    <p:sldId id="385" r:id="rId2"/>
    <p:sldId id="258" r:id="rId3"/>
    <p:sldId id="259" r:id="rId4"/>
    <p:sldId id="260" r:id="rId5"/>
    <p:sldId id="399" r:id="rId6"/>
    <p:sldId id="398" r:id="rId7"/>
    <p:sldId id="386" r:id="rId8"/>
    <p:sldId id="389" r:id="rId9"/>
    <p:sldId id="390" r:id="rId10"/>
    <p:sldId id="400" r:id="rId11"/>
    <p:sldId id="360" r:id="rId12"/>
    <p:sldId id="308" r:id="rId13"/>
    <p:sldId id="302" r:id="rId14"/>
    <p:sldId id="401" r:id="rId15"/>
    <p:sldId id="317" r:id="rId16"/>
    <p:sldId id="335" r:id="rId17"/>
    <p:sldId id="336" r:id="rId18"/>
    <p:sldId id="267" r:id="rId19"/>
    <p:sldId id="393" r:id="rId20"/>
    <p:sldId id="388" r:id="rId21"/>
    <p:sldId id="395" r:id="rId22"/>
    <p:sldId id="397" r:id="rId23"/>
    <p:sldId id="391" r:id="rId24"/>
    <p:sldId id="365" r:id="rId25"/>
    <p:sldId id="392" r:id="rId26"/>
    <p:sldId id="338" r:id="rId27"/>
    <p:sldId id="396" r:id="rId28"/>
    <p:sldId id="368" r:id="rId29"/>
    <p:sldId id="411" r:id="rId30"/>
    <p:sldId id="369" r:id="rId31"/>
    <p:sldId id="371" r:id="rId32"/>
    <p:sldId id="372" r:id="rId33"/>
    <p:sldId id="373" r:id="rId34"/>
    <p:sldId id="412" r:id="rId35"/>
    <p:sldId id="413" r:id="rId36"/>
    <p:sldId id="414" r:id="rId37"/>
    <p:sldId id="310" r:id="rId38"/>
    <p:sldId id="394" r:id="rId39"/>
    <p:sldId id="342" r:id="rId40"/>
    <p:sldId id="343" r:id="rId41"/>
    <p:sldId id="322" r:id="rId42"/>
    <p:sldId id="345" r:id="rId43"/>
    <p:sldId id="344" r:id="rId44"/>
    <p:sldId id="282" r:id="rId45"/>
    <p:sldId id="346" r:id="rId46"/>
    <p:sldId id="405" r:id="rId47"/>
    <p:sldId id="406" r:id="rId48"/>
    <p:sldId id="374" r:id="rId49"/>
    <p:sldId id="375" r:id="rId50"/>
    <p:sldId id="376" r:id="rId51"/>
    <p:sldId id="349" r:id="rId52"/>
    <p:sldId id="407" r:id="rId53"/>
    <p:sldId id="408" r:id="rId54"/>
    <p:sldId id="350" r:id="rId55"/>
    <p:sldId id="409" r:id="rId56"/>
    <p:sldId id="410" r:id="rId57"/>
    <p:sldId id="378" r:id="rId58"/>
    <p:sldId id="403" r:id="rId59"/>
    <p:sldId id="404" r:id="rId60"/>
    <p:sldId id="379" r:id="rId61"/>
    <p:sldId id="324" r:id="rId62"/>
    <p:sldId id="354" r:id="rId63"/>
    <p:sldId id="384" r:id="rId64"/>
    <p:sldId id="355" r:id="rId65"/>
    <p:sldId id="402" r:id="rId66"/>
    <p:sldId id="383" r:id="rId67"/>
    <p:sldId id="298" r:id="rId68"/>
    <p:sldId id="296" r:id="rId69"/>
    <p:sldId id="327" r:id="rId70"/>
    <p:sldId id="367" r:id="rId71"/>
    <p:sldId id="297" r:id="rId7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A0F6"/>
    <a:srgbClr val="98C3F6"/>
    <a:srgbClr val="CADCFA"/>
    <a:srgbClr val="7ACDEA"/>
    <a:srgbClr val="BDD3E9"/>
    <a:srgbClr val="AEC9E4"/>
    <a:srgbClr val="7EA9D4"/>
    <a:srgbClr val="66D498"/>
    <a:srgbClr val="6D7BC1"/>
    <a:srgbClr val="99ED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56" autoAdjust="0"/>
    <p:restoredTop sz="98951" autoAdjust="0"/>
  </p:normalViewPr>
  <p:slideViewPr>
    <p:cSldViewPr>
      <p:cViewPr>
        <p:scale>
          <a:sx n="78" d="100"/>
          <a:sy n="78" d="100"/>
        </p:scale>
        <p:origin x="-948" y="-756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4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6.xlsx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dLbls>
            <c:dLbl>
              <c:idx val="0"/>
              <c:layout>
                <c:manualLayout>
                  <c:x val="1.5957407202783803E-2"/>
                  <c:y val="-0.32701518192580059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2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Доходы</a:t>
                    </a:r>
                    <a:endParaRPr lang="en-US" sz="1200" b="1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3.4337765287324636E-2"/>
                  <c:y val="-0.46928064319039298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Расходы</a:t>
                    </a:r>
                    <a:endParaRPr lang="en-US" sz="1200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Лист1!$A$3:$A$4</c:f>
              <c:strCache>
                <c:ptCount val="2"/>
                <c:pt idx="0">
                  <c:v>доходы</c:v>
                </c:pt>
                <c:pt idx="1">
                  <c:v> расходы</c:v>
                </c:pt>
              </c:strCache>
            </c:strRef>
          </c:cat>
          <c:val>
            <c:numRef>
              <c:f>Лист1!$B$3:$B$4</c:f>
              <c:numCache>
                <c:formatCode>General</c:formatCode>
                <c:ptCount val="2"/>
                <c:pt idx="0">
                  <c:v>80</c:v>
                </c:pt>
                <c:pt idx="1">
                  <c:v>135</c:v>
                </c:pt>
              </c:numCache>
            </c:numRef>
          </c:val>
        </c:ser>
        <c:shape val="cylinder"/>
        <c:axId val="72791168"/>
        <c:axId val="72792704"/>
        <c:axId val="0"/>
      </c:bar3DChart>
      <c:catAx>
        <c:axId val="72791168"/>
        <c:scaling>
          <c:orientation val="minMax"/>
        </c:scaling>
        <c:delete val="1"/>
        <c:axPos val="b"/>
        <c:tickLblPos val="none"/>
        <c:crossAx val="72792704"/>
        <c:crosses val="autoZero"/>
        <c:auto val="1"/>
        <c:lblAlgn val="ctr"/>
        <c:lblOffset val="100"/>
      </c:catAx>
      <c:valAx>
        <c:axId val="72792704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72791168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8571741032371027E-2"/>
          <c:y val="6.0659813356663754E-2"/>
          <c:w val="0.87087270341209544"/>
          <c:h val="0.79822506561679785"/>
        </c:manualLayout>
      </c:layout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2.0772794705009711E-2"/>
                  <c:y val="-5.5994105999907909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 dirty="0">
                        <a:solidFill>
                          <a:schemeClr val="tx1"/>
                        </a:solidFill>
                      </a:rPr>
                      <a:t>Д</a:t>
                    </a:r>
                    <a:r>
                      <a:rPr lang="ru-RU" b="1" dirty="0" smtClean="0">
                        <a:solidFill>
                          <a:schemeClr val="tx1"/>
                        </a:solidFill>
                      </a:rPr>
                      <a:t>оходы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4.1666704705390092E-2"/>
                  <c:y val="-5.5263249988488333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ru-RU" b="1" dirty="0">
                        <a:solidFill>
                          <a:schemeClr val="tx1"/>
                        </a:solidFill>
                      </a:rPr>
                      <a:t>Р</a:t>
                    </a:r>
                    <a:r>
                      <a:rPr lang="ru-RU" b="1" dirty="0" smtClean="0">
                        <a:solidFill>
                          <a:schemeClr val="tx1"/>
                        </a:solidFill>
                      </a:rPr>
                      <a:t>асходы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Лист4!$A$4:$A$5</c:f>
              <c:strCache>
                <c:ptCount val="2"/>
                <c:pt idx="0">
                  <c:v>доходы </c:v>
                </c:pt>
                <c:pt idx="1">
                  <c:v>расходы</c:v>
                </c:pt>
              </c:strCache>
            </c:strRef>
          </c:cat>
          <c:val>
            <c:numRef>
              <c:f>Лист4!$B$4:$B$5</c:f>
              <c:numCache>
                <c:formatCode>General</c:formatCode>
                <c:ptCount val="2"/>
                <c:pt idx="0">
                  <c:v>150</c:v>
                </c:pt>
                <c:pt idx="1">
                  <c:v>100</c:v>
                </c:pt>
              </c:numCache>
            </c:numRef>
          </c:val>
        </c:ser>
        <c:shape val="cylinder"/>
        <c:axId val="72817664"/>
        <c:axId val="72827648"/>
        <c:axId val="0"/>
      </c:bar3DChart>
      <c:catAx>
        <c:axId val="72817664"/>
        <c:scaling>
          <c:orientation val="minMax"/>
        </c:scaling>
        <c:delete val="1"/>
        <c:axPos val="b"/>
        <c:tickLblPos val="none"/>
        <c:crossAx val="72827648"/>
        <c:crosses val="autoZero"/>
        <c:auto val="1"/>
        <c:lblAlgn val="ctr"/>
        <c:lblOffset val="100"/>
      </c:catAx>
      <c:valAx>
        <c:axId val="72827648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72817664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7016392134110639"/>
          <c:y val="2.5045319017889894E-2"/>
          <c:w val="0.76761727026501025"/>
          <c:h val="0.974954680982110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</c:spPr>
          <c:explosion val="25"/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firstSliceAng val="18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5299387576553042"/>
          <c:y val="8.3217774861475649E-2"/>
          <c:w val="0.45284711286089241"/>
          <c:h val="0.75474518810149283"/>
        </c:manualLayout>
      </c:layout>
      <c:doughnutChart>
        <c:varyColors val="1"/>
        <c:ser>
          <c:idx val="0"/>
          <c:order val="0"/>
          <c:tx>
            <c:strRef>
              <c:f>Лист5!$B$1</c:f>
              <c:strCache>
                <c:ptCount val="1"/>
                <c:pt idx="0">
                  <c:v>2019 год</c:v>
                </c:pt>
              </c:strCache>
            </c:strRef>
          </c:tx>
          <c:dPt>
            <c:idx val="0"/>
            <c:spPr>
              <a:solidFill>
                <a:srgbClr val="7EA9D4"/>
              </a:solidFill>
            </c:spPr>
          </c:dPt>
          <c:dPt>
            <c:idx val="2"/>
            <c:spPr>
              <a:solidFill>
                <a:srgbClr val="66D498"/>
              </a:solidFill>
            </c:spPr>
          </c:dPt>
          <c:cat>
            <c:strRef>
              <c:f>Лист5!$A$3:$A$5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Лист5!$B$3:$B$5</c:f>
              <c:numCache>
                <c:formatCode>General</c:formatCode>
                <c:ptCount val="3"/>
                <c:pt idx="0">
                  <c:v>117992.2</c:v>
                </c:pt>
                <c:pt idx="1">
                  <c:v>6846.1</c:v>
                </c:pt>
                <c:pt idx="2">
                  <c:v>254340.4</c:v>
                </c:pt>
              </c:numCache>
            </c:numRef>
          </c:val>
        </c:ser>
        <c:firstSliceAng val="0"/>
        <c:holeSize val="50"/>
      </c:doughnutChart>
    </c:plotArea>
    <c:plotVisOnly val="1"/>
    <c:dispBlanksAs val="zero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7723549261507637"/>
          <c:y val="6.0046842675816663E-2"/>
          <c:w val="0.65356259587036003"/>
          <c:h val="0.91594834269195402"/>
        </c:manualLayout>
      </c:layout>
      <c:doughnutChart>
        <c:varyColors val="1"/>
        <c:ser>
          <c:idx val="0"/>
          <c:order val="0"/>
          <c:tx>
            <c:strRef>
              <c:f>Лист5!$B$1</c:f>
              <c:strCache>
                <c:ptCount val="1"/>
                <c:pt idx="0">
                  <c:v>2019 год</c:v>
                </c:pt>
              </c:strCache>
            </c:strRef>
          </c:tx>
          <c:dPt>
            <c:idx val="0"/>
            <c:spPr>
              <a:solidFill>
                <a:srgbClr val="7EA9D4"/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Лист5!$A$3:$A$5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Лист5!$B$3:$B$5</c:f>
              <c:numCache>
                <c:formatCode>General</c:formatCode>
                <c:ptCount val="3"/>
                <c:pt idx="0">
                  <c:v>117992.2</c:v>
                </c:pt>
                <c:pt idx="1">
                  <c:v>6846.1</c:v>
                </c:pt>
                <c:pt idx="2">
                  <c:v>254340.4</c:v>
                </c:pt>
              </c:numCache>
            </c:numRef>
          </c:val>
        </c:ser>
        <c:firstSliceAng val="0"/>
        <c:holeSize val="50"/>
      </c:doughnutChart>
    </c:plotArea>
    <c:plotVisOnly val="1"/>
    <c:dispBlanksAs val="zero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3718624333200194"/>
          <c:y val="4.6371801035466294E-2"/>
          <c:w val="0.51462337518053569"/>
          <c:h val="0.91678201840398565"/>
        </c:manualLayout>
      </c:layout>
      <c:doughnutChart>
        <c:varyColors val="1"/>
        <c:ser>
          <c:idx val="0"/>
          <c:order val="0"/>
          <c:tx>
            <c:strRef>
              <c:f>Лист5!$B$1</c:f>
              <c:strCache>
                <c:ptCount val="1"/>
                <c:pt idx="0">
                  <c:v>2019 год</c:v>
                </c:pt>
              </c:strCache>
            </c:strRef>
          </c:tx>
          <c:dPt>
            <c:idx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Лист5!$A$3:$A$5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Лист5!$B$3:$B$5</c:f>
              <c:numCache>
                <c:formatCode>General</c:formatCode>
                <c:ptCount val="3"/>
                <c:pt idx="0">
                  <c:v>117992.2</c:v>
                </c:pt>
                <c:pt idx="1">
                  <c:v>6846.1</c:v>
                </c:pt>
                <c:pt idx="2">
                  <c:v>254340.4</c:v>
                </c:pt>
              </c:numCache>
            </c:numRef>
          </c:val>
        </c:ser>
        <c:firstSliceAng val="0"/>
        <c:holeSize val="50"/>
      </c:doughnutChart>
    </c:plotArea>
    <c:plotVisOnly val="1"/>
    <c:dispBlanksAs val="zero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045100048572338"/>
          <c:y val="0"/>
          <c:w val="0.52281846837692558"/>
          <c:h val="0.88372462711520661"/>
        </c:manualLayout>
      </c:layout>
      <c:doughnutChart>
        <c:varyColors val="1"/>
        <c:ser>
          <c:idx val="0"/>
          <c:order val="0"/>
          <c:tx>
            <c:strRef>
              <c:f>Лист5!$B$1</c:f>
              <c:strCache>
                <c:ptCount val="1"/>
                <c:pt idx="0">
                  <c:v>2019 год</c:v>
                </c:pt>
              </c:strCache>
            </c:strRef>
          </c:tx>
          <c:dPt>
            <c:idx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rgbClr val="66D498"/>
              </a:solidFill>
            </c:spPr>
          </c:dPt>
          <c:cat>
            <c:strRef>
              <c:f>Лист5!$A$3:$A$5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Лист5!$B$3:$B$5</c:f>
              <c:numCache>
                <c:formatCode>General</c:formatCode>
                <c:ptCount val="3"/>
                <c:pt idx="0">
                  <c:v>117992.2</c:v>
                </c:pt>
                <c:pt idx="1">
                  <c:v>6846.1</c:v>
                </c:pt>
                <c:pt idx="2">
                  <c:v>254340.4</c:v>
                </c:pt>
              </c:numCache>
            </c:numRef>
          </c:val>
        </c:ser>
        <c:firstSliceAng val="0"/>
        <c:holeSize val="50"/>
      </c:doughnutChart>
    </c:plotArea>
    <c:plotVisOnly val="1"/>
    <c:dispBlanksAs val="zero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65000"/>
                </a:schemeClr>
              </a:solidFill>
            </c:spPr>
          </c:dPt>
          <c:val>
            <c:numRef>
              <c:f>'структура мун расх'!$B$18:$B$19</c:f>
              <c:numCache>
                <c:formatCode>General</c:formatCode>
                <c:ptCount val="2"/>
                <c:pt idx="0">
                  <c:v>60.6</c:v>
                </c:pt>
                <c:pt idx="1">
                  <c:v>39.4</c:v>
                </c:pt>
              </c:numCache>
            </c:numRef>
          </c:val>
        </c:ser>
        <c:firstSliceAng val="0"/>
        <c:holeSize val="50"/>
      </c:doughnutChart>
    </c:plotArea>
    <c:plotVisOnly val="1"/>
    <c:dispBlanksAs val="zero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7"/>
  <c:chart>
    <c:plotArea>
      <c:layout/>
      <c:doughnutChart>
        <c:ser>
          <c:idx val="0"/>
          <c:order val="0"/>
          <c:spPr>
            <a:solidFill>
              <a:prstClr val="white">
                <a:lumMod val="65000"/>
              </a:prstClr>
            </a:solidFill>
          </c:spPr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val>
            <c:numRef>
              <c:f>'структура мун расх'!$B$25:$B$26</c:f>
              <c:numCache>
                <c:formatCode>General</c:formatCode>
                <c:ptCount val="2"/>
                <c:pt idx="0">
                  <c:v>39.4</c:v>
                </c:pt>
                <c:pt idx="1">
                  <c:v>60.6</c:v>
                </c:pt>
              </c:numCache>
            </c:numRef>
          </c:val>
        </c:ser>
        <c:firstSliceAng val="0"/>
        <c:holeSize val="50"/>
      </c:doughnutChart>
    </c:plotArea>
    <c:plotVisOnly val="1"/>
    <c:dispBlanksAs val="zero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val>
            <c:numRef>
              <c:f>'структура мун расх'!$B$18:$B$19</c:f>
              <c:numCache>
                <c:formatCode>General</c:formatCode>
                <c:ptCount val="2"/>
                <c:pt idx="0">
                  <c:v>60.6</c:v>
                </c:pt>
                <c:pt idx="1">
                  <c:v>39.4</c:v>
                </c:pt>
              </c:numCache>
            </c:numRef>
          </c:val>
        </c:ser>
        <c:firstSliceAng val="0"/>
        <c:holeSize val="50"/>
      </c:doughnutChart>
    </c:plotArea>
    <c:plotVisOnly val="1"/>
    <c:dispBlanksAs val="zero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autoTitleDeleted val="1"/>
    <c:plotArea>
      <c:layout/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товаров'!$C$9:$C$14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'объем отгруж товаров'!$D$9:$D$14</c:f>
              <c:numCache>
                <c:formatCode>General</c:formatCode>
                <c:ptCount val="6"/>
                <c:pt idx="0">
                  <c:v>3147.7</c:v>
                </c:pt>
                <c:pt idx="1">
                  <c:v>3280</c:v>
                </c:pt>
                <c:pt idx="2">
                  <c:v>3437.5</c:v>
                </c:pt>
                <c:pt idx="3">
                  <c:v>3623.1</c:v>
                </c:pt>
                <c:pt idx="4">
                  <c:v>3818.8</c:v>
                </c:pt>
                <c:pt idx="5">
                  <c:v>4025</c:v>
                </c:pt>
              </c:numCache>
            </c:numRef>
          </c:val>
        </c:ser>
        <c:dLbls>
          <c:showVal val="1"/>
        </c:dLbls>
        <c:gapWidth val="95"/>
        <c:overlap val="100"/>
        <c:axId val="74379264"/>
        <c:axId val="74380800"/>
      </c:barChart>
      <c:catAx>
        <c:axId val="743792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380800"/>
        <c:crosses val="autoZero"/>
        <c:auto val="1"/>
        <c:lblAlgn val="ctr"/>
        <c:lblOffset val="100"/>
      </c:catAx>
      <c:valAx>
        <c:axId val="7438080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4379264"/>
        <c:crosses val="autoZero"/>
        <c:crossBetween val="between"/>
      </c:valAx>
    </c:plotArea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autoTitleDeleted val="1"/>
    <c:plotArea>
      <c:layout/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C0504D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C0504D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</c:spPr>
          <c:dPt>
            <c:idx val="3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товаров'!$C$19:$C$24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'объем отгруж товаров'!$D$19:$D$24</c:f>
              <c:numCache>
                <c:formatCode>General</c:formatCode>
                <c:ptCount val="6"/>
                <c:pt idx="0">
                  <c:v>263.8</c:v>
                </c:pt>
                <c:pt idx="1">
                  <c:v>276.7</c:v>
                </c:pt>
                <c:pt idx="2">
                  <c:v>297.5</c:v>
                </c:pt>
                <c:pt idx="3">
                  <c:v>316.60000000000002</c:v>
                </c:pt>
                <c:pt idx="4">
                  <c:v>336.4</c:v>
                </c:pt>
                <c:pt idx="5">
                  <c:v>356.3</c:v>
                </c:pt>
              </c:numCache>
            </c:numRef>
          </c:val>
        </c:ser>
        <c:dLbls>
          <c:showVal val="1"/>
        </c:dLbls>
        <c:gapWidth val="95"/>
        <c:overlap val="100"/>
        <c:axId val="74507392"/>
        <c:axId val="74508928"/>
      </c:barChart>
      <c:catAx>
        <c:axId val="7450739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508928"/>
        <c:crosses val="autoZero"/>
        <c:auto val="1"/>
        <c:lblAlgn val="ctr"/>
        <c:lblOffset val="100"/>
      </c:catAx>
      <c:valAx>
        <c:axId val="74508928"/>
        <c:scaling>
          <c:orientation val="minMax"/>
        </c:scaling>
        <c:delete val="1"/>
        <c:axPos val="l"/>
        <c:numFmt formatCode="General" sourceLinked="1"/>
        <c:tickLblPos val="none"/>
        <c:crossAx val="74507392"/>
        <c:crosses val="autoZero"/>
        <c:crossBetween val="between"/>
      </c:valAx>
    </c:plotArea>
    <c:plotVisOnly val="1"/>
    <c:dispBlanksAs val="gap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layout>
        <c:manualLayout>
          <c:xMode val="edge"/>
          <c:yMode val="edge"/>
          <c:x val="0.14111462239831768"/>
          <c:y val="0.1327398116781919"/>
        </c:manualLayout>
      </c:layout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otX val="40"/>
      <c:perspective val="30"/>
    </c:view3D>
    <c:plotArea>
      <c:layout>
        <c:manualLayout>
          <c:layoutTarget val="inner"/>
          <c:xMode val="edge"/>
          <c:yMode val="edge"/>
          <c:x val="0"/>
          <c:y val="1.3195591515253321E-4"/>
          <c:w val="0.7116270778652668"/>
          <c:h val="0.94254164247421146"/>
        </c:manualLayout>
      </c:layout>
      <c:pie3DChart>
        <c:varyColors val="1"/>
        <c:ser>
          <c:idx val="0"/>
          <c:order val="0"/>
          <c:tx>
            <c:strRef>
              <c:f>'ранжир мун рай'!$U$6</c:f>
              <c:strCache>
                <c:ptCount val="1"/>
                <c:pt idx="0">
                  <c:v>Рейтинг районов</c:v>
                </c:pt>
              </c:strCache>
            </c:strRef>
          </c:tx>
          <c:cat>
            <c:strRef>
              <c:f>'ранжир мун рай'!$V$5:$AI$5</c:f>
              <c:strCache>
                <c:ptCount val="14"/>
                <c:pt idx="0">
                  <c:v>Вадский</c:v>
                </c:pt>
                <c:pt idx="1">
                  <c:v>Шарангский</c:v>
                </c:pt>
                <c:pt idx="2">
                  <c:v>Б.Мурашкинский</c:v>
                </c:pt>
                <c:pt idx="3">
                  <c:v>Бутурлинский</c:v>
                </c:pt>
                <c:pt idx="4">
                  <c:v>Б.Болдинский</c:v>
                </c:pt>
                <c:pt idx="5">
                  <c:v>Ветлужский</c:v>
                </c:pt>
                <c:pt idx="6">
                  <c:v>Княгининский</c:v>
                </c:pt>
                <c:pt idx="7">
                  <c:v>Спасский</c:v>
                </c:pt>
                <c:pt idx="8">
                  <c:v>Гагинский</c:v>
                </c:pt>
                <c:pt idx="9">
                  <c:v>Тонкинский</c:v>
                </c:pt>
                <c:pt idx="10">
                  <c:v>г.о. Сокольский</c:v>
                </c:pt>
                <c:pt idx="11">
                  <c:v>Сеченовский</c:v>
                </c:pt>
                <c:pt idx="12">
                  <c:v>Краснооктябрьский</c:v>
                </c:pt>
                <c:pt idx="13">
                  <c:v>Варнавинский</c:v>
                </c:pt>
              </c:strCache>
            </c:strRef>
          </c:cat>
          <c:val>
            <c:numRef>
              <c:f>'ранжир мун рай'!$V$6:$AI$6</c:f>
              <c:numCache>
                <c:formatCode>General</c:formatCode>
                <c:ptCount val="14"/>
                <c:pt idx="0">
                  <c:v>5.9100000000000014E-2</c:v>
                </c:pt>
                <c:pt idx="1">
                  <c:v>6.0299999999999999E-2</c:v>
                </c:pt>
                <c:pt idx="2">
                  <c:v>5.9900000000000113E-2</c:v>
                </c:pt>
                <c:pt idx="3">
                  <c:v>5.9300000000000366E-2</c:v>
                </c:pt>
                <c:pt idx="4">
                  <c:v>5.8500000000000003E-2</c:v>
                </c:pt>
                <c:pt idx="5">
                  <c:v>5.6599999999999998E-2</c:v>
                </c:pt>
                <c:pt idx="6">
                  <c:v>6.0800000000000014E-2</c:v>
                </c:pt>
                <c:pt idx="7">
                  <c:v>5.8100000000000013E-2</c:v>
                </c:pt>
                <c:pt idx="8">
                  <c:v>5.7200000000000001E-2</c:v>
                </c:pt>
                <c:pt idx="9">
                  <c:v>5.7600000000000012E-2</c:v>
                </c:pt>
                <c:pt idx="10">
                  <c:v>5.6500000000000002E-2</c:v>
                </c:pt>
                <c:pt idx="11">
                  <c:v>5.9100000000000014E-2</c:v>
                </c:pt>
                <c:pt idx="12">
                  <c:v>5.6800000000000003E-2</c:v>
                </c:pt>
                <c:pt idx="13">
                  <c:v>5.9900000000000113E-2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0336246548354908"/>
          <c:y val="0.12192483925455173"/>
          <c:w val="0.29364621644565947"/>
          <c:h val="0.78047836352268152"/>
        </c:manualLayout>
      </c:layout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layout>
        <c:manualLayout>
          <c:xMode val="edge"/>
          <c:yMode val="edge"/>
          <c:x val="0.16378949572126603"/>
          <c:y val="3.9197571018664751E-2"/>
        </c:manualLayout>
      </c:layout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otX val="40"/>
      <c:perspective val="30"/>
    </c:view3D>
    <c:plotArea>
      <c:layout>
        <c:manualLayout>
          <c:layoutTarget val="inner"/>
          <c:xMode val="edge"/>
          <c:yMode val="edge"/>
          <c:x val="0"/>
          <c:y val="9.4624764433056466E-2"/>
          <c:w val="0.71545073924313862"/>
          <c:h val="0.88073088638014063"/>
        </c:manualLayout>
      </c:layout>
      <c:pie3DChart>
        <c:varyColors val="1"/>
        <c:ser>
          <c:idx val="0"/>
          <c:order val="0"/>
          <c:tx>
            <c:strRef>
              <c:f>'ранжир мун рай'!$A$6</c:f>
              <c:strCache>
                <c:ptCount val="1"/>
                <c:pt idx="0">
                  <c:v>Рейтинг районов</c:v>
                </c:pt>
              </c:strCache>
            </c:strRef>
          </c:tx>
          <c:dLbls>
            <c:delete val="1"/>
          </c:dLbls>
          <c:cat>
            <c:strRef>
              <c:f>'ранжир мун рай'!$B$5:$O$5</c:f>
              <c:strCache>
                <c:ptCount val="14"/>
                <c:pt idx="0">
                  <c:v>Вадский</c:v>
                </c:pt>
                <c:pt idx="1">
                  <c:v>Шарангский</c:v>
                </c:pt>
                <c:pt idx="2">
                  <c:v>Б.Мурашкинский</c:v>
                </c:pt>
                <c:pt idx="3">
                  <c:v>Бутурлинский</c:v>
                </c:pt>
                <c:pt idx="4">
                  <c:v>Б.Болдинский</c:v>
                </c:pt>
                <c:pt idx="5">
                  <c:v>Ветлужский</c:v>
                </c:pt>
                <c:pt idx="6">
                  <c:v>Княгининский</c:v>
                </c:pt>
                <c:pt idx="7">
                  <c:v>Спасский</c:v>
                </c:pt>
                <c:pt idx="8">
                  <c:v>Гагинский</c:v>
                </c:pt>
                <c:pt idx="9">
                  <c:v>Тонкинский</c:v>
                </c:pt>
                <c:pt idx="10">
                  <c:v>г.о. Сокольский</c:v>
                </c:pt>
                <c:pt idx="11">
                  <c:v>Сеченовский</c:v>
                </c:pt>
                <c:pt idx="12">
                  <c:v>Краснооктябрьский</c:v>
                </c:pt>
                <c:pt idx="13">
                  <c:v>Варнавинский</c:v>
                </c:pt>
              </c:strCache>
            </c:strRef>
          </c:cat>
          <c:val>
            <c:numRef>
              <c:f>'ранжир мун рай'!$B$6:$O$6</c:f>
              <c:numCache>
                <c:formatCode>General</c:formatCode>
                <c:ptCount val="14"/>
                <c:pt idx="0">
                  <c:v>0.12790000000000001</c:v>
                </c:pt>
                <c:pt idx="1">
                  <c:v>0.12959999999999999</c:v>
                </c:pt>
                <c:pt idx="2">
                  <c:v>0.13220000000000001</c:v>
                </c:pt>
                <c:pt idx="3">
                  <c:v>0.1283</c:v>
                </c:pt>
                <c:pt idx="4">
                  <c:v>0.1208</c:v>
                </c:pt>
                <c:pt idx="5">
                  <c:v>0.1263</c:v>
                </c:pt>
                <c:pt idx="6">
                  <c:v>0.1258</c:v>
                </c:pt>
                <c:pt idx="7">
                  <c:v>0.12410000000000022</c:v>
                </c:pt>
                <c:pt idx="8">
                  <c:v>0.12060000000000012</c:v>
                </c:pt>
                <c:pt idx="9">
                  <c:v>0.12360000000000022</c:v>
                </c:pt>
                <c:pt idx="10">
                  <c:v>0.126</c:v>
                </c:pt>
                <c:pt idx="11">
                  <c:v>0.12290000000000002</c:v>
                </c:pt>
                <c:pt idx="12">
                  <c:v>0.1255</c:v>
                </c:pt>
                <c:pt idx="13">
                  <c:v>0.12089999999999998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8108834221809589"/>
          <c:y val="0"/>
          <c:w val="0.31052646544182322"/>
          <c:h val="1"/>
        </c:manualLayout>
      </c:layout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lineChart>
        <c:grouping val="stacked"/>
        <c:ser>
          <c:idx val="0"/>
          <c:order val="0"/>
          <c:dLbls>
            <c:dLbl>
              <c:idx val="1"/>
              <c:layout>
                <c:manualLayout>
                  <c:x val="-8.3333333333333367E-3"/>
                  <c:y val="-6.4197680640064134E-2"/>
                </c:manualLayout>
              </c:layout>
              <c:showVal val="1"/>
            </c:dLbl>
            <c:dLbl>
              <c:idx val="2"/>
              <c:layout>
                <c:manualLayout>
                  <c:x val="2.7777777777778664E-3"/>
                  <c:y val="2.4691415630793811E-2"/>
                </c:manualLayout>
              </c:layout>
              <c:showVal val="1"/>
            </c:dLbl>
            <c:dLbl>
              <c:idx val="3"/>
              <c:layout>
                <c:manualLayout>
                  <c:x val="-1.388888888888901E-2"/>
                  <c:y val="-6.9444444444444503E-2"/>
                </c:manualLayout>
              </c:layout>
              <c:showVal val="1"/>
            </c:dLbl>
            <c:dLbl>
              <c:idx val="4"/>
              <c:layout>
                <c:manualLayout>
                  <c:x val="8.3333333333333367E-3"/>
                  <c:y val="5.5555555555555455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показат'!$M$4:$M$9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'динамика прогнозных показат'!$N$4:$N$9</c:f>
              <c:numCache>
                <c:formatCode>General</c:formatCode>
                <c:ptCount val="6"/>
                <c:pt idx="0">
                  <c:v>105.9</c:v>
                </c:pt>
                <c:pt idx="1">
                  <c:v>104.3</c:v>
                </c:pt>
                <c:pt idx="2">
                  <c:v>103.3</c:v>
                </c:pt>
                <c:pt idx="3">
                  <c:v>104.2</c:v>
                </c:pt>
                <c:pt idx="4">
                  <c:v>103.8</c:v>
                </c:pt>
                <c:pt idx="5">
                  <c:v>103.9</c:v>
                </c:pt>
              </c:numCache>
            </c:numRef>
          </c:val>
        </c:ser>
        <c:dLbls>
          <c:showVal val="1"/>
        </c:dLbls>
        <c:marker val="1"/>
        <c:axId val="74627328"/>
        <c:axId val="67346432"/>
      </c:lineChart>
      <c:catAx>
        <c:axId val="7462732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346432"/>
        <c:crosses val="autoZero"/>
        <c:auto val="1"/>
        <c:lblAlgn val="ctr"/>
        <c:lblOffset val="100"/>
      </c:catAx>
      <c:valAx>
        <c:axId val="6734643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4627328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2"/>
  <c:chart>
    <c:autoTitleDeleted val="1"/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8.3333333333333367E-3"/>
                  <c:y val="-2.7777777777778109E-2"/>
                </c:manualLayout>
              </c:layout>
              <c:showVal val="1"/>
            </c:dLbl>
            <c:dLbl>
              <c:idx val="2"/>
              <c:layout>
                <c:manualLayout>
                  <c:x val="-8.3333333333333228E-3"/>
                  <c:y val="-4.1666666666666664E-2"/>
                </c:manualLayout>
              </c:layout>
              <c:showVal val="1"/>
            </c:dLbl>
            <c:dLbl>
              <c:idx val="3"/>
              <c:layout>
                <c:manualLayout>
                  <c:x val="-8.3333333333333367E-3"/>
                  <c:y val="-3.7037037037037056E-2"/>
                </c:manualLayout>
              </c:layout>
              <c:showVal val="1"/>
            </c:dLbl>
            <c:dLbl>
              <c:idx val="4"/>
              <c:layout>
                <c:manualLayout>
                  <c:x val="-1.1111111111111125E-2"/>
                  <c:y val="-4.6296296296296523E-2"/>
                </c:manualLayout>
              </c:layout>
              <c:showVal val="1"/>
            </c:dLbl>
            <c:dLbl>
              <c:idx val="5"/>
              <c:layout>
                <c:manualLayout>
                  <c:x val="-1.1111111111111021E-2"/>
                  <c:y val="-5.5555555555555455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показат'!$B$5:$B$10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'динамика прогнозных показат'!$C$5:$C$10</c:f>
              <c:numCache>
                <c:formatCode>General</c:formatCode>
                <c:ptCount val="6"/>
                <c:pt idx="0">
                  <c:v>11933</c:v>
                </c:pt>
                <c:pt idx="1">
                  <c:v>11855</c:v>
                </c:pt>
                <c:pt idx="2">
                  <c:v>11554</c:v>
                </c:pt>
                <c:pt idx="3">
                  <c:v>11444</c:v>
                </c:pt>
                <c:pt idx="4">
                  <c:v>11351</c:v>
                </c:pt>
                <c:pt idx="5">
                  <c:v>11296</c:v>
                </c:pt>
              </c:numCache>
            </c:numRef>
          </c:val>
        </c:ser>
        <c:dLbls>
          <c:showVal val="1"/>
        </c:dLbls>
        <c:marker val="1"/>
        <c:axId val="74777344"/>
        <c:axId val="74778880"/>
      </c:lineChart>
      <c:catAx>
        <c:axId val="7477734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778880"/>
        <c:crosses val="autoZero"/>
        <c:auto val="1"/>
        <c:lblAlgn val="ctr"/>
        <c:lblOffset val="100"/>
      </c:catAx>
      <c:valAx>
        <c:axId val="7477888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4777344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autoTitleDeleted val="1"/>
    <c:plotArea>
      <c:layout>
        <c:manualLayout>
          <c:layoutTarget val="inner"/>
          <c:xMode val="edge"/>
          <c:yMode val="edge"/>
          <c:x val="3.0555555555555582E-2"/>
          <c:y val="0.23611111111111124"/>
          <c:w val="0.9388888888888921"/>
          <c:h val="0.60180555555555981"/>
        </c:manualLayout>
      </c:layout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5.5555555555555455E-2"/>
                  <c:y val="-7.4074074074074112E-2"/>
                </c:manualLayout>
              </c:layout>
              <c:showVal val="1"/>
            </c:dLbl>
            <c:dLbl>
              <c:idx val="1"/>
              <c:layout>
                <c:manualLayout>
                  <c:x val="-5.5555555555555455E-2"/>
                  <c:y val="-7.8703703703703803E-2"/>
                </c:manualLayout>
              </c:layout>
              <c:showVal val="1"/>
            </c:dLbl>
            <c:dLbl>
              <c:idx val="2"/>
              <c:layout>
                <c:manualLayout>
                  <c:x val="-5.5555555555555455E-2"/>
                  <c:y val="-8.3333333333333343E-2"/>
                </c:manualLayout>
              </c:layout>
              <c:showVal val="1"/>
            </c:dLbl>
            <c:dLbl>
              <c:idx val="3"/>
              <c:layout>
                <c:manualLayout>
                  <c:x val="-4.1666666666666664E-2"/>
                  <c:y val="-8.3333333333333343E-2"/>
                </c:manualLayout>
              </c:layout>
              <c:showVal val="1"/>
            </c:dLbl>
            <c:dLbl>
              <c:idx val="4"/>
              <c:layout>
                <c:manualLayout>
                  <c:x val="-5.5555555555555455E-2"/>
                  <c:y val="-7.8703703703703734E-2"/>
                </c:manualLayout>
              </c:layout>
              <c:showVal val="1"/>
            </c:dLbl>
            <c:dLbl>
              <c:idx val="5"/>
              <c:layout>
                <c:manualLayout>
                  <c:x val="-3.0555555555555582E-2"/>
                  <c:y val="-6.944444444444450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показат'!$B$15:$B$20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'динамика прогнозных показат'!$C$15:$C$20</c:f>
              <c:numCache>
                <c:formatCode>General</c:formatCode>
                <c:ptCount val="6"/>
                <c:pt idx="0">
                  <c:v>20424</c:v>
                </c:pt>
                <c:pt idx="1">
                  <c:v>21610.7</c:v>
                </c:pt>
                <c:pt idx="2">
                  <c:v>23848.7</c:v>
                </c:pt>
                <c:pt idx="3">
                  <c:v>25274</c:v>
                </c:pt>
                <c:pt idx="4">
                  <c:v>26789.7</c:v>
                </c:pt>
                <c:pt idx="5">
                  <c:v>28397.4</c:v>
                </c:pt>
              </c:numCache>
            </c:numRef>
          </c:val>
        </c:ser>
        <c:dLbls>
          <c:showVal val="1"/>
        </c:dLbls>
        <c:marker val="1"/>
        <c:axId val="74798592"/>
        <c:axId val="74800128"/>
      </c:lineChart>
      <c:catAx>
        <c:axId val="7479859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800128"/>
        <c:crosses val="autoZero"/>
        <c:auto val="1"/>
        <c:lblAlgn val="ctr"/>
        <c:lblOffset val="100"/>
      </c:catAx>
      <c:valAx>
        <c:axId val="7480012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4798592"/>
        <c:crosses val="autoZero"/>
        <c:crossBetween val="between"/>
      </c:valAx>
    </c:plotArea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autoTitleDeleted val="1"/>
    <c:plotArea>
      <c:layout>
        <c:manualLayout>
          <c:layoutTarget val="inner"/>
          <c:xMode val="edge"/>
          <c:yMode val="edge"/>
          <c:x val="0"/>
          <c:y val="0.24396358059114756"/>
          <c:w val="0.9388888888888921"/>
          <c:h val="0.53480054146366196"/>
        </c:manualLayout>
      </c:layout>
      <c:barChart>
        <c:barDir val="col"/>
        <c:grouping val="stacked"/>
        <c:ser>
          <c:idx val="0"/>
          <c:order val="0"/>
          <c:tx>
            <c:v>Инвестиции, млн. рублей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'[основн мун прогр.xlsx]динамика прогнозных показат'!$B$30:$B$35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'[основн мун прогр.xlsx]динамика прогнозных показат'!$C$30:$C$35</c:f>
              <c:numCache>
                <c:formatCode>General</c:formatCode>
                <c:ptCount val="6"/>
                <c:pt idx="0">
                  <c:v>165</c:v>
                </c:pt>
                <c:pt idx="1">
                  <c:v>223.6</c:v>
                </c:pt>
                <c:pt idx="2">
                  <c:v>233.6</c:v>
                </c:pt>
                <c:pt idx="3">
                  <c:v>248.7</c:v>
                </c:pt>
                <c:pt idx="4">
                  <c:v>265.39999999999969</c:v>
                </c:pt>
                <c:pt idx="5">
                  <c:v>284.60000000000002</c:v>
                </c:pt>
              </c:numCache>
            </c:numRef>
          </c:val>
        </c:ser>
        <c:dLbls>
          <c:showVal val="1"/>
        </c:dLbls>
        <c:gapWidth val="95"/>
        <c:overlap val="100"/>
        <c:axId val="74843648"/>
        <c:axId val="74845184"/>
      </c:barChart>
      <c:catAx>
        <c:axId val="748436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845184"/>
        <c:crosses val="autoZero"/>
        <c:auto val="1"/>
        <c:lblAlgn val="ctr"/>
        <c:lblOffset val="100"/>
      </c:catAx>
      <c:valAx>
        <c:axId val="7484518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484364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902580927384138"/>
          <c:y val="0.91932108204960183"/>
          <c:w val="0.51805927384076988"/>
          <c:h val="5.185028479466517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6745149640247704E-4"/>
          <c:w val="0.95277777777777772"/>
          <c:h val="0.88969179752483685"/>
        </c:manualLayout>
      </c:layout>
      <c:lineChart>
        <c:grouping val="stacked"/>
        <c:ser>
          <c:idx val="0"/>
          <c:order val="0"/>
          <c:tx>
            <c:v>Индекс физического объема инвестиций, %</c:v>
          </c:tx>
          <c:dLbls>
            <c:dLbl>
              <c:idx val="0"/>
              <c:layout>
                <c:manualLayout>
                  <c:x val="-9.7222222222222224E-2"/>
                  <c:y val="-2.9678661364068326E-2"/>
                </c:manualLayout>
              </c:layout>
              <c:showVal val="1"/>
            </c:dLbl>
            <c:dLbl>
              <c:idx val="1"/>
              <c:layout>
                <c:manualLayout>
                  <c:x val="-8.3333333333333367E-3"/>
                  <c:y val="-1.1354895890584547E-2"/>
                </c:manualLayout>
              </c:layout>
              <c:showVal val="1"/>
            </c:dLbl>
            <c:dLbl>
              <c:idx val="2"/>
              <c:layout>
                <c:manualLayout>
                  <c:x val="-2.5000218722659954E-2"/>
                  <c:y val="-3.4454425700018124E-2"/>
                </c:manualLayout>
              </c:layout>
              <c:showVal val="1"/>
            </c:dLbl>
            <c:dLbl>
              <c:idx val="3"/>
              <c:layout>
                <c:manualLayout>
                  <c:x val="-3.0555555555555582E-2"/>
                  <c:y val="-4.1374485936277482E-2"/>
                </c:manualLayout>
              </c:layout>
              <c:showVal val="1"/>
            </c:dLbl>
            <c:dLbl>
              <c:idx val="4"/>
              <c:layout>
                <c:manualLayout>
                  <c:x val="-4.7222222222222332E-2"/>
                  <c:y val="-3.9035321021835642E-2"/>
                </c:manualLayout>
              </c:layout>
              <c:showVal val="1"/>
            </c:dLbl>
            <c:dLbl>
              <c:idx val="5"/>
              <c:layout>
                <c:manualLayout>
                  <c:x val="-6.3888888888888884E-2"/>
                  <c:y val="-3.6696156107393831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показат'!$L$30:$L$35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'динамика прогнозных показат'!$M$30:$M$35</c:f>
              <c:numCache>
                <c:formatCode>General</c:formatCode>
                <c:ptCount val="6"/>
                <c:pt idx="0">
                  <c:v>94.7</c:v>
                </c:pt>
                <c:pt idx="1">
                  <c:v>137.6</c:v>
                </c:pt>
                <c:pt idx="2">
                  <c:v>101</c:v>
                </c:pt>
                <c:pt idx="3">
                  <c:v>102</c:v>
                </c:pt>
                <c:pt idx="4">
                  <c:v>102.5</c:v>
                </c:pt>
                <c:pt idx="5">
                  <c:v>103</c:v>
                </c:pt>
              </c:numCache>
            </c:numRef>
          </c:val>
        </c:ser>
        <c:dLbls>
          <c:showVal val="1"/>
        </c:dLbls>
        <c:marker val="1"/>
        <c:axId val="74873472"/>
        <c:axId val="74887552"/>
      </c:lineChart>
      <c:catAx>
        <c:axId val="7487347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74887552"/>
        <c:crosses val="autoZero"/>
        <c:auto val="1"/>
        <c:lblAlgn val="ctr"/>
        <c:lblOffset val="100"/>
      </c:catAx>
      <c:valAx>
        <c:axId val="7488755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487347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3828324584427054"/>
          <c:y val="0.90740740740740744"/>
          <c:w val="0.85676662292213468"/>
          <c:h val="8.8690215806357553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autoTitleDeleted val="1"/>
    <c:plotArea>
      <c:layout>
        <c:manualLayout>
          <c:layoutTarget val="inner"/>
          <c:xMode val="edge"/>
          <c:yMode val="edge"/>
          <c:x val="1.7486439195100643E-2"/>
          <c:y val="5.1865903700711508E-2"/>
          <c:w val="0.93588341705129363"/>
          <c:h val="0.686255414285318"/>
        </c:manualLayout>
      </c:layout>
      <c:barChart>
        <c:barDir val="col"/>
        <c:grouping val="stacked"/>
        <c:ser>
          <c:idx val="0"/>
          <c:order val="0"/>
          <c:tx>
            <c:v>Площадь, тыс. кв.м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'[основн мун прогр.xlsx]динамика прогнозных показат'!$B$44:$B$49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'[основн мун прогр.xlsx]динамика прогнозных показат'!$C$44:$C$49</c:f>
              <c:numCache>
                <c:formatCode>General</c:formatCode>
                <c:ptCount val="6"/>
                <c:pt idx="0">
                  <c:v>3.085</c:v>
                </c:pt>
                <c:pt idx="1">
                  <c:v>3.0680000000000001</c:v>
                </c:pt>
                <c:pt idx="2">
                  <c:v>3.1</c:v>
                </c:pt>
                <c:pt idx="3">
                  <c:v>3.2</c:v>
                </c:pt>
                <c:pt idx="4">
                  <c:v>3.3</c:v>
                </c:pt>
                <c:pt idx="5">
                  <c:v>3.4</c:v>
                </c:pt>
              </c:numCache>
            </c:numRef>
          </c:val>
        </c:ser>
        <c:dLbls>
          <c:showVal val="1"/>
        </c:dLbls>
        <c:gapWidth val="95"/>
        <c:overlap val="100"/>
        <c:axId val="74716288"/>
        <c:axId val="74717824"/>
      </c:barChart>
      <c:catAx>
        <c:axId val="7471628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4717824"/>
        <c:crosses val="autoZero"/>
        <c:auto val="1"/>
        <c:lblAlgn val="ctr"/>
        <c:lblOffset val="100"/>
      </c:catAx>
      <c:valAx>
        <c:axId val="7471782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47162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92464224352015523"/>
          <c:w val="0.45487020981543852"/>
          <c:h val="6.5439913655535434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0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4027413240011649E-2"/>
          <c:w val="0.93888888888889233"/>
          <c:h val="0.45203740157480332"/>
        </c:manualLayout>
      </c:layout>
      <c:lineChart>
        <c:grouping val="stacked"/>
        <c:ser>
          <c:idx val="0"/>
          <c:order val="0"/>
          <c:tx>
            <c:v>Темп роста, %</c:v>
          </c:tx>
          <c:dLbls>
            <c:dLbl>
              <c:idx val="0"/>
              <c:layout>
                <c:manualLayout>
                  <c:x val="-7.6971812861522368E-2"/>
                  <c:y val="-4.2019952657901573E-2"/>
                </c:manualLayout>
              </c:layout>
              <c:showVal val="1"/>
            </c:dLbl>
            <c:dLbl>
              <c:idx val="1"/>
              <c:layout>
                <c:manualLayout>
                  <c:x val="-9.8963759393385947E-2"/>
                  <c:y val="-2.9090705481422143E-2"/>
                </c:manualLayout>
              </c:layout>
              <c:showVal val="1"/>
            </c:dLbl>
            <c:dLbl>
              <c:idx val="2"/>
              <c:layout>
                <c:manualLayout>
                  <c:x val="-8.5218792810971181E-2"/>
                  <c:y val="-4.2019907917609796E-2"/>
                </c:manualLayout>
              </c:layout>
              <c:showVal val="1"/>
            </c:dLbl>
            <c:dLbl>
              <c:idx val="3"/>
              <c:layout>
                <c:manualLayout>
                  <c:x val="-0.10171275270986886"/>
                  <c:y val="-3.2323006090468794E-2"/>
                </c:manualLayout>
              </c:layout>
              <c:showVal val="1"/>
            </c:dLbl>
            <c:dLbl>
              <c:idx val="4"/>
              <c:layout>
                <c:manualLayout>
                  <c:x val="-8.7967786127454164E-2"/>
                  <c:y val="-3.232300609046878E-2"/>
                </c:manualLayout>
              </c:layout>
              <c:showVal val="1"/>
            </c:dLbl>
            <c:dLbl>
              <c:idx val="5"/>
              <c:layout>
                <c:manualLayout>
                  <c:x val="-2.1991946531863666E-2"/>
                  <c:y val="-3.146559819075288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показат'!$L$43:$L$48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'динамика прогнозных показат'!$M$43:$M$48</c:f>
              <c:numCache>
                <c:formatCode>General</c:formatCode>
                <c:ptCount val="6"/>
                <c:pt idx="0">
                  <c:v>81.599999999999994</c:v>
                </c:pt>
                <c:pt idx="1">
                  <c:v>99.4</c:v>
                </c:pt>
                <c:pt idx="2">
                  <c:v>101</c:v>
                </c:pt>
                <c:pt idx="3">
                  <c:v>103.2</c:v>
                </c:pt>
                <c:pt idx="4">
                  <c:v>103.1</c:v>
                </c:pt>
                <c:pt idx="5">
                  <c:v>103</c:v>
                </c:pt>
              </c:numCache>
            </c:numRef>
          </c:val>
        </c:ser>
        <c:dLbls>
          <c:showVal val="1"/>
        </c:dLbls>
        <c:marker val="1"/>
        <c:axId val="74754304"/>
        <c:axId val="74764288"/>
      </c:lineChart>
      <c:catAx>
        <c:axId val="74754304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74764288"/>
        <c:crosses val="autoZero"/>
        <c:auto val="1"/>
        <c:lblAlgn val="ctr"/>
        <c:lblOffset val="100"/>
      </c:catAx>
      <c:valAx>
        <c:axId val="7476428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475430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3.6355977750903865E-2"/>
          <c:y val="0.85250166371253411"/>
          <c:w val="0.36603324584426988"/>
          <c:h val="9.8842228054826564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autoTitleDeleted val="1"/>
    <c:plotArea>
      <c:layout>
        <c:manualLayout>
          <c:layoutTarget val="inner"/>
          <c:xMode val="edge"/>
          <c:yMode val="edge"/>
          <c:x val="4.1666731473330422E-2"/>
          <c:y val="7.6503051597189176E-2"/>
          <c:w val="0.40349125109361322"/>
          <c:h val="0.81376386775182508"/>
        </c:manualLayout>
      </c:layout>
      <c:pieChart>
        <c:varyColors val="1"/>
        <c:ser>
          <c:idx val="0"/>
          <c:order val="0"/>
          <c:cat>
            <c:strRef>
              <c:f>'по основным отраслям'!$A$4:$A$9</c:f>
              <c:strCache>
                <c:ptCount val="6"/>
                <c:pt idx="0">
                  <c:v>Отрасли социальной сферы-60,6% </c:v>
                </c:pt>
                <c:pt idx="1">
                  <c:v>Общегосударственные вопросы-13%</c:v>
                </c:pt>
                <c:pt idx="2">
                  <c:v>Национальная безопасность и правоохранительная деятельность-1,1%</c:v>
                </c:pt>
                <c:pt idx="3">
                  <c:v>Национальная экономика-12,6%</c:v>
                </c:pt>
                <c:pt idx="4">
                  <c:v>Межбюджетные трансферты общего характера-11,6%</c:v>
                </c:pt>
                <c:pt idx="5">
                  <c:v>прочие расходы-1,1%</c:v>
                </c:pt>
              </c:strCache>
            </c:strRef>
          </c:cat>
          <c:val>
            <c:numRef>
              <c:f>'по основным отраслям'!$B$4:$B$9</c:f>
              <c:numCache>
                <c:formatCode>General</c:formatCode>
                <c:ptCount val="6"/>
                <c:pt idx="0">
                  <c:v>60.6</c:v>
                </c:pt>
                <c:pt idx="1">
                  <c:v>13</c:v>
                </c:pt>
                <c:pt idx="2">
                  <c:v>1.1000000000000001</c:v>
                </c:pt>
                <c:pt idx="3">
                  <c:v>12.6</c:v>
                </c:pt>
                <c:pt idx="4">
                  <c:v>11.6</c:v>
                </c:pt>
                <c:pt idx="5">
                  <c:v>1.1000000000000001</c:v>
                </c:pt>
              </c:numCache>
            </c:numRef>
          </c:val>
        </c:ser>
        <c:firstSliceAng val="251"/>
      </c:pieChart>
    </c:plotArea>
    <c:legend>
      <c:legendPos val="r"/>
      <c:layout>
        <c:manualLayout>
          <c:xMode val="edge"/>
          <c:yMode val="edge"/>
          <c:x val="0.45529098451172573"/>
          <c:y val="2.3202987205688828E-2"/>
          <c:w val="0.53977074772373079"/>
          <c:h val="0.972444637307883"/>
        </c:manualLayout>
      </c:layout>
      <c:txPr>
        <a:bodyPr/>
        <a:lstStyle/>
        <a:p>
          <a:pPr rtl="0">
            <a:defRPr sz="1100"/>
          </a:pPr>
          <a:endParaRPr lang="ru-RU"/>
        </a:p>
      </c:txPr>
    </c:legend>
    <c:plotVisOnly val="1"/>
    <c:dispBlanksAs val="zero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9.3479877515310603E-2"/>
          <c:y val="0.13412127376964017"/>
          <c:w val="0.45277777777777956"/>
          <c:h val="0.75462962962963598"/>
        </c:manualLayout>
      </c:layout>
      <c:pieChart>
        <c:varyColors val="1"/>
        <c:ser>
          <c:idx val="0"/>
          <c:order val="0"/>
          <c:cat>
            <c:strRef>
              <c:f>'по основным отраслям'!$A$18:$A$23</c:f>
              <c:strCache>
                <c:ptCount val="6"/>
                <c:pt idx="0">
                  <c:v>Отрасли социальной сферы-62,7% </c:v>
                </c:pt>
                <c:pt idx="1">
                  <c:v>Общегосударственные вопросы-12,1%</c:v>
                </c:pt>
                <c:pt idx="2">
                  <c:v>Национальная безопасность и правоохранительная деятельность-1,1%</c:v>
                </c:pt>
                <c:pt idx="3">
                  <c:v>Национальная экономика-11,4%</c:v>
                </c:pt>
                <c:pt idx="4">
                  <c:v>Межбюджетные трансферты общего характера-11,6%</c:v>
                </c:pt>
                <c:pt idx="5">
                  <c:v>прочие расходы-1,1%</c:v>
                </c:pt>
              </c:strCache>
            </c:strRef>
          </c:cat>
          <c:val>
            <c:numRef>
              <c:f>'по основным отраслям'!$B$18:$B$23</c:f>
              <c:numCache>
                <c:formatCode>General</c:formatCode>
                <c:ptCount val="6"/>
                <c:pt idx="0">
                  <c:v>62.7</c:v>
                </c:pt>
                <c:pt idx="1">
                  <c:v>12.1</c:v>
                </c:pt>
                <c:pt idx="2">
                  <c:v>1.1000000000000001</c:v>
                </c:pt>
                <c:pt idx="3">
                  <c:v>11.4</c:v>
                </c:pt>
                <c:pt idx="4">
                  <c:v>11.6</c:v>
                </c:pt>
                <c:pt idx="5">
                  <c:v>1.1000000000000001</c:v>
                </c:pt>
              </c:numCache>
            </c:numRef>
          </c:val>
        </c:ser>
        <c:firstSliceAng val="250"/>
      </c:pieChart>
    </c:plotArea>
    <c:legend>
      <c:legendPos val="r"/>
      <c:legendEntry>
        <c:idx val="1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4614982502187692"/>
          <c:y val="3.6766924543737999E-2"/>
          <c:w val="0.43718350831146335"/>
          <c:h val="0.96323307545626158"/>
        </c:manualLayout>
      </c:layout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7.6451320190440764E-2"/>
          <c:y val="5.0925925925925923E-2"/>
          <c:w val="0.45228441610413306"/>
          <c:h val="0.80092592592592549"/>
        </c:manualLayout>
      </c:layout>
      <c:pieChart>
        <c:varyColors val="1"/>
        <c:ser>
          <c:idx val="0"/>
          <c:order val="0"/>
          <c:cat>
            <c:strRef>
              <c:f>'по основным отраслям'!$A$34:$A$39</c:f>
              <c:strCache>
                <c:ptCount val="6"/>
                <c:pt idx="0">
                  <c:v>Отрасли социальной сферы-61,0% </c:v>
                </c:pt>
                <c:pt idx="1">
                  <c:v>Общегосударственные вопросы-13,8%</c:v>
                </c:pt>
                <c:pt idx="2">
                  <c:v>Национальная безопасность и правоохранительная деятельность-1,1%</c:v>
                </c:pt>
                <c:pt idx="3">
                  <c:v>Национальная экономика-11,1%</c:v>
                </c:pt>
                <c:pt idx="4">
                  <c:v>Межбюджетные трансферты общего характера-10,9%</c:v>
                </c:pt>
                <c:pt idx="5">
                  <c:v>прочие расходы-2,1%</c:v>
                </c:pt>
              </c:strCache>
            </c:strRef>
          </c:cat>
          <c:val>
            <c:numRef>
              <c:f>'по основным отраслям'!$B$34:$B$39</c:f>
              <c:numCache>
                <c:formatCode>General</c:formatCode>
                <c:ptCount val="6"/>
                <c:pt idx="0">
                  <c:v>61</c:v>
                </c:pt>
                <c:pt idx="1">
                  <c:v>13.8</c:v>
                </c:pt>
                <c:pt idx="2">
                  <c:v>1.1000000000000001</c:v>
                </c:pt>
                <c:pt idx="3">
                  <c:v>11.1</c:v>
                </c:pt>
                <c:pt idx="4">
                  <c:v>10.9</c:v>
                </c:pt>
                <c:pt idx="5">
                  <c:v>2.1</c:v>
                </c:pt>
              </c:numCache>
            </c:numRef>
          </c:val>
        </c:ser>
        <c:firstSliceAng val="250"/>
      </c:pieChart>
    </c:plotArea>
    <c:legend>
      <c:legendPos val="r"/>
      <c:layout>
        <c:manualLayout>
          <c:xMode val="edge"/>
          <c:yMode val="edge"/>
          <c:x val="0.51755634079085655"/>
          <c:y val="0"/>
          <c:w val="0.46675757787313849"/>
          <c:h val="1"/>
        </c:manualLayout>
      </c:layout>
      <c:txPr>
        <a:bodyPr/>
        <a:lstStyle/>
        <a:p>
          <a:pPr rtl="0"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val>
            <c:numRef>
              <c:f>'соц сфера'!$B$20:$B$21</c:f>
              <c:numCache>
                <c:formatCode>General</c:formatCode>
                <c:ptCount val="2"/>
                <c:pt idx="0">
                  <c:v>387.8</c:v>
                </c:pt>
                <c:pt idx="1">
                  <c:v>234.9</c:v>
                </c:pt>
              </c:numCache>
            </c:numRef>
          </c:val>
        </c:ser>
        <c:firstSliceAng val="0"/>
        <c:holeSize val="74"/>
      </c:doughnutChart>
    </c:plotArea>
    <c:plotVisOnly val="1"/>
    <c:dispBlanksAs val="zero"/>
  </c:chart>
  <c:externalData r:id="rId1"/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autoTitleDeleted val="1"/>
    <c:plotArea>
      <c:layout>
        <c:manualLayout>
          <c:layoutTarget val="inner"/>
          <c:xMode val="edge"/>
          <c:yMode val="edge"/>
          <c:x val="0.1913657809519112"/>
          <c:y val="4.1025353884056447E-2"/>
          <c:w val="0.76207320178485005"/>
          <c:h val="0.9179492922318947"/>
        </c:manualLayout>
      </c:layout>
      <c:barChart>
        <c:barDir val="bar"/>
        <c:grouping val="stacked"/>
        <c:ser>
          <c:idx val="0"/>
          <c:order val="0"/>
          <c:spPr>
            <a:solidFill>
              <a:schemeClr val="tx2">
                <a:lumMod val="40000"/>
                <a:lumOff val="60000"/>
              </a:schemeClr>
            </a:solidFill>
          </c:spP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r>
                      <a:rPr lang="ru-RU" sz="1200" b="1" dirty="0">
                        <a:latin typeface="Times New Roman" pitchFamily="18" charset="0"/>
                        <a:cs typeface="Times New Roman" pitchFamily="18" charset="0"/>
                      </a:rPr>
                      <a:t>,0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'соц сфера'!$O$34:$O$37</c:f>
              <c:numCache>
                <c:formatCode>General</c:formatCode>
                <c:ptCount val="4"/>
                <c:pt idx="0">
                  <c:v>2021</c:v>
                </c:pt>
                <c:pt idx="1">
                  <c:v>2020</c:v>
                </c:pt>
                <c:pt idx="2">
                  <c:v>2019</c:v>
                </c:pt>
                <c:pt idx="3">
                  <c:v>2018</c:v>
                </c:pt>
              </c:numCache>
            </c:numRef>
          </c:cat>
          <c:val>
            <c:numRef>
              <c:f>'соц сфера'!$P$34:$P$37</c:f>
              <c:numCache>
                <c:formatCode>General</c:formatCode>
                <c:ptCount val="4"/>
                <c:pt idx="0">
                  <c:v>0.70000000000000062</c:v>
                </c:pt>
                <c:pt idx="1">
                  <c:v>0.70000000000000062</c:v>
                </c:pt>
                <c:pt idx="2">
                  <c:v>0.70000000000000062</c:v>
                </c:pt>
                <c:pt idx="3">
                  <c:v>2</c:v>
                </c:pt>
              </c:numCache>
            </c:numRef>
          </c:val>
        </c:ser>
        <c:dLbls>
          <c:showVal val="1"/>
        </c:dLbls>
        <c:gapWidth val="95"/>
        <c:overlap val="100"/>
        <c:axId val="75145984"/>
        <c:axId val="75147520"/>
      </c:barChart>
      <c:catAx>
        <c:axId val="75145984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5147520"/>
        <c:crosses val="autoZero"/>
        <c:auto val="1"/>
        <c:lblAlgn val="ctr"/>
        <c:lblOffset val="100"/>
      </c:catAx>
      <c:valAx>
        <c:axId val="75147520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7514598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val>
            <c:numRef>
              <c:f>'соц сфера'!$B$20:$B$21</c:f>
              <c:numCache>
                <c:formatCode>General</c:formatCode>
                <c:ptCount val="2"/>
                <c:pt idx="0">
                  <c:v>387.8</c:v>
                </c:pt>
                <c:pt idx="1">
                  <c:v>234.9</c:v>
                </c:pt>
              </c:numCache>
            </c:numRef>
          </c:val>
        </c:ser>
        <c:firstSliceAng val="0"/>
        <c:holeSize val="74"/>
      </c:doughnutChart>
    </c:plotArea>
    <c:plotVisOnly val="1"/>
    <c:dispBlanksAs val="zero"/>
  </c:chart>
  <c:externalData r:id="rId1"/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gapWidth val="55"/>
        <c:overlap val="100"/>
        <c:axId val="75019776"/>
        <c:axId val="75462912"/>
      </c:barChart>
      <c:catAx>
        <c:axId val="75019776"/>
        <c:scaling>
          <c:orientation val="minMax"/>
        </c:scaling>
        <c:delete val="1"/>
        <c:axPos val="b"/>
        <c:title/>
        <c:majorTickMark val="none"/>
        <c:tickLblPos val="none"/>
        <c:crossAx val="75462912"/>
        <c:crosses val="autoZero"/>
        <c:auto val="1"/>
        <c:lblAlgn val="ctr"/>
        <c:lblOffset val="100"/>
      </c:catAx>
      <c:valAx>
        <c:axId val="75462912"/>
        <c:scaling>
          <c:orientation val="minMax"/>
        </c:scaling>
        <c:delete val="1"/>
        <c:axPos val="l"/>
        <c:title/>
        <c:numFmt formatCode="General" sourceLinked="1"/>
        <c:majorTickMark val="none"/>
        <c:tickLblPos val="none"/>
        <c:crossAx val="750197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/>
    <c:plotArea>
      <c:layout/>
      <c:barChart>
        <c:barDir val="col"/>
        <c:grouping val="stacked"/>
        <c:gapWidth val="55"/>
        <c:overlap val="100"/>
        <c:axId val="75875840"/>
        <c:axId val="75995392"/>
      </c:barChart>
      <c:catAx>
        <c:axId val="75875840"/>
        <c:scaling>
          <c:orientation val="minMax"/>
        </c:scaling>
        <c:axPos val="b"/>
        <c:title/>
        <c:majorTickMark val="none"/>
        <c:tickLblPos val="nextTo"/>
        <c:crossAx val="75995392"/>
        <c:crosses val="autoZero"/>
        <c:auto val="1"/>
        <c:lblAlgn val="ctr"/>
        <c:lblOffset val="100"/>
      </c:catAx>
      <c:valAx>
        <c:axId val="75995392"/>
        <c:scaling>
          <c:orientation val="minMax"/>
        </c:scaling>
        <c:delete val="1"/>
        <c:axPos val="l"/>
        <c:majorGridlines/>
        <c:title/>
        <c:numFmt formatCode="General" sourceLinked="1"/>
        <c:majorTickMark val="none"/>
        <c:tickLblPos val="none"/>
        <c:crossAx val="75875840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4605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год 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4623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год 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4625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 год 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4625</c:v>
                </c:pt>
              </c:numCache>
            </c:numRef>
          </c:val>
        </c:ser>
        <c:shape val="cylinder"/>
        <c:axId val="131073536"/>
        <c:axId val="131075072"/>
        <c:axId val="0"/>
      </c:bar3DChart>
      <c:catAx>
        <c:axId val="131073536"/>
        <c:scaling>
          <c:orientation val="minMax"/>
        </c:scaling>
        <c:axPos val="b"/>
        <c:numFmt formatCode="General" sourceLinked="1"/>
        <c:tickLblPos val="nextTo"/>
        <c:crossAx val="131075072"/>
        <c:crosses val="autoZero"/>
        <c:auto val="1"/>
        <c:lblAlgn val="ctr"/>
        <c:lblOffset val="100"/>
      </c:catAx>
      <c:valAx>
        <c:axId val="131075072"/>
        <c:scaling>
          <c:orientation val="minMax"/>
          <c:max val="4700"/>
        </c:scaling>
        <c:delete val="1"/>
        <c:axPos val="l"/>
        <c:numFmt formatCode="General" sourceLinked="1"/>
        <c:tickLblPos val="nextTo"/>
        <c:crossAx val="131073536"/>
        <c:crosses val="autoZero"/>
        <c:crossBetween val="between"/>
        <c:majorUnit val="100"/>
        <c:minorUnit val="50"/>
      </c:valAx>
    </c:plotArea>
    <c:legend>
      <c:legendPos val="r"/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barChart>
        <c:barDir val="col"/>
        <c:grouping val="stacked"/>
        <c:ser>
          <c:idx val="0"/>
          <c:order val="0"/>
          <c:cat>
            <c:strRef>
              <c:f>'фин помощь'!$B$5:$B$6</c:f>
              <c:strCache>
                <c:ptCount val="2"/>
                <c:pt idx="0">
                  <c:v>до распределения финансовой помощи</c:v>
                </c:pt>
                <c:pt idx="1">
                  <c:v>после распределения финансовой помощи</c:v>
                </c:pt>
              </c:strCache>
            </c:strRef>
          </c:cat>
          <c:val>
            <c:numRef>
              <c:f>'фин помощь'!$C$5:$C$6</c:f>
              <c:numCache>
                <c:formatCode>General</c:formatCode>
                <c:ptCount val="2"/>
                <c:pt idx="0">
                  <c:v>3032</c:v>
                </c:pt>
                <c:pt idx="1">
                  <c:v>6883.4</c:v>
                </c:pt>
              </c:numCache>
            </c:numRef>
          </c:val>
        </c:ser>
        <c:overlap val="100"/>
        <c:axId val="76736000"/>
        <c:axId val="76737536"/>
      </c:barChart>
      <c:catAx>
        <c:axId val="7673600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737536"/>
        <c:crosses val="autoZero"/>
        <c:auto val="1"/>
        <c:lblAlgn val="ctr"/>
        <c:lblOffset val="100"/>
      </c:catAx>
      <c:valAx>
        <c:axId val="76737536"/>
        <c:scaling>
          <c:orientation val="minMax"/>
        </c:scaling>
        <c:axPos val="l"/>
        <c:majorGridlines/>
        <c:numFmt formatCode="General" sourceLinked="1"/>
        <c:tickLblPos val="nextTo"/>
        <c:crossAx val="76736000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autoTitleDeleted val="1"/>
    <c:plotArea>
      <c:layout>
        <c:manualLayout>
          <c:layoutTarget val="inner"/>
          <c:xMode val="edge"/>
          <c:yMode val="edge"/>
          <c:x val="0.26805555555555555"/>
          <c:y val="3.0092592592592591E-2"/>
          <c:w val="0.51388888888888884"/>
          <c:h val="0.85648148148148162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19580468066491688"/>
                  <c:y val="-0.17151975794692426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57</a:t>
                    </a:r>
                    <a:r>
                      <a:rPr lang="ru-RU" sz="1600" dirty="0" smtClean="0"/>
                      <a:t>,3</a:t>
                    </a:r>
                    <a:r>
                      <a:rPr lang="en-US" sz="1600" dirty="0" smtClean="0"/>
                      <a:t>%</a:t>
                    </a:r>
                    <a:endParaRPr lang="en-US" sz="1600" dirty="0"/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-0.15691776027996623"/>
                  <c:y val="0.24258420822397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4</a:t>
                    </a:r>
                    <a:r>
                      <a:rPr lang="ru-RU" sz="1600" dirty="0" smtClean="0"/>
                      <a:t>2,7%</a:t>
                    </a:r>
                    <a:endParaRPr lang="en-US" sz="1600" dirty="0"/>
                  </a:p>
                </c:rich>
              </c:tx>
              <c:spPr/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val>
            <c:numRef>
              <c:f>'фин помощь'!$C$14:$C$15</c:f>
              <c:numCache>
                <c:formatCode>General</c:formatCode>
                <c:ptCount val="2"/>
                <c:pt idx="0">
                  <c:v>25516.5</c:v>
                </c:pt>
                <c:pt idx="1">
                  <c:v>18981.599999999897</c:v>
                </c:pt>
              </c:numCache>
            </c:numRef>
          </c:val>
        </c:ser>
        <c:dLbls>
          <c:showPercent val="1"/>
        </c:dLbls>
        <c:firstSliceAng val="122"/>
      </c:pieChart>
    </c:plotArea>
    <c:plotVisOnly val="1"/>
    <c:dispBlanksAs val="zero"/>
  </c:chart>
  <c:externalData r:id="rId1"/>
  <c:userShapes r:id="rId2"/>
</c:chartSpace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relationship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D2A69AB7-A0A6-4501-95CD-2902A3384DE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5744066-B02E-4576-A7F1-E2464C0E1366}">
      <dgm:prSet phldrT="[Текст]"/>
      <dgm:spPr/>
      <dgm:t>
        <a:bodyPr/>
        <a:lstStyle/>
        <a:p>
          <a:endParaRPr lang="ru-RU" dirty="0"/>
        </a:p>
      </dgm:t>
    </dgm:pt>
    <dgm:pt modelId="{0677F5B0-6215-44F3-BDE3-BB79C72F21B8}" type="parTrans" cxnId="{22EC0AB5-9012-4936-BE1B-AF6CC7AEDCDB}">
      <dgm:prSet custScaleX="131984" custLinFactNeighborX="57500" custLinFactNeighborY="6492"/>
      <dgm:spPr/>
      <dgm:t>
        <a:bodyPr/>
        <a:lstStyle/>
        <a:p>
          <a:endParaRPr lang="ru-RU"/>
        </a:p>
      </dgm:t>
    </dgm:pt>
    <dgm:pt modelId="{BC236EC9-8B41-443E-BEDA-2F2BE533A095}" type="sibTrans" cxnId="{22EC0AB5-9012-4936-BE1B-AF6CC7AEDCDB}">
      <dgm:prSet/>
      <dgm:spPr/>
      <dgm:t>
        <a:bodyPr/>
        <a:lstStyle/>
        <a:p>
          <a:endParaRPr lang="ru-RU"/>
        </a:p>
      </dgm:t>
    </dgm:pt>
    <dgm:pt modelId="{9C91FA12-AC62-4A52-92E6-5E87EAE28BF6}">
      <dgm:prSet phldrT="[Текст]"/>
      <dgm:spPr/>
      <dgm:t>
        <a:bodyPr/>
        <a:lstStyle/>
        <a:p>
          <a:endParaRPr lang="ru-RU" dirty="0"/>
        </a:p>
      </dgm:t>
    </dgm:pt>
    <dgm:pt modelId="{0EFC1585-8944-4D09-8DCC-075604E1DAB7}" type="parTrans" cxnId="{AC09677F-9062-421F-BB43-4AC0612AEA44}">
      <dgm:prSet/>
      <dgm:spPr/>
      <dgm:t>
        <a:bodyPr/>
        <a:lstStyle/>
        <a:p>
          <a:endParaRPr lang="ru-RU"/>
        </a:p>
      </dgm:t>
    </dgm:pt>
    <dgm:pt modelId="{DF7A1295-DB09-4F60-BE2B-256F67B784CD}" type="sibTrans" cxnId="{AC09677F-9062-421F-BB43-4AC0612AEA44}">
      <dgm:prSet/>
      <dgm:spPr/>
      <dgm:t>
        <a:bodyPr/>
        <a:lstStyle/>
        <a:p>
          <a:endParaRPr lang="ru-RU"/>
        </a:p>
      </dgm:t>
    </dgm:pt>
    <dgm:pt modelId="{5BF636BB-5DDB-443B-BF03-7A764813EFC9}">
      <dgm:prSet phldrT="[Текст]"/>
      <dgm:spPr/>
      <dgm:t>
        <a:bodyPr/>
        <a:lstStyle/>
        <a:p>
          <a:endParaRPr lang="ru-RU" dirty="0"/>
        </a:p>
      </dgm:t>
    </dgm:pt>
    <dgm:pt modelId="{ECBC13CB-0E4B-4202-AAA0-8D11A0067FDC}" type="parTrans" cxnId="{71FA8F34-8092-4517-887C-26050E9F2A90}">
      <dgm:prSet/>
      <dgm:spPr/>
      <dgm:t>
        <a:bodyPr/>
        <a:lstStyle/>
        <a:p>
          <a:endParaRPr lang="ru-RU"/>
        </a:p>
      </dgm:t>
    </dgm:pt>
    <dgm:pt modelId="{E28794F7-086C-4C94-AB2B-831CC1639D1F}" type="sibTrans" cxnId="{71FA8F34-8092-4517-887C-26050E9F2A90}">
      <dgm:prSet/>
      <dgm:spPr/>
      <dgm:t>
        <a:bodyPr/>
        <a:lstStyle/>
        <a:p>
          <a:endParaRPr lang="ru-RU"/>
        </a:p>
      </dgm:t>
    </dgm:pt>
    <dgm:pt modelId="{B0A1EC5B-815C-4425-973C-68029EF41D7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DC5D5739-3654-4815-83B1-177EAF0BDD25}" type="parTrans" cxnId="{580A3158-E80C-4C86-8105-5AE393BA664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A1BE4F7-E012-4997-ADED-902B244BA27E}" type="sibTrans" cxnId="{580A3158-E80C-4C86-8105-5AE393BA664B}">
      <dgm:prSet/>
      <dgm:spPr/>
      <dgm:t>
        <a:bodyPr/>
        <a:lstStyle/>
        <a:p>
          <a:endParaRPr lang="ru-RU"/>
        </a:p>
      </dgm:t>
    </dgm:pt>
    <dgm:pt modelId="{C35BFE0D-8D40-49C7-84A0-D02CDA978B8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2A91E05-862A-476E-8C90-5D9C83A7BD2B}" type="parTrans" cxnId="{A9FD25EB-6056-4200-A1EC-1866E2BB108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FA0926F-5890-43B8-94D6-CB7F1D59C669}" type="sibTrans" cxnId="{A9FD25EB-6056-4200-A1EC-1866E2BB1080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082CE592-953F-441B-B0C2-F864433A8493}" type="parTrans" cxnId="{C76B1FDD-1515-4548-A84A-CDE5C2B7076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037BB9-0FBE-485B-9D96-CA97E236F16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1BC0C76F-59B3-4CB2-A81C-773F8BFBB2D1}" type="parTrans" cxnId="{30BC86BE-C78E-4BDF-A18F-EC67709D7EF3}">
      <dgm:prSet/>
      <dgm:spPr/>
      <dgm:t>
        <a:bodyPr/>
        <a:lstStyle/>
        <a:p>
          <a:endParaRPr lang="ru-RU"/>
        </a:p>
      </dgm:t>
    </dgm:pt>
    <dgm:pt modelId="{661EBCA7-E4FC-4670-AE0C-E6651D40875B}" type="sibTrans" cxnId="{30BC86BE-C78E-4BDF-A18F-EC67709D7EF3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211958" custScaleY="179647" custLinFactNeighborX="-1450" custLinFactNeighborY="-8146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2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2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2" custScaleX="95235" custScaleY="86332" custRadScaleRad="99182" custRadScaleInc="10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02449-4EBC-4302-B256-364ED94D6C2F}" type="pres">
      <dgm:prSet presAssocID="{DC5D5739-3654-4815-83B1-177EAF0BDD25}" presName="parTrans" presStyleLbl="sibTrans2D1" presStyleIdx="1" presStyleCnt="12"/>
      <dgm:spPr/>
      <dgm:t>
        <a:bodyPr/>
        <a:lstStyle/>
        <a:p>
          <a:endParaRPr lang="ru-RU"/>
        </a:p>
      </dgm:t>
    </dgm:pt>
    <dgm:pt modelId="{FE506610-9E90-41A7-A422-EB70C350B050}" type="pres">
      <dgm:prSet presAssocID="{DC5D5739-3654-4815-83B1-177EAF0BDD25}" presName="connectorText" presStyleLbl="sibTrans2D1" presStyleIdx="1" presStyleCnt="12"/>
      <dgm:spPr/>
      <dgm:t>
        <a:bodyPr/>
        <a:lstStyle/>
        <a:p>
          <a:endParaRPr lang="ru-RU"/>
        </a:p>
      </dgm:t>
    </dgm:pt>
    <dgm:pt modelId="{790C8D0D-7FCC-415C-91A5-F97C81F47FA6}" type="pres">
      <dgm:prSet presAssocID="{B0A1EC5B-815C-4425-973C-68029EF41D7F}" presName="node" presStyleLbl="node1" presStyleIdx="1" presStyleCnt="12" custRadScaleRad="105713" custRadScaleInc="71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2" presStyleCnt="12" custScaleX="131984" custLinFactNeighborX="-10052" custLinFactNeighborY="310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2" presStyleCnt="12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2" presStyleCnt="12" custScaleX="105031" custScaleY="104463" custRadScaleRad="89449" custRadScaleInc="24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3" presStyleCnt="12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3" presStyleCnt="12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3" presStyleCnt="12" custRadScaleRad="96208" custRadScaleInc="-161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4" presStyleCnt="12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4" presStyleCnt="12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4" presStyleCnt="12" custRadScaleRad="69339" custRadScaleInc="29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5" presStyleCnt="12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5" presStyleCnt="12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5" presStyleCnt="12" custRadScaleRad="76503" custRadScaleInc="-141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6" presStyleCnt="12" custScaleX="138492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6" presStyleCnt="12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6" presStyleCnt="12" custRadScaleRad="71107" custRadScaleInc="135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7" presStyleCnt="12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7" presStyleCnt="12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7" presStyleCnt="12" custRadScaleRad="97478" custRadScaleInc="927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8620-3ECE-4B34-9A73-1D7C770EA3FB}" type="pres">
      <dgm:prSet presAssocID="{32A91E05-862A-476E-8C90-5D9C83A7BD2B}" presName="parTrans" presStyleLbl="sibTrans2D1" presStyleIdx="8" presStyleCnt="12"/>
      <dgm:spPr/>
      <dgm:t>
        <a:bodyPr/>
        <a:lstStyle/>
        <a:p>
          <a:endParaRPr lang="ru-RU"/>
        </a:p>
      </dgm:t>
    </dgm:pt>
    <dgm:pt modelId="{B2C5D6C6-7F34-4066-A2C1-3A1FA7BA6F70}" type="pres">
      <dgm:prSet presAssocID="{32A91E05-862A-476E-8C90-5D9C83A7BD2B}" presName="connectorText" presStyleLbl="sibTrans2D1" presStyleIdx="8" presStyleCnt="12"/>
      <dgm:spPr/>
      <dgm:t>
        <a:bodyPr/>
        <a:lstStyle/>
        <a:p>
          <a:endParaRPr lang="ru-RU"/>
        </a:p>
      </dgm:t>
    </dgm:pt>
    <dgm:pt modelId="{1E3E2163-F1EA-4E3B-9876-7601B98655DD}" type="pres">
      <dgm:prSet presAssocID="{C35BFE0D-8D40-49C7-84A0-D02CDA978B8B}" presName="node" presStyleLbl="node1" presStyleIdx="8" presStyleCnt="12" custRadScaleRad="84425" custRadScaleInc="-1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9" presStyleCnt="12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9" presStyleCnt="12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9" presStyleCnt="12" custRadScaleRad="99927" custRadScaleInc="19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10" presStyleCnt="12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10" presStyleCnt="12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10" presStyleCnt="12" custRadScaleRad="104609" custRadScaleInc="170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11" presStyleCnt="12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11" presStyleCnt="12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11" presStyleCnt="12" custRadScaleRad="90306" custRadScaleInc="-39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98F8D-7730-4720-94EF-B08F939E41C7}" type="presOf" srcId="{BC4B6763-2F33-4CCB-B9CC-377BBD0F0800}" destId="{E3A5A4EE-729B-477E-AEA8-7FC61FA6B941}" srcOrd="1" destOrd="0" presId="urn:microsoft.com/office/officeart/2005/8/layout/radial5"/>
    <dgm:cxn modelId="{13A3C060-02C2-440C-8999-733ED30C8C7E}" type="presOf" srcId="{6B4A9C71-5243-4375-98C7-BA189146832B}" destId="{8B82EA68-B59A-424E-9756-C221A13DB47F}" srcOrd="0" destOrd="0" presId="urn:microsoft.com/office/officeart/2005/8/layout/radial5"/>
    <dgm:cxn modelId="{AC09677F-9062-421F-BB43-4AC0612AEA44}" srcId="{6B4A9C71-5243-4375-98C7-BA189146832B}" destId="{9C91FA12-AC62-4A52-92E6-5E87EAE28BF6}" srcOrd="2" destOrd="0" parTransId="{0EFC1585-8944-4D09-8DCC-075604E1DAB7}" sibTransId="{DF7A1295-DB09-4F60-BE2B-256F67B784CD}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4A189105-0239-4451-ACE0-D31E9CBF66B8}" srcId="{6F647F05-65E5-443B-9310-4AF895EEC1B0}" destId="{3BA0FA79-0F0A-4F39-8C6F-85BF113366C3}" srcOrd="11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10" destOrd="0" parTransId="{08170AFC-8E89-4179-A96D-636AFFD8C3F3}" sibTransId="{3B6B2775-EA0D-4CA6-A4A3-0187E341F68C}"/>
    <dgm:cxn modelId="{993E2A50-E631-4EC5-A161-67020F5A34D9}" type="presOf" srcId="{D2A69AB7-A0A6-4501-95CD-2902A3384DE3}" destId="{FED909B6-8F19-4D98-AAC2-EBEEF4830C2B}" srcOrd="0" destOrd="0" presId="urn:microsoft.com/office/officeart/2005/8/layout/radial5"/>
    <dgm:cxn modelId="{BDBC8127-C9A5-4636-AF0A-79E42F53D923}" srcId="{6F647F05-65E5-443B-9310-4AF895EEC1B0}" destId="{D2A69AB7-A0A6-4501-95CD-2902A3384DE3}" srcOrd="6" destOrd="0" parTransId="{9DEE7B50-C1CB-48D2-999B-DF1098A88396}" sibTransId="{B4AB27D7-F679-4C2F-B351-354C992C8F30}"/>
    <dgm:cxn modelId="{E7BE5A31-4107-4281-9F7B-A5141996E5C9}" type="presOf" srcId="{B0A1EC5B-815C-4425-973C-68029EF41D7F}" destId="{790C8D0D-7FCC-415C-91A5-F97C81F47FA6}" srcOrd="0" destOrd="0" presId="urn:microsoft.com/office/officeart/2005/8/layout/radial5"/>
    <dgm:cxn modelId="{82700FF3-5EF2-4556-B7CB-5EBE7BC8D130}" type="presOf" srcId="{C35BFE0D-8D40-49C7-84A0-D02CDA978B8B}" destId="{1E3E2163-F1EA-4E3B-9876-7601B98655DD}" srcOrd="0" destOrd="0" presId="urn:microsoft.com/office/officeart/2005/8/layout/radial5"/>
    <dgm:cxn modelId="{AF519C85-44F7-4E4D-AF80-8051405C3F98}" type="presOf" srcId="{3BA0FA79-0F0A-4F39-8C6F-85BF113366C3}" destId="{E0AC84DD-2093-416F-85DE-E547FE520660}" srcOrd="0" destOrd="0" presId="urn:microsoft.com/office/officeart/2005/8/layout/radial5"/>
    <dgm:cxn modelId="{AA9A52AA-5D6D-4ABC-8ACC-7EA59C750694}" type="presOf" srcId="{32A91E05-862A-476E-8C90-5D9C83A7BD2B}" destId="{F6C78620-3ECE-4B34-9A73-1D7C770EA3FB}" srcOrd="0" destOrd="0" presId="urn:microsoft.com/office/officeart/2005/8/layout/radial5"/>
    <dgm:cxn modelId="{52F6D51B-E8B4-48A5-929D-277E9CA65A91}" type="presOf" srcId="{8D513BD1-7137-4BB2-A1F4-1B02EFB0F34F}" destId="{4731EA70-1FA8-49F5-A6BF-4AE9CB97C303}" srcOrd="0" destOrd="0" presId="urn:microsoft.com/office/officeart/2005/8/layout/radial5"/>
    <dgm:cxn modelId="{773FC4FE-F49B-43D6-8994-46D6605CBA43}" type="presOf" srcId="{6598F354-400C-439C-BDD5-729D663E252E}" destId="{F326903B-AF5C-41D9-A950-9DE60C069BDF}" srcOrd="1" destOrd="0" presId="urn:microsoft.com/office/officeart/2005/8/layout/radial5"/>
    <dgm:cxn modelId="{EA60BD94-54CE-450D-A117-19A3057D3DE3}" srcId="{6F647F05-65E5-443B-9310-4AF895EEC1B0}" destId="{637E412C-91EE-486E-8354-15F2384BE3EA}" srcOrd="3" destOrd="0" parTransId="{C021BE46-16AF-4372-B2A0-67875E2C82CF}" sibTransId="{6923DAD3-03A3-4184-9D76-6CCF9386A60A}"/>
    <dgm:cxn modelId="{9728AA65-842C-43A2-8B30-A677AF8FB95F}" type="presOf" srcId="{8D513BD1-7137-4BB2-A1F4-1B02EFB0F34F}" destId="{8D15C70B-27DC-4BC4-8B54-1A6B8CC1DBC1}" srcOrd="1" destOrd="0" presId="urn:microsoft.com/office/officeart/2005/8/layout/radial5"/>
    <dgm:cxn modelId="{22EC0AB5-9012-4936-BE1B-AF6CC7AEDCDB}" srcId="{6B4A9C71-5243-4375-98C7-BA189146832B}" destId="{45744066-B02E-4576-A7F1-E2464C0E1366}" srcOrd="1" destOrd="0" parTransId="{0677F5B0-6215-44F3-BDE3-BB79C72F21B8}" sibTransId="{BC236EC9-8B41-443E-BEDA-2F2BE533A095}"/>
    <dgm:cxn modelId="{C76B1FDD-1515-4548-A84A-CDE5C2B70761}" srcId="{6F647F05-65E5-443B-9310-4AF895EEC1B0}" destId="{4B1A8440-411B-4A5D-AFC7-3583C59ADD0E}" srcOrd="2" destOrd="0" parTransId="{082CE592-953F-441B-B0C2-F864433A8493}" sibTransId="{0D0679BE-35CF-4C4A-B8A9-7CB6E4D6163D}"/>
    <dgm:cxn modelId="{30BC86BE-C78E-4BDF-A18F-EC67709D7EF3}" srcId="{AA0A2BD5-A368-4F17-8E9D-23F1FC377812}" destId="{4E037BB9-0FBE-485B-9D96-CA97E236F16F}" srcOrd="0" destOrd="0" parTransId="{1BC0C76F-59B3-4CB2-A81C-773F8BFBB2D1}" sibTransId="{661EBCA7-E4FC-4670-AE0C-E6651D40875B}"/>
    <dgm:cxn modelId="{C4418C66-D1E8-4DD3-B783-689F2DA23817}" type="presOf" srcId="{08170AFC-8E89-4179-A96D-636AFFD8C3F3}" destId="{53D78D63-5F88-4163-9535-46A64127BD3A}" srcOrd="1" destOrd="0" presId="urn:microsoft.com/office/officeart/2005/8/layout/radial5"/>
    <dgm:cxn modelId="{CA650B5A-484E-4FA4-A2C3-60E7E8F817FF}" type="presOf" srcId="{77DF95E1-3397-43CE-99EF-E82D1E9B2066}" destId="{4273F29E-B93C-44D6-A671-FCDC77ED9BA3}" srcOrd="1" destOrd="0" presId="urn:microsoft.com/office/officeart/2005/8/layout/radial5"/>
    <dgm:cxn modelId="{2699B24F-ACF8-4550-AD9A-F2660EC49258}" type="presOf" srcId="{420BA717-63F2-4ED1-9193-BDF0AD7BC7EB}" destId="{FFE63D16-C443-42C8-BB30-4CA61876A647}" srcOrd="0" destOrd="0" presId="urn:microsoft.com/office/officeart/2005/8/layout/radial5"/>
    <dgm:cxn modelId="{48ECD170-E6C5-489E-A263-20CC615C17AB}" srcId="{6F647F05-65E5-443B-9310-4AF895EEC1B0}" destId="{AA0A2BD5-A368-4F17-8E9D-23F1FC377812}" srcOrd="5" destOrd="0" parTransId="{6598F354-400C-439C-BDD5-729D663E252E}" sibTransId="{0A69E1AC-CA25-4F66-967D-B64CF01B740F}"/>
    <dgm:cxn modelId="{6AFCD85F-4E83-4253-B57C-63DBA47E25CC}" type="presOf" srcId="{9DEE7B50-C1CB-48D2-999B-DF1098A88396}" destId="{881BA4B6-6173-4BE7-ACB0-127409627ABA}" srcOrd="1" destOrd="0" presId="urn:microsoft.com/office/officeart/2005/8/layout/radial5"/>
    <dgm:cxn modelId="{A9FD25EB-6056-4200-A1EC-1866E2BB1080}" srcId="{6F647F05-65E5-443B-9310-4AF895EEC1B0}" destId="{C35BFE0D-8D40-49C7-84A0-D02CDA978B8B}" srcOrd="8" destOrd="0" parTransId="{32A91E05-862A-476E-8C90-5D9C83A7BD2B}" sibTransId="{CFA0926F-5890-43B8-94D6-CB7F1D59C669}"/>
    <dgm:cxn modelId="{420E5929-73A4-4A38-8264-96367E09F888}" srcId="{6F647F05-65E5-443B-9310-4AF895EEC1B0}" destId="{420BA717-63F2-4ED1-9193-BDF0AD7BC7EB}" srcOrd="4" destOrd="0" parTransId="{A8FC0520-4E1C-47C9-9459-5A566E2A3269}" sibTransId="{93B10FAD-F9FB-447F-AB26-67CC3C3A8B52}"/>
    <dgm:cxn modelId="{FF0768D5-736B-4303-BD6A-9E5CCF52E764}" type="presOf" srcId="{C021BE46-16AF-4372-B2A0-67875E2C82CF}" destId="{DA660ED5-C4B7-4208-928A-B8DD66837486}" srcOrd="1" destOrd="0" presId="urn:microsoft.com/office/officeart/2005/8/layout/radial5"/>
    <dgm:cxn modelId="{32EE6B59-151B-4DFF-91A5-B8BBF9E5CFAB}" type="presOf" srcId="{BC4B6763-2F33-4CCB-B9CC-377BBD0F0800}" destId="{A0B7EB92-DF16-476D-BB87-6C0D26E26F61}" srcOrd="0" destOrd="0" presId="urn:microsoft.com/office/officeart/2005/8/layout/radial5"/>
    <dgm:cxn modelId="{091EB92C-55BC-43B4-903B-CA4A30485601}" type="presOf" srcId="{66E51CD7-05D6-4658-BDAA-92C6F3E19708}" destId="{C47D9E4B-AD47-4E79-B529-9B264E8F4F6B}" srcOrd="1" destOrd="0" presId="urn:microsoft.com/office/officeart/2005/8/layout/radial5"/>
    <dgm:cxn modelId="{41818503-99A8-476A-96AC-0287D543A5D6}" type="presOf" srcId="{A8FC0520-4E1C-47C9-9459-5A566E2A3269}" destId="{E7EAB10C-E176-4610-B2C6-BE8F83AD0F9B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ADC9DA9E-F2B6-4896-9683-798475FBAEB4}" type="presOf" srcId="{9DEE7B50-C1CB-48D2-999B-DF1098A88396}" destId="{2F5553CB-2478-4421-B002-5FA728364A78}" srcOrd="0" destOrd="0" presId="urn:microsoft.com/office/officeart/2005/8/layout/radial5"/>
    <dgm:cxn modelId="{89CDE29E-2BC4-4916-BB9C-B01E0BA2FF9D}" type="presOf" srcId="{A8FC0520-4E1C-47C9-9459-5A566E2A3269}" destId="{47F0322C-5978-482D-A409-1280E22C6D82}" srcOrd="1" destOrd="0" presId="urn:microsoft.com/office/officeart/2005/8/layout/radial5"/>
    <dgm:cxn modelId="{06644786-9A3F-48CE-BA93-68B8D6261C53}" type="presOf" srcId="{77DF95E1-3397-43CE-99EF-E82D1E9B2066}" destId="{7A035AEB-3A20-4DC3-9A60-032AB2743B03}" srcOrd="0" destOrd="0" presId="urn:microsoft.com/office/officeart/2005/8/layout/radial5"/>
    <dgm:cxn modelId="{ABB8D3AC-32ED-44B8-98D1-601987ACC1D1}" srcId="{6F647F05-65E5-443B-9310-4AF895EEC1B0}" destId="{9F96D360-CB55-48DB-9778-BF90DCE1129E}" srcOrd="7" destOrd="0" parTransId="{BC4B6763-2F33-4CCB-B9CC-377BBD0F0800}" sibTransId="{286A4893-ECEC-4EFE-BAC3-3F1C84511E21}"/>
    <dgm:cxn modelId="{1A976768-17E0-4135-90C3-A0A1FBEE2DE4}" type="presOf" srcId="{66E51CD7-05D6-4658-BDAA-92C6F3E19708}" destId="{553B84E4-4A31-43DB-B3BF-8E8EF2B79F2D}" srcOrd="0" destOrd="0" presId="urn:microsoft.com/office/officeart/2005/8/layout/radial5"/>
    <dgm:cxn modelId="{54059384-7D56-4783-9E6B-CB7051B26B45}" srcId="{6F647F05-65E5-443B-9310-4AF895EEC1B0}" destId="{62E153EB-408C-4CB3-B6CA-2A439518E14B}" srcOrd="9" destOrd="0" parTransId="{77DF95E1-3397-43CE-99EF-E82D1E9B2066}" sibTransId="{69F9F7AF-4DAB-4B6C-A26F-22C945FB8A80}"/>
    <dgm:cxn modelId="{580A3158-E80C-4C86-8105-5AE393BA664B}" srcId="{6F647F05-65E5-443B-9310-4AF895EEC1B0}" destId="{B0A1EC5B-815C-4425-973C-68029EF41D7F}" srcOrd="1" destOrd="0" parTransId="{DC5D5739-3654-4815-83B1-177EAF0BDD25}" sibTransId="{AA1BE4F7-E012-4997-ADED-902B244BA27E}"/>
    <dgm:cxn modelId="{B17AD0AC-43E3-45E1-9E48-EC8B1CB5BD5D}" type="presOf" srcId="{08170AFC-8E89-4179-A96D-636AFFD8C3F3}" destId="{DF27FC25-052B-426A-9E06-117E992234F6}" srcOrd="0" destOrd="0" presId="urn:microsoft.com/office/officeart/2005/8/layout/radial5"/>
    <dgm:cxn modelId="{6F196EAE-17CF-4414-9FA3-1C9E9DAFB1F0}" type="presOf" srcId="{D63A74EC-A1EC-4823-AB28-835C2DE63D58}" destId="{E2EC1D87-F728-458A-8AB1-7A3D78F9D25E}" srcOrd="0" destOrd="0" presId="urn:microsoft.com/office/officeart/2005/8/layout/radial5"/>
    <dgm:cxn modelId="{ABED2E02-15A5-4C16-B1D1-602D9ACBE16D}" type="presOf" srcId="{4B1A8440-411B-4A5D-AFC7-3583C59ADD0E}" destId="{73BC26A8-8D0F-45E6-9E3B-37EADD227262}" srcOrd="0" destOrd="0" presId="urn:microsoft.com/office/officeart/2005/8/layout/radial5"/>
    <dgm:cxn modelId="{07B537B3-157E-4163-BE0B-90C491EC5951}" type="presOf" srcId="{DC5D5739-3654-4815-83B1-177EAF0BDD25}" destId="{3AB02449-4EBC-4302-B256-364ED94D6C2F}" srcOrd="0" destOrd="0" presId="urn:microsoft.com/office/officeart/2005/8/layout/radial5"/>
    <dgm:cxn modelId="{0E4B93AF-11EF-4A03-9B49-1609FBF16A43}" type="presOf" srcId="{32A91E05-862A-476E-8C90-5D9C83A7BD2B}" destId="{B2C5D6C6-7F34-4066-A2C1-3A1FA7BA6F70}" srcOrd="1" destOrd="0" presId="urn:microsoft.com/office/officeart/2005/8/layout/radial5"/>
    <dgm:cxn modelId="{8F149D82-5BC9-4056-BD5B-386F018DE736}" type="presOf" srcId="{637E412C-91EE-486E-8354-15F2384BE3EA}" destId="{D8B200F5-4D07-49B2-A587-C2FE6CEC49F8}" srcOrd="0" destOrd="0" presId="urn:microsoft.com/office/officeart/2005/8/layout/radial5"/>
    <dgm:cxn modelId="{67C9C16B-C80C-4673-891A-0E15E285D84B}" type="presOf" srcId="{6598F354-400C-439C-BDD5-729D663E252E}" destId="{FA950D33-9BD9-4D37-A533-789F5554AFB5}" srcOrd="0" destOrd="0" presId="urn:microsoft.com/office/officeart/2005/8/layout/radial5"/>
    <dgm:cxn modelId="{DA3D17C2-8A65-4160-9B01-A012F2CC24FE}" type="presOf" srcId="{082CE592-953F-441B-B0C2-F864433A8493}" destId="{A0E222DD-64BD-4A89-BBB9-2B80D8318D4A}" srcOrd="0" destOrd="0" presId="urn:microsoft.com/office/officeart/2005/8/layout/radial5"/>
    <dgm:cxn modelId="{4DBF7B55-349F-4B42-90EA-AFBAC2EEB052}" type="presOf" srcId="{D78F1D4C-A2EF-4C56-940B-FB3F18A7298D}" destId="{EDA34655-9131-4731-957F-5382F53A0660}" srcOrd="0" destOrd="0" presId="urn:microsoft.com/office/officeart/2005/8/layout/radial5"/>
    <dgm:cxn modelId="{9BCB608A-0A5E-4ADA-86A9-283215221B88}" type="presOf" srcId="{DC5D5739-3654-4815-83B1-177EAF0BDD25}" destId="{FE506610-9E90-41A7-A422-EB70C350B050}" srcOrd="1" destOrd="0" presId="urn:microsoft.com/office/officeart/2005/8/layout/radial5"/>
    <dgm:cxn modelId="{86B075AB-06CB-4837-8A66-F837EFDCED30}" type="presOf" srcId="{9F96D360-CB55-48DB-9778-BF90DCE1129E}" destId="{69EA0517-EDCB-4CEB-899F-D56DCF7B4404}" srcOrd="0" destOrd="0" presId="urn:microsoft.com/office/officeart/2005/8/layout/radial5"/>
    <dgm:cxn modelId="{4C4E36CB-4790-4586-8B5E-24DE45FF7A3C}" type="presOf" srcId="{082CE592-953F-441B-B0C2-F864433A8493}" destId="{839DF450-14DD-4280-9AEE-DA73938E9B9D}" srcOrd="1" destOrd="0" presId="urn:microsoft.com/office/officeart/2005/8/layout/radial5"/>
    <dgm:cxn modelId="{E7239DBA-8E0C-43F4-B5F3-3E3AFB946141}" type="presOf" srcId="{AA0A2BD5-A368-4F17-8E9D-23F1FC377812}" destId="{EB1C3899-7B42-47CD-912B-DD035472498D}" srcOrd="0" destOrd="0" presId="urn:microsoft.com/office/officeart/2005/8/layout/radial5"/>
    <dgm:cxn modelId="{AA42EE02-6032-42A8-9987-55036734DA83}" type="presOf" srcId="{6F647F05-65E5-443B-9310-4AF895EEC1B0}" destId="{ED72E44C-8498-48F8-9652-E5DD6AC5818D}" srcOrd="0" destOrd="0" presId="urn:microsoft.com/office/officeart/2005/8/layout/radial5"/>
    <dgm:cxn modelId="{71320FC6-68C8-4145-AACE-CB7B90450F25}" type="presOf" srcId="{C021BE46-16AF-4372-B2A0-67875E2C82CF}" destId="{06F93DE9-E67A-4CE1-BC6B-5C458B1137B0}" srcOrd="0" destOrd="0" presId="urn:microsoft.com/office/officeart/2005/8/layout/radial5"/>
    <dgm:cxn modelId="{92C789A7-50FC-487C-835A-422FCFB1CF44}" type="presOf" srcId="{62E153EB-408C-4CB3-B6CA-2A439518E14B}" destId="{83F11675-07D9-406F-853D-13FD28BBB805}" srcOrd="0" destOrd="0" presId="urn:microsoft.com/office/officeart/2005/8/layout/radial5"/>
    <dgm:cxn modelId="{E27D181F-A955-4A58-9BBB-A64A6703201C}" type="presOf" srcId="{4E037BB9-0FBE-485B-9D96-CA97E236F16F}" destId="{EB1C3899-7B42-47CD-912B-DD035472498D}" srcOrd="0" destOrd="1" presId="urn:microsoft.com/office/officeart/2005/8/layout/radial5"/>
    <dgm:cxn modelId="{71FA8F34-8092-4517-887C-26050E9F2A90}" srcId="{6B4A9C71-5243-4375-98C7-BA189146832B}" destId="{5BF636BB-5DDB-443B-BF03-7A764813EFC9}" srcOrd="3" destOrd="0" parTransId="{ECBC13CB-0E4B-4202-AAA0-8D11A0067FDC}" sibTransId="{E28794F7-086C-4C94-AB2B-831CC1639D1F}"/>
    <dgm:cxn modelId="{A7B02A78-EB42-463F-8CCA-740665AB810D}" type="presParOf" srcId="{8B82EA68-B59A-424E-9756-C221A13DB47F}" destId="{ED72E44C-8498-48F8-9652-E5DD6AC5818D}" srcOrd="0" destOrd="0" presId="urn:microsoft.com/office/officeart/2005/8/layout/radial5"/>
    <dgm:cxn modelId="{FDAD871A-62C1-4ACB-A9F5-E00A6097AAA7}" type="presParOf" srcId="{8B82EA68-B59A-424E-9756-C221A13DB47F}" destId="{4731EA70-1FA8-49F5-A6BF-4AE9CB97C303}" srcOrd="1" destOrd="0" presId="urn:microsoft.com/office/officeart/2005/8/layout/radial5"/>
    <dgm:cxn modelId="{1C413B24-9EBF-433B-89E6-0F7F9916767B}" type="presParOf" srcId="{4731EA70-1FA8-49F5-A6BF-4AE9CB97C303}" destId="{8D15C70B-27DC-4BC4-8B54-1A6B8CC1DBC1}" srcOrd="0" destOrd="0" presId="urn:microsoft.com/office/officeart/2005/8/layout/radial5"/>
    <dgm:cxn modelId="{2DA8793B-D65F-4C2F-8DF8-E76123ACCA2F}" type="presParOf" srcId="{8B82EA68-B59A-424E-9756-C221A13DB47F}" destId="{E2EC1D87-F728-458A-8AB1-7A3D78F9D25E}" srcOrd="2" destOrd="0" presId="urn:microsoft.com/office/officeart/2005/8/layout/radial5"/>
    <dgm:cxn modelId="{DD56AADB-EA41-4FC8-BCBF-2B902B13E6B5}" type="presParOf" srcId="{8B82EA68-B59A-424E-9756-C221A13DB47F}" destId="{3AB02449-4EBC-4302-B256-364ED94D6C2F}" srcOrd="3" destOrd="0" presId="urn:microsoft.com/office/officeart/2005/8/layout/radial5"/>
    <dgm:cxn modelId="{B0DD324F-5131-45A4-8E74-517D72293AF9}" type="presParOf" srcId="{3AB02449-4EBC-4302-B256-364ED94D6C2F}" destId="{FE506610-9E90-41A7-A422-EB70C350B050}" srcOrd="0" destOrd="0" presId="urn:microsoft.com/office/officeart/2005/8/layout/radial5"/>
    <dgm:cxn modelId="{7C24DD8F-6B75-4AF8-87A8-2025EBB5E0B2}" type="presParOf" srcId="{8B82EA68-B59A-424E-9756-C221A13DB47F}" destId="{790C8D0D-7FCC-415C-91A5-F97C81F47FA6}" srcOrd="4" destOrd="0" presId="urn:microsoft.com/office/officeart/2005/8/layout/radial5"/>
    <dgm:cxn modelId="{4857C1DB-3B6C-4EBE-B2DD-290D1C2FA5A4}" type="presParOf" srcId="{8B82EA68-B59A-424E-9756-C221A13DB47F}" destId="{A0E222DD-64BD-4A89-BBB9-2B80D8318D4A}" srcOrd="5" destOrd="0" presId="urn:microsoft.com/office/officeart/2005/8/layout/radial5"/>
    <dgm:cxn modelId="{7A558448-173A-419C-BFE0-616C6382638D}" type="presParOf" srcId="{A0E222DD-64BD-4A89-BBB9-2B80D8318D4A}" destId="{839DF450-14DD-4280-9AEE-DA73938E9B9D}" srcOrd="0" destOrd="0" presId="urn:microsoft.com/office/officeart/2005/8/layout/radial5"/>
    <dgm:cxn modelId="{D607D196-B98F-4BEF-8BBD-FA902A82D2D8}" type="presParOf" srcId="{8B82EA68-B59A-424E-9756-C221A13DB47F}" destId="{73BC26A8-8D0F-45E6-9E3B-37EADD227262}" srcOrd="6" destOrd="0" presId="urn:microsoft.com/office/officeart/2005/8/layout/radial5"/>
    <dgm:cxn modelId="{8DF4460F-72A4-43AB-8AC1-D02EA9EA2532}" type="presParOf" srcId="{8B82EA68-B59A-424E-9756-C221A13DB47F}" destId="{06F93DE9-E67A-4CE1-BC6B-5C458B1137B0}" srcOrd="7" destOrd="0" presId="urn:microsoft.com/office/officeart/2005/8/layout/radial5"/>
    <dgm:cxn modelId="{3C464C5C-8192-4C68-8916-F106B56D4F26}" type="presParOf" srcId="{06F93DE9-E67A-4CE1-BC6B-5C458B1137B0}" destId="{DA660ED5-C4B7-4208-928A-B8DD66837486}" srcOrd="0" destOrd="0" presId="urn:microsoft.com/office/officeart/2005/8/layout/radial5"/>
    <dgm:cxn modelId="{67FD98A4-42FC-47F5-84B4-3D44F640148C}" type="presParOf" srcId="{8B82EA68-B59A-424E-9756-C221A13DB47F}" destId="{D8B200F5-4D07-49B2-A587-C2FE6CEC49F8}" srcOrd="8" destOrd="0" presId="urn:microsoft.com/office/officeart/2005/8/layout/radial5"/>
    <dgm:cxn modelId="{C549B83A-1BE4-420B-B07A-F292A10852CA}" type="presParOf" srcId="{8B82EA68-B59A-424E-9756-C221A13DB47F}" destId="{E7EAB10C-E176-4610-B2C6-BE8F83AD0F9B}" srcOrd="9" destOrd="0" presId="urn:microsoft.com/office/officeart/2005/8/layout/radial5"/>
    <dgm:cxn modelId="{DDE01CD4-2FD8-410B-9F22-83F5C4CBEAA1}" type="presParOf" srcId="{E7EAB10C-E176-4610-B2C6-BE8F83AD0F9B}" destId="{47F0322C-5978-482D-A409-1280E22C6D82}" srcOrd="0" destOrd="0" presId="urn:microsoft.com/office/officeart/2005/8/layout/radial5"/>
    <dgm:cxn modelId="{81FCAC48-B41E-439E-A9A7-E6F80AC85B1A}" type="presParOf" srcId="{8B82EA68-B59A-424E-9756-C221A13DB47F}" destId="{FFE63D16-C443-42C8-BB30-4CA61876A647}" srcOrd="10" destOrd="0" presId="urn:microsoft.com/office/officeart/2005/8/layout/radial5"/>
    <dgm:cxn modelId="{B95E3FEC-FE78-4CE0-B536-77BAF938786B}" type="presParOf" srcId="{8B82EA68-B59A-424E-9756-C221A13DB47F}" destId="{FA950D33-9BD9-4D37-A533-789F5554AFB5}" srcOrd="11" destOrd="0" presId="urn:microsoft.com/office/officeart/2005/8/layout/radial5"/>
    <dgm:cxn modelId="{BD71C661-3071-4725-8404-DD664F908192}" type="presParOf" srcId="{FA950D33-9BD9-4D37-A533-789F5554AFB5}" destId="{F326903B-AF5C-41D9-A950-9DE60C069BDF}" srcOrd="0" destOrd="0" presId="urn:microsoft.com/office/officeart/2005/8/layout/radial5"/>
    <dgm:cxn modelId="{FF3BD99B-1342-434C-91B5-D2B9F42A9B87}" type="presParOf" srcId="{8B82EA68-B59A-424E-9756-C221A13DB47F}" destId="{EB1C3899-7B42-47CD-912B-DD035472498D}" srcOrd="12" destOrd="0" presId="urn:microsoft.com/office/officeart/2005/8/layout/radial5"/>
    <dgm:cxn modelId="{1BE6F9C2-25FB-4DC0-ADE5-699808454ADB}" type="presParOf" srcId="{8B82EA68-B59A-424E-9756-C221A13DB47F}" destId="{2F5553CB-2478-4421-B002-5FA728364A78}" srcOrd="13" destOrd="0" presId="urn:microsoft.com/office/officeart/2005/8/layout/radial5"/>
    <dgm:cxn modelId="{87F3EB5F-ACDB-4E79-AE07-6043C3A48D7B}" type="presParOf" srcId="{2F5553CB-2478-4421-B002-5FA728364A78}" destId="{881BA4B6-6173-4BE7-ACB0-127409627ABA}" srcOrd="0" destOrd="0" presId="urn:microsoft.com/office/officeart/2005/8/layout/radial5"/>
    <dgm:cxn modelId="{F75FF2BE-9767-4C85-BF0E-6EDF57E9461D}" type="presParOf" srcId="{8B82EA68-B59A-424E-9756-C221A13DB47F}" destId="{FED909B6-8F19-4D98-AAC2-EBEEF4830C2B}" srcOrd="14" destOrd="0" presId="urn:microsoft.com/office/officeart/2005/8/layout/radial5"/>
    <dgm:cxn modelId="{12834C2C-3312-41FA-9435-0E7734282BAE}" type="presParOf" srcId="{8B82EA68-B59A-424E-9756-C221A13DB47F}" destId="{A0B7EB92-DF16-476D-BB87-6C0D26E26F61}" srcOrd="15" destOrd="0" presId="urn:microsoft.com/office/officeart/2005/8/layout/radial5"/>
    <dgm:cxn modelId="{007D5F66-F003-47A0-B1D6-49ADF329FA7E}" type="presParOf" srcId="{A0B7EB92-DF16-476D-BB87-6C0D26E26F61}" destId="{E3A5A4EE-729B-477E-AEA8-7FC61FA6B941}" srcOrd="0" destOrd="0" presId="urn:microsoft.com/office/officeart/2005/8/layout/radial5"/>
    <dgm:cxn modelId="{E4CE2A71-F4CE-4D59-AD3F-CB46DAA0A4A4}" type="presParOf" srcId="{8B82EA68-B59A-424E-9756-C221A13DB47F}" destId="{69EA0517-EDCB-4CEB-899F-D56DCF7B4404}" srcOrd="16" destOrd="0" presId="urn:microsoft.com/office/officeart/2005/8/layout/radial5"/>
    <dgm:cxn modelId="{31EB3F53-F6C4-4FDC-9237-874139BD69D9}" type="presParOf" srcId="{8B82EA68-B59A-424E-9756-C221A13DB47F}" destId="{F6C78620-3ECE-4B34-9A73-1D7C770EA3FB}" srcOrd="17" destOrd="0" presId="urn:microsoft.com/office/officeart/2005/8/layout/radial5"/>
    <dgm:cxn modelId="{A32D066A-A0C8-489C-BCD9-EB551ADB8F90}" type="presParOf" srcId="{F6C78620-3ECE-4B34-9A73-1D7C770EA3FB}" destId="{B2C5D6C6-7F34-4066-A2C1-3A1FA7BA6F70}" srcOrd="0" destOrd="0" presId="urn:microsoft.com/office/officeart/2005/8/layout/radial5"/>
    <dgm:cxn modelId="{F576F758-3BFF-4589-9824-9F7D9118CF66}" type="presParOf" srcId="{8B82EA68-B59A-424E-9756-C221A13DB47F}" destId="{1E3E2163-F1EA-4E3B-9876-7601B98655DD}" srcOrd="18" destOrd="0" presId="urn:microsoft.com/office/officeart/2005/8/layout/radial5"/>
    <dgm:cxn modelId="{1A9DDF7F-2E64-4216-8839-9222CD497DCE}" type="presParOf" srcId="{8B82EA68-B59A-424E-9756-C221A13DB47F}" destId="{7A035AEB-3A20-4DC3-9A60-032AB2743B03}" srcOrd="19" destOrd="0" presId="urn:microsoft.com/office/officeart/2005/8/layout/radial5"/>
    <dgm:cxn modelId="{66F8070A-F9D9-443F-870B-5B098E6EC9E4}" type="presParOf" srcId="{7A035AEB-3A20-4DC3-9A60-032AB2743B03}" destId="{4273F29E-B93C-44D6-A671-FCDC77ED9BA3}" srcOrd="0" destOrd="0" presId="urn:microsoft.com/office/officeart/2005/8/layout/radial5"/>
    <dgm:cxn modelId="{64C4F4AA-FD95-422F-887F-604CD9D31E2B}" type="presParOf" srcId="{8B82EA68-B59A-424E-9756-C221A13DB47F}" destId="{83F11675-07D9-406F-853D-13FD28BBB805}" srcOrd="20" destOrd="0" presId="urn:microsoft.com/office/officeart/2005/8/layout/radial5"/>
    <dgm:cxn modelId="{0A4E87B6-76B5-4C5A-BBB4-F6FA30D64A01}" type="presParOf" srcId="{8B82EA68-B59A-424E-9756-C221A13DB47F}" destId="{DF27FC25-052B-426A-9E06-117E992234F6}" srcOrd="21" destOrd="0" presId="urn:microsoft.com/office/officeart/2005/8/layout/radial5"/>
    <dgm:cxn modelId="{00C33842-B415-49A7-ABC1-2BF77FD76316}" type="presParOf" srcId="{DF27FC25-052B-426A-9E06-117E992234F6}" destId="{53D78D63-5F88-4163-9535-46A64127BD3A}" srcOrd="0" destOrd="0" presId="urn:microsoft.com/office/officeart/2005/8/layout/radial5"/>
    <dgm:cxn modelId="{FDB96C34-FB08-4F42-9C7B-BD841FD20D76}" type="presParOf" srcId="{8B82EA68-B59A-424E-9756-C221A13DB47F}" destId="{EDA34655-9131-4731-957F-5382F53A0660}" srcOrd="22" destOrd="0" presId="urn:microsoft.com/office/officeart/2005/8/layout/radial5"/>
    <dgm:cxn modelId="{4CF2227E-F32F-4740-B7CF-D28DFE050C3B}" type="presParOf" srcId="{8B82EA68-B59A-424E-9756-C221A13DB47F}" destId="{553B84E4-4A31-43DB-B3BF-8E8EF2B79F2D}" srcOrd="23" destOrd="0" presId="urn:microsoft.com/office/officeart/2005/8/layout/radial5"/>
    <dgm:cxn modelId="{2E60CD7C-3CBB-49DB-B9FD-5C7D98DA5D16}" type="presParOf" srcId="{553B84E4-4A31-43DB-B3BF-8E8EF2B79F2D}" destId="{C47D9E4B-AD47-4E79-B529-9B264E8F4F6B}" srcOrd="0" destOrd="0" presId="urn:microsoft.com/office/officeart/2005/8/layout/radial5"/>
    <dgm:cxn modelId="{97154806-9031-4BC5-8D8E-F7F0B6089D84}" type="presParOf" srcId="{8B82EA68-B59A-424E-9756-C221A13DB47F}" destId="{E0AC84DD-2093-416F-85DE-E547FE520660}" srcOrd="24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BCDF68-8FB4-499E-B0AE-0EFE648B0C2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8ABC7A5-1078-451F-8469-DD183B4CD2C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Реализация принципов открытости и прозрачности управления муниципальными финансами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8DBF2FE7-0D01-4315-BD10-D3DCD6CC46FC}" type="parTrans" cxnId="{B38AC02F-7348-43E6-8DDE-0A13B33F3CB4}">
      <dgm:prSet/>
      <dgm:spPr/>
      <dgm:t>
        <a:bodyPr/>
        <a:lstStyle/>
        <a:p>
          <a:endParaRPr lang="ru-RU"/>
        </a:p>
      </dgm:t>
    </dgm:pt>
    <dgm:pt modelId="{68BFDC89-5D0D-493A-8E58-8F46B11AB0DA}" type="sibTrans" cxnId="{B38AC02F-7348-43E6-8DDE-0A13B33F3CB4}">
      <dgm:prSet/>
      <dgm:spPr/>
      <dgm:t>
        <a:bodyPr/>
        <a:lstStyle/>
        <a:p>
          <a:endParaRPr lang="ru-RU"/>
        </a:p>
      </dgm:t>
    </dgm:pt>
    <dgm:pt modelId="{09CB0584-341C-4732-9849-CB329C74FDB6}" type="pres">
      <dgm:prSet presAssocID="{0BBCDF68-8FB4-499E-B0AE-0EFE648B0C2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6BA1A0-DA99-4FD8-8F32-213D9264E597}" type="pres">
      <dgm:prSet presAssocID="{C8ABC7A5-1078-451F-8469-DD183B4CD2C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8AC02F-7348-43E6-8DDE-0A13B33F3CB4}" srcId="{0BBCDF68-8FB4-499E-B0AE-0EFE648B0C27}" destId="{C8ABC7A5-1078-451F-8469-DD183B4CD2CE}" srcOrd="0" destOrd="0" parTransId="{8DBF2FE7-0D01-4315-BD10-D3DCD6CC46FC}" sibTransId="{68BFDC89-5D0D-493A-8E58-8F46B11AB0DA}"/>
    <dgm:cxn modelId="{BC6EA7FC-519A-4534-B5FF-A151399647DF}" type="presOf" srcId="{C8ABC7A5-1078-451F-8469-DD183B4CD2CE}" destId="{846BA1A0-DA99-4FD8-8F32-213D9264E597}" srcOrd="0" destOrd="0" presId="urn:microsoft.com/office/officeart/2005/8/layout/vList2"/>
    <dgm:cxn modelId="{DCD4F47A-2527-4E90-B875-F59DBE658D58}" type="presOf" srcId="{0BBCDF68-8FB4-499E-B0AE-0EFE648B0C27}" destId="{09CB0584-341C-4732-9849-CB329C74FDB6}" srcOrd="0" destOrd="0" presId="urn:microsoft.com/office/officeart/2005/8/layout/vList2"/>
    <dgm:cxn modelId="{57827DBA-146C-4460-A260-D5A25EBFA326}" type="presParOf" srcId="{09CB0584-341C-4732-9849-CB329C74FDB6}" destId="{846BA1A0-DA99-4FD8-8F32-213D9264E5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AD6F5B-1A92-4B3B-8AF4-BC4091C8C74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754D81-ABA8-4A95-A217-5AE6465C2C6C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just"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Обеспечение сбалансированности и долгосрочной устойчивости  консолидированного и районного  бюджетов Княгининского района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EC5CEF5-024F-481C-A315-E1B9BF7DE2D4}" type="parTrans" cxnId="{0B092359-1442-42C3-B788-139C4D0695AD}">
      <dgm:prSet/>
      <dgm:spPr/>
      <dgm:t>
        <a:bodyPr/>
        <a:lstStyle/>
        <a:p>
          <a:endParaRPr lang="ru-RU"/>
        </a:p>
      </dgm:t>
    </dgm:pt>
    <dgm:pt modelId="{6CE5D117-B095-4535-B0C0-467B773AC25F}" type="sibTrans" cxnId="{0B092359-1442-42C3-B788-139C4D0695AD}">
      <dgm:prSet/>
      <dgm:spPr/>
      <dgm:t>
        <a:bodyPr/>
        <a:lstStyle/>
        <a:p>
          <a:endParaRPr lang="ru-RU"/>
        </a:p>
      </dgm:t>
    </dgm:pt>
    <dgm:pt modelId="{63FD0977-6AAE-4EEB-A9BF-D3AE8CFB567E}" type="pres">
      <dgm:prSet presAssocID="{56AD6F5B-1A92-4B3B-8AF4-BC4091C8C7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F82621-0019-47B6-B34E-2FF4019376CD}" type="pres">
      <dgm:prSet presAssocID="{9A754D81-ABA8-4A95-A217-5AE6465C2C6C}" presName="parentText" presStyleLbl="node1" presStyleIdx="0" presStyleCnt="1" custLinFactNeighborX="4000" custLinFactNeighborY="-2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3BA1CE-A941-4AB7-8D7F-F58558D0A52F}" type="presOf" srcId="{9A754D81-ABA8-4A95-A217-5AE6465C2C6C}" destId="{D6F82621-0019-47B6-B34E-2FF4019376CD}" srcOrd="0" destOrd="0" presId="urn:microsoft.com/office/officeart/2005/8/layout/vList2"/>
    <dgm:cxn modelId="{4B1FABB9-1D97-4545-8912-B6ABDA21BD91}" type="presOf" srcId="{56AD6F5B-1A92-4B3B-8AF4-BC4091C8C74A}" destId="{63FD0977-6AAE-4EEB-A9BF-D3AE8CFB567E}" srcOrd="0" destOrd="0" presId="urn:microsoft.com/office/officeart/2005/8/layout/vList2"/>
    <dgm:cxn modelId="{0B092359-1442-42C3-B788-139C4D0695AD}" srcId="{56AD6F5B-1A92-4B3B-8AF4-BC4091C8C74A}" destId="{9A754D81-ABA8-4A95-A217-5AE6465C2C6C}" srcOrd="0" destOrd="0" parTransId="{BEC5CEF5-024F-481C-A315-E1B9BF7DE2D4}" sibTransId="{6CE5D117-B095-4535-B0C0-467B773AC25F}"/>
    <dgm:cxn modelId="{21050C4F-914E-4102-A29B-68F74DADD172}" type="presParOf" srcId="{63FD0977-6AAE-4EEB-A9BF-D3AE8CFB567E}" destId="{D6F82621-0019-47B6-B34E-2FF4019376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418491-39AF-4934-BB23-8CCD8F5010A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2932490-463E-42BC-9D28-20590F13A96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 эффективности  и оптимизация бюджетных расходов</a:t>
          </a:r>
        </a:p>
      </dgm:t>
    </dgm:pt>
    <dgm:pt modelId="{427D869C-9FE0-42FB-A801-C8D9BCAC88FE}" type="parTrans" cxnId="{5C6EE25F-3A9F-491F-83E8-285C1BE0C31A}">
      <dgm:prSet/>
      <dgm:spPr/>
      <dgm:t>
        <a:bodyPr/>
        <a:lstStyle/>
        <a:p>
          <a:endParaRPr lang="ru-RU"/>
        </a:p>
      </dgm:t>
    </dgm:pt>
    <dgm:pt modelId="{5747A9E7-D70D-4FBF-B332-7E341E19E87C}" type="sibTrans" cxnId="{5C6EE25F-3A9F-491F-83E8-285C1BE0C31A}">
      <dgm:prSet/>
      <dgm:spPr/>
      <dgm:t>
        <a:bodyPr/>
        <a:lstStyle/>
        <a:p>
          <a:endParaRPr lang="ru-RU"/>
        </a:p>
      </dgm:t>
    </dgm:pt>
    <dgm:pt modelId="{D3B0D773-D5A0-45C6-8BE6-ADD0FFF84AB0}" type="pres">
      <dgm:prSet presAssocID="{D7418491-39AF-4934-BB23-8CCD8F5010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269DA4-A6D8-4B4F-ACFD-64566BF84BEF}" type="pres">
      <dgm:prSet presAssocID="{B2932490-463E-42BC-9D28-20590F13A96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D1A127-6684-447F-A239-038979F008CD}" type="presOf" srcId="{B2932490-463E-42BC-9D28-20590F13A96E}" destId="{52269DA4-A6D8-4B4F-ACFD-64566BF84BEF}" srcOrd="0" destOrd="0" presId="urn:microsoft.com/office/officeart/2005/8/layout/vList2"/>
    <dgm:cxn modelId="{B4E2F99F-3EBD-477D-A37A-9447530F3E75}" type="presOf" srcId="{D7418491-39AF-4934-BB23-8CCD8F5010A7}" destId="{D3B0D773-D5A0-45C6-8BE6-ADD0FFF84AB0}" srcOrd="0" destOrd="0" presId="urn:microsoft.com/office/officeart/2005/8/layout/vList2"/>
    <dgm:cxn modelId="{5C6EE25F-3A9F-491F-83E8-285C1BE0C31A}" srcId="{D7418491-39AF-4934-BB23-8CCD8F5010A7}" destId="{B2932490-463E-42BC-9D28-20590F13A96E}" srcOrd="0" destOrd="0" parTransId="{427D869C-9FE0-42FB-A801-C8D9BCAC88FE}" sibTransId="{5747A9E7-D70D-4FBF-B332-7E341E19E87C}"/>
    <dgm:cxn modelId="{9A2DCC62-5C96-49F7-8358-8C69C0E2A7EE}" type="presParOf" srcId="{D3B0D773-D5A0-45C6-8BE6-ADD0FFF84AB0}" destId="{52269DA4-A6D8-4B4F-ACFD-64566BF84BEF}" srcOrd="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831B08-5C95-4181-8E6D-DB4F3AD40025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19FD8B3-8D00-4A7D-8365-C1BA4BD2976D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 эффективности  муниципального управления</a:t>
          </a:r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F0571C-BA5D-46CA-9CE4-31DF9B927D71}" type="parTrans" cxnId="{FF07519B-A46D-4D2F-91E5-9D1EA77DAF97}">
      <dgm:prSet/>
      <dgm:spPr/>
      <dgm:t>
        <a:bodyPr/>
        <a:lstStyle/>
        <a:p>
          <a:endParaRPr lang="ru-RU"/>
        </a:p>
      </dgm:t>
    </dgm:pt>
    <dgm:pt modelId="{ADB9B151-07D7-4AF8-9419-81762DBA0371}" type="sibTrans" cxnId="{FF07519B-A46D-4D2F-91E5-9D1EA77DAF97}">
      <dgm:prSet/>
      <dgm:spPr/>
      <dgm:t>
        <a:bodyPr/>
        <a:lstStyle/>
        <a:p>
          <a:endParaRPr lang="ru-RU"/>
        </a:p>
      </dgm:t>
    </dgm:pt>
    <dgm:pt modelId="{3BA6F68A-B384-4CC2-B92B-82A68B02D4B1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1938C7-37D9-4905-894D-DA58FF2A2D55}" type="parTrans" cxnId="{B72CD93A-B6BA-4318-A170-92F4A6633E59}">
      <dgm:prSet/>
      <dgm:spPr/>
      <dgm:t>
        <a:bodyPr/>
        <a:lstStyle/>
        <a:p>
          <a:endParaRPr lang="ru-RU"/>
        </a:p>
      </dgm:t>
    </dgm:pt>
    <dgm:pt modelId="{9F3B6638-191A-49D5-B105-56F84841F0CD}" type="sibTrans" cxnId="{B72CD93A-B6BA-4318-A170-92F4A6633E59}">
      <dgm:prSet/>
      <dgm:spPr/>
      <dgm:t>
        <a:bodyPr/>
        <a:lstStyle/>
        <a:p>
          <a:endParaRPr lang="ru-RU"/>
        </a:p>
      </dgm:t>
    </dgm:pt>
    <dgm:pt modelId="{1A0FFB35-48F0-4DEA-A2A7-2539B17570F9}" type="pres">
      <dgm:prSet presAssocID="{AC831B08-5C95-4181-8E6D-DB4F3AD4002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BB05A8-FAAA-4508-B71E-1FD947C57B1D}" type="pres">
      <dgm:prSet presAssocID="{319FD8B3-8D00-4A7D-8365-C1BA4BD2976D}" presName="parentText" presStyleLbl="node1" presStyleIdx="0" presStyleCnt="2" custScaleY="6037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9490A-B284-4691-87C7-BEBC34FA09A5}" type="pres">
      <dgm:prSet presAssocID="{ADB9B151-07D7-4AF8-9419-81762DBA0371}" presName="spacer" presStyleCnt="0"/>
      <dgm:spPr/>
    </dgm:pt>
    <dgm:pt modelId="{401BE742-38B0-4F84-B189-510224F74D4F}" type="pres">
      <dgm:prSet presAssocID="{3BA6F68A-B384-4CC2-B92B-82A68B02D4B1}" presName="parentText" presStyleLbl="node1" presStyleIdx="1" presStyleCnt="2" custFlipVert="1" custScaleY="498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2CD93A-B6BA-4318-A170-92F4A6633E59}" srcId="{AC831B08-5C95-4181-8E6D-DB4F3AD40025}" destId="{3BA6F68A-B384-4CC2-B92B-82A68B02D4B1}" srcOrd="1" destOrd="0" parTransId="{3E1938C7-37D9-4905-894D-DA58FF2A2D55}" sibTransId="{9F3B6638-191A-49D5-B105-56F84841F0CD}"/>
    <dgm:cxn modelId="{ACCF0210-174E-4B90-BDC8-AB794674C287}" type="presOf" srcId="{319FD8B3-8D00-4A7D-8365-C1BA4BD2976D}" destId="{D4BB05A8-FAAA-4508-B71E-1FD947C57B1D}" srcOrd="0" destOrd="0" presId="urn:microsoft.com/office/officeart/2005/8/layout/vList2"/>
    <dgm:cxn modelId="{C0D6A549-6918-4DD6-AB2B-43DBA3713680}" type="presOf" srcId="{3BA6F68A-B384-4CC2-B92B-82A68B02D4B1}" destId="{401BE742-38B0-4F84-B189-510224F74D4F}" srcOrd="0" destOrd="0" presId="urn:microsoft.com/office/officeart/2005/8/layout/vList2"/>
    <dgm:cxn modelId="{90F687F1-A90C-416F-A704-5D0B1D4926AB}" type="presOf" srcId="{AC831B08-5C95-4181-8E6D-DB4F3AD40025}" destId="{1A0FFB35-48F0-4DEA-A2A7-2539B17570F9}" srcOrd="0" destOrd="0" presId="urn:microsoft.com/office/officeart/2005/8/layout/vList2"/>
    <dgm:cxn modelId="{FF07519B-A46D-4D2F-91E5-9D1EA77DAF97}" srcId="{AC831B08-5C95-4181-8E6D-DB4F3AD40025}" destId="{319FD8B3-8D00-4A7D-8365-C1BA4BD2976D}" srcOrd="0" destOrd="0" parTransId="{F8F0571C-BA5D-46CA-9CE4-31DF9B927D71}" sibTransId="{ADB9B151-07D7-4AF8-9419-81762DBA0371}"/>
    <dgm:cxn modelId="{328BC35F-7BC7-4793-83E3-5EA4EFD79962}" type="presParOf" srcId="{1A0FFB35-48F0-4DEA-A2A7-2539B17570F9}" destId="{D4BB05A8-FAAA-4508-B71E-1FD947C57B1D}" srcOrd="0" destOrd="0" presId="urn:microsoft.com/office/officeart/2005/8/layout/vList2"/>
    <dgm:cxn modelId="{57C9C4A8-C211-4060-91F9-2D478C9141B8}" type="presParOf" srcId="{1A0FFB35-48F0-4DEA-A2A7-2539B17570F9}" destId="{4749490A-B284-4691-87C7-BEBC34FA09A5}" srcOrd="1" destOrd="0" presId="urn:microsoft.com/office/officeart/2005/8/layout/vList2"/>
    <dgm:cxn modelId="{5D16DB3D-3251-48AB-9FA1-C1A34E417E45}" type="presParOf" srcId="{1A0FFB35-48F0-4DEA-A2A7-2539B17570F9}" destId="{401BE742-38B0-4F84-B189-510224F74D4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418491-39AF-4934-BB23-8CCD8F5010A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2932490-463E-42BC-9D28-20590F13A96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и совершенствование системы финансового контроля и контроля в сфере закупок</a:t>
          </a:r>
          <a:endParaRPr lang="ru-RU" sz="1400" b="1" baseline="0" dirty="0" smtClean="0">
            <a:latin typeface="Times New Roman" pitchFamily="18" charset="0"/>
            <a:cs typeface="Times New Roman" pitchFamily="18" charset="0"/>
          </a:endParaRPr>
        </a:p>
      </dgm:t>
    </dgm:pt>
    <dgm:pt modelId="{427D869C-9FE0-42FB-A801-C8D9BCAC88FE}" type="parTrans" cxnId="{5C6EE25F-3A9F-491F-83E8-285C1BE0C31A}">
      <dgm:prSet/>
      <dgm:spPr/>
      <dgm:t>
        <a:bodyPr/>
        <a:lstStyle/>
        <a:p>
          <a:endParaRPr lang="ru-RU"/>
        </a:p>
      </dgm:t>
    </dgm:pt>
    <dgm:pt modelId="{5747A9E7-D70D-4FBF-B332-7E341E19E87C}" type="sibTrans" cxnId="{5C6EE25F-3A9F-491F-83E8-285C1BE0C31A}">
      <dgm:prSet/>
      <dgm:spPr/>
      <dgm:t>
        <a:bodyPr/>
        <a:lstStyle/>
        <a:p>
          <a:endParaRPr lang="ru-RU"/>
        </a:p>
      </dgm:t>
    </dgm:pt>
    <dgm:pt modelId="{D3B0D773-D5A0-45C6-8BE6-ADD0FFF84AB0}" type="pres">
      <dgm:prSet presAssocID="{D7418491-39AF-4934-BB23-8CCD8F5010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269DA4-A6D8-4B4F-ACFD-64566BF84BEF}" type="pres">
      <dgm:prSet presAssocID="{B2932490-463E-42BC-9D28-20590F13A96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6EE25F-3A9F-491F-83E8-285C1BE0C31A}" srcId="{D7418491-39AF-4934-BB23-8CCD8F5010A7}" destId="{B2932490-463E-42BC-9D28-20590F13A96E}" srcOrd="0" destOrd="0" parTransId="{427D869C-9FE0-42FB-A801-C8D9BCAC88FE}" sibTransId="{5747A9E7-D70D-4FBF-B332-7E341E19E87C}"/>
    <dgm:cxn modelId="{20986E06-F2D2-4690-B336-7DD9D59C873D}" type="presOf" srcId="{B2932490-463E-42BC-9D28-20590F13A96E}" destId="{52269DA4-A6D8-4B4F-ACFD-64566BF84BEF}" srcOrd="0" destOrd="0" presId="urn:microsoft.com/office/officeart/2005/8/layout/vList2"/>
    <dgm:cxn modelId="{7D146AD7-3592-496C-9EA9-BC0F478786D7}" type="presOf" srcId="{D7418491-39AF-4934-BB23-8CCD8F5010A7}" destId="{D3B0D773-D5A0-45C6-8BE6-ADD0FFF84AB0}" srcOrd="0" destOrd="0" presId="urn:microsoft.com/office/officeart/2005/8/layout/vList2"/>
    <dgm:cxn modelId="{FD87EF7D-EA9B-4860-9398-AC2698404FCD}" type="presParOf" srcId="{D3B0D773-D5A0-45C6-8BE6-ADD0FFF84AB0}" destId="{52269DA4-A6D8-4B4F-ACFD-64566BF84BEF}" srcOrd="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2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1961B6D-6129-497C-87CF-43901C1C7B23}" type="doc">
      <dgm:prSet loTypeId="urn:microsoft.com/office/officeart/2005/8/layout/vList6" loCatId="list" qsTypeId="urn:microsoft.com/office/officeart/2005/8/quickstyle/3d8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08A9A6E-2EDB-415A-92C8-BD9386E396F0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2018    год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DCB3EFD7-CFD6-46E4-87B1-899D46B4AB8B}" type="parTrans" cxnId="{1089BB65-0F8E-4283-B644-34CE255980EE}">
      <dgm:prSet/>
      <dgm:spPr/>
      <dgm:t>
        <a:bodyPr/>
        <a:lstStyle/>
        <a:p>
          <a:endParaRPr lang="ru-RU"/>
        </a:p>
      </dgm:t>
    </dgm:pt>
    <dgm:pt modelId="{53F876BA-EE06-45AC-8430-40144E4321B8}" type="sibTrans" cxnId="{1089BB65-0F8E-4283-B644-34CE255980EE}">
      <dgm:prSet/>
      <dgm:spPr/>
      <dgm:t>
        <a:bodyPr/>
        <a:lstStyle/>
        <a:p>
          <a:endParaRPr lang="ru-RU"/>
        </a:p>
      </dgm:t>
    </dgm:pt>
    <dgm:pt modelId="{D7AD52FA-18A6-49E2-AAB7-6A4E4D34FDC4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13,2 тыс.  рублей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44E9EF65-97A3-46F3-AEA0-476C852B10AB}" type="parTrans" cxnId="{404B00C0-167F-4A3F-BA3D-EBE8FEE4F495}">
      <dgm:prSet/>
      <dgm:spPr/>
      <dgm:t>
        <a:bodyPr/>
        <a:lstStyle/>
        <a:p>
          <a:endParaRPr lang="ru-RU"/>
        </a:p>
      </dgm:t>
    </dgm:pt>
    <dgm:pt modelId="{9F3EA8E0-778E-45F1-939F-B59E5A879893}" type="sibTrans" cxnId="{404B00C0-167F-4A3F-BA3D-EBE8FEE4F495}">
      <dgm:prSet/>
      <dgm:spPr/>
      <dgm:t>
        <a:bodyPr/>
        <a:lstStyle/>
        <a:p>
          <a:endParaRPr lang="ru-RU"/>
        </a:p>
      </dgm:t>
    </dgm:pt>
    <dgm:pt modelId="{F1611502-FACB-4A4A-811D-29E760A683AB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2019      год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FF7D701B-4405-4A01-A437-C271117ACD12}" type="parTrans" cxnId="{15D172AF-6901-471C-ACFC-CCBBDFF562C0}">
      <dgm:prSet/>
      <dgm:spPr/>
      <dgm:t>
        <a:bodyPr/>
        <a:lstStyle/>
        <a:p>
          <a:endParaRPr lang="ru-RU"/>
        </a:p>
      </dgm:t>
    </dgm:pt>
    <dgm:pt modelId="{F63C9332-3BA7-4214-82CB-AAAE729270FC}" type="sibTrans" cxnId="{15D172AF-6901-471C-ACFC-CCBBDFF562C0}">
      <dgm:prSet/>
      <dgm:spPr/>
      <dgm:t>
        <a:bodyPr/>
        <a:lstStyle/>
        <a:p>
          <a:endParaRPr lang="ru-RU"/>
        </a:p>
      </dgm:t>
    </dgm:pt>
    <dgm:pt modelId="{A75CD034-3395-4451-B5F8-CBF0AEBD6EAF}">
      <dgm:prSet custT="1"/>
      <dgm:spPr/>
      <dgm:t>
        <a:bodyPr/>
        <a:lstStyle/>
        <a:p>
          <a:endParaRPr lang="ru-RU" sz="2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2020 год</a:t>
          </a:r>
        </a:p>
        <a:p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81BC17C1-BD2E-43E9-9464-FD7564FA285E}" type="parTrans" cxnId="{F85E45DF-A709-4912-AB2B-D34B23137533}">
      <dgm:prSet/>
      <dgm:spPr/>
      <dgm:t>
        <a:bodyPr/>
        <a:lstStyle/>
        <a:p>
          <a:endParaRPr lang="ru-RU"/>
        </a:p>
      </dgm:t>
    </dgm:pt>
    <dgm:pt modelId="{3B4F36D7-3E31-49C6-9A7C-ED2F373E1674}" type="sibTrans" cxnId="{F85E45DF-A709-4912-AB2B-D34B23137533}">
      <dgm:prSet/>
      <dgm:spPr/>
      <dgm:t>
        <a:bodyPr/>
        <a:lstStyle/>
        <a:p>
          <a:endParaRPr lang="ru-RU"/>
        </a:p>
      </dgm:t>
    </dgm:pt>
    <dgm:pt modelId="{02996946-860C-4699-8C5E-0DBBAF38C8D3}">
      <dgm:prSet custT="1"/>
      <dgm:spPr/>
      <dgm:t>
        <a:bodyPr/>
        <a:lstStyle/>
        <a:p>
          <a:endParaRPr lang="ru-RU" sz="2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2021 год</a:t>
          </a:r>
        </a:p>
        <a:p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511C1CE1-8A8D-4B1C-AE3B-B2322EDE1E01}" type="parTrans" cxnId="{214F058C-9E78-405B-A813-16E654F18AE6}">
      <dgm:prSet/>
      <dgm:spPr/>
      <dgm:t>
        <a:bodyPr/>
        <a:lstStyle/>
        <a:p>
          <a:endParaRPr lang="ru-RU"/>
        </a:p>
      </dgm:t>
    </dgm:pt>
    <dgm:pt modelId="{4FAB07B8-B81C-4CB6-89D6-22102C4206E6}" type="sibTrans" cxnId="{214F058C-9E78-405B-A813-16E654F18AE6}">
      <dgm:prSet/>
      <dgm:spPr/>
      <dgm:t>
        <a:bodyPr/>
        <a:lstStyle/>
        <a:p>
          <a:endParaRPr lang="ru-RU"/>
        </a:p>
      </dgm:t>
    </dgm:pt>
    <dgm:pt modelId="{EBE13F8B-B551-47DB-814D-2B03AF966E74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13,4 тыс. рублей</a:t>
          </a:r>
          <a:endParaRPr lang="ru-RU" sz="2000" dirty="0"/>
        </a:p>
      </dgm:t>
    </dgm:pt>
    <dgm:pt modelId="{CBD42106-893F-45C0-957B-7273FE84F49E}" type="parTrans" cxnId="{5AB8CC7B-830D-4342-B37F-42D24888CD89}">
      <dgm:prSet/>
      <dgm:spPr/>
      <dgm:t>
        <a:bodyPr/>
        <a:lstStyle/>
        <a:p>
          <a:endParaRPr lang="ru-RU"/>
        </a:p>
      </dgm:t>
    </dgm:pt>
    <dgm:pt modelId="{303A653F-F9C1-44B1-B897-245AAFDF1958}" type="sibTrans" cxnId="{5AB8CC7B-830D-4342-B37F-42D24888CD89}">
      <dgm:prSet/>
      <dgm:spPr/>
      <dgm:t>
        <a:bodyPr/>
        <a:lstStyle/>
        <a:p>
          <a:endParaRPr lang="ru-RU"/>
        </a:p>
      </dgm:t>
    </dgm:pt>
    <dgm:pt modelId="{11E3CCAA-61C8-4AA0-8844-D32C47D16972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13,4 тыс. рублей</a:t>
          </a:r>
          <a:endParaRPr lang="ru-RU" dirty="0"/>
        </a:p>
      </dgm:t>
    </dgm:pt>
    <dgm:pt modelId="{008B13E7-2E32-44DA-A2F4-FD37922BBCFD}" type="parTrans" cxnId="{B5B4B196-3494-4E38-90DA-21BDC788AE1E}">
      <dgm:prSet/>
      <dgm:spPr/>
      <dgm:t>
        <a:bodyPr/>
        <a:lstStyle/>
        <a:p>
          <a:endParaRPr lang="ru-RU"/>
        </a:p>
      </dgm:t>
    </dgm:pt>
    <dgm:pt modelId="{592D0EB0-98EF-47E5-BC1B-07B3A8066A3E}" type="sibTrans" cxnId="{B5B4B196-3494-4E38-90DA-21BDC788AE1E}">
      <dgm:prSet/>
      <dgm:spPr/>
      <dgm:t>
        <a:bodyPr/>
        <a:lstStyle/>
        <a:p>
          <a:endParaRPr lang="ru-RU"/>
        </a:p>
      </dgm:t>
    </dgm:pt>
    <dgm:pt modelId="{B81CE10A-BCF8-4D2E-90A6-EF4188F3895B}">
      <dgm:prSet phldrT="[Текст]" custT="1"/>
      <dgm:spPr/>
      <dgm:t>
        <a:bodyPr/>
        <a:lstStyle/>
        <a:p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13,4 тыс. рублей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EC7EDDB3-75C5-40FC-9BD1-439E04CF40BD}" type="parTrans" cxnId="{024333A2-4352-4987-BC09-2477A04686CB}">
      <dgm:prSet/>
      <dgm:spPr/>
      <dgm:t>
        <a:bodyPr/>
        <a:lstStyle/>
        <a:p>
          <a:endParaRPr lang="ru-RU"/>
        </a:p>
      </dgm:t>
    </dgm:pt>
    <dgm:pt modelId="{6522DDA5-151B-47BC-828C-0AA13EB83CF6}" type="sibTrans" cxnId="{024333A2-4352-4987-BC09-2477A04686CB}">
      <dgm:prSet/>
      <dgm:spPr/>
      <dgm:t>
        <a:bodyPr/>
        <a:lstStyle/>
        <a:p>
          <a:endParaRPr lang="ru-RU"/>
        </a:p>
      </dgm:t>
    </dgm:pt>
    <dgm:pt modelId="{228D00BE-9079-4A01-937B-FB7FBA172ED7}" type="pres">
      <dgm:prSet presAssocID="{41961B6D-6129-497C-87CF-43901C1C7B2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70FDB9F-2E3C-4C8C-B61D-4D40E50EA54B}" type="pres">
      <dgm:prSet presAssocID="{A08A9A6E-2EDB-415A-92C8-BD9386E396F0}" presName="linNode" presStyleCnt="0"/>
      <dgm:spPr/>
    </dgm:pt>
    <dgm:pt modelId="{64DB72E8-582F-416A-B0E1-2F0B8E48F59A}" type="pres">
      <dgm:prSet presAssocID="{A08A9A6E-2EDB-415A-92C8-BD9386E396F0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7DAE7E-DFDD-47E5-89B3-611D347B744C}" type="pres">
      <dgm:prSet presAssocID="{A08A9A6E-2EDB-415A-92C8-BD9386E396F0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4CE32C-DD5B-4F74-A1BE-80C19C50AD6B}" type="pres">
      <dgm:prSet presAssocID="{53F876BA-EE06-45AC-8430-40144E4321B8}" presName="spacing" presStyleCnt="0"/>
      <dgm:spPr/>
    </dgm:pt>
    <dgm:pt modelId="{12A35477-10A4-48D8-853B-DF6BCD2E8713}" type="pres">
      <dgm:prSet presAssocID="{F1611502-FACB-4A4A-811D-29E760A683AB}" presName="linNode" presStyleCnt="0"/>
      <dgm:spPr/>
    </dgm:pt>
    <dgm:pt modelId="{F32DB873-A661-43FB-B14E-5B594EE02D68}" type="pres">
      <dgm:prSet presAssocID="{F1611502-FACB-4A4A-811D-29E760A683AB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726A5B-9F4F-47E4-BBA6-50EB33BC2F1B}" type="pres">
      <dgm:prSet presAssocID="{F1611502-FACB-4A4A-811D-29E760A683AB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BE142-B95D-49F2-BBF1-93787D9995BD}" type="pres">
      <dgm:prSet presAssocID="{F63C9332-3BA7-4214-82CB-AAAE729270FC}" presName="spacing" presStyleCnt="0"/>
      <dgm:spPr/>
    </dgm:pt>
    <dgm:pt modelId="{2FF7B8B6-F4A8-44C4-8653-830A0BE34D4C}" type="pres">
      <dgm:prSet presAssocID="{A75CD034-3395-4451-B5F8-CBF0AEBD6EAF}" presName="linNode" presStyleCnt="0"/>
      <dgm:spPr/>
    </dgm:pt>
    <dgm:pt modelId="{2168B81C-F36B-40F4-B8EC-0D2582FC2458}" type="pres">
      <dgm:prSet presAssocID="{A75CD034-3395-4451-B5F8-CBF0AEBD6EAF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0A2556-222D-4546-9021-4FAE9BD1DDB0}" type="pres">
      <dgm:prSet presAssocID="{A75CD034-3395-4451-B5F8-CBF0AEBD6EAF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91E9D8-3274-4F8F-AFF4-A5C5D8DC9B6C}" type="pres">
      <dgm:prSet presAssocID="{3B4F36D7-3E31-49C6-9A7C-ED2F373E1674}" presName="spacing" presStyleCnt="0"/>
      <dgm:spPr/>
    </dgm:pt>
    <dgm:pt modelId="{924CB6DE-161C-4684-B39F-FB9A8376330B}" type="pres">
      <dgm:prSet presAssocID="{02996946-860C-4699-8C5E-0DBBAF38C8D3}" presName="linNode" presStyleCnt="0"/>
      <dgm:spPr/>
    </dgm:pt>
    <dgm:pt modelId="{983C36BD-8AA6-4FE5-BFCF-FF27A4910E43}" type="pres">
      <dgm:prSet presAssocID="{02996946-860C-4699-8C5E-0DBBAF38C8D3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B0586-26AB-4FC4-9C70-0C4640C7B06D}" type="pres">
      <dgm:prSet presAssocID="{02996946-860C-4699-8C5E-0DBBAF38C8D3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D172AF-6901-471C-ACFC-CCBBDFF562C0}" srcId="{41961B6D-6129-497C-87CF-43901C1C7B23}" destId="{F1611502-FACB-4A4A-811D-29E760A683AB}" srcOrd="1" destOrd="0" parTransId="{FF7D701B-4405-4A01-A437-C271117ACD12}" sibTransId="{F63C9332-3BA7-4214-82CB-AAAE729270FC}"/>
    <dgm:cxn modelId="{214F058C-9E78-405B-A813-16E654F18AE6}" srcId="{41961B6D-6129-497C-87CF-43901C1C7B23}" destId="{02996946-860C-4699-8C5E-0DBBAF38C8D3}" srcOrd="3" destOrd="0" parTransId="{511C1CE1-8A8D-4B1C-AE3B-B2322EDE1E01}" sibTransId="{4FAB07B8-B81C-4CB6-89D6-22102C4206E6}"/>
    <dgm:cxn modelId="{2690CC66-299A-4698-8ABC-D1A79F757D86}" type="presOf" srcId="{D7AD52FA-18A6-49E2-AAB7-6A4E4D34FDC4}" destId="{017DAE7E-DFDD-47E5-89B3-611D347B744C}" srcOrd="0" destOrd="0" presId="urn:microsoft.com/office/officeart/2005/8/layout/vList6"/>
    <dgm:cxn modelId="{3298229A-13B4-4726-AE18-FC36C7AF7827}" type="presOf" srcId="{B81CE10A-BCF8-4D2E-90A6-EF4188F3895B}" destId="{5D726A5B-9F4F-47E4-BBA6-50EB33BC2F1B}" srcOrd="0" destOrd="0" presId="urn:microsoft.com/office/officeart/2005/8/layout/vList6"/>
    <dgm:cxn modelId="{F85E45DF-A709-4912-AB2B-D34B23137533}" srcId="{41961B6D-6129-497C-87CF-43901C1C7B23}" destId="{A75CD034-3395-4451-B5F8-CBF0AEBD6EAF}" srcOrd="2" destOrd="0" parTransId="{81BC17C1-BD2E-43E9-9464-FD7564FA285E}" sibTransId="{3B4F36D7-3E31-49C6-9A7C-ED2F373E1674}"/>
    <dgm:cxn modelId="{09FFF88A-0452-4E71-8ED8-7881F94ACCE1}" type="presOf" srcId="{A08A9A6E-2EDB-415A-92C8-BD9386E396F0}" destId="{64DB72E8-582F-416A-B0E1-2F0B8E48F59A}" srcOrd="0" destOrd="0" presId="urn:microsoft.com/office/officeart/2005/8/layout/vList6"/>
    <dgm:cxn modelId="{EA274F43-9E74-4625-9609-47836CC95328}" type="presOf" srcId="{41961B6D-6129-497C-87CF-43901C1C7B23}" destId="{228D00BE-9079-4A01-937B-FB7FBA172ED7}" srcOrd="0" destOrd="0" presId="urn:microsoft.com/office/officeart/2005/8/layout/vList6"/>
    <dgm:cxn modelId="{925C72FD-DA37-46C2-A353-79A024E36FE5}" type="presOf" srcId="{11E3CCAA-61C8-4AA0-8844-D32C47D16972}" destId="{776B0586-26AB-4FC4-9C70-0C4640C7B06D}" srcOrd="0" destOrd="0" presId="urn:microsoft.com/office/officeart/2005/8/layout/vList6"/>
    <dgm:cxn modelId="{BFB307BA-3339-4C8A-AC2D-E733647A7A1B}" type="presOf" srcId="{A75CD034-3395-4451-B5F8-CBF0AEBD6EAF}" destId="{2168B81C-F36B-40F4-B8EC-0D2582FC2458}" srcOrd="0" destOrd="0" presId="urn:microsoft.com/office/officeart/2005/8/layout/vList6"/>
    <dgm:cxn modelId="{CF647A00-2DAE-44E9-8CBE-27A339224CFE}" type="presOf" srcId="{F1611502-FACB-4A4A-811D-29E760A683AB}" destId="{F32DB873-A661-43FB-B14E-5B594EE02D68}" srcOrd="0" destOrd="0" presId="urn:microsoft.com/office/officeart/2005/8/layout/vList6"/>
    <dgm:cxn modelId="{1089BB65-0F8E-4283-B644-34CE255980EE}" srcId="{41961B6D-6129-497C-87CF-43901C1C7B23}" destId="{A08A9A6E-2EDB-415A-92C8-BD9386E396F0}" srcOrd="0" destOrd="0" parTransId="{DCB3EFD7-CFD6-46E4-87B1-899D46B4AB8B}" sibTransId="{53F876BA-EE06-45AC-8430-40144E4321B8}"/>
    <dgm:cxn modelId="{B5B4B196-3494-4E38-90DA-21BDC788AE1E}" srcId="{02996946-860C-4699-8C5E-0DBBAF38C8D3}" destId="{11E3CCAA-61C8-4AA0-8844-D32C47D16972}" srcOrd="0" destOrd="0" parTransId="{008B13E7-2E32-44DA-A2F4-FD37922BBCFD}" sibTransId="{592D0EB0-98EF-47E5-BC1B-07B3A8066A3E}"/>
    <dgm:cxn modelId="{412A71D2-B5CC-40F4-8519-16A5182C8A71}" type="presOf" srcId="{EBE13F8B-B551-47DB-814D-2B03AF966E74}" destId="{DC0A2556-222D-4546-9021-4FAE9BD1DDB0}" srcOrd="0" destOrd="0" presId="urn:microsoft.com/office/officeart/2005/8/layout/vList6"/>
    <dgm:cxn modelId="{024333A2-4352-4987-BC09-2477A04686CB}" srcId="{F1611502-FACB-4A4A-811D-29E760A683AB}" destId="{B81CE10A-BCF8-4D2E-90A6-EF4188F3895B}" srcOrd="0" destOrd="0" parTransId="{EC7EDDB3-75C5-40FC-9BD1-439E04CF40BD}" sibTransId="{6522DDA5-151B-47BC-828C-0AA13EB83CF6}"/>
    <dgm:cxn modelId="{404B00C0-167F-4A3F-BA3D-EBE8FEE4F495}" srcId="{A08A9A6E-2EDB-415A-92C8-BD9386E396F0}" destId="{D7AD52FA-18A6-49E2-AAB7-6A4E4D34FDC4}" srcOrd="0" destOrd="0" parTransId="{44E9EF65-97A3-46F3-AEA0-476C852B10AB}" sibTransId="{9F3EA8E0-778E-45F1-939F-B59E5A879893}"/>
    <dgm:cxn modelId="{5AB8CC7B-830D-4342-B37F-42D24888CD89}" srcId="{A75CD034-3395-4451-B5F8-CBF0AEBD6EAF}" destId="{EBE13F8B-B551-47DB-814D-2B03AF966E74}" srcOrd="0" destOrd="0" parTransId="{CBD42106-893F-45C0-957B-7273FE84F49E}" sibTransId="{303A653F-F9C1-44B1-B897-245AAFDF1958}"/>
    <dgm:cxn modelId="{4F24BF44-A319-49A6-AE23-AB6D2EB44239}" type="presOf" srcId="{02996946-860C-4699-8C5E-0DBBAF38C8D3}" destId="{983C36BD-8AA6-4FE5-BFCF-FF27A4910E43}" srcOrd="0" destOrd="0" presId="urn:microsoft.com/office/officeart/2005/8/layout/vList6"/>
    <dgm:cxn modelId="{B2BEFE96-7080-4971-9DF3-1FD2ED7DB284}" type="presParOf" srcId="{228D00BE-9079-4A01-937B-FB7FBA172ED7}" destId="{C70FDB9F-2E3C-4C8C-B61D-4D40E50EA54B}" srcOrd="0" destOrd="0" presId="urn:microsoft.com/office/officeart/2005/8/layout/vList6"/>
    <dgm:cxn modelId="{E6E631D6-7C81-48FD-882E-9ABBC0EFEC13}" type="presParOf" srcId="{C70FDB9F-2E3C-4C8C-B61D-4D40E50EA54B}" destId="{64DB72E8-582F-416A-B0E1-2F0B8E48F59A}" srcOrd="0" destOrd="0" presId="urn:microsoft.com/office/officeart/2005/8/layout/vList6"/>
    <dgm:cxn modelId="{3902310F-4BB9-4D4A-95C7-3FCC58009253}" type="presParOf" srcId="{C70FDB9F-2E3C-4C8C-B61D-4D40E50EA54B}" destId="{017DAE7E-DFDD-47E5-89B3-611D347B744C}" srcOrd="1" destOrd="0" presId="urn:microsoft.com/office/officeart/2005/8/layout/vList6"/>
    <dgm:cxn modelId="{1D34E5A3-F3CB-43F3-BB69-4C8124D98BA4}" type="presParOf" srcId="{228D00BE-9079-4A01-937B-FB7FBA172ED7}" destId="{8C4CE32C-DD5B-4F74-A1BE-80C19C50AD6B}" srcOrd="1" destOrd="0" presId="urn:microsoft.com/office/officeart/2005/8/layout/vList6"/>
    <dgm:cxn modelId="{46CAD9A4-682C-4E46-82EF-A49962BC8411}" type="presParOf" srcId="{228D00BE-9079-4A01-937B-FB7FBA172ED7}" destId="{12A35477-10A4-48D8-853B-DF6BCD2E8713}" srcOrd="2" destOrd="0" presId="urn:microsoft.com/office/officeart/2005/8/layout/vList6"/>
    <dgm:cxn modelId="{50DA2A54-0D4B-40F0-9236-16CF56857797}" type="presParOf" srcId="{12A35477-10A4-48D8-853B-DF6BCD2E8713}" destId="{F32DB873-A661-43FB-B14E-5B594EE02D68}" srcOrd="0" destOrd="0" presId="urn:microsoft.com/office/officeart/2005/8/layout/vList6"/>
    <dgm:cxn modelId="{D101D63F-FD6C-4234-8C7E-BC55517A980A}" type="presParOf" srcId="{12A35477-10A4-48D8-853B-DF6BCD2E8713}" destId="{5D726A5B-9F4F-47E4-BBA6-50EB33BC2F1B}" srcOrd="1" destOrd="0" presId="urn:microsoft.com/office/officeart/2005/8/layout/vList6"/>
    <dgm:cxn modelId="{29E126ED-818D-4AC3-A2AE-0C27A8197B96}" type="presParOf" srcId="{228D00BE-9079-4A01-937B-FB7FBA172ED7}" destId="{5A1BE142-B95D-49F2-BBF1-93787D9995BD}" srcOrd="3" destOrd="0" presId="urn:microsoft.com/office/officeart/2005/8/layout/vList6"/>
    <dgm:cxn modelId="{BE044A0F-8DDA-42F5-9FFC-75C6B502F36F}" type="presParOf" srcId="{228D00BE-9079-4A01-937B-FB7FBA172ED7}" destId="{2FF7B8B6-F4A8-44C4-8653-830A0BE34D4C}" srcOrd="4" destOrd="0" presId="urn:microsoft.com/office/officeart/2005/8/layout/vList6"/>
    <dgm:cxn modelId="{E8907229-C841-4574-AE8D-41CD0C936C9F}" type="presParOf" srcId="{2FF7B8B6-F4A8-44C4-8653-830A0BE34D4C}" destId="{2168B81C-F36B-40F4-B8EC-0D2582FC2458}" srcOrd="0" destOrd="0" presId="urn:microsoft.com/office/officeart/2005/8/layout/vList6"/>
    <dgm:cxn modelId="{423A44ED-E49A-45E7-819B-4362FDA6B09D}" type="presParOf" srcId="{2FF7B8B6-F4A8-44C4-8653-830A0BE34D4C}" destId="{DC0A2556-222D-4546-9021-4FAE9BD1DDB0}" srcOrd="1" destOrd="0" presId="urn:microsoft.com/office/officeart/2005/8/layout/vList6"/>
    <dgm:cxn modelId="{15B19619-A4BB-493A-BD69-A7B92ECA0C16}" type="presParOf" srcId="{228D00BE-9079-4A01-937B-FB7FBA172ED7}" destId="{0391E9D8-3274-4F8F-AFF4-A5C5D8DC9B6C}" srcOrd="5" destOrd="0" presId="urn:microsoft.com/office/officeart/2005/8/layout/vList6"/>
    <dgm:cxn modelId="{55B2EE77-CFFC-4C01-A844-FF0884081E09}" type="presParOf" srcId="{228D00BE-9079-4A01-937B-FB7FBA172ED7}" destId="{924CB6DE-161C-4684-B39F-FB9A8376330B}" srcOrd="6" destOrd="0" presId="urn:microsoft.com/office/officeart/2005/8/layout/vList6"/>
    <dgm:cxn modelId="{C05263C3-0F7D-4177-B11A-0061A58C4CE5}" type="presParOf" srcId="{924CB6DE-161C-4684-B39F-FB9A8376330B}" destId="{983C36BD-8AA6-4FE5-BFCF-FF27A4910E43}" srcOrd="0" destOrd="0" presId="urn:microsoft.com/office/officeart/2005/8/layout/vList6"/>
    <dgm:cxn modelId="{5B4BC3BE-3BB1-46EA-93B1-F746568A5FB1}" type="presParOf" srcId="{924CB6DE-161C-4684-B39F-FB9A8376330B}" destId="{776B0586-26AB-4FC4-9C70-0C4640C7B06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/>
      <dgm:t>
        <a:bodyPr/>
        <a:lstStyle/>
        <a:p>
          <a:pPr algn="ctr" rtl="0"/>
          <a:endParaRPr lang="ru-RU" sz="1800" b="1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smtClean="0">
              <a:latin typeface="Times New Roman" pitchFamily="18" charset="0"/>
              <a:cs typeface="Times New Roman" pitchFamily="18" charset="0"/>
            </a:rPr>
            <a:t>Акцизы на нефтепродукты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277547" custLinFactY="100000" custLinFactNeighborX="0" custLinFactNeighborY="1271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60281D-4D81-42D6-BB83-E53B2C09B002}" type="presOf" srcId="{EA4FA7F2-F8C6-4519-8F44-24F650523F8A}" destId="{ADB83085-1B7E-4931-9879-09AA5528ED02}" srcOrd="0" destOrd="0" presId="urn:microsoft.com/office/officeart/2005/8/layout/vList2"/>
    <dgm:cxn modelId="{87079A0A-5F9E-4B1F-BC64-0B69C5669EF9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9C720F7D-8B0D-4FEE-843D-DA95FA37301A}" type="presParOf" srcId="{ADB83085-1B7E-4931-9879-09AA5528ED02}" destId="{CFD7A24E-F8C4-4162-AED9-1292484C95B4}" srcOrd="0" destOrd="0" presId="urn:microsoft.com/office/officeart/2005/8/layout/vList2"/>
  </dgm:cxnLst>
  <dgm:bg>
    <a:gradFill flip="none" rotWithShape="1">
      <a:gsLst>
        <a:gs pos="0">
          <a:schemeClr val="accent2">
            <a:lumMod val="60000"/>
            <a:lumOff val="4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16200000" scaled="1"/>
      <a:tileRect/>
    </a:gra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/>
      <dgm:t>
        <a:bodyPr/>
        <a:lstStyle/>
        <a:p>
          <a:pPr algn="ctr" rtl="0"/>
          <a:endParaRPr lang="ru-RU" sz="1800" b="1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smtClean="0"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366759" custLinFactX="35259" custLinFactNeighborX="100000" custLinFactNeighborY="-51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75990-C2F4-477F-A2F2-E061F1742627}" type="presOf" srcId="{EA4FA7F2-F8C6-4519-8F44-24F650523F8A}" destId="{ADB83085-1B7E-4931-9879-09AA5528ED02}" srcOrd="0" destOrd="0" presId="urn:microsoft.com/office/officeart/2005/8/layout/vList2"/>
    <dgm:cxn modelId="{8F666DC9-84A2-45DE-B6FF-239F1D7670B0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893C67AB-4CD7-4465-A7A6-826B5F453598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Дотации из районного фонда финансовой поддержки поселений Княгининского района на выравнивание бюджетной обеспеченности поселений 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ScaleY="600456" custLinFactY="500000" custLinFactNeighborX="-61538" custLinFactNeighborY="5873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83DC8-AC25-4678-9F41-47373A7AF829}" type="presOf" srcId="{1F4D4E6D-5534-4F0F-AE97-9F595C7CCDFD}" destId="{3156BF6F-B1E6-4BFB-BF8C-5649C1AC0E61}" srcOrd="0" destOrd="0" presId="urn:microsoft.com/office/officeart/2005/8/layout/vList2"/>
    <dgm:cxn modelId="{65719C03-ACFB-411D-819D-92C316B21B7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1C320499-7C48-4F81-BAEA-A2CC6C7952F0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Ang="0" custFlipVert="0" custScaleY="447203" custLinFactX="-62963" custLinFactY="404232" custLinFactNeighborX="-100000" custLinFactNeighborY="5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A4B025-EADF-47FA-B2B8-5361F0CB7FCE}" type="presOf" srcId="{1F4D4E6D-5534-4F0F-AE97-9F595C7CCDFD}" destId="{3156BF6F-B1E6-4BFB-BF8C-5649C1AC0E61}" srcOrd="0" destOrd="0" presId="urn:microsoft.com/office/officeart/2005/8/layout/vList2"/>
    <dgm:cxn modelId="{119DD7D4-AE6A-444B-B4D2-4F8C8A414C5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30AC2013-BCA0-4B0A-86D5-CD5F2042B3A3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2948708" y="1175684"/>
          <a:ext cx="2754882" cy="23349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48708" y="1175684"/>
        <a:ext cx="2754882" cy="2334926"/>
      </dsp:txXfrm>
    </dsp:sp>
    <dsp:sp modelId="{4731EA70-1FA8-49F5-A6BF-4AE9CB97C303}">
      <dsp:nvSpPr>
        <dsp:cNvPr id="0" name=""/>
        <dsp:cNvSpPr/>
      </dsp:nvSpPr>
      <dsp:spPr>
        <a:xfrm rot="17460337">
          <a:off x="4720544" y="853689"/>
          <a:ext cx="185361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7460337">
        <a:off x="4720544" y="853689"/>
        <a:ext cx="185361" cy="441908"/>
      </dsp:txXfrm>
    </dsp:sp>
    <dsp:sp modelId="{E2EC1D87-F728-458A-8AB1-7A3D78F9D25E}">
      <dsp:nvSpPr>
        <dsp:cNvPr id="0" name=""/>
        <dsp:cNvSpPr/>
      </dsp:nvSpPr>
      <dsp:spPr>
        <a:xfrm>
          <a:off x="4586977" y="142866"/>
          <a:ext cx="866458" cy="78545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586977" y="142866"/>
        <a:ext cx="866458" cy="785458"/>
      </dsp:txXfrm>
    </dsp:sp>
    <dsp:sp modelId="{3AB02449-4EBC-4302-B256-364ED94D6C2F}">
      <dsp:nvSpPr>
        <dsp:cNvPr id="0" name=""/>
        <dsp:cNvSpPr/>
      </dsp:nvSpPr>
      <dsp:spPr>
        <a:xfrm rot="19104442">
          <a:off x="5323530" y="1125900"/>
          <a:ext cx="250123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9104442">
        <a:off x="5323530" y="1125900"/>
        <a:ext cx="250123" cy="441908"/>
      </dsp:txXfrm>
    </dsp:sp>
    <dsp:sp modelId="{790C8D0D-7FCC-415C-91A5-F97C81F47FA6}">
      <dsp:nvSpPr>
        <dsp:cNvPr id="0" name=""/>
        <dsp:cNvSpPr/>
      </dsp:nvSpPr>
      <dsp:spPr>
        <a:xfrm>
          <a:off x="5515671" y="428628"/>
          <a:ext cx="909811" cy="909811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515671" y="428628"/>
        <a:ext cx="909811" cy="909811"/>
      </dsp:txXfrm>
    </dsp:sp>
    <dsp:sp modelId="{A0E222DD-64BD-4A89-BBB9-2B80D8318D4A}">
      <dsp:nvSpPr>
        <dsp:cNvPr id="0" name=""/>
        <dsp:cNvSpPr/>
      </dsp:nvSpPr>
      <dsp:spPr>
        <a:xfrm rot="1007379">
          <a:off x="5645652" y="2577334"/>
          <a:ext cx="24919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07379">
        <a:off x="5645652" y="2577334"/>
        <a:ext cx="249199" cy="441908"/>
      </dsp:txXfrm>
    </dsp:sp>
    <dsp:sp modelId="{73BC26A8-8D0F-45E6-9E3B-37EADD227262}">
      <dsp:nvSpPr>
        <dsp:cNvPr id="0" name=""/>
        <dsp:cNvSpPr/>
      </dsp:nvSpPr>
      <dsp:spPr>
        <a:xfrm>
          <a:off x="5944302" y="2500329"/>
          <a:ext cx="955583" cy="9504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5944302" y="2500329"/>
        <a:ext cx="955583" cy="950416"/>
      </dsp:txXfrm>
    </dsp:sp>
    <dsp:sp modelId="{06F93DE9-E67A-4CE1-BC6B-5C458B1137B0}">
      <dsp:nvSpPr>
        <dsp:cNvPr id="0" name=""/>
        <dsp:cNvSpPr/>
      </dsp:nvSpPr>
      <dsp:spPr>
        <a:xfrm rot="20738101">
          <a:off x="5711063" y="1745525"/>
          <a:ext cx="171684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20738101">
        <a:off x="5711063" y="1745525"/>
        <a:ext cx="171684" cy="441908"/>
      </dsp:txXfrm>
    </dsp:sp>
    <dsp:sp modelId="{D8B200F5-4D07-49B2-A587-C2FE6CEC49F8}">
      <dsp:nvSpPr>
        <dsp:cNvPr id="0" name=""/>
        <dsp:cNvSpPr/>
      </dsp:nvSpPr>
      <dsp:spPr>
        <a:xfrm>
          <a:off x="5944292" y="1357323"/>
          <a:ext cx="909811" cy="90981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5944292" y="1357323"/>
        <a:ext cx="909811" cy="909811"/>
      </dsp:txXfrm>
    </dsp:sp>
    <dsp:sp modelId="{E7EAB10C-E176-4610-B2C6-BE8F83AD0F9B}">
      <dsp:nvSpPr>
        <dsp:cNvPr id="0" name=""/>
        <dsp:cNvSpPr/>
      </dsp:nvSpPr>
      <dsp:spPr>
        <a:xfrm rot="4512078">
          <a:off x="4580577" y="3416117"/>
          <a:ext cx="174821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4512078">
        <a:off x="4580577" y="3416117"/>
        <a:ext cx="174821" cy="441908"/>
      </dsp:txXfrm>
    </dsp:sp>
    <dsp:sp modelId="{FFE63D16-C443-42C8-BB30-4CA61876A647}">
      <dsp:nvSpPr>
        <dsp:cNvPr id="0" name=""/>
        <dsp:cNvSpPr/>
      </dsp:nvSpPr>
      <dsp:spPr>
        <a:xfrm>
          <a:off x="4372665" y="3786220"/>
          <a:ext cx="909811" cy="90981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372665" y="3786220"/>
        <a:ext cx="909811" cy="909811"/>
      </dsp:txXfrm>
    </dsp:sp>
    <dsp:sp modelId="{FA950D33-9BD9-4D37-A533-789F5554AFB5}">
      <dsp:nvSpPr>
        <dsp:cNvPr id="0" name=""/>
        <dsp:cNvSpPr/>
      </dsp:nvSpPr>
      <dsp:spPr>
        <a:xfrm rot="2746513">
          <a:off x="5227509" y="3140519"/>
          <a:ext cx="179553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2746513">
        <a:off x="5227509" y="3140519"/>
        <a:ext cx="179553" cy="441908"/>
      </dsp:txXfrm>
    </dsp:sp>
    <dsp:sp modelId="{EB1C3899-7B42-47CD-912B-DD035472498D}">
      <dsp:nvSpPr>
        <dsp:cNvPr id="0" name=""/>
        <dsp:cNvSpPr/>
      </dsp:nvSpPr>
      <dsp:spPr>
        <a:xfrm>
          <a:off x="5301355" y="3357586"/>
          <a:ext cx="909811" cy="9098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5301355" y="3357586"/>
        <a:ext cx="909811" cy="909811"/>
      </dsp:txXfrm>
    </dsp:sp>
    <dsp:sp modelId="{2F5553CB-2478-4421-B002-5FA728364A78}">
      <dsp:nvSpPr>
        <dsp:cNvPr id="0" name=""/>
        <dsp:cNvSpPr/>
      </dsp:nvSpPr>
      <dsp:spPr>
        <a:xfrm rot="6283337">
          <a:off x="3865300" y="3416185"/>
          <a:ext cx="241676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6283337">
        <a:off x="3865300" y="3416185"/>
        <a:ext cx="241676" cy="441908"/>
      </dsp:txXfrm>
    </dsp:sp>
    <dsp:sp modelId="{FED909B6-8F19-4D98-AAC2-EBEEF4830C2B}">
      <dsp:nvSpPr>
        <dsp:cNvPr id="0" name=""/>
        <dsp:cNvSpPr/>
      </dsp:nvSpPr>
      <dsp:spPr>
        <a:xfrm>
          <a:off x="3372533" y="3786204"/>
          <a:ext cx="909811" cy="909811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372533" y="3786204"/>
        <a:ext cx="909811" cy="909811"/>
      </dsp:txXfrm>
    </dsp:sp>
    <dsp:sp modelId="{A0B7EB92-DF16-476D-BB87-6C0D26E26F61}">
      <dsp:nvSpPr>
        <dsp:cNvPr id="0" name=""/>
        <dsp:cNvSpPr/>
      </dsp:nvSpPr>
      <dsp:spPr>
        <a:xfrm rot="15535099">
          <a:off x="4020752" y="864430"/>
          <a:ext cx="118103" cy="441908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B0F0"/>
            </a:solidFill>
          </a:endParaRPr>
        </a:p>
      </dsp:txBody>
      <dsp:txXfrm rot="15535099">
        <a:off x="4020752" y="864430"/>
        <a:ext cx="118103" cy="441908"/>
      </dsp:txXfrm>
    </dsp:sp>
    <dsp:sp modelId="{69EA0517-EDCB-4CEB-899F-D56DCF7B4404}">
      <dsp:nvSpPr>
        <dsp:cNvPr id="0" name=""/>
        <dsp:cNvSpPr/>
      </dsp:nvSpPr>
      <dsp:spPr>
        <a:xfrm>
          <a:off x="3515403" y="71434"/>
          <a:ext cx="909811" cy="909811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515403" y="71434"/>
        <a:ext cx="909811" cy="909811"/>
      </dsp:txXfrm>
    </dsp:sp>
    <dsp:sp modelId="{F6C78620-3ECE-4B34-9A73-1D7C770EA3FB}">
      <dsp:nvSpPr>
        <dsp:cNvPr id="0" name=""/>
        <dsp:cNvSpPr/>
      </dsp:nvSpPr>
      <dsp:spPr>
        <a:xfrm rot="8299426">
          <a:off x="3140606" y="3088928"/>
          <a:ext cx="199192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8299426">
        <a:off x="3140606" y="3088928"/>
        <a:ext cx="199192" cy="441908"/>
      </dsp:txXfrm>
    </dsp:sp>
    <dsp:sp modelId="{1E3E2163-F1EA-4E3B-9876-7601B98655DD}">
      <dsp:nvSpPr>
        <dsp:cNvPr id="0" name=""/>
        <dsp:cNvSpPr/>
      </dsp:nvSpPr>
      <dsp:spPr>
        <a:xfrm>
          <a:off x="2300952" y="3286152"/>
          <a:ext cx="909811" cy="90981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300952" y="3286152"/>
        <a:ext cx="909811" cy="909811"/>
      </dsp:txXfrm>
    </dsp:sp>
    <dsp:sp modelId="{7A035AEB-3A20-4DC3-9A60-032AB2743B03}">
      <dsp:nvSpPr>
        <dsp:cNvPr id="0" name=""/>
        <dsp:cNvSpPr/>
      </dsp:nvSpPr>
      <dsp:spPr>
        <a:xfrm rot="12068301">
          <a:off x="2880678" y="1590781"/>
          <a:ext cx="142049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2068301">
        <a:off x="2880678" y="1590781"/>
        <a:ext cx="142049" cy="441908"/>
      </dsp:txXfrm>
    </dsp:sp>
    <dsp:sp modelId="{83F11675-07D9-406F-853D-13FD28BBB805}">
      <dsp:nvSpPr>
        <dsp:cNvPr id="0" name=""/>
        <dsp:cNvSpPr/>
      </dsp:nvSpPr>
      <dsp:spPr>
        <a:xfrm>
          <a:off x="1943759" y="1143005"/>
          <a:ext cx="909811" cy="90981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1943759" y="1143005"/>
        <a:ext cx="909811" cy="909811"/>
      </dsp:txXfrm>
    </dsp:sp>
    <dsp:sp modelId="{DF27FC25-052B-426A-9E06-117E992234F6}">
      <dsp:nvSpPr>
        <dsp:cNvPr id="0" name=""/>
        <dsp:cNvSpPr/>
      </dsp:nvSpPr>
      <dsp:spPr>
        <a:xfrm rot="13877093">
          <a:off x="3346765" y="1019808"/>
          <a:ext cx="191459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3877093">
        <a:off x="3346765" y="1019808"/>
        <a:ext cx="191459" cy="441908"/>
      </dsp:txXfrm>
    </dsp:sp>
    <dsp:sp modelId="{EDA34655-9131-4731-957F-5382F53A0660}">
      <dsp:nvSpPr>
        <dsp:cNvPr id="0" name=""/>
        <dsp:cNvSpPr/>
      </dsp:nvSpPr>
      <dsp:spPr>
        <a:xfrm>
          <a:off x="2586710" y="285748"/>
          <a:ext cx="909811" cy="9098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586710" y="285748"/>
        <a:ext cx="909811" cy="909811"/>
      </dsp:txXfrm>
    </dsp:sp>
    <dsp:sp modelId="{553B84E4-4A31-43DB-B3BF-8E8EF2B79F2D}">
      <dsp:nvSpPr>
        <dsp:cNvPr id="0" name=""/>
        <dsp:cNvSpPr/>
      </dsp:nvSpPr>
      <dsp:spPr>
        <a:xfrm rot="10243667">
          <a:off x="2824858" y="2358640"/>
          <a:ext cx="105986" cy="44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243667">
        <a:off x="2824858" y="2358640"/>
        <a:ext cx="105986" cy="441908"/>
      </dsp:txXfrm>
    </dsp:sp>
    <dsp:sp modelId="{E0AC84DD-2093-416F-85DE-E547FE520660}">
      <dsp:nvSpPr>
        <dsp:cNvPr id="0" name=""/>
        <dsp:cNvSpPr/>
      </dsp:nvSpPr>
      <dsp:spPr>
        <a:xfrm>
          <a:off x="1872342" y="2214579"/>
          <a:ext cx="909811" cy="90981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1872342" y="2214579"/>
        <a:ext cx="909811" cy="90981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6BA1A0-DA99-4FD8-8F32-213D9264E597}">
      <dsp:nvSpPr>
        <dsp:cNvPr id="0" name=""/>
        <dsp:cNvSpPr/>
      </dsp:nvSpPr>
      <dsp:spPr>
        <a:xfrm>
          <a:off x="0" y="163"/>
          <a:ext cx="5286412" cy="428295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Реализация принципов открытости и прозрачности управления муниципальными финансами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63"/>
        <a:ext cx="5286412" cy="42829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F82621-0019-47B6-B34E-2FF4019376CD}">
      <dsp:nvSpPr>
        <dsp:cNvPr id="0" name=""/>
        <dsp:cNvSpPr/>
      </dsp:nvSpPr>
      <dsp:spPr>
        <a:xfrm>
          <a:off x="0" y="0"/>
          <a:ext cx="5429287" cy="57082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Обеспечение сбалансированности и долгосрочной устойчивости  консолидированного и районного  бюджетов Княгининского района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5429287" cy="5708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269DA4-A6D8-4B4F-ACFD-64566BF84BEF}">
      <dsp:nvSpPr>
        <dsp:cNvPr id="0" name=""/>
        <dsp:cNvSpPr/>
      </dsp:nvSpPr>
      <dsp:spPr>
        <a:xfrm>
          <a:off x="0" y="30"/>
          <a:ext cx="5500726" cy="28569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kern="1200" baseline="0" dirty="0" smtClean="0">
              <a:latin typeface="Times New Roman" pitchFamily="18" charset="0"/>
              <a:cs typeface="Times New Roman" pitchFamily="18" charset="0"/>
            </a:rPr>
            <a:t> эффективности  и оптимизация бюджетных расходов</a:t>
          </a:r>
        </a:p>
      </dsp:txBody>
      <dsp:txXfrm>
        <a:off x="0" y="30"/>
        <a:ext cx="5500726" cy="28569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BB05A8-FAAA-4508-B71E-1FD947C57B1D}">
      <dsp:nvSpPr>
        <dsp:cNvPr id="0" name=""/>
        <dsp:cNvSpPr/>
      </dsp:nvSpPr>
      <dsp:spPr>
        <a:xfrm>
          <a:off x="0" y="531"/>
          <a:ext cx="6215105" cy="586823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Повышение</a:t>
          </a:r>
          <a:r>
            <a:rPr lang="ru-RU" sz="1400" b="1" kern="1200" baseline="0" dirty="0" smtClean="0">
              <a:latin typeface="Times New Roman" pitchFamily="18" charset="0"/>
              <a:cs typeface="Times New Roman" pitchFamily="18" charset="0"/>
            </a:rPr>
            <a:t> эффективности  муниципального управления</a:t>
          </a: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31"/>
        <a:ext cx="6215105" cy="586823"/>
      </dsp:txXfrm>
    </dsp:sp>
    <dsp:sp modelId="{401BE742-38B0-4F84-B189-510224F74D4F}">
      <dsp:nvSpPr>
        <dsp:cNvPr id="0" name=""/>
        <dsp:cNvSpPr/>
      </dsp:nvSpPr>
      <dsp:spPr>
        <a:xfrm flipV="1">
          <a:off x="0" y="593913"/>
          <a:ext cx="6215105" cy="4849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flipV="1">
        <a:off x="0" y="593913"/>
        <a:ext cx="6215105" cy="4849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269DA4-A6D8-4B4F-ACFD-64566BF84BEF}">
      <dsp:nvSpPr>
        <dsp:cNvPr id="0" name=""/>
        <dsp:cNvSpPr/>
      </dsp:nvSpPr>
      <dsp:spPr>
        <a:xfrm>
          <a:off x="0" y="166"/>
          <a:ext cx="5643602" cy="428295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и совершенствование системы финансового контроля и контроля в сфере закупок</a:t>
          </a:r>
          <a:endParaRPr lang="ru-RU" sz="1400" b="1" kern="1200" baseline="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0" y="166"/>
        <a:ext cx="5643602" cy="42829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0.75819</cdr:x>
      <cdr:y>0.35826</cdr:y>
    </cdr:from>
    <cdr:to>
      <cdr:x>1</cdr:x>
      <cdr:y>0.69217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05151" y="9810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0.75819</cdr:x>
      <cdr:y>0.40348</cdr:y>
    </cdr:from>
    <cdr:to>
      <cdr:x>1</cdr:x>
      <cdr:y>0.73739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124201" y="11049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0.75819</cdr:x>
      <cdr:y>0.35826</cdr:y>
    </cdr:from>
    <cdr:to>
      <cdr:x>1</cdr:x>
      <cdr:y>0.69217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05151" y="9810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0.75819</cdr:x>
      <cdr:y>0.40348</cdr:y>
    </cdr:from>
    <cdr:to>
      <cdr:x>1</cdr:x>
      <cdr:y>0.73739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124201" y="11049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0.75819</cdr:x>
      <cdr:y>0.35826</cdr:y>
    </cdr:from>
    <cdr:to>
      <cdr:x>1</cdr:x>
      <cdr:y>0.69217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05151" y="9810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0.75819</cdr:x>
      <cdr:y>0.40348</cdr:y>
    </cdr:from>
    <cdr:to>
      <cdr:x>1</cdr:x>
      <cdr:y>0.73739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124201" y="11049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0.75819</cdr:x>
      <cdr:y>0.35826</cdr:y>
    </cdr:from>
    <cdr:to>
      <cdr:x>1</cdr:x>
      <cdr:y>0.69217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05151" y="9810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0.75819</cdr:x>
      <cdr:y>0.40348</cdr:y>
    </cdr:from>
    <cdr:to>
      <cdr:x>1</cdr:x>
      <cdr:y>0.73739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124201" y="11049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0.27027</cdr:x>
      <cdr:y>0.25532</cdr:y>
    </cdr:from>
    <cdr:to>
      <cdr:x>0.74324</cdr:x>
      <cdr:y>0.53358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0" y="857256"/>
          <a:ext cx="250033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234,9</a:t>
          </a:r>
        </a:p>
        <a:p xmlns:a="http://schemas.openxmlformats.org/drawingml/2006/main"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м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иллионов 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0.32432</cdr:x>
      <cdr:y>0.44681</cdr:y>
    </cdr:from>
    <cdr:to>
      <cdr:x>0.66216</cdr:x>
      <cdr:y>0.72507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14512" y="1500198"/>
          <a:ext cx="178595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расходы бюджета по 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отраслям социальной 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сферы </a:t>
          </a:r>
        </a:p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в 2019 году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0.27027</cdr:x>
      <cdr:y>0.25532</cdr:y>
    </cdr:from>
    <cdr:to>
      <cdr:x>0.74324</cdr:x>
      <cdr:y>0.53358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0" y="857256"/>
          <a:ext cx="250033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251,7</a:t>
          </a:r>
        </a:p>
        <a:p xmlns:a="http://schemas.openxmlformats.org/drawingml/2006/main"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м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иллионов 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0.32432</cdr:x>
      <cdr:y>0.44681</cdr:y>
    </cdr:from>
    <cdr:to>
      <cdr:x>0.66216</cdr:x>
      <cdr:y>0.72507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14512" y="1500198"/>
          <a:ext cx="178595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расходы консолидированного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бюджета по отраслям 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социальной сферы </a:t>
          </a:r>
        </a:p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в 2019 году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0.09313</cdr:x>
      <cdr:y>0.76711</cdr:y>
    </cdr:from>
    <cdr:to>
      <cdr:x>0.21707</cdr:x>
      <cdr:y>0.88041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72384" y="2104337"/>
          <a:ext cx="628635" cy="31081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0.27564</cdr:x>
      <cdr:y>0.43789</cdr:y>
    </cdr:from>
    <cdr:to>
      <cdr:x>0.39958</cdr:x>
      <cdr:y>0.88183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398073" y="1201225"/>
          <a:ext cx="628635" cy="1217803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0.45446</cdr:x>
      <cdr:y>0.39674</cdr:y>
    </cdr:from>
    <cdr:to>
      <cdr:x>0.5784</cdr:x>
      <cdr:y>0.88208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305064" y="1088337"/>
          <a:ext cx="628635" cy="133139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0.125</cdr:x>
      <cdr:y>0.46875</cdr:y>
    </cdr:from>
    <cdr:to>
      <cdr:x>0.23611</cdr:x>
      <cdr:y>0.75521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42942" y="1285884"/>
          <a:ext cx="571498" cy="785817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0.27778</cdr:x>
      <cdr:y>0.3125</cdr:y>
    </cdr:from>
    <cdr:to>
      <cdr:x>0.38889</cdr:x>
      <cdr:y>0.75521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428760" y="857256"/>
          <a:ext cx="571498" cy="121444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0.43056</cdr:x>
      <cdr:y>0.39063</cdr:y>
    </cdr:from>
    <cdr:to>
      <cdr:x>0.54167</cdr:x>
      <cdr:y>0.75521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2214578" y="1071570"/>
          <a:ext cx="571498" cy="1000116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0.57908</cdr:x>
      <cdr:y>0.37372</cdr:y>
    </cdr:from>
    <cdr:to>
      <cdr:x>0.69019</cdr:x>
      <cdr:y>0.76434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2978501" y="1025193"/>
          <a:ext cx="571498" cy="1071549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0.18367</cdr:x>
      <cdr:y>0.44291</cdr:y>
    </cdr:from>
    <cdr:to>
      <cdr:x>0.25154</cdr:x>
      <cdr:y>0.77953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590881" y="2266640"/>
          <a:ext cx="1357340" cy="395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kern="100" dirty="0" smtClean="0">
              <a:latin typeface="Times New Roman" pitchFamily="18" charset="0"/>
              <a:cs typeface="Times New Roman" pitchFamily="18" charset="0"/>
            </a:rPr>
            <a:t>4238 руб.</a:t>
          </a:r>
          <a:endParaRPr lang="ru-RU" sz="20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0.29388</cdr:x>
      <cdr:y>0.35433</cdr:y>
    </cdr:from>
    <cdr:to>
      <cdr:x>0.3889</cdr:x>
      <cdr:y>0.77588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1141789" y="2001483"/>
          <a:ext cx="1699801" cy="554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4658 руб.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0.39184</cdr:x>
      <cdr:y>0.30118</cdr:y>
    </cdr:from>
    <cdr:to>
      <cdr:x>0.48686</cdr:x>
      <cdr:y>0.78174</cdr:y>
    </cdr:to>
    <cdr:sp macro="" textlink="">
      <cdr:nvSpPr>
        <cdr:cNvPr id="4" name="TextBox 3"/>
        <cdr:cNvSpPr txBox="1"/>
      </cdr:nvSpPr>
      <cdr:spPr>
        <a:xfrm xmlns:a="http://schemas.openxmlformats.org/drawingml/2006/main" rot="16200000">
          <a:off x="1594322" y="1906141"/>
          <a:ext cx="1937745" cy="5543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4660 руб.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0.51429</cdr:x>
      <cdr:y>0.15945</cdr:y>
    </cdr:from>
    <cdr:to>
      <cdr:x>0.60253</cdr:x>
      <cdr:y>0.77069</cdr:y>
    </cdr:to>
    <cdr:sp macro="" textlink="">
      <cdr:nvSpPr>
        <cdr:cNvPr id="5" name="TextBox 4"/>
        <cdr:cNvSpPr txBox="1"/>
      </cdr:nvSpPr>
      <cdr:spPr>
        <a:xfrm xmlns:a="http://schemas.openxmlformats.org/drawingml/2006/main" rot="16200000">
          <a:off x="2025455" y="1617884"/>
          <a:ext cx="2464682" cy="5147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4660 руб.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0.66667</cdr:x>
      <cdr:y>0.05882</cdr:y>
    </cdr:from>
    <cdr:to>
      <cdr:x>0.93333</cdr:x>
      <cdr:y>0.3098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86016" y="21431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6883,4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</cdr:x>
      <cdr:y>0.39216</cdr:y>
    </cdr:from>
    <cdr:to>
      <cdr:x>0.51666</cdr:x>
      <cdr:y>0.64314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57256" y="14287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3032,0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0.53125</cdr:x>
      <cdr:y>0.20833</cdr:y>
    </cdr:from>
    <cdr:to>
      <cdr:x>0.73125</cdr:x>
      <cdr:y>0.3125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28892" y="571504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18981,6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0.35938</cdr:x>
      <cdr:y>0.52084</cdr:y>
    </cdr:from>
    <cdr:to>
      <cdr:x>0.55938</cdr:x>
      <cdr:y>0.625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43074" y="1428760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25516,5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6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6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6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7713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1" tIns="46080" rIns="92161" bIns="460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7"/>
            <a:ext cx="5486400" cy="4476274"/>
          </a:xfrm>
          <a:prstGeom prst="rect">
            <a:avLst/>
          </a:prstGeom>
        </p:spPr>
        <p:txBody>
          <a:bodyPr vert="horz" lIns="92161" tIns="46080" rIns="92161" bIns="4608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6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jpeg"/><Relationship Id="rId3" Type="http://schemas.openxmlformats.org/officeDocument/2006/relationships/diagramData" Target="../diagrams/data1.xml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17" Type="http://schemas.openxmlformats.org/officeDocument/2006/relationships/image" Target="../media/image34.jpeg"/><Relationship Id="rId2" Type="http://schemas.openxmlformats.org/officeDocument/2006/relationships/image" Target="../media/image15.png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8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2.jpeg"/><Relationship Id="rId10" Type="http://schemas.openxmlformats.org/officeDocument/2006/relationships/image" Target="../media/image27.png"/><Relationship Id="rId19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QuickStyle" Target="../diagrams/quickStyle4.xml"/><Relationship Id="rId18" Type="http://schemas.openxmlformats.org/officeDocument/2006/relationships/diagramColors" Target="../diagrams/colors5.xml"/><Relationship Id="rId26" Type="http://schemas.microsoft.com/office/2007/relationships/diagramDrawing" Target="../diagrams/drawing5.xml"/><Relationship Id="rId3" Type="http://schemas.openxmlformats.org/officeDocument/2006/relationships/diagramData" Target="../diagrams/data2.xml"/><Relationship Id="rId21" Type="http://schemas.openxmlformats.org/officeDocument/2006/relationships/diagramQuickStyle" Target="../diagrams/quickStyle6.xml"/><Relationship Id="rId7" Type="http://schemas.openxmlformats.org/officeDocument/2006/relationships/diagramData" Target="../diagrams/data3.xml"/><Relationship Id="rId12" Type="http://schemas.openxmlformats.org/officeDocument/2006/relationships/diagramLayout" Target="../diagrams/layout4.xml"/><Relationship Id="rId17" Type="http://schemas.openxmlformats.org/officeDocument/2006/relationships/diagramQuickStyle" Target="../diagrams/quickStyle5.xml"/><Relationship Id="rId25" Type="http://schemas.microsoft.com/office/2007/relationships/diagramDrawing" Target="../diagrams/drawing4.xml"/><Relationship Id="rId2" Type="http://schemas.openxmlformats.org/officeDocument/2006/relationships/image" Target="../media/image15.png"/><Relationship Id="rId16" Type="http://schemas.openxmlformats.org/officeDocument/2006/relationships/diagramLayout" Target="../diagrams/layout5.xml"/><Relationship Id="rId20" Type="http://schemas.openxmlformats.org/officeDocument/2006/relationships/diagramLayout" Target="../diagrams/layout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Data" Target="../diagrams/data4.xml"/><Relationship Id="rId24" Type="http://schemas.microsoft.com/office/2007/relationships/diagramDrawing" Target="../diagrams/drawing3.xml"/><Relationship Id="rId5" Type="http://schemas.openxmlformats.org/officeDocument/2006/relationships/diagramQuickStyle" Target="../diagrams/quickStyle2.xml"/><Relationship Id="rId15" Type="http://schemas.openxmlformats.org/officeDocument/2006/relationships/diagramData" Target="../diagrams/data5.xml"/><Relationship Id="rId23" Type="http://schemas.microsoft.com/office/2007/relationships/diagramDrawing" Target="../diagrams/drawing2.xml"/><Relationship Id="rId10" Type="http://schemas.openxmlformats.org/officeDocument/2006/relationships/diagramColors" Target="../diagrams/colors3.xml"/><Relationship Id="rId19" Type="http://schemas.openxmlformats.org/officeDocument/2006/relationships/diagramData" Target="../diagrams/data6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Relationship Id="rId14" Type="http://schemas.openxmlformats.org/officeDocument/2006/relationships/diagramColors" Target="../diagrams/colors4.xml"/><Relationship Id="rId22" Type="http://schemas.openxmlformats.org/officeDocument/2006/relationships/diagramColors" Target="../diagrams/colors6.xml"/><Relationship Id="rId27" Type="http://schemas.microsoft.com/office/2007/relationships/diagramDrawing" Target="../diagrams/drawing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6.xml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chart" Target="../charts/chart25.xml"/><Relationship Id="rId9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chart" Target="../charts/char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7" Type="http://schemas.microsoft.com/office/2007/relationships/diagramDrawing" Target="../diagrams/drawing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7" Type="http://schemas.microsoft.com/office/2007/relationships/diagramDrawing" Target="../diagrams/drawing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Data" Target="../diagrams/data8.xml"/><Relationship Id="rId7" Type="http://schemas.openxmlformats.org/officeDocument/2006/relationships/diagramData" Target="../diagrams/data9.xml"/><Relationship Id="rId12" Type="http://schemas.microsoft.com/office/2007/relationships/diagramDrawing" Target="../diagrams/drawing1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11" Type="http://schemas.microsoft.com/office/2007/relationships/diagramDrawing" Target="../diagrams/drawing10.xml"/><Relationship Id="rId5" Type="http://schemas.openxmlformats.org/officeDocument/2006/relationships/diagramQuickStyle" Target="../diagrams/quickStyle8.xml"/><Relationship Id="rId10" Type="http://schemas.openxmlformats.org/officeDocument/2006/relationships/diagramColors" Target="../diagrams/colors9.xml"/><Relationship Id="rId4" Type="http://schemas.openxmlformats.org/officeDocument/2006/relationships/diagramLayout" Target="../diagrams/layout8.xml"/><Relationship Id="rId9" Type="http://schemas.openxmlformats.org/officeDocument/2006/relationships/diagramQuickStyle" Target="../diagrams/quickStyle9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microsoft.com/office/2007/relationships/diagramDrawing" Target="../diagrams/drawing12.xml"/><Relationship Id="rId3" Type="http://schemas.openxmlformats.org/officeDocument/2006/relationships/diagramData" Target="../diagrams/data10.xml"/><Relationship Id="rId7" Type="http://schemas.openxmlformats.org/officeDocument/2006/relationships/diagramData" Target="../diagrams/data11.xml"/><Relationship Id="rId12" Type="http://schemas.openxmlformats.org/officeDocument/2006/relationships/chart" Target="../charts/chart3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11" Type="http://schemas.openxmlformats.org/officeDocument/2006/relationships/chart" Target="../charts/chart31.xml"/><Relationship Id="rId5" Type="http://schemas.openxmlformats.org/officeDocument/2006/relationships/diagramQuickStyle" Target="../diagrams/quickStyle10.xml"/><Relationship Id="rId10" Type="http://schemas.openxmlformats.org/officeDocument/2006/relationships/diagramColors" Target="../diagrams/colors11.xml"/><Relationship Id="rId4" Type="http://schemas.openxmlformats.org/officeDocument/2006/relationships/diagramLayout" Target="../diagrams/layout10.xml"/><Relationship Id="rId9" Type="http://schemas.openxmlformats.org/officeDocument/2006/relationships/diagramQuickStyle" Target="../diagrams/quickStyle11.xml"/><Relationship Id="rId14" Type="http://schemas.microsoft.com/office/2007/relationships/diagramDrawing" Target="../diagrams/drawing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2018\фото для презентации на 2019 год\luxfon.com-3402.jpg"/>
          <p:cNvPicPr>
            <a:picLocks noChangeAspect="1" noChangeArrowheads="1"/>
          </p:cNvPicPr>
          <p:nvPr/>
        </p:nvPicPr>
        <p:blipFill>
          <a:blip r:embed="rId2" cstate="print">
            <a:lum bright="55000" contrast="-4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1028" name="Picture 4" descr="D:\ДОКУМЕНТЫ\2018\фото для презентации на 2019 год\resource-bim-the-importance-of-bim-in-the-lighting-industry.jpg"/>
          <p:cNvPicPr>
            <a:picLocks noChangeAspect="1" noChangeArrowheads="1"/>
          </p:cNvPicPr>
          <p:nvPr/>
        </p:nvPicPr>
        <p:blipFill>
          <a:blip r:embed="rId3" cstate="print">
            <a:lum bright="56000" contrast="-40000"/>
          </a:blip>
          <a:srcRect/>
          <a:stretch>
            <a:fillRect/>
          </a:stretch>
        </p:blipFill>
        <p:spPr bwMode="auto">
          <a:xfrm>
            <a:off x="1" y="0"/>
            <a:ext cx="9286908" cy="685800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герб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3" y="214291"/>
            <a:ext cx="569299" cy="73519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857754" y="214291"/>
            <a:ext cx="4054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района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21"/>
          <p:cNvSpPr/>
          <p:nvPr/>
        </p:nvSpPr>
        <p:spPr>
          <a:xfrm>
            <a:off x="857224" y="1928802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1"/>
          <p:cNvSpPr/>
          <p:nvPr/>
        </p:nvSpPr>
        <p:spPr>
          <a:xfrm>
            <a:off x="857224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1"/>
          <p:cNvSpPr/>
          <p:nvPr/>
        </p:nvSpPr>
        <p:spPr>
          <a:xfrm>
            <a:off x="857224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1"/>
          <p:cNvSpPr/>
          <p:nvPr/>
        </p:nvSpPr>
        <p:spPr>
          <a:xfrm>
            <a:off x="2357423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2357423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1"/>
          <p:cNvSpPr/>
          <p:nvPr/>
        </p:nvSpPr>
        <p:spPr>
          <a:xfrm>
            <a:off x="2357423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1214422"/>
            <a:ext cx="6072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БЮДЖЕТ ДЛЯ ГРАЖДАН</a:t>
            </a:r>
          </a:p>
          <a:p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2285985" y="1928803"/>
            <a:ext cx="6715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проекту решения Земского собрания Княгининского района «О районном бюджете на 2019 год и на плановый период 2020 и 2021 годов»</a:t>
            </a:r>
          </a:p>
          <a:p>
            <a:pPr algn="just"/>
            <a:endParaRPr lang="ru-RU" sz="2000" dirty="0"/>
          </a:p>
        </p:txBody>
      </p:sp>
      <p:sp>
        <p:nvSpPr>
          <p:cNvPr id="21" name="object 40"/>
          <p:cNvSpPr/>
          <p:nvPr/>
        </p:nvSpPr>
        <p:spPr>
          <a:xfrm>
            <a:off x="928663" y="3214687"/>
            <a:ext cx="1000132" cy="9160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1"/>
          <p:cNvSpPr/>
          <p:nvPr/>
        </p:nvSpPr>
        <p:spPr>
          <a:xfrm>
            <a:off x="2500298" y="3214686"/>
            <a:ext cx="928695" cy="8572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28861" y="4429132"/>
            <a:ext cx="928695" cy="8572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/>
          <p:nvPr/>
        </p:nvSpPr>
        <p:spPr>
          <a:xfrm>
            <a:off x="928663" y="4429132"/>
            <a:ext cx="1000132" cy="8572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6"/>
          <p:cNvSpPr/>
          <p:nvPr/>
        </p:nvSpPr>
        <p:spPr>
          <a:xfrm>
            <a:off x="1428729" y="1857364"/>
            <a:ext cx="450049" cy="903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7"/>
          <p:cNvSpPr/>
          <p:nvPr/>
        </p:nvSpPr>
        <p:spPr>
          <a:xfrm>
            <a:off x="1000100" y="2428869"/>
            <a:ext cx="461733" cy="41188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1"/>
          <p:cNvSpPr/>
          <p:nvPr/>
        </p:nvSpPr>
        <p:spPr>
          <a:xfrm>
            <a:off x="857224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1"/>
          <p:cNvSpPr/>
          <p:nvPr/>
        </p:nvSpPr>
        <p:spPr>
          <a:xfrm>
            <a:off x="3857620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bject 21"/>
          <p:cNvSpPr/>
          <p:nvPr/>
        </p:nvSpPr>
        <p:spPr>
          <a:xfrm>
            <a:off x="3857620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bject 21"/>
          <p:cNvSpPr/>
          <p:nvPr/>
        </p:nvSpPr>
        <p:spPr>
          <a:xfrm>
            <a:off x="5357817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29257" y="5657672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2019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</a:t>
            </a:r>
          </a:p>
          <a:p>
            <a:endParaRPr lang="ru-RU" sz="2400" dirty="0"/>
          </a:p>
        </p:txBody>
      </p:sp>
      <p:sp>
        <p:nvSpPr>
          <p:cNvPr id="38" name="object 26"/>
          <p:cNvSpPr/>
          <p:nvPr/>
        </p:nvSpPr>
        <p:spPr>
          <a:xfrm>
            <a:off x="2519348" y="5662629"/>
            <a:ext cx="857256" cy="78581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1" name="Picture 7" descr="D:\ДОКУМЕНТЫ\2018\фото для презентации на 2019 год\1451862190_calculator-handgm_enl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1" y="5715016"/>
            <a:ext cx="928695" cy="714380"/>
          </a:xfrm>
          <a:prstGeom prst="rect">
            <a:avLst/>
          </a:prstGeom>
          <a:noFill/>
        </p:spPr>
      </p:pic>
      <p:sp>
        <p:nvSpPr>
          <p:cNvPr id="40" name="object 25"/>
          <p:cNvSpPr/>
          <p:nvPr/>
        </p:nvSpPr>
        <p:spPr>
          <a:xfrm>
            <a:off x="3929057" y="4429132"/>
            <a:ext cx="690323" cy="69411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8"/>
          <p:cNvSpPr/>
          <p:nvPr/>
        </p:nvSpPr>
        <p:spPr>
          <a:xfrm>
            <a:off x="4429124" y="4714885"/>
            <a:ext cx="433704" cy="5350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2" name="Picture 8" descr="D:\ДОКУМЕНТЫ\2018\фото для презентации на 2019 год\f57f338a32667adce0964b4ded397fd9-big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9" y="5715016"/>
            <a:ext cx="1029555" cy="7143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14282" y="3500438"/>
            <a:ext cx="8572560" cy="10001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пользователей- всех граждан Княгининского района, интересы которых в той или иной мере затронуты районным бюджетом.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0" y="571480"/>
            <a:ext cx="9144001" cy="3071834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района с основными положениями главного финансового документа Княгининского района - районного бюджета, а именно проекта районного бюджета на 2019 год и на плановый период 2020 и 2021 годов. В сборнике в доступной форме представлено описание доходов, расходов бюджета и их структуры, приоритетные направления 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коммунального хозяйства 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214290"/>
            <a:ext cx="5141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2400" b="1" i="1" dirty="0" smtClean="0">
              <a:ln w="31550" cmpd="sng">
                <a:noFill/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714349" y="6000768"/>
            <a:ext cx="8001057" cy="58102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Сбалансированность бюджета по доходам и расходам - основополагающее требование, предъявляемое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 органам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местного самоуправления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1576439573"/>
              </p:ext>
            </p:extLst>
          </p:nvPr>
        </p:nvGraphicFramePr>
        <p:xfrm>
          <a:off x="428597" y="1643051"/>
          <a:ext cx="3786215" cy="271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Содержимое 18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712280122"/>
              </p:ext>
            </p:extLst>
          </p:nvPr>
        </p:nvGraphicFramePr>
        <p:xfrm>
          <a:off x="4714876" y="1571612"/>
          <a:ext cx="4214811" cy="3071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Текст 4"/>
          <p:cNvSpPr txBox="1">
            <a:spLocks/>
          </p:cNvSpPr>
          <p:nvPr/>
        </p:nvSpPr>
        <p:spPr>
          <a:xfrm>
            <a:off x="285720" y="4429133"/>
            <a:ext cx="3929091" cy="14287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случае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превышения расходов над доходами образуется дефицит бюджета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 необходимы источники покрытия дефицита, можно, например,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использовать остатки средств на начало года или привлечь средства в долг )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4929191" y="4429133"/>
            <a:ext cx="4000527" cy="14287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случае превышения доходов над расходами образуется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профицит бюджета (можно накапливать резервы, погашать имеющиеся долги)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43710"/>
            <a:ext cx="3507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1" y="214290"/>
            <a:ext cx="8695995" cy="12144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 - схема доходов и расходов определённого объекта (семьи, бизнеса, организации, государства и т.д.), устанавливаемая на определённый период времени.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Районный бюджет -это план доходов и расходов  Княгининского района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285854" y="1214423"/>
            <a:ext cx="6643687" cy="642937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b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Княгининского района</a:t>
            </a:r>
            <a:endParaRPr lang="ru-RU" sz="2000" dirty="0">
              <a:ln w="6350">
                <a:noFill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7" y="2714620"/>
            <a:ext cx="2500331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21" y="2714620"/>
            <a:ext cx="2714643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Бюджеты 4 сельских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поселений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города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1857361" y="1928803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6215079" y="1928803"/>
            <a:ext cx="928696" cy="71438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286512" y="3786190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57818" y="4572009"/>
            <a:ext cx="2928959" cy="1785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Ананьевский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 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Соловьевский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 Княгинино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1\Desktop\1111\9998866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09" y="3500438"/>
            <a:ext cx="4000528" cy="27384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034" y="142852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Из чего состоит бюджетная система</a:t>
            </a:r>
          </a:p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Княгининского района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" name="Скругленный прямоугольник 48"/>
          <p:cNvSpPr/>
          <p:nvPr/>
        </p:nvSpPr>
        <p:spPr>
          <a:xfrm>
            <a:off x="214282" y="4929198"/>
            <a:ext cx="8786874" cy="1785950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142852"/>
            <a:ext cx="4440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1000108"/>
            <a:ext cx="3071834" cy="3071834"/>
          </a:xfrm>
          <a:prstGeom prst="flowChartConnecto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14348" y="2571744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чем основано составление проекта  районного бюджета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картинки\contrat2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357290" y="1214422"/>
            <a:ext cx="1392890" cy="1304099"/>
          </a:xfrm>
          <a:prstGeom prst="rect">
            <a:avLst/>
          </a:prstGeom>
          <a:noFill/>
        </p:spPr>
      </p:pic>
      <p:sp>
        <p:nvSpPr>
          <p:cNvPr id="9" name="Блок-схема: узел 8"/>
          <p:cNvSpPr/>
          <p:nvPr/>
        </p:nvSpPr>
        <p:spPr>
          <a:xfrm>
            <a:off x="1857356" y="857232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857356" y="3929066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678" y="185736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86116" y="292893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6" y="571480"/>
            <a:ext cx="5143536" cy="78581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14810" y="1500174"/>
            <a:ext cx="4643470" cy="928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14810" y="2571744"/>
            <a:ext cx="4643470" cy="10001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868" y="3643314"/>
            <a:ext cx="5286412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571480"/>
            <a:ext cx="421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</a:t>
            </a:r>
          </a:p>
          <a:p>
            <a:pPr algn="just"/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1428736"/>
            <a:ext cx="3786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налоговой политики в Княгининском районе на 2019 год и на плановый период 2020 и 20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1 годов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28" y="2500306"/>
            <a:ext cx="3857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района на среднесрочный период (на 2019 год и на плановый период 2020 и 2021 годов)</a:t>
            </a:r>
          </a:p>
          <a:p>
            <a:pPr algn="just"/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500498" y="3571876"/>
            <a:ext cx="46435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Указы Президента Российской Федерации от 07 мая 2012 г. и Указ от 7 мая 2018 г. №204 «О национальных целях и стратегических задачах развития Российской Федерации на период до 2024 года»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картинки\letter-2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643306" y="3786190"/>
            <a:ext cx="868308" cy="104418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edit-paste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786182" y="642918"/>
            <a:ext cx="714380" cy="642942"/>
          </a:xfrm>
          <a:prstGeom prst="rect">
            <a:avLst/>
          </a:prstGeom>
          <a:noFill/>
        </p:spPr>
      </p:pic>
      <p:pic>
        <p:nvPicPr>
          <p:cNvPr id="1030" name="Picture 6" descr="C:\Users\1\Desktop\картинки\top-impacting-outage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6248" y="2643182"/>
            <a:ext cx="785818" cy="857256"/>
          </a:xfrm>
          <a:prstGeom prst="rect">
            <a:avLst/>
          </a:prstGeom>
          <a:noFill/>
        </p:spPr>
      </p:pic>
      <p:sp>
        <p:nvSpPr>
          <p:cNvPr id="26" name="Нашивка 25"/>
          <p:cNvSpPr/>
          <p:nvPr/>
        </p:nvSpPr>
        <p:spPr>
          <a:xfrm>
            <a:off x="4500562" y="1643050"/>
            <a:ext cx="500034" cy="571504"/>
          </a:xfrm>
          <a:prstGeom prst="chevron">
            <a:avLst>
              <a:gd name="adj" fmla="val 5000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stCxn id="12" idx="6"/>
            <a:endCxn id="15" idx="1"/>
          </p:cNvCxnSpPr>
          <p:nvPr/>
        </p:nvCxnSpPr>
        <p:spPr>
          <a:xfrm>
            <a:off x="3428992" y="1964521"/>
            <a:ext cx="78581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928206" y="786382"/>
            <a:ext cx="14564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00232" y="714356"/>
            <a:ext cx="1643074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16" idx="1"/>
          </p:cNvCxnSpPr>
          <p:nvPr/>
        </p:nvCxnSpPr>
        <p:spPr>
          <a:xfrm flipV="1">
            <a:off x="3491345" y="3071810"/>
            <a:ext cx="723465" cy="38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956816" y="4430268"/>
            <a:ext cx="161848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1805101" y="4283128"/>
            <a:ext cx="310666" cy="19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2844" y="4826675"/>
            <a:ext cx="87868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проекта бюджета – исключительная прерогатива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местных администраций муниципальных образований.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Непосредственное составление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проектов бюджетов осуществляют финансовые органы муниципальных образований. 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 районного бюджета составляется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утверждается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сроком на три года - очередной финансовый год и плановый период.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Проекты  местных бюджетов  поселений Княгининского района составляются и утверждаются сроком на один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год.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6627168"/>
            <a:ext cx="3449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 по проекту решения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547616" y="5759572"/>
            <a:ext cx="421484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5" dirty="0" smtClean="0">
                <a:latin typeface="Times New Roman"/>
                <a:cs typeface="Times New Roman"/>
              </a:rPr>
              <a:t>Работа структурных подразделений администрации Княгининского района по  </a:t>
            </a:r>
            <a:r>
              <a:rPr lang="ru-RU" sz="1400" spc="-15" dirty="0" smtClean="0">
                <a:latin typeface="Times New Roman"/>
                <a:cs typeface="Times New Roman"/>
              </a:rPr>
              <a:t>подготовке </a:t>
            </a:r>
            <a:r>
              <a:rPr lang="ru-RU" sz="1400" dirty="0" smtClean="0">
                <a:latin typeface="Times New Roman"/>
                <a:cs typeface="Times New Roman"/>
              </a:rPr>
              <a:t>обоснований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 </a:t>
            </a:r>
            <a:r>
              <a:rPr lang="ru-RU" sz="1400" spc="-5" dirty="0" smtClean="0">
                <a:latin typeface="Times New Roman"/>
                <a:cs typeface="Times New Roman"/>
              </a:rPr>
              <a:t>ассигнований </a:t>
            </a:r>
            <a:r>
              <a:rPr lang="ru-RU" sz="1400" dirty="0" smtClean="0">
                <a:latin typeface="Times New Roman"/>
                <a:cs typeface="Times New Roman"/>
              </a:rPr>
              <a:t>и 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</a:t>
            </a:r>
            <a:r>
              <a:rPr lang="ru-RU" sz="1400" spc="-40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заявок.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проекта районного бюджета</a:t>
            </a:r>
          </a:p>
          <a:p>
            <a:endParaRPr lang="ru-RU" sz="1400" dirty="0" smtClean="0">
              <a:latin typeface="Times New Roman"/>
              <a:cs typeface="Times New Roman"/>
            </a:endParaRPr>
          </a:p>
          <a:p>
            <a:endParaRPr lang="ru-RU" sz="1400" dirty="0"/>
          </a:p>
        </p:txBody>
      </p:sp>
      <p:sp>
        <p:nvSpPr>
          <p:cNvPr id="4" name="Овал 3"/>
          <p:cNvSpPr/>
          <p:nvPr/>
        </p:nvSpPr>
        <p:spPr>
          <a:xfrm>
            <a:off x="8358214" y="6429396"/>
            <a:ext cx="571504" cy="2473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1988" y="635876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14290"/>
            <a:ext cx="8092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происходит составление районного 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785794"/>
            <a:ext cx="300039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ЯНВАРЬ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1357298"/>
            <a:ext cx="314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Вступление в силу решения о районном бюджете на очередной финансовый год и плановый период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3615407130"/>
              </p:ext>
            </p:extLst>
          </p:nvPr>
        </p:nvGraphicFramePr>
        <p:xfrm>
          <a:off x="2428860" y="1928802"/>
          <a:ext cx="378621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6786578" y="1500174"/>
            <a:ext cx="178595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ИЮЛЬ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58016" y="3286124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57818" y="5286388"/>
            <a:ext cx="178595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СЕНТЯБРЬ-ОКТЯБРЬ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00166" y="5286388"/>
            <a:ext cx="1857388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71876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15 НОЯБРЯ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643050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ДЕКАБРЬ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57950" y="2214554"/>
            <a:ext cx="3071834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42900" algn="just">
              <a:lnSpc>
                <a:spcPts val="1440"/>
              </a:lnSpc>
              <a:spcBef>
                <a:spcPts val="575"/>
              </a:spcBef>
            </a:pP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прогноза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трехлетний</a:t>
            </a:r>
            <a:r>
              <a:rPr lang="ru-RU" sz="1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4000504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spc="-5" dirty="0" smtClean="0">
                <a:latin typeface="Times New Roman"/>
                <a:cs typeface="Times New Roman"/>
              </a:rPr>
              <a:t>Определение </a:t>
            </a:r>
            <a:r>
              <a:rPr lang="ru-RU" sz="1400" dirty="0" smtClean="0">
                <a:latin typeface="Times New Roman"/>
                <a:cs typeface="Times New Roman"/>
              </a:rPr>
              <a:t>основных </a:t>
            </a:r>
            <a:r>
              <a:rPr lang="ru-RU" sz="1400" spc="-5" dirty="0" smtClean="0">
                <a:latin typeface="Times New Roman"/>
                <a:cs typeface="Times New Roman"/>
              </a:rPr>
              <a:t>направлений</a:t>
            </a:r>
            <a:r>
              <a:rPr lang="ru-RU" sz="1400" spc="-12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бюджетной</a:t>
            </a:r>
            <a:r>
              <a:rPr lang="ru-RU" sz="1400" spc="-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и </a:t>
            </a:r>
            <a:r>
              <a:rPr lang="ru-RU" sz="1400" spc="-5" dirty="0" smtClean="0">
                <a:latin typeface="Times New Roman"/>
                <a:cs typeface="Times New Roman"/>
              </a:rPr>
              <a:t>налоговой политики </a:t>
            </a:r>
            <a:r>
              <a:rPr lang="ru-RU" sz="1400" dirty="0" smtClean="0">
                <a:latin typeface="Times New Roman"/>
                <a:cs typeface="Times New Roman"/>
              </a:rPr>
              <a:t>на </a:t>
            </a:r>
            <a:r>
              <a:rPr lang="ru-RU" sz="1400" spc="-5" dirty="0" smtClean="0">
                <a:latin typeface="Times New Roman"/>
                <a:cs typeface="Times New Roman"/>
              </a:rPr>
              <a:t>трехлетний  период. Определение основных параметров бюджета.</a:t>
            </a:r>
            <a:endParaRPr lang="ru-RU" sz="1400" dirty="0" smtClean="0">
              <a:latin typeface="Times New Roman"/>
              <a:cs typeface="Times New Roman"/>
            </a:endParaRPr>
          </a:p>
          <a:p>
            <a:pPr algn="just"/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14282" y="5786454"/>
            <a:ext cx="40719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Рассмотрение проекта районного бюджета Княгининского района администрацией Княгининского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5786" y="43576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286256"/>
            <a:ext cx="29289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проекта районного бюджета в Земское собрание Княгининского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428868"/>
            <a:ext cx="27146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Принятие проекта бюджета на заседании Земского собрания Княгининского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 flipH="1" flipV="1">
            <a:off x="4036215" y="1750207"/>
            <a:ext cx="928694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572132" y="2000240"/>
            <a:ext cx="1214446" cy="607226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357554" y="4929198"/>
            <a:ext cx="428628" cy="35719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16200000" flipH="1">
            <a:off x="5054207" y="5054215"/>
            <a:ext cx="392908" cy="214314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000760" y="3607596"/>
            <a:ext cx="857256" cy="3571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4" idx="3"/>
          </p:cNvCxnSpPr>
          <p:nvPr/>
        </p:nvCxnSpPr>
        <p:spPr>
          <a:xfrm flipV="1">
            <a:off x="2285984" y="3857628"/>
            <a:ext cx="785818" cy="3571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15" idx="3"/>
          </p:cNvCxnSpPr>
          <p:nvPr/>
        </p:nvCxnSpPr>
        <p:spPr>
          <a:xfrm>
            <a:off x="2285984" y="1964521"/>
            <a:ext cx="1071570" cy="75009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3" y="2928937"/>
            <a:ext cx="2214579" cy="3570208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( налог на доходы физических лиц, имущественные налоги и др.)</a:t>
            </a: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00299" y="2928939"/>
            <a:ext cx="3143272" cy="3539430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 законодательством РФ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 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5013" y="2928937"/>
            <a:ext cx="3286148" cy="3539430"/>
          </a:xfrm>
          <a:prstGeom prst="rect">
            <a:avLst/>
          </a:prstGeom>
          <a:solidFill>
            <a:srgbClr val="CCEC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(межбюджетные трансферты в виде дотаций,  субвенций, субсидий, поступления от юридических и физических лиц, кроме налоговых и неналоговых доходов).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980728"/>
            <a:ext cx="7488832" cy="17281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Доходы районного  бюджета   </a:t>
            </a:r>
          </a:p>
          <a:p>
            <a:pPr algn="just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 денежные средства, поступающие в   безвозмездном и безвозвратном порядке в соответствии с законодательством Российской Федерации </a:t>
            </a:r>
            <a:endParaRPr lang="ru-RU" dirty="0"/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9771733"/>
              </p:ext>
            </p:extLst>
          </p:nvPr>
        </p:nvGraphicFramePr>
        <p:xfrm>
          <a:off x="1043609" y="983035"/>
          <a:ext cx="3502521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211960" y="1124744"/>
            <a:ext cx="3888432" cy="138499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Доходы 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бюджета   </a:t>
            </a:r>
          </a:p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это денежные средства, поступающие в   безвозмездном и безвозвратном порядке в соответствии с законодательством Российской Федерации </a:t>
            </a:r>
            <a:endParaRPr lang="ru-RU" sz="1600" dirty="0"/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51400463"/>
              </p:ext>
            </p:extLst>
          </p:nvPr>
        </p:nvGraphicFramePr>
        <p:xfrm>
          <a:off x="214283" y="2928938"/>
          <a:ext cx="2214579" cy="1580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28453489"/>
              </p:ext>
            </p:extLst>
          </p:nvPr>
        </p:nvGraphicFramePr>
        <p:xfrm>
          <a:off x="2699792" y="2928939"/>
          <a:ext cx="2848307" cy="1652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12949705"/>
              </p:ext>
            </p:extLst>
          </p:nvPr>
        </p:nvGraphicFramePr>
        <p:xfrm>
          <a:off x="6156177" y="3056791"/>
          <a:ext cx="2775252" cy="1641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012107" y="142503"/>
            <a:ext cx="54927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3175" cmpd="sng">
                  <a:noFill/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 бюджета</a:t>
            </a:r>
          </a:p>
          <a:p>
            <a:endParaRPr lang="ru-RU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07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1" y="428605"/>
            <a:ext cx="86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28597" y="1428737"/>
            <a:ext cx="2053463" cy="1008111"/>
          </a:xfrm>
          <a:prstGeom prst="homePlate">
            <a:avLst/>
          </a:prstGeom>
          <a:solidFill>
            <a:srgbClr val="FF6565"/>
          </a:solidFill>
          <a:ln>
            <a:solidFill>
              <a:srgbClr val="FF65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43175" y="1285860"/>
            <a:ext cx="6143668" cy="1357322"/>
          </a:xfrm>
          <a:prstGeom prst="roundRect">
            <a:avLst/>
          </a:prstGeom>
          <a:noFill/>
          <a:ln w="38100">
            <a:solidFill>
              <a:srgbClr val="FF65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786049" y="1428736"/>
            <a:ext cx="59293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лиц, имущественные налоги, акцизы и другие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428597" y="3000372"/>
            <a:ext cx="2053463" cy="1071570"/>
          </a:xfrm>
          <a:prstGeom prst="homePlate">
            <a:avLst/>
          </a:prstGeom>
          <a:solidFill>
            <a:srgbClr val="75BDAF"/>
          </a:solidFill>
          <a:ln>
            <a:solidFill>
              <a:srgbClr val="75BD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43175" y="2857497"/>
            <a:ext cx="6143668" cy="1428760"/>
          </a:xfrm>
          <a:prstGeom prst="roundRect">
            <a:avLst/>
          </a:prstGeom>
          <a:noFill/>
          <a:ln w="38100">
            <a:solidFill>
              <a:srgbClr val="75BD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786049" y="2857497"/>
            <a:ext cx="5929355" cy="1361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законодательством Российской Федерации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доходы от использования муниципального имущества, плата за негативное воздействие на окружающую среду, штрафы за нарушение законодательства и другие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428597" y="4643446"/>
            <a:ext cx="2053463" cy="1071570"/>
          </a:xfrm>
          <a:prstGeom prst="homePlate">
            <a:avLst/>
          </a:prstGeom>
          <a:solidFill>
            <a:srgbClr val="61A2E9"/>
          </a:solidFill>
          <a:ln>
            <a:solidFill>
              <a:srgbClr val="61A2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488" y="4572009"/>
            <a:ext cx="59293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межбюджетные трансферты в виде дотаций, субвенций, субсидий, поступления от юридических и физических лиц, кроме налоговых и неналоговых доходов</a:t>
            </a:r>
            <a:endParaRPr lang="ru-RU" sz="1600" dirty="0">
              <a:solidFill>
                <a:srgbClr val="75BDA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714613" y="4500570"/>
            <a:ext cx="6143668" cy="1428760"/>
          </a:xfrm>
          <a:prstGeom prst="roundRect">
            <a:avLst/>
          </a:prstGeom>
          <a:noFill/>
          <a:ln w="38100">
            <a:solidFill>
              <a:srgbClr val="61A2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46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Рисунок 26" descr="no-translate-detected_318-482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5" y="1071548"/>
            <a:ext cx="571504" cy="571504"/>
          </a:xfrm>
          <a:prstGeom prst="rect">
            <a:avLst/>
          </a:prstGeom>
        </p:spPr>
      </p:pic>
      <p:pic>
        <p:nvPicPr>
          <p:cNvPr id="23" name="Рисунок 22" descr="https://im0-tub-ru.yandex.net/i?id=e328b8660bcde033d5b11e9f49fc16e8&amp;n=13&amp;exp=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1" y="3286124"/>
            <a:ext cx="57150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http://moyaokruga.ru/img/image_big/a2bc7784-6999-48b0-ba3c-96d14f21b906.jpg"/>
          <p:cNvPicPr/>
          <p:nvPr/>
        </p:nvPicPr>
        <p:blipFill>
          <a:blip r:embed="rId5" cstate="print"/>
          <a:srcRect l="9341" t="1436" r="6527"/>
          <a:stretch>
            <a:fillRect/>
          </a:stretch>
        </p:blipFill>
        <p:spPr bwMode="auto">
          <a:xfrm>
            <a:off x="8215340" y="1142985"/>
            <a:ext cx="500065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428605"/>
            <a:ext cx="88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28596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85985" y="3214686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1" y="3286125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00505"/>
            <a:ext cx="885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машино-местам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хозяйственным строениям или сооружениям, площадь каждого из которых не превышает 50 кв.м - от 0,1% до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00561" y="1071546"/>
            <a:ext cx="4286280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572000" y="1142985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1" y="1857365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отдельных случаях 9%, 30% и 35%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5933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5984" y="285728"/>
            <a:ext cx="5369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муниципальных расходов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00100" y="928670"/>
            <a:ext cx="7215238" cy="2214578"/>
          </a:xfrm>
          <a:prstGeom prst="round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424113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Муниципальные расходы </a:t>
            </a:r>
          </a:p>
          <a:p>
            <a:pPr marL="2424113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это денежные средства, направляемые из бюджетов органов местного самоуправления на решение вопросов местного значения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714480" y="3500438"/>
          <a:ext cx="2143108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57290" y="5286388"/>
            <a:ext cx="26815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Социальные расходы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5643578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социального характера, к которым относятся расходы на образование, культуру, социальную политику, физкультуру и спорт.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Левая круглая скобка 10"/>
          <p:cNvSpPr/>
          <p:nvPr/>
        </p:nvSpPr>
        <p:spPr>
          <a:xfrm rot="16200000" flipH="1">
            <a:off x="2678893" y="1750207"/>
            <a:ext cx="71438" cy="3429024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Левая круглая скобка 12"/>
          <p:cNvSpPr/>
          <p:nvPr/>
        </p:nvSpPr>
        <p:spPr>
          <a:xfrm rot="16200000" flipH="1">
            <a:off x="6465107" y="1750207"/>
            <a:ext cx="71438" cy="3429024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5286380" y="3500438"/>
          <a:ext cx="2428892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29256" y="5286388"/>
            <a:ext cx="2021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Другие расходы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2066" y="5572140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–коммунальное хозяйство, общегосударственные вопросы, охрану окружающей среды и национальную экономику.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1214414" y="1000108"/>
          <a:ext cx="2143108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9222088"/>
              </p:ext>
            </p:extLst>
          </p:nvPr>
        </p:nvGraphicFramePr>
        <p:xfrm>
          <a:off x="199339" y="1071546"/>
          <a:ext cx="8784975" cy="549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3500439"/>
            <a:ext cx="1730504" cy="545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Физическая культура и спорт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0694" y="5429265"/>
            <a:ext cx="2071703" cy="3719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57291" y="5357826"/>
            <a:ext cx="2143140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Культура, кинематография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72331" y="2643183"/>
            <a:ext cx="1857388" cy="56305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428868"/>
            <a:ext cx="1790555" cy="549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Средства массовой информации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1357299"/>
            <a:ext cx="2371704" cy="5715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769" y="3714752"/>
            <a:ext cx="1785951" cy="857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>
                <a:latin typeface="Arial Narrow" panose="020B0606020202030204" pitchFamily="34" charset="0"/>
                <a:cs typeface="Times New Roman" panose="02020603050405020304" pitchFamily="18" charset="0"/>
              </a:rPr>
              <a:t>Жилищно</a:t>
            </a: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-коммунальное хозяйство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15140" y="1357299"/>
            <a:ext cx="2214579" cy="7858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86381" y="785795"/>
            <a:ext cx="2428444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оборона</a:t>
            </a:r>
            <a:endParaRPr lang="ru-RU" sz="1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4643446"/>
            <a:ext cx="1928827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72075"/>
            <a:ext cx="576064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5" y="1714489"/>
            <a:ext cx="500065" cy="50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49" y="3786191"/>
            <a:ext cx="529755" cy="5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2995" y="5000636"/>
            <a:ext cx="624692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06" r="18102"/>
          <a:stretch/>
        </p:blipFill>
        <p:spPr bwMode="auto">
          <a:xfrm>
            <a:off x="2214546" y="3429001"/>
            <a:ext cx="579263" cy="5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357299"/>
            <a:ext cx="616352" cy="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927" y="1571613"/>
            <a:ext cx="601220" cy="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500571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2714613" y="714357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Общегосударственные вопросы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1\Desktop\1111\cdf0cd9f79a0fde50e2f86a45524343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1" y="1357299"/>
            <a:ext cx="571504" cy="495776"/>
          </a:xfrm>
          <a:prstGeom prst="rect">
            <a:avLst/>
          </a:prstGeom>
          <a:noFill/>
        </p:spPr>
      </p:pic>
      <p:sp>
        <p:nvSpPr>
          <p:cNvPr id="27" name="Овал 26"/>
          <p:cNvSpPr/>
          <p:nvPr/>
        </p:nvSpPr>
        <p:spPr>
          <a:xfrm>
            <a:off x="8429652" y="6500834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1\Desktop\1111\inx960x6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1" y="4643446"/>
            <a:ext cx="616699" cy="512174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6500826" y="4857761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Охрана окружающей среды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7506" y="5853720"/>
            <a:ext cx="88936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534988" algn="just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 в соответствии с расходными обязательствами, законодательно закрепленными за соответствующими уровнями бюджетов.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786" y="142852"/>
            <a:ext cx="788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2000" dirty="0"/>
          </a:p>
        </p:txBody>
      </p:sp>
      <p:pic>
        <p:nvPicPr>
          <p:cNvPr id="2" name="Picture 2" descr="C:\Users\1\Desktop\картинки\542ef1be1e8d76a78f3ad821b335e9db_XL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18234" y="2415805"/>
            <a:ext cx="586014" cy="500066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05443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8" name="Группа 7"/>
          <p:cNvGrpSpPr/>
          <p:nvPr/>
        </p:nvGrpSpPr>
        <p:grpSpPr>
          <a:xfrm>
            <a:off x="124341" y="4771332"/>
            <a:ext cx="1714479" cy="1643074"/>
            <a:chOff x="828607" y="3400446"/>
            <a:chExt cx="1428800" cy="1008022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877815" y="3449654"/>
              <a:ext cx="1260550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latin typeface="Times New Roman" pitchFamily="18" charset="0"/>
                  <a:cs typeface="Times New Roman" pitchFamily="18" charset="0"/>
                </a:rPr>
                <a:t>Осуществление бюджетных расходов посредством финансирования муниципальных программ</a:t>
              </a:r>
              <a:endParaRPr lang="ru-RU" sz="1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000232" y="4786322"/>
            <a:ext cx="1571635" cy="1643074"/>
            <a:chOff x="828607" y="3400446"/>
            <a:chExt cx="1428800" cy="1008022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877815" y="3449654"/>
              <a:ext cx="1330384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itchFamily="18" charset="0"/>
                  <a:cs typeface="Times New Roman" pitchFamily="18" charset="0"/>
                </a:rPr>
                <a:t>Взаимосвязь бюджетных расходов с результатами реализации муниципальных программ</a:t>
              </a:r>
              <a:endParaRPr lang="ru-RU" sz="1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714744" y="4786322"/>
            <a:ext cx="1571635" cy="1643074"/>
            <a:chOff x="828607" y="3400446"/>
            <a:chExt cx="1428800" cy="1008022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877815" y="3449654"/>
              <a:ext cx="1330384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kern="1200" dirty="0" smtClean="0">
                  <a:latin typeface="Times New Roman" pitchFamily="18" charset="0"/>
                  <a:cs typeface="Times New Roman" pitchFamily="18" charset="0"/>
                </a:rPr>
                <a:t>Повышение качества бюджетного планирования и исполнения бюджета</a:t>
              </a:r>
              <a:endParaRPr lang="ru-RU" sz="15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28728" y="142852"/>
            <a:ext cx="64306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  <a:p>
            <a:endParaRPr lang="ru-RU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785794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pPr algn="just"/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1500174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pPr algn="just"/>
            <a:endParaRPr lang="ru-RU" sz="1600" dirty="0"/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785786" y="2786058"/>
            <a:ext cx="7716011" cy="1571636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57150" tIns="28575" rIns="57150" bIns="28575" numCol="1" spcCol="1270" anchor="ctr" anchorCtr="0">
            <a:noAutofit/>
          </a:bodyPr>
          <a:lstStyle/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муниципальных программ сформировано в районном бюджете на 2019-2021 годы</a:t>
            </a:r>
            <a:endParaRPr lang="ru-RU" sz="16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Блок-схема: узел 32"/>
          <p:cNvSpPr/>
          <p:nvPr/>
        </p:nvSpPr>
        <p:spPr>
          <a:xfrm>
            <a:off x="3714744" y="2786058"/>
            <a:ext cx="1571636" cy="1285884"/>
          </a:xfrm>
          <a:prstGeom prst="flowChart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Arial Black" pitchFamily="34" charset="0"/>
              </a:rPr>
              <a:t>13</a:t>
            </a:r>
            <a:endParaRPr lang="ru-RU" sz="54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5429256" y="4786322"/>
            <a:ext cx="1643073" cy="1623754"/>
            <a:chOff x="828607" y="3400446"/>
            <a:chExt cx="1428800" cy="1008022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5" name="Скругленный прямоугольник 14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6" name="Скругленный прямоугольник 4"/>
            <p:cNvSpPr/>
            <p:nvPr/>
          </p:nvSpPr>
          <p:spPr>
            <a:xfrm>
              <a:off x="877815" y="3449654"/>
              <a:ext cx="1317471" cy="90960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kern="1200" dirty="0" smtClean="0">
                  <a:latin typeface="Times New Roman" pitchFamily="18" charset="0"/>
                  <a:cs typeface="Times New Roman" pitchFamily="18" charset="0"/>
                </a:rPr>
                <a:t>Исполнение бюджета в программной классификации</a:t>
              </a:r>
              <a:endParaRPr lang="ru-RU" sz="15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7228738" y="4794035"/>
            <a:ext cx="1785951" cy="1612832"/>
            <a:chOff x="828607" y="3400446"/>
            <a:chExt cx="1428800" cy="1008022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8" name="Скругленный прямоугольник 14"/>
            <p:cNvSpPr/>
            <p:nvPr/>
          </p:nvSpPr>
          <p:spPr>
            <a:xfrm>
              <a:off x="828607" y="3400446"/>
              <a:ext cx="1428800" cy="1008022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9" name="Скругленный прямоугольник 4"/>
            <p:cNvSpPr/>
            <p:nvPr/>
          </p:nvSpPr>
          <p:spPr>
            <a:xfrm>
              <a:off x="877815" y="3449654"/>
              <a:ext cx="1330384" cy="92824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itchFamily="18" charset="0"/>
                  <a:cs typeface="Times New Roman" pitchFamily="18" charset="0"/>
                </a:rPr>
                <a:t>Мониторинг показателей исполнения программ, оценка эффективности бюджетных расходов</a:t>
              </a:r>
              <a:endParaRPr lang="ru-RU" sz="1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1" name="Овал 20"/>
          <p:cNvSpPr/>
          <p:nvPr/>
        </p:nvSpPr>
        <p:spPr>
          <a:xfrm>
            <a:off x="8429652" y="6572272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трелка вниз 39"/>
          <p:cNvSpPr/>
          <p:nvPr/>
        </p:nvSpPr>
        <p:spPr>
          <a:xfrm>
            <a:off x="857224" y="4357694"/>
            <a:ext cx="484632" cy="35719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>
            <a:off x="2571736" y="4357694"/>
            <a:ext cx="484632" cy="35719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4286248" y="4357694"/>
            <a:ext cx="484632" cy="35719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>
            <a:off x="6000760" y="4357694"/>
            <a:ext cx="484632" cy="35719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7929586" y="4357694"/>
            <a:ext cx="484632" cy="35719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282" y="1428742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769 кв.км.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14311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района 11554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786058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2087,7  млн.руб.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643314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на 1 работающего 23 848,7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28625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в действующих ценах 233,6 млн. рублей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000637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учреждения-25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(казенные-8 ,бюджетные- 14, автономные-3)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contrast="-12000"/>
          </a:blip>
          <a:srcRect/>
          <a:stretch>
            <a:fillRect/>
          </a:stretch>
        </p:blipFill>
        <p:spPr bwMode="auto">
          <a:xfrm>
            <a:off x="285722" y="1071546"/>
            <a:ext cx="4238959" cy="554039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000100" y="0"/>
            <a:ext cx="7215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показатели характеризуют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район 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году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bright="54000" contrast="-78000"/>
          </a:blip>
          <a:srcRect/>
          <a:stretch>
            <a:fillRect/>
          </a:stretch>
        </p:blipFill>
        <p:spPr bwMode="auto">
          <a:xfrm>
            <a:off x="1643042" y="1142984"/>
            <a:ext cx="5000660" cy="5540393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68820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1429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85860"/>
            <a:ext cx="4429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0" y="1785926"/>
          <a:ext cx="5143504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786578" y="228599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8" y="2500306"/>
            <a:ext cx="32146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района в 2019 году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1857364"/>
            <a:ext cx="14157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3 623,1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4214818"/>
            <a:ext cx="11079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316,6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100" y="4714884"/>
            <a:ext cx="1137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929198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района в 2019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году в расчете на 1 жителя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3071802" y="3857604"/>
          <a:ext cx="5643602" cy="3000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6" name="Диаграмма 65"/>
          <p:cNvGraphicFramePr/>
          <p:nvPr/>
        </p:nvGraphicFramePr>
        <p:xfrm>
          <a:off x="4500562" y="785794"/>
          <a:ext cx="4643438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8" name="Диаграмма 47"/>
          <p:cNvGraphicFramePr/>
          <p:nvPr/>
        </p:nvGraphicFramePr>
        <p:xfrm>
          <a:off x="0" y="1500174"/>
          <a:ext cx="4814857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5286378" y="5357825"/>
            <a:ext cx="2428893" cy="1285861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рейтинге уровня жизни населения Княгининский район занимает 1 место среди 14 районов.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Текст 36"/>
          <p:cNvSpPr>
            <a:spLocks noGrp="1"/>
          </p:cNvSpPr>
          <p:nvPr>
            <p:ph type="body" idx="4294967295"/>
          </p:nvPr>
        </p:nvSpPr>
        <p:spPr>
          <a:xfrm>
            <a:off x="214282" y="1000108"/>
            <a:ext cx="4040188" cy="75088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Индикаторы, характеризующие наращивание налогового потенциала (экономические и финансовые)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Текст 38"/>
          <p:cNvSpPr>
            <a:spLocks noGrp="1"/>
          </p:cNvSpPr>
          <p:nvPr>
            <p:ph type="body" sz="quarter" idx="4294967295"/>
          </p:nvPr>
        </p:nvSpPr>
        <p:spPr>
          <a:xfrm>
            <a:off x="4857752" y="1000108"/>
            <a:ext cx="4041775" cy="42862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Индикаторы уровня жизни (социальные)</a:t>
            </a:r>
            <a:endParaRPr lang="ru-RU" sz="1300" b="1" i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17379731">
            <a:off x="1539535" y="2383218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0,1279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85913" y="5072073"/>
            <a:ext cx="2429852" cy="1542355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рейтинге по наращиванию налогового потенциала Княгининский район занимает 7 место среди 14 районов.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794983" y="5214951"/>
            <a:ext cx="2353083" cy="1428760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Общий интегральный показатель Княгининского района в двух рейтингах равен 0,1866, что соответствует 5 месту среди 14 районов.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9168622">
            <a:off x="2005659" y="2410410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0,1296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20810387">
            <a:off x="2379695" y="2648375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0,1322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4515180">
            <a:off x="1514166" y="3666700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0,1258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164128">
            <a:off x="2454848" y="3323939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0,1208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2324655">
            <a:off x="2080769" y="3547731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0,1263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162392">
            <a:off x="220428" y="2945428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0,1260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7859276">
            <a:off x="1076733" y="3595628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0,1241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9396842">
            <a:off x="655763" y="3469435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0,1206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21054915">
            <a:off x="303166" y="3268616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0,1236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71736" y="3000372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0,1283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233445">
            <a:off x="454779" y="2686724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0,1229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2405781">
            <a:off x="863564" y="2551951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0,1255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3892164">
            <a:off x="1136970" y="2382620"/>
            <a:ext cx="705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0,1209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rot="1253692">
            <a:off x="6738698" y="3131395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0,0585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rot="2510181">
            <a:off x="6421596" y="3370011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0,0566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 rot="4147264">
            <a:off x="5948725" y="3492655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0,0608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85720" y="214290"/>
            <a:ext cx="8572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Ранжирование муниципальных районов и городских округов по блокам индикаторов по группам территорий за первое полугодие 2018 года</a:t>
            </a:r>
          </a:p>
        </p:txBody>
      </p:sp>
      <p:sp>
        <p:nvSpPr>
          <p:cNvPr id="50" name="TextBox 43"/>
          <p:cNvSpPr txBox="1"/>
          <p:nvPr/>
        </p:nvSpPr>
        <p:spPr>
          <a:xfrm rot="17721734">
            <a:off x="5515584" y="3406737"/>
            <a:ext cx="785815" cy="285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0,0581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43"/>
          <p:cNvSpPr txBox="1"/>
          <p:nvPr/>
        </p:nvSpPr>
        <p:spPr>
          <a:xfrm rot="19193049">
            <a:off x="5065995" y="3300292"/>
            <a:ext cx="810346" cy="277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0,0572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43"/>
          <p:cNvSpPr txBox="1"/>
          <p:nvPr/>
        </p:nvSpPr>
        <p:spPr>
          <a:xfrm rot="20739875">
            <a:off x="4807988" y="3096380"/>
            <a:ext cx="810346" cy="276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0,0576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43"/>
          <p:cNvSpPr txBox="1"/>
          <p:nvPr/>
        </p:nvSpPr>
        <p:spPr>
          <a:xfrm rot="21356790">
            <a:off x="4723652" y="2814353"/>
            <a:ext cx="810346" cy="276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0,0565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43"/>
          <p:cNvSpPr txBox="1"/>
          <p:nvPr/>
        </p:nvSpPr>
        <p:spPr>
          <a:xfrm rot="1167630">
            <a:off x="4952181" y="2555950"/>
            <a:ext cx="810393" cy="276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43"/>
          <p:cNvSpPr txBox="1"/>
          <p:nvPr/>
        </p:nvSpPr>
        <p:spPr>
          <a:xfrm rot="2259893">
            <a:off x="5217688" y="2354337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0,0568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43"/>
          <p:cNvSpPr txBox="1"/>
          <p:nvPr/>
        </p:nvSpPr>
        <p:spPr>
          <a:xfrm rot="3866217">
            <a:off x="5545144" y="2275951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 rot="17814838">
            <a:off x="5980638" y="2203347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 rot="19009768">
            <a:off x="6417792" y="2231568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0,0603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 rot="20900414">
            <a:off x="6806461" y="2505417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000892" y="2786058"/>
            <a:ext cx="78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0,0593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26" name="Диаграмма 25"/>
          <p:cNvGraphicFramePr/>
          <p:nvPr/>
        </p:nvGraphicFramePr>
        <p:xfrm>
          <a:off x="2428860" y="4286256"/>
          <a:ext cx="4572000" cy="2571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2868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населения,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1142984"/>
            <a:ext cx="3008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работника,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4214818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4285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0" y="142873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Диаграмма 24"/>
          <p:cNvGraphicFramePr/>
          <p:nvPr/>
        </p:nvGraphicFramePr>
        <p:xfrm>
          <a:off x="4572000" y="142873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214282" y="1142984"/>
          <a:ext cx="4572000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0" y="642918"/>
          <a:ext cx="457200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857232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14942" y="1928802"/>
            <a:ext cx="3487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627168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/>
        </p:nvGraphicFramePr>
        <p:xfrm>
          <a:off x="4572000" y="2285992"/>
          <a:ext cx="4572000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8596" y="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26" name="Диаграмма 25"/>
          <p:cNvGraphicFramePr/>
          <p:nvPr/>
        </p:nvGraphicFramePr>
        <p:xfrm>
          <a:off x="4393498" y="2202679"/>
          <a:ext cx="4619873" cy="4036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" name="Овал 31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214282" y="5286388"/>
            <a:ext cx="8715404" cy="571504"/>
            <a:chOff x="71437" y="0"/>
            <a:chExt cx="714380" cy="6236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71437" y="0"/>
              <a:ext cx="714380" cy="623610"/>
            </a:xfrm>
            <a:prstGeom prst="roundRect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9" name="Скругленный прямоугольник 4"/>
            <p:cNvSpPr/>
            <p:nvPr/>
          </p:nvSpPr>
          <p:spPr>
            <a:xfrm>
              <a:off x="99113" y="30442"/>
              <a:ext cx="680268" cy="56272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Главные приоритеты бюджетной и налоговой политики на 2019-2021 годы</a:t>
              </a:r>
              <a:endParaRPr lang="ru-RU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Стрелка вниз 30"/>
          <p:cNvSpPr/>
          <p:nvPr/>
        </p:nvSpPr>
        <p:spPr>
          <a:xfrm>
            <a:off x="4143372" y="5857892"/>
            <a:ext cx="785818" cy="28575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357291" y="6143643"/>
            <a:ext cx="6429421" cy="57150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Безусловное выполнение всех принятых обязательств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Равнобедренный треугольник 36"/>
          <p:cNvSpPr/>
          <p:nvPr/>
        </p:nvSpPr>
        <p:spPr>
          <a:xfrm>
            <a:off x="3214678" y="1142984"/>
            <a:ext cx="5929321" cy="4071965"/>
          </a:xfrm>
          <a:prstGeom prst="triangl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Схема 8"/>
          <p:cNvGraphicFramePr/>
          <p:nvPr/>
        </p:nvGraphicFramePr>
        <p:xfrm>
          <a:off x="214282" y="1142984"/>
          <a:ext cx="5286412" cy="428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214282" y="1643050"/>
          <a:ext cx="5429288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xmlns="" val="501170864"/>
              </p:ext>
            </p:extLst>
          </p:nvPr>
        </p:nvGraphicFramePr>
        <p:xfrm>
          <a:off x="214282" y="2285993"/>
          <a:ext cx="5500726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xmlns="" val="2305906641"/>
              </p:ext>
            </p:extLst>
          </p:nvPr>
        </p:nvGraphicFramePr>
        <p:xfrm>
          <a:off x="214282" y="4572008"/>
          <a:ext cx="6215106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357158" y="214290"/>
            <a:ext cx="85010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  Княгининского района на 2019 и плановый период 2020 и 2021 годов</a:t>
            </a:r>
          </a:p>
          <a:p>
            <a:pPr algn="ctr"/>
            <a:endParaRPr lang="ru-RU" sz="2000" b="1" dirty="0"/>
          </a:p>
        </p:txBody>
      </p:sp>
      <p:graphicFrame>
        <p:nvGraphicFramePr>
          <p:cNvPr id="39" name="Схема 38"/>
          <p:cNvGraphicFramePr/>
          <p:nvPr>
            <p:extLst>
              <p:ext uri="{D42A27DB-BD31-4B8C-83A1-F6EECF244321}">
                <p14:modId xmlns:p14="http://schemas.microsoft.com/office/powerpoint/2010/main" xmlns="" val="501170864"/>
              </p:ext>
            </p:extLst>
          </p:nvPr>
        </p:nvGraphicFramePr>
        <p:xfrm>
          <a:off x="214282" y="2643182"/>
          <a:ext cx="5643602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pSp>
        <p:nvGrpSpPr>
          <p:cNvPr id="41" name="Группа 40"/>
          <p:cNvGrpSpPr/>
          <p:nvPr/>
        </p:nvGrpSpPr>
        <p:grpSpPr>
          <a:xfrm>
            <a:off x="214282" y="3143248"/>
            <a:ext cx="5786478" cy="357190"/>
            <a:chOff x="0" y="4952"/>
            <a:chExt cx="5643602" cy="561600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0" y="4952"/>
              <a:ext cx="5643602" cy="56160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27415" y="32367"/>
              <a:ext cx="5588772" cy="506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Повышение качества оказываемых муниципальных услуг</a:t>
              </a:r>
              <a:endParaRPr lang="ru-RU" sz="1400" b="1" kern="1200" baseline="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214282" y="3571876"/>
            <a:ext cx="5929354" cy="428628"/>
            <a:chOff x="0" y="4952"/>
            <a:chExt cx="5643602" cy="561600"/>
          </a:xfrm>
        </p:grpSpPr>
        <p:sp>
          <p:nvSpPr>
            <p:cNvPr id="45" name="Скругленный прямоугольник 44"/>
            <p:cNvSpPr/>
            <p:nvPr/>
          </p:nvSpPr>
          <p:spPr>
            <a:xfrm>
              <a:off x="0" y="4952"/>
              <a:ext cx="5643602" cy="56160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Скругленный прямоугольник 4"/>
            <p:cNvSpPr/>
            <p:nvPr/>
          </p:nvSpPr>
          <p:spPr>
            <a:xfrm>
              <a:off x="27415" y="32367"/>
              <a:ext cx="5588772" cy="506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Создание условий для исполнения органами местного самоуправления поселений закрепленных за ними полномочий</a:t>
              </a:r>
              <a:endParaRPr lang="ru-RU" sz="1400" b="1" kern="1200" baseline="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214282" y="4071942"/>
            <a:ext cx="6072230" cy="428628"/>
            <a:chOff x="0" y="4952"/>
            <a:chExt cx="5643602" cy="561600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0" y="4952"/>
              <a:ext cx="5643602" cy="56160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Скругленный прямоугольник 4"/>
            <p:cNvSpPr/>
            <p:nvPr/>
          </p:nvSpPr>
          <p:spPr>
            <a:xfrm>
              <a:off x="27415" y="32367"/>
              <a:ext cx="5588772" cy="506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Сохранение и развитие налогового потенциала на территории района</a:t>
              </a:r>
              <a:endParaRPr lang="ru-RU" sz="1400" b="1" kern="1200" baseline="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5720" y="285729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 Княгининского района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8344" y="70198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646" y="847136"/>
            <a:ext cx="389204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159,9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иллионов 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поступления налоговых и неналоговых доходов в консолидированный бюджет в 2019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8637" y="2201383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2018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5652120" y="2201384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00192" y="220138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92280" y="220138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 flipV="1">
            <a:off x="5652120" y="2500307"/>
            <a:ext cx="1991715" cy="8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 flipH="1">
            <a:off x="5651122" y="2294287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5643571" y="24288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2" name="Прямая соединительная линия 1031"/>
          <p:cNvCxnSpPr/>
          <p:nvPr/>
        </p:nvCxnSpPr>
        <p:spPr>
          <a:xfrm flipV="1">
            <a:off x="286860" y="2205273"/>
            <a:ext cx="86056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Прямоугольник 1054"/>
          <p:cNvSpPr/>
          <p:nvPr/>
        </p:nvSpPr>
        <p:spPr>
          <a:xfrm>
            <a:off x="465646" y="2355273"/>
            <a:ext cx="39634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124,8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миллионов рублей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налоговых и неналоговых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районный бюджет в 2019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428596" y="4000504"/>
            <a:ext cx="8453221" cy="13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Скругленный прямоугольник 109"/>
          <p:cNvSpPr/>
          <p:nvPr/>
        </p:nvSpPr>
        <p:spPr>
          <a:xfrm>
            <a:off x="7143770" y="2928934"/>
            <a:ext cx="438503" cy="109771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1" name="TextBox 110"/>
          <p:cNvSpPr txBox="1"/>
          <p:nvPr/>
        </p:nvSpPr>
        <p:spPr>
          <a:xfrm>
            <a:off x="7143770" y="2714621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138,0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857753" y="4000505"/>
            <a:ext cx="842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2018</a:t>
            </a:r>
            <a:endParaRPr lang="ru-RU" sz="1400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5" y="4000505"/>
            <a:ext cx="7200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286514" y="4000505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2020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072331" y="4000505"/>
            <a:ext cx="72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2227" y="4149080"/>
            <a:ext cx="419977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13,8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на душу населения в 2019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86709" y="4643447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3569" y="6113987"/>
            <a:ext cx="83175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1"/>
          <p:cNvSpPr txBox="1"/>
          <p:nvPr/>
        </p:nvSpPr>
        <p:spPr>
          <a:xfrm>
            <a:off x="7143769" y="4929199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15,3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33186" y="5143513"/>
            <a:ext cx="438503" cy="972532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932041" y="6116046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561651" y="6116046"/>
            <a:ext cx="6335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2019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407206" y="610849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162966" y="609559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5700277" y="6422544"/>
            <a:ext cx="21108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7811176" y="6262378"/>
            <a:ext cx="0" cy="1614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5697883" y="6249486"/>
            <a:ext cx="0" cy="166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6269461" y="6345817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14282" y="6286520"/>
            <a:ext cx="29009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2018 - </a:t>
            </a:r>
            <a:r>
              <a:rPr lang="ru-RU" sz="1100" dirty="0" smtClean="0">
                <a:latin typeface="Times New Roman"/>
                <a:cs typeface="Times New Roman"/>
              </a:rPr>
              <a:t>первоначально принятый бюджет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929191" y="1500174"/>
            <a:ext cx="432048" cy="70120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1"/>
          <p:cNvSpPr txBox="1"/>
          <p:nvPr/>
        </p:nvSpPr>
        <p:spPr>
          <a:xfrm>
            <a:off x="4857752" y="1285860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144,1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715008" y="1285860"/>
            <a:ext cx="432048" cy="915522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TextBox 1"/>
          <p:cNvSpPr txBox="1"/>
          <p:nvPr/>
        </p:nvSpPr>
        <p:spPr>
          <a:xfrm>
            <a:off x="5643569" y="1071546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159,9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429388" y="1214422"/>
            <a:ext cx="432048" cy="986960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1"/>
          <p:cNvSpPr txBox="1"/>
          <p:nvPr/>
        </p:nvSpPr>
        <p:spPr>
          <a:xfrm>
            <a:off x="6357949" y="1000109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168,3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143768" y="1142985"/>
            <a:ext cx="432048" cy="105839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1"/>
          <p:cNvSpPr txBox="1"/>
          <p:nvPr/>
        </p:nvSpPr>
        <p:spPr>
          <a:xfrm>
            <a:off x="7072329" y="928671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176,5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>
            <a:off x="7643834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Скругленный прямоугольник 83"/>
          <p:cNvSpPr/>
          <p:nvPr/>
        </p:nvSpPr>
        <p:spPr>
          <a:xfrm>
            <a:off x="4929191" y="3286125"/>
            <a:ext cx="438503" cy="74052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4929191" y="3071811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110,8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715010" y="3143248"/>
            <a:ext cx="438503" cy="883404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/>
          <p:cNvSpPr txBox="1"/>
          <p:nvPr/>
        </p:nvSpPr>
        <p:spPr>
          <a:xfrm>
            <a:off x="5715010" y="2928935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124,8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429390" y="3000372"/>
            <a:ext cx="438503" cy="1026280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TextBox 88"/>
          <p:cNvSpPr txBox="1"/>
          <p:nvPr/>
        </p:nvSpPr>
        <p:spPr>
          <a:xfrm>
            <a:off x="6429390" y="2786059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131,6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 flipH="1">
            <a:off x="7643834" y="4071943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5643570" y="4071943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5643569" y="4286257"/>
            <a:ext cx="1991715" cy="8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5643571" y="421481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5000630" y="5572141"/>
            <a:ext cx="438503" cy="526214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TextBox 1"/>
          <p:cNvSpPr txBox="1"/>
          <p:nvPr/>
        </p:nvSpPr>
        <p:spPr>
          <a:xfrm>
            <a:off x="4929190" y="5357827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12,5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715010" y="5429264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TextBox 1"/>
          <p:cNvSpPr txBox="1"/>
          <p:nvPr/>
        </p:nvSpPr>
        <p:spPr>
          <a:xfrm>
            <a:off x="5643570" y="5214951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13,8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6429390" y="5286389"/>
            <a:ext cx="438503" cy="811966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TextBox 1"/>
          <p:cNvSpPr txBox="1"/>
          <p:nvPr/>
        </p:nvSpPr>
        <p:spPr>
          <a:xfrm>
            <a:off x="6357950" y="5072075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14,6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района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04608308"/>
              </p:ext>
            </p:extLst>
          </p:nvPr>
        </p:nvGraphicFramePr>
        <p:xfrm>
          <a:off x="274437" y="911899"/>
          <a:ext cx="8514811" cy="535398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06368"/>
                <a:gridCol w="5116155"/>
                <a:gridCol w="1152128"/>
                <a:gridCol w="1440160"/>
              </a:tblGrid>
              <a:tr h="569112"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33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городских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rowSpan="8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6258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752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6704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518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04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7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7190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86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415" y="0"/>
            <a:ext cx="6728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Княгининского района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33" y="1214423"/>
            <a:ext cx="25003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415,5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консолидированного бюджета в 2019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Левая круглая скобка 6"/>
          <p:cNvSpPr/>
          <p:nvPr/>
        </p:nvSpPr>
        <p:spPr>
          <a:xfrm rot="16200000">
            <a:off x="5822165" y="1464455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00694" y="285749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3" y="3071812"/>
            <a:ext cx="250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387,8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районного бюджета в 2019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круглая скобка 11"/>
          <p:cNvSpPr/>
          <p:nvPr/>
        </p:nvSpPr>
        <p:spPr>
          <a:xfrm rot="16200000">
            <a:off x="5822165" y="3250405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429256" y="4714884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472" y="5000636"/>
            <a:ext cx="25003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33,6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на душу населения в 2019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Левая круглая скобка 15"/>
          <p:cNvSpPr/>
          <p:nvPr/>
        </p:nvSpPr>
        <p:spPr>
          <a:xfrm rot="16200000">
            <a:off x="5893603" y="5179231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500694" y="6550223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6357958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43768" y="85723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00892" y="5000636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57620" y="5500702"/>
            <a:ext cx="571504" cy="785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14876" y="5214950"/>
            <a:ext cx="571504" cy="10715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572132" y="5500702"/>
            <a:ext cx="571504" cy="7739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429374" y="5315340"/>
            <a:ext cx="571504" cy="9568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3867147" y="629602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52974" y="630554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72132" y="628652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91301" y="629604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57620" y="557214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32,6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52976" y="5595953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33,6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00698" y="560546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32,5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62689" y="559591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33,4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829047" y="3481381"/>
            <a:ext cx="571504" cy="9382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14876" y="3314700"/>
            <a:ext cx="571504" cy="11239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43570" y="3505200"/>
            <a:ext cx="571504" cy="9334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572264" y="3390900"/>
            <a:ext cx="571504" cy="10477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57620" y="44291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86314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3702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14757" y="3719515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376,9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14876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387,8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43570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375,4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72264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385,7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793766" y="1500174"/>
            <a:ext cx="571504" cy="1081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674124" y="1285860"/>
            <a:ext cx="571504" cy="13051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572132" y="1571612"/>
            <a:ext cx="571504" cy="10121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500826" y="1142984"/>
            <a:ext cx="571504" cy="14181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86182" y="264318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1487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43570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7226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78618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407,1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584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415,5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5721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404,7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500826" y="1857364"/>
            <a:ext cx="588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416,8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214282" y="5429264"/>
            <a:ext cx="8679371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42852"/>
            <a:ext cx="7141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Каковы основные параметры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8860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00108"/>
            <a:ext cx="17686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379,1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2019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вая круглая скобка 8"/>
          <p:cNvSpPr/>
          <p:nvPr/>
        </p:nvSpPr>
        <p:spPr>
          <a:xfrm rot="16200000">
            <a:off x="3214678" y="1857364"/>
            <a:ext cx="142876" cy="1571636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86050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9625" y="928670"/>
            <a:ext cx="155437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387,8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2019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6644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3636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6572264" y="1857364"/>
            <a:ext cx="142876" cy="1571636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500166" y="3714752"/>
            <a:ext cx="17686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8,6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дефицит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2019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57818" y="3143248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20" y="5072074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6314" y="4929198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Левая круглая скобка 21"/>
          <p:cNvSpPr/>
          <p:nvPr/>
        </p:nvSpPr>
        <p:spPr>
          <a:xfrm rot="16200000">
            <a:off x="5143504" y="4214818"/>
            <a:ext cx="71438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14282" y="5429264"/>
          <a:ext cx="8687669" cy="1080721"/>
        </p:xfrm>
        <a:graphic>
          <a:graphicData uri="http://schemas.openxmlformats.org/drawingml/2006/table">
            <a:tbl>
              <a:tblPr/>
              <a:tblGrid>
                <a:gridCol w="4994547"/>
                <a:gridCol w="969090"/>
                <a:gridCol w="745453"/>
                <a:gridCol w="745453"/>
                <a:gridCol w="596365"/>
                <a:gridCol w="636761"/>
              </a:tblGrid>
              <a:tr h="1087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Источники финансирования дефицита районного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Отчет за 2017 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2018 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Прогноз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2019 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2020 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2021 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Изменение остатков средств на счетах по учету средств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6,1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20,1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8,6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715272" y="514351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00232" y="1643050"/>
            <a:ext cx="285752" cy="70008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71736" y="1285860"/>
            <a:ext cx="285752" cy="105727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43240" y="1428736"/>
            <a:ext cx="285752" cy="9144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4744" y="1142984"/>
            <a:ext cx="285752" cy="120015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1857356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28860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0036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57356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356,8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28860" y="100010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379,2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00364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375,4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71868" y="85723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385,7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286380" y="1142984"/>
            <a:ext cx="285752" cy="1214446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29322" y="928670"/>
            <a:ext cx="285752" cy="142876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500826" y="1285860"/>
            <a:ext cx="285752" cy="107157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72330" y="1000108"/>
            <a:ext cx="285752" cy="1357322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5143504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86446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57950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945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143504" y="85723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376,9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72944" y="977531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375,4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86446" y="64291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387,8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923968" y="73024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385,7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929058" y="3786190"/>
            <a:ext cx="285752" cy="92869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500562" y="4357694"/>
            <a:ext cx="285752" cy="35719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/>
        </p:nvSpPr>
        <p:spPr>
          <a:xfrm flipV="1">
            <a:off x="5072066" y="4714883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 flipV="1">
            <a:off x="5643570" y="4714883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3786182" y="471488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57686" y="47148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29190" y="47148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500694" y="47148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57620" y="350043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29124" y="4071942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8,6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72066" y="442913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43570" y="442913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6" name="Овал 4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 районного бюджета в 2019-2021 годах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500175"/>
            <a:ext cx="8858312" cy="2857520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9" y="1571613"/>
          <a:ext cx="8572560" cy="269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3097"/>
                <a:gridCol w="1182423"/>
                <a:gridCol w="1108520"/>
                <a:gridCol w="1108520"/>
              </a:tblGrid>
              <a:tr h="214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бюджета, ВСЕГО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379,2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375,4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385,7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124,8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254,4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243,8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247,7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нецелевые (дотации)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87,9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76,5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целевые (субсидии, субвенции, иные  межбюджетные трансферты)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166,5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167,3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167,6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15207" y="1142985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4283" y="6072206"/>
            <a:ext cx="8715436" cy="0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57555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512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57159" y="6072206"/>
          <a:ext cx="8429683" cy="52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37"/>
                <a:gridCol w="897925"/>
                <a:gridCol w="1080727"/>
                <a:gridCol w="864583"/>
                <a:gridCol w="1008680"/>
                <a:gridCol w="1080729"/>
                <a:gridCol w="864583"/>
                <a:gridCol w="864583"/>
                <a:gridCol w="792536"/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14349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307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5" y="4429133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869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571868" y="5643578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6,8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00562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00694" y="5572140"/>
            <a:ext cx="357191" cy="428628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500561" y="5643579"/>
            <a:ext cx="400110" cy="3571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00693" y="5500702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5286388"/>
            <a:ext cx="357191" cy="714380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643042" y="5143512"/>
            <a:ext cx="357191" cy="857256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71737" y="5000637"/>
            <a:ext cx="357191" cy="1000132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85785" y="5357826"/>
            <a:ext cx="400110" cy="5715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118,0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43041" y="5286389"/>
            <a:ext cx="400110" cy="50006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124,7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71736" y="5072075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130,9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572265" y="5000637"/>
            <a:ext cx="357191" cy="1000132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58082" y="5214951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15338" y="5143512"/>
            <a:ext cx="357191" cy="857256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7358081" y="5286389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243,8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15337" y="5214951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247,7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72264" y="5072075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254,4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826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42844" y="1071546"/>
            <a:ext cx="8858312" cy="5572164"/>
          </a:xfrm>
          <a:prstGeom prst="roundRect">
            <a:avLst/>
          </a:prstGeom>
          <a:solidFill>
            <a:srgbClr val="98C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276633574"/>
              </p:ext>
            </p:extLst>
          </p:nvPr>
        </p:nvGraphicFramePr>
        <p:xfrm>
          <a:off x="285723" y="1071547"/>
          <a:ext cx="8501119" cy="5546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705"/>
                <a:gridCol w="1095382"/>
                <a:gridCol w="1571636"/>
                <a:gridCol w="1071570"/>
                <a:gridCol w="1000132"/>
                <a:gridCol w="928694"/>
              </a:tblGrid>
              <a:tr h="29611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Наименование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первоначальный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</a:tr>
              <a:tr h="510080"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доходы, в том числе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131,6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пошлина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066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2172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Платежи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негативное воздействие на окружающую среду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3" y="772203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88641"/>
            <a:ext cx="724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основные  налоговые и неналоговые доходы  поступят в районный  бюджет в 2019-2021 годах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Княгининский район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0959" y="114298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500174"/>
            <a:ext cx="8858312" cy="2286016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1500174"/>
          <a:ext cx="8572564" cy="2239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1071570"/>
                <a:gridCol w="1571636"/>
                <a:gridCol w="1071570"/>
                <a:gridCol w="1000132"/>
                <a:gridCol w="928698"/>
              </a:tblGrid>
              <a:tr h="350785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Исполнено за 2017 год 	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первоначальный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50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69 559,7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80 489,8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87 848,5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76 494,7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80 075,8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19 210,1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18 890,5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3 725,0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2 892,5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2 892,5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165 131,2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138 767,8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155 429,0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157 007,7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157 359,2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трансферты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760,8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00297" y="3929067"/>
            <a:ext cx="4500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безвозмездные поступления  из областного бюджета, тыс.рублей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8597" y="6000768"/>
            <a:ext cx="83582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3962491"/>
              </p:ext>
            </p:extLst>
          </p:nvPr>
        </p:nvGraphicFramePr>
        <p:xfrm>
          <a:off x="357158" y="6072206"/>
          <a:ext cx="82868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3"/>
                <a:gridCol w="1657363"/>
                <a:gridCol w="1657363"/>
                <a:gridCol w="1657363"/>
                <a:gridCol w="1657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>
            <a:off x="1214415" y="4572009"/>
            <a:ext cx="0" cy="142876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28927" y="5072074"/>
            <a:ext cx="0" cy="9286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00563" y="4857760"/>
            <a:ext cx="0" cy="114300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143636" y="5214951"/>
            <a:ext cx="0" cy="78581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858148" y="5000637"/>
            <a:ext cx="0" cy="10001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214415" y="4572008"/>
            <a:ext cx="1714512" cy="50006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2928927" y="4786323"/>
            <a:ext cx="1571636" cy="28575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500561" y="4786322"/>
            <a:ext cx="1643075" cy="42862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6143636" y="5000636"/>
            <a:ext cx="1714512" cy="2143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1142977" y="450057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2857489" y="500063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429125" y="471488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Овал 38"/>
          <p:cNvSpPr/>
          <p:nvPr/>
        </p:nvSpPr>
        <p:spPr>
          <a:xfrm>
            <a:off x="6072199" y="514351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7786711" y="492919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785787" y="4214819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254 661,8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500298" y="4643447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238 148,1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71935" y="4429133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247 002,5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9" y="4857761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236 394,9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29521" y="4643447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240 327,5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847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86783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0567" y="1357301"/>
            <a:ext cx="4357719" cy="114300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Фонд оплаты труда рассчитан с учетом необходимости выполнения «дорожных карт» в рамках реализации указов Президента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0567" y="3071810"/>
            <a:ext cx="4357719" cy="857256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Формирование бюджета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3 года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0567" y="4786324"/>
            <a:ext cx="4357719" cy="120015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Индексация заработной платы по «неуказным» категориям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1150185" y="3078958"/>
            <a:ext cx="5072098" cy="120015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районного бюджета на 2019 год и на плановый период 2020 и 2021 годов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>
            <a:endCxn id="8" idx="1"/>
          </p:cNvCxnSpPr>
          <p:nvPr/>
        </p:nvCxnSpPr>
        <p:spPr>
          <a:xfrm flipV="1">
            <a:off x="2500299" y="1928802"/>
            <a:ext cx="2000263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 rot="19601970">
            <a:off x="1942011" y="2559614"/>
            <a:ext cx="2734312" cy="308764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08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трелка вправо 16"/>
          <p:cNvSpPr/>
          <p:nvPr/>
        </p:nvSpPr>
        <p:spPr>
          <a:xfrm rot="2313376">
            <a:off x="1898487" y="4261595"/>
            <a:ext cx="2879904" cy="308764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08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2143114" y="3357564"/>
            <a:ext cx="2357455" cy="308764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1" y="142853"/>
            <a:ext cx="77867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подходы к формированию бюджета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21429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распределены расходы районного бюджета 2019-2021 годов по основным отраслям</a:t>
            </a:r>
            <a:endParaRPr lang="ru-RU" sz="20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-142908" y="928670"/>
          <a:ext cx="5143504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720" y="1214422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387,8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2019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4572000" y="642918"/>
          <a:ext cx="4572000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14942" y="1214422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375,4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2020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2285984" y="3857628"/>
          <a:ext cx="564360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143240" y="4000504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385,7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2021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785786" y="142852"/>
            <a:ext cx="7429552" cy="518732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400" b="1" spc="-10" dirty="0" smtClean="0">
                <a:latin typeface="Times New Roman"/>
                <a:cs typeface="Times New Roman"/>
              </a:rPr>
              <a:t>Что включают в себя отрасли </a:t>
            </a:r>
            <a:r>
              <a:rPr sz="2400" b="1" smtClean="0">
                <a:latin typeface="Times New Roman"/>
                <a:cs typeface="Times New Roman"/>
              </a:rPr>
              <a:t>социальной</a:t>
            </a:r>
            <a:r>
              <a:rPr sz="2400" b="1" spc="5" smtClean="0">
                <a:latin typeface="Times New Roman"/>
                <a:cs typeface="Times New Roman"/>
              </a:rPr>
              <a:t> </a:t>
            </a:r>
            <a:r>
              <a:rPr sz="2400" b="1" spc="-10" smtClean="0">
                <a:latin typeface="Times New Roman"/>
                <a:cs typeface="Times New Roman"/>
              </a:rPr>
              <a:t>сферы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2000232" y="3143248"/>
          <a:ext cx="528641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5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6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7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8" name="Диаграмма 47"/>
          <p:cNvGraphicFramePr/>
          <p:nvPr/>
        </p:nvGraphicFramePr>
        <p:xfrm>
          <a:off x="6572264" y="1071547"/>
          <a:ext cx="3000364" cy="1714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9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857388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857388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1928826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500198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1785926"/>
            <a:ext cx="357190" cy="8572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571612"/>
            <a:ext cx="357190" cy="107157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500174"/>
            <a:ext cx="357190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428736"/>
            <a:ext cx="357190" cy="121444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8,8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225,1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234,9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235,3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235,5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71451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1857388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5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174,8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174,8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174,4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170,0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1285884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50019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150019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50019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86644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44,3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0" y="0"/>
            <a:ext cx="9144000" cy="487954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200" b="1" spc="-10" dirty="0" smtClean="0">
                <a:latin typeface="Times New Roman"/>
                <a:cs typeface="Times New Roman"/>
              </a:rPr>
              <a:t>Расходы консолидированного бюджета по отраслям </a:t>
            </a:r>
            <a:r>
              <a:rPr sz="2200" b="1" smtClean="0">
                <a:latin typeface="Times New Roman"/>
                <a:cs typeface="Times New Roman"/>
              </a:rPr>
              <a:t>социальной</a:t>
            </a:r>
            <a:r>
              <a:rPr sz="2200" b="1" spc="5" smtClean="0">
                <a:latin typeface="Times New Roman"/>
                <a:cs typeface="Times New Roman"/>
              </a:rPr>
              <a:t> </a:t>
            </a:r>
            <a:r>
              <a:rPr sz="2200" b="1" spc="-10" smtClean="0">
                <a:latin typeface="Times New Roman"/>
                <a:cs typeface="Times New Roman"/>
              </a:rPr>
              <a:t>сферы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2000232" y="3143248"/>
          <a:ext cx="528641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5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6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7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8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85738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928826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2000264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50019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1785926"/>
            <a:ext cx="357190" cy="8572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571612"/>
            <a:ext cx="357190" cy="107157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500174"/>
            <a:ext cx="357190" cy="11430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428736"/>
            <a:ext cx="357190" cy="121444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251,7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267,3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267,8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268,0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71451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1857388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5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174,8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174,8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174,4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170,0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1285884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50019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150019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50019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86644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44,3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929454" y="1285860"/>
            <a:ext cx="500066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929454" y="1643050"/>
            <a:ext cx="64294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929454" y="2000240"/>
            <a:ext cx="64294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929454" y="2357430"/>
            <a:ext cx="64294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TextBox 95"/>
          <p:cNvSpPr txBox="1"/>
          <p:nvPr/>
        </p:nvSpPr>
        <p:spPr>
          <a:xfrm>
            <a:off x="6429388" y="128586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29388" y="1643050"/>
            <a:ext cx="500066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29388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29388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929454" y="1285860"/>
            <a:ext cx="57150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0892" y="1643050"/>
            <a:ext cx="5000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31,2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000892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31,2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00892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31,2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09" y="857233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районного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3" y="1214422"/>
          <a:ext cx="8858313" cy="483331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00067"/>
                <a:gridCol w="3786181"/>
                <a:gridCol w="785851"/>
                <a:gridCol w="1143008"/>
                <a:gridCol w="714380"/>
                <a:gridCol w="571504"/>
                <a:gridCol w="642942"/>
                <a:gridCol w="714380"/>
              </a:tblGrid>
              <a:tr h="5715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Рз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Пз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 расходов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Прогноз на 2019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% к 2018 году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Прогноз на 2020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Прогноз на 2021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21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44 756,0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50 359,4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50 557,2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100,4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45 448,4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53 031,2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803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0104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20796,3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22 </a:t>
                      </a:r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224,7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21 409,6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96,3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22 664,5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21 979,6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305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0105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Судебная система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49,8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6650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0106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10277,7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10 413,7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10 867,3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Times New Roman" pitchFamily="18" charset="0"/>
                          <a:cs typeface="Times New Roman" pitchFamily="18" charset="0"/>
                        </a:rPr>
                        <a:t>104,4</a:t>
                      </a:r>
                      <a:endParaRPr lang="ru-RU" sz="13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10 829,6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10 829,6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39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0111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6 931,7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6 931,7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413,9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8 651,6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21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0113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Times New Roman" pitchFamily="18" charset="0"/>
                          <a:cs typeface="Times New Roman" pitchFamily="18" charset="0"/>
                        </a:rPr>
                        <a:t>13682</a:t>
                      </a:r>
                      <a:endParaRPr lang="ru-RU" sz="13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10 739,5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11 340,8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105,6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11 532,3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11 561,9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21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 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latin typeface="Times New Roman" pitchFamily="18" charset="0"/>
                          <a:cs typeface="Times New Roman" pitchFamily="18" charset="0"/>
                        </a:rPr>
                        <a:t>305,2</a:t>
                      </a:r>
                      <a:endParaRPr lang="ru-RU" sz="13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333,9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358,9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latin typeface="Times New Roman" pitchFamily="18" charset="0"/>
                          <a:cs typeface="Times New Roman" pitchFamily="18" charset="0"/>
                        </a:rPr>
                        <a:t>107,5</a:t>
                      </a:r>
                      <a:endParaRPr lang="ru-RU" sz="13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364,4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377,4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74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0203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Мобилизационная и вневойсковая подготовка 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Times New Roman" pitchFamily="18" charset="0"/>
                          <a:cs typeface="Times New Roman" pitchFamily="18" charset="0"/>
                        </a:rPr>
                        <a:t>305,2</a:t>
                      </a:r>
                      <a:endParaRPr lang="ru-RU" sz="13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333,9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358,9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Times New Roman" pitchFamily="18" charset="0"/>
                          <a:cs typeface="Times New Roman" pitchFamily="18" charset="0"/>
                        </a:rPr>
                        <a:t>107,5</a:t>
                      </a:r>
                      <a:endParaRPr lang="ru-RU" sz="13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364,4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377,4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43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0300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3 015,9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4 732,9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4 049,8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85,6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4 149,5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4 148,5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6650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0309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2554,6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050,1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4 049,8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4 149,5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4 148,5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274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0310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пожарной безопасности 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461,3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682,8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85796"/>
          <a:ext cx="8858313" cy="571082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71472"/>
                <a:gridCol w="3571933"/>
                <a:gridCol w="857255"/>
                <a:gridCol w="1214446"/>
                <a:gridCol w="714380"/>
                <a:gridCol w="500066"/>
                <a:gridCol w="714380"/>
                <a:gridCol w="714381"/>
              </a:tblGrid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56 806,8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35 204,5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48 787,2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138,6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latin typeface="Times New Roman" pitchFamily="18" charset="0"/>
                          <a:cs typeface="Times New Roman" pitchFamily="18" charset="0"/>
                        </a:rPr>
                        <a:t>43 052,5</a:t>
                      </a:r>
                      <a:endParaRPr lang="ru-RU" sz="14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43 045,1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0401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Общеэкономические вопросы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86,8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114,9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116,3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114,9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114,9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0405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44206,5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21 993,1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41 040,2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186,6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40 158,3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40 150,9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0408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2134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2 134,0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2 762,1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129,4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0409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2982,3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4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246,4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0410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Связь и информатика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4092,6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2 653,2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4 816,0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181,5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2 535,3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2 535,3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6142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0412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3304,6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79,0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54,0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68,4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244,0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244,0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8 698,4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25 698,0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latin typeface="Times New Roman" pitchFamily="18" charset="0"/>
                          <a:cs typeface="Times New Roman" pitchFamily="18" charset="0"/>
                        </a:rPr>
                        <a:t>344,6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4 040,0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31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0501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415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0502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1786,3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16 972,0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304,6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4 000,0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51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0503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6 826,1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8 491,4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  <a:tr h="8300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0505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86,0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234,6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445496" y="65928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24835" y="650873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67732"/>
          <a:ext cx="8858313" cy="71806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62435"/>
                <a:gridCol w="3580969"/>
                <a:gridCol w="857256"/>
                <a:gridCol w="1214446"/>
                <a:gridCol w="714380"/>
                <a:gridCol w="500066"/>
                <a:gridCol w="714380"/>
                <a:gridCol w="714381"/>
              </a:tblGrid>
              <a:tr h="7180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Рз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Пз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 расходов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Прогноз на 2019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% к 2018 году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Прогноз на 2020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Прогноз на 2021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40811" y="6522152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35749" y="6448952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214290"/>
          <a:ext cx="8858312" cy="554216"/>
        </p:xfrm>
        <a:graphic>
          <a:graphicData uri="http://schemas.openxmlformats.org/drawingml/2006/table">
            <a:tbl>
              <a:tblPr/>
              <a:tblGrid>
                <a:gridCol w="571504"/>
                <a:gridCol w="3500462"/>
                <a:gridCol w="785818"/>
                <a:gridCol w="1143008"/>
                <a:gridCol w="857256"/>
                <a:gridCol w="500066"/>
                <a:gridCol w="714380"/>
                <a:gridCol w="785818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78934"/>
          <a:ext cx="8858312" cy="5438212"/>
        </p:xfrm>
        <a:graphic>
          <a:graphicData uri="http://schemas.openxmlformats.org/drawingml/2006/table">
            <a:tbl>
              <a:tblPr/>
              <a:tblGrid>
                <a:gridCol w="571504"/>
                <a:gridCol w="3500462"/>
                <a:gridCol w="785818"/>
                <a:gridCol w="1143008"/>
                <a:gridCol w="857256"/>
                <a:gridCol w="500066"/>
                <a:gridCol w="714380"/>
                <a:gridCol w="785818"/>
              </a:tblGrid>
              <a:tr h="44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0600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4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0700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168 715,6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170 058,6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174 398,0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102,6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174 746,1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174 746,1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46 183,7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45 296,0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48 592,9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107,3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48 575,9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48 602,9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82 526,6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79 977,9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78 505,6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98,2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78 522,6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78 495,6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18 928,5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20 595,9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23 213,5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112,7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23 213,5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23 213,5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3 143,7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3 503,8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3 372,1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96,2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3 372,1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3 372,1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17 933,1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20 685,0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20 713,9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100,1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21 062,0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21 062,0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46 296,1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44 317,0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48 369,6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109,2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48 392,1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48 392,1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Культура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32 579,6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31 636,3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34 654,9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109,5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34 654,9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34 654,9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529,4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468,7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553,2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118,0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553,2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553,2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13 187,1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12 212,0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13 161,5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107,8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13 184,0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13 184,0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3" y="214290"/>
          <a:ext cx="8858313" cy="737096"/>
        </p:xfrm>
        <a:graphic>
          <a:graphicData uri="http://schemas.openxmlformats.org/drawingml/2006/table">
            <a:tbl>
              <a:tblPr/>
              <a:tblGrid>
                <a:gridCol w="642942"/>
                <a:gridCol w="3357587"/>
                <a:gridCol w="857256"/>
                <a:gridCol w="1143008"/>
                <a:gridCol w="785818"/>
                <a:gridCol w="500066"/>
                <a:gridCol w="785818"/>
                <a:gridCol w="785818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952846"/>
          <a:ext cx="8858312" cy="5310228"/>
        </p:xfrm>
        <a:graphic>
          <a:graphicData uri="http://schemas.openxmlformats.org/drawingml/2006/table">
            <a:tbl>
              <a:tblPr/>
              <a:tblGrid>
                <a:gridCol w="642942"/>
                <a:gridCol w="3357586"/>
                <a:gridCol w="857256"/>
                <a:gridCol w="1143008"/>
                <a:gridCol w="785818"/>
                <a:gridCol w="500066"/>
                <a:gridCol w="785818"/>
                <a:gridCol w="785818"/>
              </a:tblGrid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1000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11 462,8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8 758,4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11 425,8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130,5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11 375,6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11 559,4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2 647,7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3 050,0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3 448,8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113,1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4 456,8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4 490,6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3 091,5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1 738,6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2 730,9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157,1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691,0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747,0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1004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5 723,6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3 969,8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5 246,1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132,2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6 227,8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6 321,8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1 831,8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1 961,9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726,5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37,0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749,0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749,0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1 254,1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1 243,0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577,7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718,9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726,5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749,0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749,0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3 576,6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3 610,8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3 622,1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3 622,1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3 622,1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1 491,3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1 586,3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1 591,7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1 591,7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1 591,7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2 085,3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2 024,5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2 030,4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2 030,4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2 030,4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35 889,1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31 826,7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45 098,1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141,7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43 394,3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41 931,7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9 868,2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14 655,4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18 981,6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129,5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21 335,9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21 849,6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576" marR="5576" marT="55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26 020,9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17 171,3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26 116,5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22 058,4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20 082,1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ИТОГО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381 374,6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376 882,4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387 758,1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102,9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375 354,3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385 662,9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90351" y="708952"/>
          <a:ext cx="9001156" cy="5872639"/>
        </p:xfrm>
        <a:graphic>
          <a:graphicData uri="http://schemas.openxmlformats.org/drawingml/2006/table">
            <a:tbl>
              <a:tblPr/>
              <a:tblGrid>
                <a:gridCol w="963262"/>
                <a:gridCol w="3435638"/>
                <a:gridCol w="888343"/>
                <a:gridCol w="717095"/>
                <a:gridCol w="781313"/>
                <a:gridCol w="620770"/>
                <a:gridCol w="834828"/>
                <a:gridCol w="759907"/>
              </a:tblGrid>
              <a:tr h="597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52 266,1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59 701,3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59 566,1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54 626,2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62 185,3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28 102,3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31 283,0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30 111,5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31 584,3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30 885,6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10277,7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10 413,7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10 867,3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10 829,6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10 829,6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9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9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6 942,0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6 940,1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422,3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8 660,0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13 876,1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11 012,8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11 639,4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11 781,9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11 801,6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305,2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333,9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364,4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377,4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305,2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333,9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377,4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0300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11 892,1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14 304,0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16 218,5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113,4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16 531,8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16 587,2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2554,6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4 050,1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4 049,8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4 149,5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4 148,5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Обеспечение пожарной безопасности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9 335,1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10 250,2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12 165,9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118,7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12 379,5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12 435,9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63 026,9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41 871,0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56 638,8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135,3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51 133,5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51 330,6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299,3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709,9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770,5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752,1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769,5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775,7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44206,5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21 993,1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41 040,2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186,6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40 158,3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40 150,9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085980" y="6554807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29202" y="6492875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714356"/>
          <a:ext cx="8858311" cy="407729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5"/>
                <a:gridCol w="768914"/>
                <a:gridCol w="610918"/>
                <a:gridCol w="821580"/>
                <a:gridCol w="747847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9320" y="1137558"/>
          <a:ext cx="8858311" cy="5220405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4"/>
                <a:gridCol w="768913"/>
                <a:gridCol w="610919"/>
                <a:gridCol w="821580"/>
                <a:gridCol w="747848"/>
              </a:tblGrid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0408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Транспорт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2 134,0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2 134,0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2 762,1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7 907,8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13 939,0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6 810,1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7 022,1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7 220,4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4092,6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2 653,2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4 816,0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2 535,3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2 535,3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3 676,8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81,0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254,0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18 510,6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35 486,1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10 998,8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31,0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10 692,1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14 736,4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29,7</a:t>
                      </a:r>
                    </a:p>
                  </a:txBody>
                  <a:tcPr marL="5436" marR="5436" marT="543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251,4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1 884,1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16 972,0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4 000,0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14 964,3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16 408,3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7 715,0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7 774,5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7 822,8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1 632,5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1 776,4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2 583,6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2 662,2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2 662,2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0700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168 715,6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170 058,6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174 398,0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102,6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174 746,1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174 746,1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46 183,7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45 296,0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48 592,9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48 575,9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48 602,9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82 526,6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79 977,9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78 505,6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98,2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78 522,6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78 495,6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18 928,5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20 595,9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23 213,5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112,7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23 213,5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23 213,5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3 143,7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3 503,8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3 372,1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96,2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3 372,1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3 372,1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17 933,1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20 685,0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20 713,9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21 062,0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21 062,0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46 296,1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44 317,0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48 369,6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109,1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48 392,1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48 392,1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32 579,6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31 636,3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34 654,9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34 654,9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34 654,9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529,4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468,7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118,0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13 187,1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12 212,0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13 161,5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13 184,0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13 184,0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714356"/>
          <a:ext cx="8858311" cy="407729"/>
        </p:xfrm>
        <a:graphic>
          <a:graphicData uri="http://schemas.openxmlformats.org/drawingml/2006/table">
            <a:tbl>
              <a:tblPr/>
              <a:tblGrid>
                <a:gridCol w="947976"/>
                <a:gridCol w="3381116"/>
                <a:gridCol w="874245"/>
                <a:gridCol w="705715"/>
                <a:gridCol w="768914"/>
                <a:gridCol w="610918"/>
                <a:gridCol w="821580"/>
                <a:gridCol w="747847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0440" y="1125990"/>
          <a:ext cx="8858311" cy="4589025"/>
        </p:xfrm>
        <a:graphic>
          <a:graphicData uri="http://schemas.openxmlformats.org/drawingml/2006/table">
            <a:tbl>
              <a:tblPr/>
              <a:tblGrid>
                <a:gridCol w="947976"/>
                <a:gridCol w="3381117"/>
                <a:gridCol w="874246"/>
                <a:gridCol w="705715"/>
                <a:gridCol w="768913"/>
                <a:gridCol w="610918"/>
                <a:gridCol w="821579"/>
                <a:gridCol w="747847"/>
              </a:tblGrid>
              <a:tr h="256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1000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13 145,0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10 503,9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13 273,8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13 377,5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13 587,9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4 329,9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4 795,5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5 296,8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6 458,7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6 519,1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3 091,5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1 738,6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2 730,9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157,1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691,0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747,0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5 723,6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3 969,8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5 246,1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6 227,8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6 321,8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25 449,8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26 852,1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31 215,4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116,2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31 237,6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31 237,6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24 872,1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26 133,2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30 488,9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30 488,6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30 488,6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718,9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749,0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749,0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3 576,6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3 610,8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3 622,1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3 622,1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3 622,1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1 491,3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1 586,3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1 591,7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1 591,7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1 591,7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2 085,3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2 024,5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2 030,4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2 030,4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2 030,4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772,1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9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436" marR="5436" marT="5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403 204,3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407 059,0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415 452,4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404 743,7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416 823,0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28596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(98,9%), млн. рублей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2285992"/>
            <a:ext cx="3643339" cy="20717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Княгининского района (в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2019 - 2021 годах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муниципальным 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программам)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2285992"/>
            <a:ext cx="3643339" cy="207170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муниципальных программ, в том числе на содержание контрольно-счетной инспекции Княгининского района, муниципального казенного учреждения "Хозяйственно-эксплуатационное управление" и другие расходы.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6314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(1,1%), млн.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728" y="5572140"/>
            <a:ext cx="1285884" cy="438152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12219" y="5541317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4,2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3042" y="4960020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383,6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8578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371,2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29058" y="5572140"/>
            <a:ext cx="1285884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4,2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28611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381,5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57950" y="5572140"/>
            <a:ext cx="1271169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4,2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715008" y="4572008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82" y="214290"/>
            <a:ext cx="87923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Программные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расходы районного бюджета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" name="Овал 91"/>
          <p:cNvSpPr/>
          <p:nvPr/>
        </p:nvSpPr>
        <p:spPr>
          <a:xfrm>
            <a:off x="8220071" y="6557962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0" name="Таблица 79"/>
          <p:cNvGraphicFramePr>
            <a:graphicFrameLocks noGrp="1"/>
          </p:cNvGraphicFramePr>
          <p:nvPr/>
        </p:nvGraphicFramePr>
        <p:xfrm>
          <a:off x="4643437" y="945099"/>
          <a:ext cx="4500563" cy="55739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0563"/>
              </a:tblGrid>
              <a:tr h="269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образования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121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Управление муниципальными финансами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6738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культуры </a:t>
                      </a:r>
                      <a:r>
                        <a:rPr lang="ru-RU" sz="13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Княгининского</a:t>
                      </a: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769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агропромышленного комплекса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6738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Информационное общество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769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физической культуры и спорта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769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безопасности жизни населения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5774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граждан Княгининского района Нижегородской области доступным и комфортным жильем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6738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 поддержка граждан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3801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8035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Улучшение условий и охраны труда в организациях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769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Управление муниципальной собственностью Княгининского района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Скругленный прямоугольник 23"/>
          <p:cNvSpPr/>
          <p:nvPr/>
        </p:nvSpPr>
        <p:spPr>
          <a:xfrm>
            <a:off x="142844" y="2500306"/>
            <a:ext cx="1357323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42844" y="1714488"/>
            <a:ext cx="2000264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42844" y="1000108"/>
            <a:ext cx="4500595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2844" y="1357298"/>
            <a:ext cx="2214579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42845" y="3000372"/>
            <a:ext cx="928695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42844" y="3500438"/>
            <a:ext cx="500067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42845" y="4000504"/>
            <a:ext cx="428628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42845" y="4500570"/>
            <a:ext cx="357191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42845" y="5000636"/>
            <a:ext cx="142876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42844" y="5643579"/>
            <a:ext cx="104807" cy="204773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42845" y="6143644"/>
            <a:ext cx="50339" cy="231398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2357421" y="1500174"/>
            <a:ext cx="2286016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2143108" y="1857364"/>
            <a:ext cx="2500331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1071538" y="3071811"/>
            <a:ext cx="3571900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642909" y="3643314"/>
            <a:ext cx="4000528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571472" y="4143381"/>
            <a:ext cx="4071967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1500167" y="2643183"/>
            <a:ext cx="3143272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464301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3" name="Прямая соединительная линия 92"/>
          <p:cNvCxnSpPr/>
          <p:nvPr/>
        </p:nvCxnSpPr>
        <p:spPr>
          <a:xfrm>
            <a:off x="285720" y="5072075"/>
            <a:ext cx="4357719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500033" y="4572009"/>
            <a:ext cx="4214843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>
            <a:off x="285720" y="5786454"/>
            <a:ext cx="4357719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Скругленный прямоугольник 98"/>
          <p:cNvSpPr/>
          <p:nvPr/>
        </p:nvSpPr>
        <p:spPr>
          <a:xfrm>
            <a:off x="142844" y="2071678"/>
            <a:ext cx="1714512" cy="21431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4" name="Прямая соединительная линия 103"/>
          <p:cNvCxnSpPr/>
          <p:nvPr/>
        </p:nvCxnSpPr>
        <p:spPr>
          <a:xfrm>
            <a:off x="1857356" y="2214555"/>
            <a:ext cx="2786083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V="1">
            <a:off x="228600" y="6216671"/>
            <a:ext cx="4414839" cy="3155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>
            <a:off x="485748" y="1328724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64,4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452410" y="1700201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53,8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366683" y="2043104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41,0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295246" y="2471732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32,3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0" y="2786059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16,2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0" y="3286125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6,9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0" y="3786191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5,5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0" y="4262444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4,9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-19050" y="4762510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3,1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9526" y="5386402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0,4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0" y="5857893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0,2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642910" y="1000109"/>
            <a:ext cx="1198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154,9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85720" y="142852"/>
            <a:ext cx="850112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 будут реализовываться в 2019 году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786710" y="785794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214290"/>
            <a:ext cx="864396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изменится финансирование муниципальных программ в 2019 году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14282" y="1142985"/>
          <a:ext cx="8786874" cy="5548867"/>
        </p:xfrm>
        <a:graphic>
          <a:graphicData uri="http://schemas.openxmlformats.org/drawingml/2006/table">
            <a:tbl>
              <a:tblPr/>
              <a:tblGrid>
                <a:gridCol w="4143404"/>
                <a:gridCol w="928694"/>
                <a:gridCol w="1000132"/>
                <a:gridCol w="785818"/>
                <a:gridCol w="500066"/>
                <a:gridCol w="714380"/>
                <a:gridCol w="714380"/>
              </a:tblGrid>
              <a:tr h="9286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1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7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Расходы всего, в том числе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381 374,6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376 882,4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387 758,1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102,9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375 354,3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385 662,9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7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Расходы на реализацию муниципальных программ: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370 862,2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372 923,9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383 619,8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102,9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371 166,1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381 474,3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"Развитие образования Княгининского района Нижегородской области" на 2017-2021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152 475,1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151 989,8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154 871,0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101,9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155 207,1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155 183,7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"Социальная поддержка граждан Княгининского района Нижегородской области" на 2017-2021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1 109,4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4 458,8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4 889,4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109,7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5 897,4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5 931,2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35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 Обеспечение граждан  Княгининского района Нижегородской области доступным и комфортным жильем" на 2017-2021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6 453,8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3 424,7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5 487,1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160,2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4 428,9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4 578,9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0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"Обеспечение  населения Княгининского района Нижегородской области качественными услугами в сфере жилищно-коммунального хозяйства и транспортного обслуживания" на 2017-2021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7 684,8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27 617,7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3 087,0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11,2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4 020,3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22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"Развитие культуры Княгининского района Нижегородской области на 2017-2021 годы"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50 628,3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48 970,7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53 813,8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109,9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53 836,3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53 836,3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142852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1" y="142852"/>
          <a:ext cx="8786875" cy="920663"/>
        </p:xfrm>
        <a:graphic>
          <a:graphicData uri="http://schemas.openxmlformats.org/drawingml/2006/table">
            <a:tbl>
              <a:tblPr/>
              <a:tblGrid>
                <a:gridCol w="4429157"/>
                <a:gridCol w="928694"/>
                <a:gridCol w="928694"/>
                <a:gridCol w="714380"/>
                <a:gridCol w="500066"/>
                <a:gridCol w="642942"/>
                <a:gridCol w="642942"/>
              </a:tblGrid>
              <a:tr h="469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0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0370" y="1055502"/>
          <a:ext cx="8786874" cy="5564954"/>
        </p:xfrm>
        <a:graphic>
          <a:graphicData uri="http://schemas.openxmlformats.org/drawingml/2006/table">
            <a:tbl>
              <a:tblPr/>
              <a:tblGrid>
                <a:gridCol w="4429156"/>
                <a:gridCol w="928694"/>
                <a:gridCol w="928694"/>
                <a:gridCol w="714380"/>
                <a:gridCol w="500066"/>
                <a:gridCol w="642942"/>
                <a:gridCol w="642942"/>
              </a:tblGrid>
              <a:tr h="5272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"Информационное общество  Княгининского района Нижегородской области"на 2017-2021 годы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29 864,8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31 719,0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32 298,8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101,8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33 720,6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33 035,7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0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Нижегородской области «Развитие физической культуры и спорта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Нижегородской области» на 2017-2021 годы 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13 863,8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15 319,6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16 185,7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105,7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16 208,2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16 208,2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37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"Развитие агропромышленного комплекса Княгининского района Нижегородской области" на 2015-2021 годы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44 206,5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21 993,1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41 040,2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186,6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40 158,3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40 150,9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6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"Управление муниципальной собственностью Княгининского района Нижегородской области" на 2017-2021 годы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222,1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247,0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247,0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247,0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247,0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28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Нижегородской области "Развитие предпринимательства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" на 2017-2021 годы</a:t>
                      </a:r>
                    </a:p>
                  </a:txBody>
                  <a:tcPr marL="4229" marR="4229" marT="42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3 267,0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190,0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190,0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1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Нижегородской области "Обеспечение безопасности жизни населения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Нижегородской области" на 2017-2021 годы 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8 200,6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13 642,4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6 950,8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50,9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4 754,8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4 803,8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0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 Нижегородской области "Управление муниципальными финансами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района" на 2017-2021 годы 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52 547,2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53 173,1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64 385,5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121,1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56 135,2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62 923,3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7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"Улучшение условий и охраны труда в организациях Княгининского района Нижегородской области" на 2017-2021 годы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338,8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368,0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363,5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98,8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362,0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365,0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95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4229" marR="4229" marT="42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10 512,4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3 958,5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4 138,3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104,5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4 188,2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4 188,6</a:t>
                      </a:r>
                    </a:p>
                  </a:txBody>
                  <a:tcPr marL="4229" marR="4229" marT="42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214282" y="3000372"/>
            <a:ext cx="2143140" cy="21431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28860" y="3000372"/>
            <a:ext cx="2143140" cy="2143140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858016" y="3000372"/>
            <a:ext cx="2143140" cy="21431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643438" y="3000372"/>
            <a:ext cx="2143140" cy="21431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473" y="928671"/>
            <a:ext cx="1234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Утверждена</a:t>
            </a:r>
            <a:r>
              <a:rPr lang="en-US" sz="14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844" y="1142985"/>
            <a:ext cx="8786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от 05.12.2016 № 2135 «Об утверждении муниципальной программы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«Развитие образования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2000240"/>
            <a:ext cx="2643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2017-2021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357553" y="5214950"/>
            <a:ext cx="261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по программе 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00100" y="5643579"/>
            <a:ext cx="2071703" cy="100013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154,9 млн. рублей.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571869" y="5643579"/>
            <a:ext cx="2071703" cy="100013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155,2 млн. рублей.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6143637" y="5572140"/>
            <a:ext cx="2071703" cy="100013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155,2 млн. рублей.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33" y="2428869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5" y="2643183"/>
            <a:ext cx="5104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образования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472" y="142852"/>
            <a:ext cx="8358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района Нижегородской области на 2017-2021 годы</a:t>
            </a:r>
          </a:p>
          <a:p>
            <a:pPr algn="ctr"/>
            <a:endParaRPr lang="ru-RU" dirty="0"/>
          </a:p>
        </p:txBody>
      </p:sp>
      <p:sp>
        <p:nvSpPr>
          <p:cNvPr id="31" name="Двойная стрелка влево/вправо 30"/>
          <p:cNvSpPr/>
          <p:nvPr/>
        </p:nvSpPr>
        <p:spPr>
          <a:xfrm>
            <a:off x="642910" y="4714884"/>
            <a:ext cx="8018171" cy="321471"/>
          </a:xfrm>
          <a:prstGeom prst="leftRightArrow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3286116" y="4714884"/>
            <a:ext cx="346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3714752"/>
            <a:ext cx="25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Дети дошкольного возраста -534 чел.</a:t>
            </a:r>
          </a:p>
          <a:p>
            <a:pPr algn="ctr"/>
            <a:endParaRPr lang="ru-R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2357422" y="3500438"/>
            <a:ext cx="2286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Учащиеся общеобразовательных учреждений – 1028 чел.</a:t>
            </a:r>
          </a:p>
          <a:p>
            <a:pPr algn="ctr"/>
            <a:endParaRPr lang="ru-RU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4500562" y="3500438"/>
            <a:ext cx="2571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Обучающиеся учреждений дополнительного образования  341 чел.</a:t>
            </a:r>
          </a:p>
          <a:p>
            <a:pPr algn="ctr"/>
            <a:endParaRPr lang="ru-RU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6572232" y="3571876"/>
            <a:ext cx="2571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Работники образовательных учреждений</a:t>
            </a:r>
          </a:p>
          <a:p>
            <a:pPr algn="ctr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8148" y="928671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42852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Подпрограммы муниципальной программы «Развитие образования Княгининского района Нижегородской области» на 2017-2021 годы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3" y="1214421"/>
          <a:ext cx="8715435" cy="5158913"/>
        </p:xfrm>
        <a:graphic>
          <a:graphicData uri="http://schemas.openxmlformats.org/drawingml/2006/table">
            <a:tbl>
              <a:tblPr/>
              <a:tblGrid>
                <a:gridCol w="3829780"/>
                <a:gridCol w="990256"/>
                <a:gridCol w="799362"/>
                <a:gridCol w="778483"/>
                <a:gridCol w="691985"/>
                <a:gridCol w="778483"/>
                <a:gridCol w="847086"/>
              </a:tblGrid>
              <a:tr h="722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210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"Развитие образования Княгининского района Нижегородской области" на 2017-2021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152 475,1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151 989,8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154 871,0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101,9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155 207,1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155 183,7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130 201,1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126 679,3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128 694,7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101,6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128 682,7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128 659,3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4 370,9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4803,5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5 640,4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117,4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5 640,4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5 640,4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1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системы оценки качества образования и информационной прозрачности системы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1 046,4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1251,6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1 304,8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104,3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1 343,1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1 343,1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0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"Ресурсное обеспечение сферы образования Княгининского района Нижегородской области"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14 218,0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16</a:t>
                      </a:r>
                      <a:r>
                        <a:rPr lang="ru-RU" sz="1300" b="0" i="0" u="none" strike="noStrike" baseline="0" dirty="0" smtClean="0">
                          <a:latin typeface="Times New Roman"/>
                        </a:rPr>
                        <a:t> 491,6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16 437,5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99,7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16 678,5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16 678,5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"Социально-правовая защита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401,3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450,8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101,2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"Патриотическое воспитание граждан в Княгининском районе"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8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2 231,9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2 304,5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2 328,7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2 397,5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2 397,5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0" y="571481"/>
          <a:ext cx="2786051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9" name="Скругленный прямоугольник 38"/>
          <p:cNvSpPr/>
          <p:nvPr/>
        </p:nvSpPr>
        <p:spPr>
          <a:xfrm>
            <a:off x="2071670" y="642918"/>
            <a:ext cx="6887496" cy="1357322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содержание муниципальных казенных учреждений и предоставление субсидий, в том числе на выполнение муниципальных заданий по оказанию муниципальных услуг (выполнение работ)  (всего 13 муниципальных учреждений)</a:t>
            </a:r>
          </a:p>
          <a:p>
            <a:pPr lvl="0" algn="just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2019 год – 147,9 млн. рублей; 2020год  - 148,2 млн. рублей; 2021 год  -148,1 млн. рублей. </a:t>
            </a:r>
            <a:endParaRPr lang="ru-RU" sz="1400" dirty="0" smtClean="0"/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00232" y="2143116"/>
            <a:ext cx="6979455" cy="2071702"/>
          </a:xfrm>
          <a:prstGeom prst="roundRect">
            <a:avLst>
              <a:gd name="adj" fmla="val 23216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образования:</a:t>
            </a:r>
          </a:p>
          <a:p>
            <a:pPr lvl="0"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– 48,3 млн. рублей; 2020 год – 48,3 млн. рублей; 2021 год – 48,3 млн. рублей.</a:t>
            </a:r>
          </a:p>
          <a:p>
            <a:pPr lvl="0"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общеобразовательных организаций общего образования:</a:t>
            </a:r>
          </a:p>
          <a:p>
            <a:pPr lvl="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-78,2 млн. рублей; 2020 год  - 78,2 млн. рублей; 2021 год  - 78,1 млн. рублей.</a:t>
            </a: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обслуживающих организации образования (централизованная бухгалтерия, учреждение хозяйственного обеспечения, информационно-методический центр): </a:t>
            </a: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- 17,2 млн. рублей; 2020 год  - 17,5 млн. рублей; 2021 год  -17,5 млн. рублей. </a:t>
            </a:r>
          </a:p>
          <a:p>
            <a:pPr lvl="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общеобразовательных организаций дополнительного образования детей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   год  - 4,2 млн. рублей; 2020 год  - 4,2 млн. рублей; 2021 год  - 4,2 млн. рублей. 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43108" y="4429132"/>
            <a:ext cx="6813802" cy="428628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Мероприятия по организации отдыха и оздоровления детей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2019 год -1,3 млн. рублей;2020 год – 1,3 млн. рублей;2021 год  -1,3 млн.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071670" y="4929198"/>
            <a:ext cx="6914689" cy="876166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Осуществление выплаты компенсации части родительской платы за присмотр и уход за ребенком в муниципальных дошкольных образовательных организациях: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2019 год  - 2,1 млн. рублей; 2020 год  - 2,1 млн. рублей; 2021 год  -2,1 млн.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071670" y="5929330"/>
            <a:ext cx="6887496" cy="428628"/>
          </a:xfrm>
          <a:prstGeom prst="roundRect">
            <a:avLst>
              <a:gd name="adj" fmla="val 232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решение других вопросов в области образования: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2019 год  -3,6 млн. рублей; 2020 год  - 3,6 млн. рублей; 2021 год  -3,7 млн.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5720" y="142852"/>
            <a:ext cx="8501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53613042"/>
              </p:ext>
            </p:extLst>
          </p:nvPr>
        </p:nvGraphicFramePr>
        <p:xfrm>
          <a:off x="285720" y="1357298"/>
          <a:ext cx="8643998" cy="44318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  <a:gridCol w="1000132"/>
                <a:gridCol w="928694"/>
                <a:gridCol w="1000132"/>
                <a:gridCol w="1143008"/>
                <a:gridCol w="1000132"/>
              </a:tblGrid>
              <a:tr h="695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4798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57%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04807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77%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79%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369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026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37 %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38%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21429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Какие качественные показатели будут достигнуты в образовании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285993"/>
            <a:ext cx="850112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71" y="4429133"/>
            <a:ext cx="328614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 с несовершеннолетними детьми, дети-сироты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357695"/>
            <a:ext cx="2357455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Инвалиды и другие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маломобильные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группы населения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28926" y="6072207"/>
            <a:ext cx="2643207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11779"/>
            <a:ext cx="3507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5785" y="1214422"/>
            <a:ext cx="1438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Утверждена: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5720" y="1428736"/>
            <a:ext cx="85011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от 05 декабря 2016 года №2128 «Об утверждении муниципальной программы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 «Социальная поддержка граждан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области» на 2017-2021 годы».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4350" y="2071678"/>
            <a:ext cx="34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  <a:endParaRPr lang="ru-RU" sz="1600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9" y="3929066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50" y="2857496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5" y="3143249"/>
            <a:ext cx="14173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2017-2021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4348" y="3357562"/>
            <a:ext cx="419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5787" y="3643315"/>
            <a:ext cx="5132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Нижегородской области.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214290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"Социальная поддержка граждан Княгининского района Нижегородской области" на 2017-2021 годы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1\Desktop\картинки\ovz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EA"/>
              </a:clrFrom>
              <a:clrTo>
                <a:srgbClr val="FEFFEA">
                  <a:alpha val="0"/>
                </a:srgbClr>
              </a:clrTo>
            </a:clrChange>
            <a:lum bright="28000" contrast="-32000"/>
          </a:blip>
          <a:srcRect/>
          <a:stretch>
            <a:fillRect/>
          </a:stretch>
        </p:blipFill>
        <p:spPr bwMode="auto">
          <a:xfrm>
            <a:off x="428596" y="5214950"/>
            <a:ext cx="2109767" cy="1643050"/>
          </a:xfrm>
          <a:prstGeom prst="rect">
            <a:avLst/>
          </a:prstGeom>
          <a:noFill/>
        </p:spPr>
      </p:pic>
      <p:pic>
        <p:nvPicPr>
          <p:cNvPr id="22530" name="Picture 2" descr="C:\Users\1\Desktop\картинки\085cf149381b7895619dc507c4c38f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3357554" y="4429132"/>
            <a:ext cx="1571636" cy="1427160"/>
          </a:xfrm>
          <a:prstGeom prst="rect">
            <a:avLst/>
          </a:prstGeom>
          <a:noFill/>
        </p:spPr>
      </p:pic>
      <p:pic>
        <p:nvPicPr>
          <p:cNvPr id="22531" name="Picture 3" descr="C:\Users\1\Desktop\картинки\9692141_34950-650x0(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5857884" y="5072074"/>
            <a:ext cx="2857520" cy="157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43" y="1071545"/>
          <a:ext cx="8858313" cy="5573649"/>
        </p:xfrm>
        <a:graphic>
          <a:graphicData uri="http://schemas.openxmlformats.org/drawingml/2006/table">
            <a:tbl>
              <a:tblPr/>
              <a:tblGrid>
                <a:gridCol w="3819301"/>
                <a:gridCol w="895608"/>
                <a:gridCol w="1357322"/>
                <a:gridCol w="714380"/>
                <a:gridCol w="500066"/>
                <a:gridCol w="785818"/>
                <a:gridCol w="785818"/>
              </a:tblGrid>
              <a:tr h="271776">
                <a:tc gridSpan="7"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latin typeface="Times New Roman"/>
                        </a:rPr>
                        <a:t>тыс.рублей</a:t>
                      </a:r>
                    </a:p>
                  </a:txBody>
                  <a:tcPr marL="6359" marR="6359" marT="63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40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300" b="1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40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1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"Социальная поддержка граждан Княгининского района Нижегородской области" на 2017-2021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1 109,4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4 458,8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4 889,4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109,7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5 897,4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5 931,2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77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Подпрограмма "Старшее поколение"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190,3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3 246,0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3 644,8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112,3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4 652,8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4 686,6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03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"Укрепление института семьи в Княгининском районе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683,3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890,0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905,7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101,8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905,7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905,7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532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"Социальная поддержка малоимущих граждан Княгининского района на газификацию домовладений"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105,0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55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«Содействие занятости населения Княгининского района»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86,8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98,8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114,9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116,3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316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"Формирование доступной для инвалидов среды жизнедеятельности в Княгининском районе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99635" y="643779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"Социальная поддержка граждан Княгининского района Нижегородской области" на 2017-2021 годы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3929066"/>
            <a:ext cx="8786874" cy="279350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214422"/>
            <a:ext cx="7680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 меняются расходы на реализацию программы в расчете на одного жителя района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357562"/>
            <a:ext cx="857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214290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"Социальная поддержка граждан Княгининского района Нижегородской области" на 2017-2021 годы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071670" y="1000108"/>
          <a:ext cx="507209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5300139" y="1817512"/>
            <a:ext cx="628635" cy="1591034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33238" y="1783645"/>
            <a:ext cx="628635" cy="1621022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62727" y="2440157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2017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96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1059" y="2494845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386,0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08826" y="241758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423,0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48809" y="235743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510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54926" y="2274703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513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83441" y="3914072"/>
          <a:ext cx="8501123" cy="2776726"/>
        </p:xfrm>
        <a:graphic>
          <a:graphicData uri="http://schemas.openxmlformats.org/drawingml/2006/table">
            <a:tbl>
              <a:tblPr/>
              <a:tblGrid>
                <a:gridCol w="354213"/>
                <a:gridCol w="3896348"/>
                <a:gridCol w="566742"/>
                <a:gridCol w="779270"/>
                <a:gridCol w="708427"/>
                <a:gridCol w="708427"/>
                <a:gridCol w="779270"/>
                <a:gridCol w="708426"/>
              </a:tblGrid>
              <a:tr h="19324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Наименование  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2021 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1 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2    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3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6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1.1. Доля граждан пожилого возраста, получивших меры социальной поддержки в виде материальной помощи, от общего числа обратившихся за оказанием материальной помощи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2.1.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 семей, имеющих детей, и находящихся в трудной жизненной ситуации,  которым оказана материальная помощь, от общего числа обратившихся за оказанием материальной помощи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10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5.1. Количество временно трудоустроенных граждан в возрасте от 14  до 18 лет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3770181"/>
              </p:ext>
            </p:extLst>
          </p:nvPr>
        </p:nvGraphicFramePr>
        <p:xfrm>
          <a:off x="214282" y="973826"/>
          <a:ext cx="8741991" cy="5335559"/>
        </p:xfrm>
        <a:graphic>
          <a:graphicData uri="http://schemas.openxmlformats.org/drawingml/2006/table">
            <a:tbl>
              <a:tblPr/>
              <a:tblGrid>
                <a:gridCol w="5072098"/>
                <a:gridCol w="714380"/>
                <a:gridCol w="714380"/>
                <a:gridCol w="714380"/>
                <a:gridCol w="714380"/>
                <a:gridCol w="812373"/>
              </a:tblGrid>
              <a:tr h="249561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1200" b="1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93284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1. Постановление администрации Княгининского района от 17 марта 2016 года № 666 «О порядке предоставления материальной помощи гражданам, находящимся в трудной жизненной ситуации, в виде денежных средств»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222,3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40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   в том числе: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68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1.1.Материальная помощь семьям с детьми, находящимся в трудной жизненной ситуации 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12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1.2. Материальная помощь гражданам пожилого возраста, находящимся в трудной жизненной ситуации 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57,3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68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1.4.Материальная помощь малоимущим гражданам на газификацию домовладений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105,0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68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 2. Решение Земского собрания Княгининского района от 25 декабря 2007 года № 84 « Об утверждении Положения о почетном звании «Заслуженный ветеран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705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2.1. Единовременное денежное вознаграждение, гражданам, удостоенным звания «Заслуженный ветеран Княгининского района»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6,0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46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3.Решение Земского  собрания Княгининского района от 29 ноября 2010 года № 80 «Об утверждении Положения о почетном звании «Почетный гражданин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68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3.1. Ежегодные единовременные социальные выплаты Почетным гражданам Княгининского района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30391" marR="303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58148" y="714357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13897" y="643690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736120"/>
              </p:ext>
            </p:extLst>
          </p:nvPr>
        </p:nvGraphicFramePr>
        <p:xfrm>
          <a:off x="323528" y="785795"/>
          <a:ext cx="8424938" cy="49949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391348"/>
                <a:gridCol w="785818"/>
                <a:gridCol w="785818"/>
                <a:gridCol w="857256"/>
                <a:gridCol w="785818"/>
                <a:gridCol w="818880"/>
              </a:tblGrid>
              <a:tr h="499491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400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8090896"/>
              </p:ext>
            </p:extLst>
          </p:nvPr>
        </p:nvGraphicFramePr>
        <p:xfrm>
          <a:off x="330495" y="1296091"/>
          <a:ext cx="8424936" cy="4907280"/>
        </p:xfrm>
        <a:graphic>
          <a:graphicData uri="http://schemas.openxmlformats.org/drawingml/2006/table">
            <a:tbl>
              <a:tblPr/>
              <a:tblGrid>
                <a:gridCol w="4384000"/>
                <a:gridCol w="785818"/>
                <a:gridCol w="785818"/>
                <a:gridCol w="857256"/>
                <a:gridCol w="785818"/>
                <a:gridCol w="826226"/>
              </a:tblGrid>
              <a:tr h="143703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4.Решение Земского собрания Княгининского района от 03 декабря 2013 года №274 «Об утверждении  Положения о порядке назначения, перерасчета, индексации и выплаты пенсии за выслугу лет лицам, замещавшим муниципальные должности и должности муниципальной службы в Княгининском районе»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3 050,0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3 448,8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4 456,8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4 490,6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22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4.1. Ежемесячная доплата к пенсиям лицам, замещавшим муниципальные должности Княгининского района Нижегородской области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3 050,0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3 448,8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4 456,8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4 490,6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58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5.Организация временной занятости несовершеннолетних граждан 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86,8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98,8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114,9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114,9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114,9</a:t>
                      </a:r>
                      <a:endParaRPr lang="ru-RU" sz="1400" b="1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388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6.Постановление администрации Княгининского района от 06.09.2017 №1003 «Об утверждении Положения о порядке предоставления субсидий из бюджета Княгининского района Нижегородской области </a:t>
                      </a: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социально-ориентированным </a:t>
                      </a: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некоммерческим организациям»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3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6.1.Финансовая поддержка общественных объединений и организаций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29127" marR="291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857224" y="0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2435219"/>
              </p:ext>
            </p:extLst>
          </p:nvPr>
        </p:nvGraphicFramePr>
        <p:xfrm>
          <a:off x="179514" y="785795"/>
          <a:ext cx="8750204" cy="49949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987788"/>
                <a:gridCol w="726825"/>
                <a:gridCol w="726825"/>
                <a:gridCol w="792900"/>
                <a:gridCol w="757933"/>
                <a:gridCol w="757933"/>
              </a:tblGrid>
              <a:tr h="499491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kern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1" marR="61131" marT="0" marB="0" anchor="ctr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7966981"/>
              </p:ext>
            </p:extLst>
          </p:nvPr>
        </p:nvGraphicFramePr>
        <p:xfrm>
          <a:off x="180623" y="1285860"/>
          <a:ext cx="8746062" cy="5152644"/>
        </p:xfrm>
        <a:graphic>
          <a:graphicData uri="http://schemas.openxmlformats.org/drawingml/2006/table">
            <a:tbl>
              <a:tblPr/>
              <a:tblGrid>
                <a:gridCol w="4989689"/>
                <a:gridCol w="733778"/>
                <a:gridCol w="722489"/>
                <a:gridCol w="790222"/>
                <a:gridCol w="756356"/>
                <a:gridCol w="753528"/>
              </a:tblGrid>
              <a:tr h="983115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7.Закон Нижегородской области от 03 ноября 2006 года №134-З «О наделении органов местного самоуправления государственными полномочиями по созданию и организации деятельности комиссий по делам несовершеннолетних и защите их прав»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420,8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448,2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98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7.1. Осуществление полномочий по  организации деятельности комиссии по  делам несовершеннолетних и защите их прав Княгининского района</a:t>
                      </a: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420,8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448,2</a:t>
                      </a: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458,7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524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Закон Нижегородской области от 06 апреля 2017 года № 35-З "О наделении органов местного самоуправления муниципальных районов и городских округов Нижегородской области отдельными государственными полномочиями по организации и осуществлению деятельности по опеке и попечительству в отношении совершеннолетних граждан"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202,5</a:t>
                      </a:r>
                      <a:endParaRPr lang="ru-RU" sz="1400" b="1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381,8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98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8.1. Осуществление полномочий по организации и осуществлению деятельности по опеке и попечительству в отношении совершеннолетних граждан</a:t>
                      </a: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202,5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381,8</a:t>
                      </a: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387,0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85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r>
                        <a:rPr lang="ru-RU" sz="1400" kern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Адаптация социальных объектов для их доступности инвалидам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786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1 109,4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4 458,8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4 889,4</a:t>
                      </a:r>
                      <a:endParaRPr lang="ru-RU" sz="1400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5 897,4</a:t>
                      </a:r>
                      <a:endParaRPr lang="ru-RU" sz="1400" b="1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5 931,2</a:t>
                      </a:r>
                      <a:endParaRPr lang="ru-RU" sz="1400" b="1" kern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643" marR="36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4971" y="641304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-142908" y="-142900"/>
            <a:ext cx="9144000" cy="685800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214282" y="5786454"/>
            <a:ext cx="8705589" cy="714381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проведение ремонта жилых помещений, собственниками которых являются дети-сироты и дети, оставшихся без попечения родителей: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– 125,7 тысяч рублей;  2020 год  – 88,6 тысяч рублей 2021 год  – 182,6 тысяч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643050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3143248"/>
            <a:ext cx="8644000" cy="46445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предусмотрено: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– 5 487,1 тысяч рублей; 2019 год  – 4 428,9 тысяч рублей, 2021 год  – 4 578,9 тысяч рублей.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3714752"/>
            <a:ext cx="8643998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-на предоставление социальных выплат на обеспечение жильем молодых семей  и на компенсацию процентной ставки молодым семьям, взявшим ипотечные кредиты: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– 1 370,5 тысяч рублей;  2020 год  – 265,0 тысяч рублей;  2021 год  – 321,0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4500570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жильем  детей-сирот и детей оставшихся без попечения родителей:</a:t>
            </a:r>
            <a:endParaRPr lang="ru-RU" sz="1400" dirty="0" smtClean="0"/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– 3 056,5 тысяч рублей;  2020 год  – 4 075,3 тысяч рублей;  2021 год  – 4 075,3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4282" y="5143512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жильём отдельных категорий граждан, установленных федеральными законами от 12 января 1995 года №5-ФЗ «О ветеранах»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  – 934,4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0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"Обеспечение граждан Княгининского района Нижегородской области доступным и комфортным жильем"на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4282" y="857232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Утверждена: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Княгининского района от 05 декабря 2016 года №2125 «Об утверждении муниципальной программы Княгининского района Нижегородской области «Обеспечение граждан Княгининского района Нижегородской области доступным и комфортным жильем» на 2017-2021 годы».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2285992"/>
            <a:ext cx="8429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района Нижегородской области.</a:t>
            </a:r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4348" y="2714620"/>
            <a:ext cx="42308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2017-2021 годы.</a:t>
            </a:r>
          </a:p>
          <a:p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071546"/>
          <a:ext cx="8786874" cy="5139626"/>
        </p:xfrm>
        <a:graphic>
          <a:graphicData uri="http://schemas.openxmlformats.org/drawingml/2006/table">
            <a:tbl>
              <a:tblPr/>
              <a:tblGrid>
                <a:gridCol w="3788500"/>
                <a:gridCol w="926408"/>
                <a:gridCol w="1285884"/>
                <a:gridCol w="785818"/>
                <a:gridCol w="571504"/>
                <a:gridCol w="714380"/>
                <a:gridCol w="714380"/>
              </a:tblGrid>
              <a:tr h="7313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3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4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 Обеспечение граждан  Княгининского района Нижегородской области доступным и комфортным жильем" на 2017-2021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6 453,8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3 424,7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5 487,1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160,2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4 428,9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4 578,9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8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"Обеспечение жильем молодых семей в Княгининском районе Нижегородской области» на 2017-2021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496,6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533,2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1 370,5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257,0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265,0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321,0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"Выполнение государственных обязательств по обеспечению жильем отдельных категорий граждан, установленных законодательством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2 249,6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779,4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934,4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119,9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4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Княгининском районе Нижегородской области" на 2017-2021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3 707,6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2 112,1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3 182,2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150,7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4 163,9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4 257,9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7158" y="0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"Обеспечение граждан Княгининского района Нижегородской области доступным и комфортным жильем"на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072429" y="642918"/>
            <a:ext cx="107157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52877" y="6489817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75004" y="640753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7882" y="3881239"/>
            <a:ext cx="8929718" cy="28575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0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"Обеспечение граждан Княгининского района Нижегородской области доступным и комфортным жильем"на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29066"/>
          <a:ext cx="8786875" cy="2768310"/>
        </p:xfrm>
        <a:graphic>
          <a:graphicData uri="http://schemas.openxmlformats.org/drawingml/2006/table">
            <a:tbl>
              <a:tblPr/>
              <a:tblGrid>
                <a:gridCol w="3714776"/>
                <a:gridCol w="928694"/>
                <a:gridCol w="785818"/>
                <a:gridCol w="785818"/>
                <a:gridCol w="857256"/>
                <a:gridCol w="857256"/>
                <a:gridCol w="857257"/>
              </a:tblGrid>
              <a:tr h="19547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измерения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Значение 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4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2017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94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молодых семей 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113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отдельных категорий граждан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15,4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15,6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15,9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226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детей-сирот, обеспеченных жилыми помещениями (от общего количества граждан данной категории, нуждающихся в улучшении жилищных условий, состоящих в списке)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857232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2019 году планируется предоставить социальные выплаты молодой семье на приобретение или строительство жилья, предусмотрены расходы на обеспечение жильем детей-сирот и отдельных категорий граждан по Федеральному закону от 12 января 1995 года №5-ФЗ «О ветеранах», а также расходы на ремонт жилых помещений, собственниками которых являются дети-сироты.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1785926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211" y="3571876"/>
            <a:ext cx="882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3108" y="1500174"/>
          <a:ext cx="5143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14612" y="2714620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296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0430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475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383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396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0" y="2000240"/>
            <a:ext cx="86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создание комфортной среды проживания и жизнедеятельности для населения Княгининского района.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282" y="1142984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Утверждена: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Княгининского района от 05 декабря 2016 года №2127 «Об утверждении муниципальной программы Княгининского района Нижегородской области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7158" y="2428868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района Нижегородской области.</a:t>
            </a:r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2857496"/>
            <a:ext cx="372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2017-2021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67732" y="3210508"/>
          <a:ext cx="9008536" cy="3542982"/>
        </p:xfrm>
        <a:graphic>
          <a:graphicData uri="http://schemas.openxmlformats.org/drawingml/2006/table">
            <a:tbl>
              <a:tblPr/>
              <a:tblGrid>
                <a:gridCol w="3846620"/>
                <a:gridCol w="943400"/>
                <a:gridCol w="1428760"/>
                <a:gridCol w="785818"/>
                <a:gridCol w="571504"/>
                <a:gridCol w="714380"/>
                <a:gridCol w="718054"/>
              </a:tblGrid>
              <a:tr h="676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400" b="1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0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"Обеспечение  населения Княгининского района Нижегородской области качественными услугами в сфере жилищно-коммунального хозяйства и транспортного обслуживания" на 2017-2021 годы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7 684,8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27 617,7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3 087,0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11,2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4 020,3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03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"Развитие системы инженерной инфраструктуры и жилищно-коммунального хозяйства Княгининского района Нижегородской области" на 2017-2021 годы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667,4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16 972,0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304,6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4 000,0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55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0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0428" y="2160812"/>
          <a:ext cx="8858312" cy="3220772"/>
        </p:xfrm>
        <a:graphic>
          <a:graphicData uri="http://schemas.openxmlformats.org/drawingml/2006/table">
            <a:tbl>
              <a:tblPr/>
              <a:tblGrid>
                <a:gridCol w="3778106"/>
                <a:gridCol w="846492"/>
                <a:gridCol w="1571636"/>
                <a:gridCol w="642942"/>
                <a:gridCol w="500066"/>
                <a:gridCol w="714380"/>
                <a:gridCol w="804690"/>
              </a:tblGrid>
              <a:tr h="47938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"Развитие пассажирских перевозок в Княгининском районе Нижегородской области" на 2017-2021 годы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2 134,0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2 134,0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2 762,1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129,4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3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"Энергосбережение и повышение энергетической эффективности на территории Княгининского района Нижегородской области" на 2017-2021 годы"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1 118,9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0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"Формирование комфортной городской среды и обустройство мест массового отдыха на территории Княгининского района Нижегородской области " на 2017-2021 годы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3 764,5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8 491,4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5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района Нижегородской области" на 2017-2021 годы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357298"/>
          <a:ext cx="8858312" cy="817906"/>
        </p:xfrm>
        <a:graphic>
          <a:graphicData uri="http://schemas.openxmlformats.org/drawingml/2006/table">
            <a:tbl>
              <a:tblPr/>
              <a:tblGrid>
                <a:gridCol w="3782475"/>
                <a:gridCol w="860995"/>
                <a:gridCol w="1571636"/>
                <a:gridCol w="642942"/>
                <a:gridCol w="500066"/>
                <a:gridCol w="714380"/>
                <a:gridCol w="785818"/>
              </a:tblGrid>
              <a:tr h="114139">
                <a:tc gridSpan="7"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latin typeface="Times New Roman"/>
                        </a:rPr>
                        <a:t>тыс.рублей</a:t>
                      </a:r>
                    </a:p>
                  </a:txBody>
                  <a:tcPr marL="5093" marR="5093" marT="50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8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3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</a:p>
                    <a:p>
                      <a:pPr algn="ctr" fontAlgn="ctr"/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% к 2018 году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093" marR="5093" marT="50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6443" y="1928802"/>
          <a:ext cx="8997246" cy="4922055"/>
        </p:xfrm>
        <a:graphic>
          <a:graphicData uri="http://schemas.openxmlformats.org/drawingml/2006/table">
            <a:tbl>
              <a:tblPr/>
              <a:tblGrid>
                <a:gridCol w="5120481"/>
                <a:gridCol w="955823"/>
                <a:gridCol w="546185"/>
                <a:gridCol w="546185"/>
                <a:gridCol w="546185"/>
                <a:gridCol w="546185"/>
                <a:gridCol w="736202"/>
              </a:tblGrid>
              <a:tr h="53553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7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Процент выполнения возмещения убытков МУП «Княгининское ЖКХ», полученных в результате работы муниципальной бани от запланированной суммы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котельных, отапливающих население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Процент выполнения возмещения убытков МУП «Княгининское ЖКХ», полученных в результате обслуживания населения пассажирским автотранспортом от запланированной суммы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потребления природного газа МУП «Тепловик 1» газовой котельной по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адресу: Нижегородская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область,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г. Княгинино,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ул. Новосельская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Тыс.м</a:t>
                      </a:r>
                      <a:r>
                        <a:rPr lang="ru-RU" sz="14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210,7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223,3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223,3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223,3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223,3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мест массового отдыха населения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дворовых территорий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5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собранных твердых коммунальных отходов на территории Княгининского района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Тыс.м</a:t>
                      </a:r>
                      <a:r>
                        <a:rPr lang="ru-RU" sz="14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26,7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24,7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24,7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24,7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24,7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072462" y="6286520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02017" y="621508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0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44" y="1428736"/>
            <a:ext cx="882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174" y="1071546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1571612"/>
            <a:ext cx="863975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Утверждена: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Постановлением администрации Княгининского района от 05 декабря 2016 года № 2128 «Об утверждении муниципальной программы Княгининского района Нижегородской области "Развитие культуры Княгининского района Нижегородской области" на 2017-2021 годы».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2017-2021 годы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отдел культуры и молодежной политики администрации Княгининского района 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и возможностей для повышения роли культуры в воспитании и просвещении населения Княгининского района в его лучших традициях и достижениях; сохранение культурного наследия и единого культурно-информационного пространства; создание условий для наиболее полного и качественного развития молодежи и реализации ее потенциала в интересах Княгининского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 Княгининского района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142852"/>
            <a:ext cx="85011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культуры Княгининского района Нижегородской области» на 2017-2021 годы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3929066"/>
            <a:ext cx="8715436" cy="28575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0"/>
            <a:ext cx="85011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культуры Княгининского района Нижегородской области» на 2017-2021 годы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928670"/>
            <a:ext cx="6744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Как меняются расходы на культуру и туризм в расчете на одного жителя района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3714752"/>
            <a:ext cx="8429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5721" y="4052830"/>
          <a:ext cx="8594308" cy="2734056"/>
        </p:xfrm>
        <a:graphic>
          <a:graphicData uri="http://schemas.openxmlformats.org/drawingml/2006/table">
            <a:tbl>
              <a:tblPr/>
              <a:tblGrid>
                <a:gridCol w="3901497"/>
                <a:gridCol w="867000"/>
                <a:gridCol w="794748"/>
                <a:gridCol w="794748"/>
                <a:gridCol w="791317"/>
                <a:gridCol w="722499"/>
                <a:gridCol w="722499"/>
              </a:tblGrid>
              <a:tr h="21497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Наименование   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2017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2018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2019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2020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2021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40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Увеличение количества культурно-массовых мероприятий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3651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3651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3653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3655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3657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024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Доля муниципальных учреждений культуры Княгининского района, имеющих свой информационный портал от общего числа учреждений культуры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49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Повышение уровня удовлетворенности граждан  Княгининского района качеством предоставления муниципальных услуг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99,6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97,2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97,4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97,6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97,8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1643042" y="142852"/>
          <a:ext cx="5834082" cy="403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214291"/>
            <a:ext cx="8715436" cy="61436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428604"/>
          <a:ext cx="8358245" cy="770308"/>
        </p:xfrm>
        <a:graphic>
          <a:graphicData uri="http://schemas.openxmlformats.org/drawingml/2006/table">
            <a:tbl>
              <a:tblPr/>
              <a:tblGrid>
                <a:gridCol w="3739215"/>
                <a:gridCol w="879816"/>
                <a:gridCol w="733179"/>
                <a:gridCol w="733179"/>
                <a:gridCol w="806497"/>
                <a:gridCol w="733179"/>
                <a:gridCol w="733180"/>
              </a:tblGrid>
              <a:tr h="31463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                      Наименование  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2017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2018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2019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2020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2021 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28596" y="1181084"/>
          <a:ext cx="8429686" cy="4800064"/>
        </p:xfrm>
        <a:graphic>
          <a:graphicData uri="http://schemas.openxmlformats.org/drawingml/2006/table">
            <a:tbl>
              <a:tblPr/>
              <a:tblGrid>
                <a:gridCol w="3745383"/>
                <a:gridCol w="880720"/>
                <a:gridCol w="725868"/>
                <a:gridCol w="735547"/>
                <a:gridCol w="799086"/>
                <a:gridCol w="731520"/>
                <a:gridCol w="811562"/>
              </a:tblGrid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количества библиографических записей в сводном электронном каталоге  библиотек Княгининского района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22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23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27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района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66,6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73,3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доли представленных зрителю (во всех формах) музейных предметов в общем количестве музейных предметов основного фонда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27,7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27,8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27,9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27,9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28,0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посещаемости музея, посещений на 1 жителя в год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0,23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0,23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0,24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0,25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0,26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8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доля прироста числа участников культурно-массовых мероприятий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% к предыдущему году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0,35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0,35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0,35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0,4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0,4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28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Увеличение количества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фильмовыдач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566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566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567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568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569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35,6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35,8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36,3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36,5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Увеличение количества туристических маршрутов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68,1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68,5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69,0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69,5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70,0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Обеспечение выполнения муниципального задания учреждениями, подведомственными отделу культуры и молодежной политики</a:t>
                      </a:r>
                    </a:p>
                  </a:txBody>
                  <a:tcPr marL="25564" marR="2556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142852"/>
            <a:ext cx="85011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культуры Княгининского района Нижегородской области» на 2017-2021 годы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42844" y="928670"/>
          <a:ext cx="8858311" cy="5640874"/>
        </p:xfrm>
        <a:graphic>
          <a:graphicData uri="http://schemas.openxmlformats.org/drawingml/2006/table">
            <a:tbl>
              <a:tblPr/>
              <a:tblGrid>
                <a:gridCol w="3643338"/>
                <a:gridCol w="928694"/>
                <a:gridCol w="1428760"/>
                <a:gridCol w="785818"/>
                <a:gridCol w="571504"/>
                <a:gridCol w="714380"/>
                <a:gridCol w="785817"/>
              </a:tblGrid>
              <a:tr h="267892">
                <a:tc gridSpan="7"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latin typeface="Times New Roman"/>
                        </a:rPr>
                        <a:t>тыс.рублей</a:t>
                      </a:r>
                    </a:p>
                  </a:txBody>
                  <a:tcPr marL="6324" marR="6324" marT="63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08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0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"Развитие культуры Княгининского района Нижегородской области на 2017-2021 годы"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50 628,3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48 970,7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53 813,8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109,9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53 836,3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53 836,3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"Наследие"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32 984,8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31 934,8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35 077,9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109,8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35 077,9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35 077,9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дополнительного музыкального образования детей"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4 412,4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4 724,4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5 474,9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115,9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5 474,9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5 474,9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внутреннего культурно-познавательного туризма"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молодежной политики"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44,5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6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"Финансовое и хозяйственное обеспечение деятельности учреждений культуры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Княгининского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района"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12 514,6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11 480,1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12 422,0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108,2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12 422,0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12 422,0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7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670,0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727,4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735,0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101,0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757,5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757,5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428993" y="3571876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500167" y="4000505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85720" y="4357696"/>
            <a:ext cx="3071835" cy="22929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рамках программы поселениям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будут предоставляться 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межбюджетные трансферты на выполнение собственных и передаваемых полномочий органами местного самоуправления поселений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 в сумме: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 – 45,6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43,8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42,3 млн.рублей.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6786579" y="4000505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786182" y="4357696"/>
            <a:ext cx="5214975" cy="22929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-многофункциональному центру предоставления государственных и муниципальных услуг на территории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  в сумме: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 – 5,8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6,0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6,0 млн.рублей.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«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Княгининский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РИЦ» в сумме: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 – 3,6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3,6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3,6 млн.рублей.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8358215" y="6286520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976" y="142852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596" y="785794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14678" y="785794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00760" y="785794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571472" y="3357562"/>
            <a:ext cx="8017491" cy="482206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TextBox 21"/>
          <p:cNvSpPr txBox="1"/>
          <p:nvPr/>
        </p:nvSpPr>
        <p:spPr>
          <a:xfrm>
            <a:off x="357158" y="1500174"/>
            <a:ext cx="27860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МП «Управление муниципальными финансами Княгининского района» на 2017-2021 годы:  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2019 год – 64,4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 год – 56,1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 год – 62,9 млн.рублей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3240" y="1428736"/>
            <a:ext cx="27860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МП «Управление муниципальной собственностью Княгининского района Нижегородской области" на 2017-2021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2019 год – 0,2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 год – 0,2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 год – 0,2 млн.рублей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000760" y="1428736"/>
            <a:ext cx="26432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МП «Информационное общество Княгининского района Нижегородской области» на 2017-2021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2019 год – 32,3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 год – 33,7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 год – 33,0 млн.рублей</a:t>
            </a:r>
          </a:p>
          <a:p>
            <a:pPr algn="ctr"/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3" y="1357299"/>
            <a:ext cx="871543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Утверждена: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Постановлением администрации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от 05 декабря 2016 года № 2137 «Об утверждении муниципальной программы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Нижегородской области «Развитие физической культуры и спорта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Нижегородской области» на 2017-2021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2017-2021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отдел физической культуры и спорта администрации </a:t>
            </a:r>
            <a:r>
              <a:rPr kumimoji="0" lang="ru-RU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Княгининского</a:t>
            </a: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Нижегородской области.</a:t>
            </a:r>
          </a:p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спорта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районе, повышение конкурентоспособности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спорта на соревнованиях всех уровней.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214282" y="3857628"/>
          <a:ext cx="8715436" cy="2771927"/>
        </p:xfrm>
        <a:graphic>
          <a:graphicData uri="http://schemas.openxmlformats.org/drawingml/2006/table">
            <a:tbl>
              <a:tblPr/>
              <a:tblGrid>
                <a:gridCol w="3730460"/>
                <a:gridCol w="974734"/>
                <a:gridCol w="1224160"/>
                <a:gridCol w="785818"/>
                <a:gridCol w="571504"/>
                <a:gridCol w="785818"/>
                <a:gridCol w="642942"/>
              </a:tblGrid>
              <a:tr h="6073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бюджет на 2018 год</a:t>
                      </a:r>
                      <a:endParaRPr lang="ru-RU" sz="1200" b="1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17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Муниципальная программа Княгининского района Нижегородской области «Развитие физической культуры и спорта Княгининского района Нижегородской области» на 2017-2021 годы 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13 863,8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15 319,6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16 185,7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105,7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16 208,2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16 208,2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3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"Развитие физической культуры и массового спорта, развитие спорта высших достижений"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13 286,1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14 600,7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15 459,2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105,9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15 459,2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15 459,2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5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577,7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718,9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726,5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749,0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749,0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00034" y="285728"/>
            <a:ext cx="8286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физической культуры и  спорта Княгининского района Нижегородской области» 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40384" y="654014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55512"/>
              </p:ext>
            </p:extLst>
          </p:nvPr>
        </p:nvGraphicFramePr>
        <p:xfrm>
          <a:off x="357158" y="1214422"/>
          <a:ext cx="8462176" cy="248431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17867"/>
                <a:gridCol w="767192"/>
                <a:gridCol w="770493"/>
                <a:gridCol w="842865"/>
                <a:gridCol w="778029"/>
                <a:gridCol w="842865"/>
                <a:gridCol w="842865"/>
              </a:tblGrid>
              <a:tr h="26046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Индикаторы достижения цели  муниципальной программы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Значение индикатора 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7385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715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Доля детей и подростков, занимающихся в ДЮСШ, в общей численности детей и подростков от 6 до 17 лет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749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спортивно-массовых мероприятий, спортивных соревнований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133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42976" y="3857628"/>
            <a:ext cx="721523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изменяются расходы на физическую культуру и спорт в расчете на одного жителя района,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1472" y="214290"/>
            <a:ext cx="8001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физической культуры и  спорта Княгининского района Нижегородской области» на 2017-2021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5918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2017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1200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71802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1326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7686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1401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43570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1403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929454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1403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1142984"/>
            <a:ext cx="485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Утверждена: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Княгининского района Нижегородской области от 28.08.2014 №1327 "Об утверждении муниципальной программы Княгининского района Нижегородской области «Развитие агропромышленного комплекса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Княгининского района Нижегородской области» на 2015-2021 годы».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3071810"/>
            <a:ext cx="2428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2015-2021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3504" y="1142984"/>
            <a:ext cx="364333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:                                  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-развитие производственно-финансовой деятельности организаций агропромышленного комплекса;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-обеспечение продовольственной независимости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3500438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282" y="4000504"/>
            <a:ext cx="2357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8596" y="142852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агропромышленного комплекса Княгининского района Нижегородской области» на 2015-2021 годы»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2654463" y="2552871"/>
          <a:ext cx="6286511" cy="4071967"/>
        </p:xfrm>
        <a:graphic>
          <a:graphicData uri="http://schemas.openxmlformats.org/drawingml/2006/table">
            <a:tbl>
              <a:tblPr/>
              <a:tblGrid>
                <a:gridCol w="2684323"/>
                <a:gridCol w="701388"/>
                <a:gridCol w="554182"/>
                <a:gridCol w="588819"/>
                <a:gridCol w="400510"/>
                <a:gridCol w="664560"/>
                <a:gridCol w="692729"/>
              </a:tblGrid>
              <a:tr h="585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 2018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Прогноз на 2019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% к 2018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76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Муниципальная программа Княгининского района Нижегородской области "Развитие агропромышленного комплекса Княгининского района Нижегородской области" на 2015-2021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44 206,5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21 993,1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41 040,2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186,6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40 158,3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40 150,9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30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"Развитие сельского хозяйства, пищевой и перерабатывающей промышленности Княгининского района Нижегородской области" до 2021 года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39 824,6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17 276,8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35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399,7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204,9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35 394,8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35 387,4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9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"Эпизоотическое благополучие Княгининского района Нижегородской области до 2021 года"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41,9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151,5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135,7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89,6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135,7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135,7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4 340,0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4 564,8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5 504,8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4 627,8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4 627,8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142852"/>
            <a:ext cx="8643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агропромышленного комплекса Княгининского района Нижегородской области» на 2015-2021 годы»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1357298"/>
            <a:ext cx="5377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1 жителя района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0298" y="2428868"/>
            <a:ext cx="769849" cy="6954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1904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868" y="1900227"/>
            <a:ext cx="714380" cy="123836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3552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1928802"/>
            <a:ext cx="714380" cy="119148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3476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43570" y="1928802"/>
            <a:ext cx="714380" cy="11836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3475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3357562"/>
          <a:ext cx="8715436" cy="3150459"/>
        </p:xfrm>
        <a:graphic>
          <a:graphicData uri="http://schemas.openxmlformats.org/drawingml/2006/table">
            <a:tbl>
              <a:tblPr/>
              <a:tblGrid>
                <a:gridCol w="4357718"/>
                <a:gridCol w="1000132"/>
                <a:gridCol w="928694"/>
                <a:gridCol w="857256"/>
                <a:gridCol w="785818"/>
                <a:gridCol w="785818"/>
              </a:tblGrid>
              <a:tr h="1428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индикатора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2021 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производства продукции сельского хозяйства в хозяйствах всех категорий (в сопоставимых ценах) 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101,6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101,7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101,4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физического объема инвестиций в основной капитал сельского хозяйства 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112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сельского хозяйства млрд.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102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102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Уровень рентабельности сельскохозяйственных организаций %</a:t>
                      </a:r>
                      <a:endParaRPr lang="ru-RU" sz="1200" dirty="0"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хозяйстве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19000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19950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20950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21995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22450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Валовая продукция сельского хозяйства во всех категориях хозяйств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1 180 000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1 280 000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1 390 000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1 500 000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1 560 000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6130" y="641440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1" name="Овал 2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" y="6611779"/>
            <a:ext cx="3449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Сколько средств в бюджетах поселений распределено в рамках муниципальных программ на 2019 год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8" y="1000108"/>
            <a:ext cx="8572560" cy="35719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муниципальных программ поселений Княгининского района  67,0 млн.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034" y="1643050"/>
            <a:ext cx="2214578" cy="200026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города Княгинино Княгининского района Нижегородской области "Социальная поддержка граждан города Княгинино Княгининского района Нижегородской области" на 2017-2021 годы – 0,5 млн.рублей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4214818"/>
            <a:ext cx="2357454" cy="207170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благоустройства территорий поселений Княгининского района» – 15,5 млн. 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72264" y="4143380"/>
            <a:ext cx="2143140" cy="207170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«Обеспечение безопасности жизни населения поселений Княгининского района» – 20,6 млн. 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857488" y="2214554"/>
            <a:ext cx="3571900" cy="3214710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города Княгинино Княгининского района Нижегородской области "Развитие физической культуры и спорта на территории города Княгинино Княгининского района Нижегородской области" на 2017-2021 годы – 30,3 млн.рублей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72264" y="1643050"/>
            <a:ext cx="2143140" cy="192882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«Энергосбережение и повышение энергетической эффективности на территории поселений Княгининского района – 0,1 млн.рублей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081111056"/>
              </p:ext>
            </p:extLst>
          </p:nvPr>
        </p:nvGraphicFramePr>
        <p:xfrm>
          <a:off x="642910" y="1571612"/>
          <a:ext cx="321471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Стрелка вправо 20"/>
          <p:cNvSpPr/>
          <p:nvPr/>
        </p:nvSpPr>
        <p:spPr>
          <a:xfrm>
            <a:off x="4071934" y="1857364"/>
            <a:ext cx="978408" cy="71438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Схема 21"/>
          <p:cNvGraphicFramePr/>
          <p:nvPr/>
        </p:nvGraphicFramePr>
        <p:xfrm>
          <a:off x="5143504" y="1571612"/>
          <a:ext cx="321471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5" name="Овал 24"/>
          <p:cNvSpPr/>
          <p:nvPr/>
        </p:nvSpPr>
        <p:spPr>
          <a:xfrm>
            <a:off x="1500166" y="3357562"/>
            <a:ext cx="6215106" cy="2571768"/>
          </a:xfrm>
          <a:prstGeom prst="ellips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на содержание и ремонт автомобильных дорог в 2019 году предусмотрены в сумме 6810,1 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7224" y="214290"/>
            <a:ext cx="7858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формируются и используются средства дорожного фонда поселений Княгининского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Схема 9"/>
          <p:cNvGraphicFramePr/>
          <p:nvPr/>
        </p:nvGraphicFramePr>
        <p:xfrm>
          <a:off x="3071802" y="1857364"/>
          <a:ext cx="2357454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214282" y="4143380"/>
          <a:ext cx="214314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7157" y="1214428"/>
            <a:ext cx="4214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Структура финансовой помощи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2019 году,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6451" y="1214425"/>
            <a:ext cx="3214712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Собственные доходы местных бюджетов в 2019 году в расчете на 1 жителя (рублей)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3042" y="142852"/>
            <a:ext cx="5716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собственных полномочий</a:t>
            </a:r>
          </a:p>
          <a:p>
            <a:pPr algn="ctr"/>
            <a:endParaRPr lang="ru-RU" dirty="0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5572132" y="2214554"/>
          <a:ext cx="34290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-642974" y="16430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214422"/>
            <a:ext cx="8143925" cy="10001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857496"/>
            <a:ext cx="8215363" cy="12144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 Нижегородской области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714884"/>
            <a:ext cx="8286808" cy="10715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районного бюджета в 2019 году являются остатки средств на 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2" y="857232"/>
            <a:ext cx="8929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203355"/>
              </p:ext>
            </p:extLst>
          </p:nvPr>
        </p:nvGraphicFramePr>
        <p:xfrm>
          <a:off x="214282" y="4015220"/>
          <a:ext cx="8750207" cy="26327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3921"/>
                <a:gridCol w="5136286"/>
              </a:tblGrid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246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Тямусева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Нина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4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обл.,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г.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Княгинино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29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7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/>
                </a:tc>
              </a:tr>
              <a:tr h="257712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 8-00 до 17-00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Сб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Вс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215339" y="6450227"/>
            <a:ext cx="571504" cy="26492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15338" y="6429396"/>
            <a:ext cx="471463" cy="287356"/>
          </a:xfrm>
        </p:spPr>
        <p:txBody>
          <a:bodyPr/>
          <a:lstStyle/>
          <a:p>
            <a:fld id="{961F6A53-3CAA-4B6E-8049-A0505713C5E0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142985"/>
            <a:ext cx="5357851" cy="2857520"/>
          </a:xfrm>
          <a:prstGeom prst="rect">
            <a:avLst/>
          </a:prstGeom>
          <a:noFill/>
        </p:spPr>
      </p:pic>
      <p:pic>
        <p:nvPicPr>
          <p:cNvPr id="5122" name="Picture 2" descr="C:\Users\1\Desktop\1111\администрация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571612"/>
            <a:ext cx="3155311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4" name="Прямоугольник 13"/>
          <p:cNvSpPr/>
          <p:nvPr/>
        </p:nvSpPr>
        <p:spPr>
          <a:xfrm>
            <a:off x="2500298" y="214290"/>
            <a:ext cx="5017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426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3063"/>
            <a:ext cx="9001156" cy="4373562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района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173038" indent="-17303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5728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17604</TotalTime>
  <Words>10492</Words>
  <Application>Microsoft Office PowerPoint</Application>
  <PresentationFormat>Экран (4:3)</PresentationFormat>
  <Paragraphs>2978</Paragraphs>
  <Slides>71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2" baseType="lpstr">
      <vt:lpstr>Тема Office</vt:lpstr>
      <vt:lpstr>Слайд 1</vt:lpstr>
      <vt:lpstr>Слайд 2</vt:lpstr>
      <vt:lpstr>Слайд 3</vt:lpstr>
      <vt:lpstr>Консолидированный бюджет  Княгининского района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Лариса Михайловна</cp:lastModifiedBy>
  <cp:revision>2067</cp:revision>
  <cp:lastPrinted>2016-12-14T04:02:41Z</cp:lastPrinted>
  <dcterms:created xsi:type="dcterms:W3CDTF">2013-11-18T11:27:07Z</dcterms:created>
  <dcterms:modified xsi:type="dcterms:W3CDTF">2018-12-14T05:53:44Z</dcterms:modified>
</cp:coreProperties>
</file>