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6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7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18.xml" ContentType="application/vnd.openxmlformats-officedocument.drawingml.chart+xml"/>
  <Override PartName="/ppt/drawings/drawing4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5.xml" ContentType="application/vnd.openxmlformats-officedocument.drawingml.chartshapes+xml"/>
  <Override PartName="/ppt/charts/chart22.xml" ContentType="application/vnd.openxmlformats-officedocument.drawingml.chart+xml"/>
  <Override PartName="/ppt/drawings/drawing6.xml" ContentType="application/vnd.openxmlformats-officedocument.drawingml.chartshape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charts/chart23.xml" ContentType="application/vnd.openxmlformats-officedocument.drawingml.chart+xml"/>
  <Override PartName="/ppt/drawings/drawing7.xml" ContentType="application/vnd.openxmlformats-officedocument.drawingml.chartshapes+xml"/>
  <Override PartName="/ppt/charts/chart24.xml" ContentType="application/vnd.openxmlformats-officedocument.drawingml.chart+xml"/>
  <Override PartName="/ppt/drawings/drawing8.xml" ContentType="application/vnd.openxmlformats-officedocument.drawingml.chartshapes+xml"/>
  <Override PartName="/ppt/charts/chart25.xml" ContentType="application/vnd.openxmlformats-officedocument.drawingml.chart+xml"/>
  <Override PartName="/ppt/drawings/drawing9.xml" ContentType="application/vnd.openxmlformats-officedocument.drawingml.chartshapes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charts/chart26.xml" ContentType="application/vnd.openxmlformats-officedocument.drawingml.chart+xml"/>
  <Override PartName="/ppt/drawings/drawing10.xml" ContentType="application/vnd.openxmlformats-officedocument.drawingml.chartshapes+xml"/>
  <Override PartName="/ppt/charts/chart27.xml" ContentType="application/vnd.openxmlformats-officedocument.drawingml.chart+xml"/>
  <Override PartName="/ppt/drawings/drawing1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2"/>
  </p:notesMasterIdLst>
  <p:handoutMasterIdLst>
    <p:handoutMasterId r:id="rId63"/>
  </p:handoutMasterIdLst>
  <p:sldIdLst>
    <p:sldId id="357" r:id="rId2"/>
    <p:sldId id="258" r:id="rId3"/>
    <p:sldId id="259" r:id="rId4"/>
    <p:sldId id="260" r:id="rId5"/>
    <p:sldId id="329" r:id="rId6"/>
    <p:sldId id="358" r:id="rId7"/>
    <p:sldId id="263" r:id="rId8"/>
    <p:sldId id="307" r:id="rId9"/>
    <p:sldId id="360" r:id="rId10"/>
    <p:sldId id="308" r:id="rId11"/>
    <p:sldId id="302" r:id="rId12"/>
    <p:sldId id="317" r:id="rId13"/>
    <p:sldId id="270" r:id="rId14"/>
    <p:sldId id="335" r:id="rId15"/>
    <p:sldId id="336" r:id="rId16"/>
    <p:sldId id="267" r:id="rId17"/>
    <p:sldId id="361" r:id="rId18"/>
    <p:sldId id="362" r:id="rId19"/>
    <p:sldId id="337" r:id="rId20"/>
    <p:sldId id="363" r:id="rId21"/>
    <p:sldId id="364" r:id="rId22"/>
    <p:sldId id="365" r:id="rId23"/>
    <p:sldId id="366" r:id="rId24"/>
    <p:sldId id="338" r:id="rId25"/>
    <p:sldId id="278" r:id="rId26"/>
    <p:sldId id="269" r:id="rId27"/>
    <p:sldId id="368" r:id="rId28"/>
    <p:sldId id="369" r:id="rId29"/>
    <p:sldId id="371" r:id="rId30"/>
    <p:sldId id="372" r:id="rId31"/>
    <p:sldId id="373" r:id="rId32"/>
    <p:sldId id="310" r:id="rId33"/>
    <p:sldId id="342" r:id="rId34"/>
    <p:sldId id="343" r:id="rId35"/>
    <p:sldId id="322" r:id="rId36"/>
    <p:sldId id="345" r:id="rId37"/>
    <p:sldId id="344" r:id="rId38"/>
    <p:sldId id="282" r:id="rId39"/>
    <p:sldId id="346" r:id="rId40"/>
    <p:sldId id="374" r:id="rId41"/>
    <p:sldId id="375" r:id="rId42"/>
    <p:sldId id="376" r:id="rId43"/>
    <p:sldId id="349" r:id="rId44"/>
    <p:sldId id="350" r:id="rId45"/>
    <p:sldId id="377" r:id="rId46"/>
    <p:sldId id="378" r:id="rId47"/>
    <p:sldId id="379" r:id="rId48"/>
    <p:sldId id="381" r:id="rId49"/>
    <p:sldId id="309" r:id="rId50"/>
    <p:sldId id="324" r:id="rId51"/>
    <p:sldId id="354" r:id="rId52"/>
    <p:sldId id="384" r:id="rId53"/>
    <p:sldId id="355" r:id="rId54"/>
    <p:sldId id="290" r:id="rId55"/>
    <p:sldId id="383" r:id="rId56"/>
    <p:sldId id="298" r:id="rId57"/>
    <p:sldId id="296" r:id="rId58"/>
    <p:sldId id="327" r:id="rId59"/>
    <p:sldId id="367" r:id="rId60"/>
    <p:sldId id="297" r:id="rId6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7BC1"/>
    <a:srgbClr val="99EDEF"/>
    <a:srgbClr val="DCC2E8"/>
    <a:srgbClr val="91C4F3"/>
    <a:srgbClr val="6CEAEA"/>
    <a:srgbClr val="97E1A3"/>
    <a:srgbClr val="5480C8"/>
    <a:srgbClr val="A4C854"/>
    <a:srgbClr val="6FD3E7"/>
    <a:srgbClr val="77AA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6" autoAdjust="0"/>
    <p:restoredTop sz="98900" autoAdjust="0"/>
  </p:normalViewPr>
  <p:slideViewPr>
    <p:cSldViewPr>
      <p:cViewPr>
        <p:scale>
          <a:sx n="100" d="100"/>
          <a:sy n="100" d="100"/>
        </p:scale>
        <p:origin x="-318" y="-270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18&#1075;\&#1050;%20&#1041;&#1070;&#1044;&#1046;&#1045;&#1058;&#1059;\&#1056;&#1040;&#1049;%20&#1073;&#1102;&#1076;&#1078;&#1077;&#1090;\&#1041;&#1102;&#1076;&#1078;&#1077;&#1090;%20&#1076;&#1083;&#1103;%20&#1075;&#1088;&#1072;&#1078;&#1076;&#1072;&#1085;\&#1050;&#1085;&#1080;&#1075;&#1072;1%20&#1082;%202017%20&#1075;&#1086;&#1076;&#1091;.xls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18&#1075;\&#1050;%20&#1041;&#1070;&#1044;&#1046;&#1045;&#1058;&#1059;\&#1056;&#1040;&#1049;%20&#1073;&#1102;&#1076;&#1078;&#1077;&#1090;\&#1041;&#1102;&#1076;&#1078;&#1077;&#1090;%20&#1076;&#1083;&#1103;%20&#1075;&#1088;&#1072;&#1078;&#1076;&#1072;&#1085;\&#1050;&#1085;&#1080;&#1075;&#1072;1%20&#1082;%202017%20&#1075;&#1086;&#1076;&#1091;.xls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Finupr3\&#1072;&#1088;&#1093;&#1080;&#1074;\&#1044;&#1054;&#1061;&#1054;&#1044;&#1067;%202018&#1075;\&#1050;%20&#1041;&#1070;&#1044;&#1046;&#1045;&#1058;&#1059;\&#1056;&#1040;&#1049;%20&#1073;&#1102;&#1076;&#1078;&#1077;&#1090;\&#1041;&#1102;&#1076;&#1078;&#1077;&#1090;%20&#1076;&#1083;&#1103;%20&#1075;&#1088;&#1072;&#1078;&#1076;&#1072;&#1085;\&#1050;&#1085;&#1080;&#1075;&#1072;1%20&#1082;%202017%20&#1075;&#1086;&#1076;&#1091;.xls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Finupr3\&#1072;&#1088;&#1093;&#1080;&#1074;\&#1044;&#1054;&#1061;&#1054;&#1044;&#1067;%202018&#1075;\&#1050;%20&#1041;&#1070;&#1044;&#1046;&#1045;&#1058;&#1059;\&#1056;&#1040;&#1049;%20&#1073;&#1102;&#1076;&#1078;&#1077;&#1090;\&#1041;&#1102;&#1076;&#1078;&#1077;&#1090;%20&#1076;&#1083;&#1103;%20&#1075;&#1088;&#1072;&#1078;&#1076;&#1072;&#1085;\&#1050;&#1085;&#1080;&#1075;&#1072;1%20&#1082;%202017%20&#1075;&#1086;&#1076;&#1091;.xls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D:\&#1044;&#1054;&#1050;&#1059;&#1052;&#1045;&#1053;&#1058;&#1067;\2018\&#1055;&#1056;&#1045;&#1047;&#1045;&#1053;&#1058;&#1040;&#1062;&#1048;&#1071;%20&#1087;&#1086;%20&#1087;&#1088;&#1086;&#1077;&#1082;&#1090;&#1091;%20&#1088;&#1077;&#1096;&#1077;&#1085;&#1080;&#1103;\&#1055;&#1088;&#1077;&#1079;&#1077;&#1085;&#1090;&#1072;&#1094;&#1080;&#1103;%202018%20&#1075;%20&#1087;&#1086;%20&#1087;&#1088;&#1086;&#1077;&#1082;&#1090;&#1091;%20&#1088;&#1077;&#1096;.%20&#1086;%20&#1073;&#1102;&#1076;&#1078;&#1077;&#1090;&#1077;\&#1050;&#1085;&#1080;&#1075;&#1072;1%20&#1082;%202018%20&#1075;&#1086;&#1076;&#1091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1.5957407202783803E-2"/>
                  <c:y val="-0.3270151819257969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>
                        <a:solidFill>
                          <a:schemeClr val="tx1"/>
                        </a:solidFill>
                      </a:rPr>
                      <a:t>Доходы</a:t>
                    </a:r>
                    <a:endParaRPr lang="en-US" b="1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337765287324198E-2"/>
                  <c:y val="-0.46928064319039298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Расходы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Лист1!$A$3:$A$4</c:f>
              <c:strCache>
                <c:ptCount val="2"/>
                <c:pt idx="0">
                  <c:v>доходы</c:v>
                </c:pt>
                <c:pt idx="1">
                  <c:v> расходы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  <c:pt idx="0">
                  <c:v>80</c:v>
                </c:pt>
                <c:pt idx="1">
                  <c:v>135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5006720"/>
        <c:axId val="95008256"/>
        <c:axId val="0"/>
      </c:bar3DChart>
      <c:catAx>
        <c:axId val="95006720"/>
        <c:scaling>
          <c:orientation val="minMax"/>
        </c:scaling>
        <c:delete val="1"/>
        <c:axPos val="b"/>
        <c:majorTickMark val="out"/>
        <c:minorTickMark val="none"/>
        <c:tickLblPos val="none"/>
        <c:crossAx val="95008256"/>
        <c:crosses val="autoZero"/>
        <c:auto val="1"/>
        <c:lblAlgn val="ctr"/>
        <c:lblOffset val="100"/>
        <c:noMultiLvlLbl val="0"/>
      </c:catAx>
      <c:valAx>
        <c:axId val="9500825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950067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571741032371027E-2"/>
          <c:y val="6.0659813356663754E-2"/>
          <c:w val="0.87087270341209144"/>
          <c:h val="0.79822506561679785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0772794705009711E-2"/>
                  <c:y val="-5.5994105999907909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Д</a:t>
                    </a:r>
                    <a:r>
                      <a:rPr lang="ru-RU" b="1" dirty="0" smtClean="0">
                        <a:solidFill>
                          <a:schemeClr val="tx1"/>
                        </a:solidFill>
                      </a:rPr>
                      <a:t>оходы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1666704705390092E-2"/>
                  <c:y val="-5.5263249988488333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Р</a:t>
                    </a:r>
                    <a:r>
                      <a:rPr lang="ru-RU" b="1" dirty="0" smtClean="0">
                        <a:solidFill>
                          <a:schemeClr val="tx1"/>
                        </a:solidFill>
                      </a:rPr>
                      <a:t>асходы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Лист4!$A$4:$A$5</c:f>
              <c:strCache>
                <c:ptCount val="2"/>
                <c:pt idx="0">
                  <c:v>доходы </c:v>
                </c:pt>
                <c:pt idx="1">
                  <c:v>расходы</c:v>
                </c:pt>
              </c:strCache>
            </c:strRef>
          </c:cat>
          <c:val>
            <c:numRef>
              <c:f>Лист4!$B$4:$B$5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3842176"/>
        <c:axId val="83843712"/>
        <c:axId val="0"/>
      </c:bar3DChart>
      <c:catAx>
        <c:axId val="83842176"/>
        <c:scaling>
          <c:orientation val="minMax"/>
        </c:scaling>
        <c:delete val="1"/>
        <c:axPos val="b"/>
        <c:majorTickMark val="out"/>
        <c:minorTickMark val="none"/>
        <c:tickLblPos val="none"/>
        <c:crossAx val="83843712"/>
        <c:crosses val="autoZero"/>
        <c:auto val="1"/>
        <c:lblAlgn val="ctr"/>
        <c:lblOffset val="100"/>
        <c:noMultiLvlLbl val="0"/>
      </c:catAx>
      <c:valAx>
        <c:axId val="8384371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83842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>
        <c:manualLayout>
          <c:xMode val="edge"/>
          <c:yMode val="edge"/>
          <c:x val="0.17445144356955394"/>
          <c:y val="7.6580660583572199E-2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388888888888897E-2"/>
          <c:y val="0"/>
          <c:w val="0.70479111986001763"/>
          <c:h val="0.96991474048502524"/>
        </c:manualLayout>
      </c:layout>
      <c:pie3DChart>
        <c:varyColors val="1"/>
        <c:ser>
          <c:idx val="0"/>
          <c:order val="0"/>
          <c:tx>
            <c:strRef>
              <c:f>'Ранжирование муниц районов'!$W$10</c:f>
              <c:strCache>
                <c:ptCount val="1"/>
                <c:pt idx="0">
                  <c:v>Рейтинг районов</c:v>
                </c:pt>
              </c:strCache>
            </c:strRef>
          </c:tx>
          <c:dLbls>
            <c:delete val="1"/>
          </c:dLbls>
          <c:cat>
            <c:strRef>
              <c:f>'Ранжирование муниц районов'!$X$9:$AK$9</c:f>
              <c:strCache>
                <c:ptCount val="14"/>
                <c:pt idx="0">
                  <c:v>Вадский</c:v>
                </c:pt>
                <c:pt idx="1">
                  <c:v>Шарангский</c:v>
                </c:pt>
                <c:pt idx="2">
                  <c:v>Б.Мурашкинский</c:v>
                </c:pt>
                <c:pt idx="3">
                  <c:v>Бутурлинский</c:v>
                </c:pt>
                <c:pt idx="4">
                  <c:v>Б.Болдинский</c:v>
                </c:pt>
                <c:pt idx="5">
                  <c:v>Ветлужский</c:v>
                </c:pt>
                <c:pt idx="6">
                  <c:v>Княгининский</c:v>
                </c:pt>
                <c:pt idx="7">
                  <c:v>Спасский</c:v>
                </c:pt>
                <c:pt idx="8">
                  <c:v>Гагинский</c:v>
                </c:pt>
                <c:pt idx="9">
                  <c:v>Тонкинский</c:v>
                </c:pt>
                <c:pt idx="10">
                  <c:v>г.о. Сокольский</c:v>
                </c:pt>
                <c:pt idx="11">
                  <c:v>Сеченовский</c:v>
                </c:pt>
                <c:pt idx="12">
                  <c:v>Краснооктябрьский</c:v>
                </c:pt>
                <c:pt idx="13">
                  <c:v>Варнавинский</c:v>
                </c:pt>
              </c:strCache>
            </c:strRef>
          </c:cat>
          <c:val>
            <c:numRef>
              <c:f>'Ранжирование муниц районов'!$X$10:$AK$10</c:f>
              <c:numCache>
                <c:formatCode>General</c:formatCode>
                <c:ptCount val="14"/>
                <c:pt idx="0">
                  <c:v>6.0299999999999999E-2</c:v>
                </c:pt>
                <c:pt idx="1">
                  <c:v>5.9700000000000246E-2</c:v>
                </c:pt>
                <c:pt idx="2">
                  <c:v>5.9500000000000032E-2</c:v>
                </c:pt>
                <c:pt idx="3">
                  <c:v>5.8700000000000023E-2</c:v>
                </c:pt>
                <c:pt idx="4" formatCode="0.0000">
                  <c:v>6.3E-2</c:v>
                </c:pt>
                <c:pt idx="5" formatCode="0.0000">
                  <c:v>5.8100000000000013E-2</c:v>
                </c:pt>
                <c:pt idx="6" formatCode="0.0000">
                  <c:v>5.8800000000000012E-2</c:v>
                </c:pt>
                <c:pt idx="7" formatCode="0.0000">
                  <c:v>5.8900000000000001E-2</c:v>
                </c:pt>
                <c:pt idx="8">
                  <c:v>5.8200000000000002E-2</c:v>
                </c:pt>
                <c:pt idx="9">
                  <c:v>5.7300000000000198E-2</c:v>
                </c:pt>
                <c:pt idx="10" formatCode="0.0000">
                  <c:v>5.5400000000000033E-2</c:v>
                </c:pt>
                <c:pt idx="11">
                  <c:v>5.9400000000000133E-2</c:v>
                </c:pt>
                <c:pt idx="12">
                  <c:v>5.62E-2</c:v>
                </c:pt>
                <c:pt idx="13" formatCode="0.0000">
                  <c:v>5.8000000000000003E-2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976040813184246"/>
          <c:y val="2.7350235922704445E-2"/>
          <c:w val="0.3274618623814885"/>
          <c:h val="0.95533641866965868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>
        <c:manualLayout>
          <c:xMode val="edge"/>
          <c:yMode val="edge"/>
          <c:x val="0.24868350254478738"/>
          <c:y val="3.6213738305062255E-2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view3D>
      <c:rotX val="40"/>
      <c:rotY val="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673665791776017E-2"/>
          <c:y val="3.836634305012479E-2"/>
          <c:w val="0.65594440164035683"/>
          <c:h val="0.86286476851722238"/>
        </c:manualLayout>
      </c:layout>
      <c:pie3DChart>
        <c:varyColors val="1"/>
        <c:ser>
          <c:idx val="0"/>
          <c:order val="0"/>
          <c:tx>
            <c:strRef>
              <c:f>'Ранжирование муниц районов'!$D$10</c:f>
              <c:strCache>
                <c:ptCount val="1"/>
                <c:pt idx="0">
                  <c:v>Рейтинг районов</c:v>
                </c:pt>
              </c:strCache>
            </c:strRef>
          </c:tx>
          <c:spPr>
            <a:effectLst>
              <a:outerShdw blurRad="40000" dir="384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63500" h="25400"/>
              <a:bevelB h="0"/>
            </a:sp3d>
          </c:spPr>
          <c:dLbls>
            <c:delete val="1"/>
          </c:dLbls>
          <c:cat>
            <c:strRef>
              <c:f>'Ранжирование муниц районов'!$E$9:$R$9</c:f>
              <c:strCache>
                <c:ptCount val="14"/>
                <c:pt idx="0">
                  <c:v>Вадский</c:v>
                </c:pt>
                <c:pt idx="1">
                  <c:v>Шарангский</c:v>
                </c:pt>
                <c:pt idx="2">
                  <c:v>Б.Мурашкинский</c:v>
                </c:pt>
                <c:pt idx="3">
                  <c:v>Бутурлинский</c:v>
                </c:pt>
                <c:pt idx="4">
                  <c:v>Б.Болдинский</c:v>
                </c:pt>
                <c:pt idx="5">
                  <c:v>Ветлужский</c:v>
                </c:pt>
                <c:pt idx="6">
                  <c:v>Княгининский</c:v>
                </c:pt>
                <c:pt idx="7">
                  <c:v>Спасский</c:v>
                </c:pt>
                <c:pt idx="8">
                  <c:v>Гагинский</c:v>
                </c:pt>
                <c:pt idx="9">
                  <c:v>Тонкинский</c:v>
                </c:pt>
                <c:pt idx="10">
                  <c:v>г.о. Сокольский</c:v>
                </c:pt>
                <c:pt idx="11">
                  <c:v>Сеченовский</c:v>
                </c:pt>
                <c:pt idx="12">
                  <c:v>Краснооктябрьский</c:v>
                </c:pt>
                <c:pt idx="13">
                  <c:v>Варнавинский</c:v>
                </c:pt>
              </c:strCache>
            </c:strRef>
          </c:cat>
          <c:val>
            <c:numRef>
              <c:f>'Ранжирование муниц районов'!$E$10:$R$10</c:f>
              <c:numCache>
                <c:formatCode>General</c:formatCode>
                <c:ptCount val="14"/>
                <c:pt idx="0">
                  <c:v>0.1346</c:v>
                </c:pt>
                <c:pt idx="1">
                  <c:v>0.12970000000000001</c:v>
                </c:pt>
                <c:pt idx="2">
                  <c:v>0.12839999999999999</c:v>
                </c:pt>
                <c:pt idx="3">
                  <c:v>0.1288</c:v>
                </c:pt>
                <c:pt idx="4">
                  <c:v>0.12220000000000029</c:v>
                </c:pt>
                <c:pt idx="5" formatCode="0.0000">
                  <c:v>0.1268</c:v>
                </c:pt>
                <c:pt idx="6" formatCode="0.0000">
                  <c:v>0.126</c:v>
                </c:pt>
                <c:pt idx="7">
                  <c:v>0.1255</c:v>
                </c:pt>
                <c:pt idx="8">
                  <c:v>0.12509999999999999</c:v>
                </c:pt>
                <c:pt idx="9" formatCode="0.0000">
                  <c:v>0.12529999999999999</c:v>
                </c:pt>
                <c:pt idx="10">
                  <c:v>0.1268</c:v>
                </c:pt>
                <c:pt idx="11">
                  <c:v>0.12210000000000019</c:v>
                </c:pt>
                <c:pt idx="12" formatCode="0.0000">
                  <c:v>0.12479999999999999</c:v>
                </c:pt>
                <c:pt idx="13">
                  <c:v>0.12210000000000019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082330611811295"/>
          <c:y val="5.0431904392129023E-2"/>
          <c:w val="0.27997090988626655"/>
          <c:h val="0.8429780602293860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  <a:sp3d>
      <a:bevelT w="0"/>
    </a:sp3d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sz="13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'прогн. показ. соц экон. разв'!$A$1:$A$5</c:f>
              <c:strCache>
                <c:ptCount val="5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</c:strCache>
            </c:strRef>
          </c:cat>
          <c:val>
            <c:numRef>
              <c:f>'прогн. показ. соц экон. разв'!$B$1:$B$5</c:f>
              <c:numCache>
                <c:formatCode>0.0</c:formatCode>
                <c:ptCount val="5"/>
                <c:pt idx="0">
                  <c:v>2726.6</c:v>
                </c:pt>
                <c:pt idx="1">
                  <c:v>2740.2</c:v>
                </c:pt>
                <c:pt idx="2">
                  <c:v>2924.7</c:v>
                </c:pt>
                <c:pt idx="3">
                  <c:v>3099.2</c:v>
                </c:pt>
                <c:pt idx="4">
                  <c:v>3254.8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6926336"/>
        <c:axId val="98767232"/>
      </c:barChart>
      <c:catAx>
        <c:axId val="9692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767232"/>
        <c:crosses val="autoZero"/>
        <c:auto val="1"/>
        <c:lblAlgn val="ctr"/>
        <c:lblOffset val="100"/>
        <c:noMultiLvlLbl val="0"/>
      </c:catAx>
      <c:valAx>
        <c:axId val="98767232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6926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sz="13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'прогн. показ. соц экон. разв'!$A$27:$A$31</c:f>
              <c:strCache>
                <c:ptCount val="5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</c:strCache>
            </c:strRef>
          </c:cat>
          <c:val>
            <c:numRef>
              <c:f>'прогн. показ. соц экон. разв'!$B$27:$B$31</c:f>
              <c:numCache>
                <c:formatCode>General</c:formatCode>
                <c:ptCount val="5"/>
                <c:pt idx="0" formatCode="0">
                  <c:v>230.01</c:v>
                </c:pt>
                <c:pt idx="1">
                  <c:v>231.4</c:v>
                </c:pt>
                <c:pt idx="2">
                  <c:v>247.9</c:v>
                </c:pt>
                <c:pt idx="3">
                  <c:v>263.5</c:v>
                </c:pt>
                <c:pt idx="4">
                  <c:v>277.2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8795520"/>
        <c:axId val="98797056"/>
      </c:barChart>
      <c:catAx>
        <c:axId val="9879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797056"/>
        <c:crosses val="autoZero"/>
        <c:auto val="1"/>
        <c:lblAlgn val="ctr"/>
        <c:lblOffset val="100"/>
        <c:noMultiLvlLbl val="0"/>
      </c:catAx>
      <c:valAx>
        <c:axId val="9879705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795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34922835799708"/>
          <c:y val="5.7830232025783426E-2"/>
          <c:w val="0.84634301956352564"/>
          <c:h val="0.66939331408705605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sz="13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'прогн. показ. соц экон. разв'!$A$43:$A$47</c:f>
              <c:strCache>
                <c:ptCount val="5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</c:strCache>
            </c:strRef>
          </c:cat>
          <c:val>
            <c:numRef>
              <c:f>'прогн. показ. соц экон. разв'!$B$43:$B$47</c:f>
              <c:numCache>
                <c:formatCode>General</c:formatCode>
                <c:ptCount val="5"/>
                <c:pt idx="0">
                  <c:v>808.8</c:v>
                </c:pt>
                <c:pt idx="1">
                  <c:v>858.7</c:v>
                </c:pt>
                <c:pt idx="2">
                  <c:v>907.9</c:v>
                </c:pt>
                <c:pt idx="3">
                  <c:v>956.9</c:v>
                </c:pt>
                <c:pt idx="4">
                  <c:v>1008.6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8821248"/>
        <c:axId val="98822784"/>
      </c:barChart>
      <c:catAx>
        <c:axId val="9882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3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822784"/>
        <c:crosses val="autoZero"/>
        <c:auto val="1"/>
        <c:lblAlgn val="ctr"/>
        <c:lblOffset val="100"/>
        <c:noMultiLvlLbl val="0"/>
      </c:catAx>
      <c:valAx>
        <c:axId val="98822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88212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0254786600046"/>
          <c:y val="5.6847036303974155E-2"/>
          <c:w val="0.86591622250891875"/>
          <c:h val="0.6735515196103981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sz="13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'прогн. показ. соц экон. разв'!$A$58:$A$62</c:f>
              <c:strCache>
                <c:ptCount val="5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</c:strCache>
            </c:strRef>
          </c:cat>
          <c:val>
            <c:numRef>
              <c:f>'прогн. показ. соц экон. разв'!$B$58:$B$62</c:f>
              <c:numCache>
                <c:formatCode>General</c:formatCode>
                <c:ptCount val="5"/>
                <c:pt idx="0">
                  <c:v>881.6</c:v>
                </c:pt>
                <c:pt idx="1">
                  <c:v>929.7</c:v>
                </c:pt>
                <c:pt idx="2">
                  <c:v>980</c:v>
                </c:pt>
                <c:pt idx="3">
                  <c:v>1033.5999999999999</c:v>
                </c:pt>
                <c:pt idx="4">
                  <c:v>1093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8846976"/>
        <c:axId val="98852864"/>
      </c:barChart>
      <c:catAx>
        <c:axId val="9884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3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852864"/>
        <c:crosses val="autoZero"/>
        <c:auto val="1"/>
        <c:lblAlgn val="ctr"/>
        <c:lblOffset val="100"/>
        <c:noMultiLvlLbl val="0"/>
      </c:catAx>
      <c:valAx>
        <c:axId val="98852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846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dLbls>
            <c:dLbl>
              <c:idx val="0"/>
              <c:layout>
                <c:manualLayout>
                  <c:x val="-2.7777777777778065E-3"/>
                  <c:y val="-5.555555555555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777777777778065E-3"/>
                  <c:y val="-3.7037037037037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111111111111125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3333333333334546E-3"/>
                  <c:y val="-1.85185185185185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'динамика прогн показат'!$L$8:$P$8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'динамика прогн показат'!$L$9:$P$9</c:f>
              <c:numCache>
                <c:formatCode>General</c:formatCode>
                <c:ptCount val="5"/>
                <c:pt idx="0">
                  <c:v>11855</c:v>
                </c:pt>
                <c:pt idx="1">
                  <c:v>11840</c:v>
                </c:pt>
                <c:pt idx="2">
                  <c:v>11800</c:v>
                </c:pt>
                <c:pt idx="3">
                  <c:v>11760</c:v>
                </c:pt>
                <c:pt idx="4">
                  <c:v>11740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8872704"/>
        <c:axId val="98907264"/>
      </c:lineChart>
      <c:catAx>
        <c:axId val="9887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907264"/>
        <c:crosses val="autoZero"/>
        <c:auto val="1"/>
        <c:lblAlgn val="ctr"/>
        <c:lblOffset val="100"/>
        <c:noMultiLvlLbl val="0"/>
      </c:catAx>
      <c:valAx>
        <c:axId val="989072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88727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1544318691871239"/>
          <c:w val="0.93055555555555569"/>
          <c:h val="0.68654872668814049"/>
        </c:manualLayout>
      </c:layout>
      <c:lineChart>
        <c:grouping val="standard"/>
        <c:varyColors val="0"/>
        <c:ser>
          <c:idx val="0"/>
          <c:order val="0"/>
          <c:dLbls>
            <c:dLbl>
              <c:idx val="0"/>
              <c:layout>
                <c:manualLayout>
                  <c:x val="2.7777777777778065E-3"/>
                  <c:y val="6.9444444444444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3333333333333367E-3"/>
                  <c:y val="6.48148148148151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777777777778065E-3"/>
                  <c:y val="6.9444444444444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777777777779071E-3"/>
                  <c:y val="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3333333333333367E-3"/>
                  <c:y val="9.2592592592593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'динамика прогн показат'!$V$8:$Z$8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'динамика прогн показат'!$V$9:$Z$9</c:f>
              <c:numCache>
                <c:formatCode>General</c:formatCode>
                <c:ptCount val="5"/>
                <c:pt idx="0">
                  <c:v>20424</c:v>
                </c:pt>
                <c:pt idx="1">
                  <c:v>22147.4</c:v>
                </c:pt>
                <c:pt idx="2">
                  <c:v>23416.400000000001</c:v>
                </c:pt>
                <c:pt idx="3">
                  <c:v>24680.2</c:v>
                </c:pt>
                <c:pt idx="4">
                  <c:v>26014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8931456"/>
        <c:axId val="98932992"/>
      </c:lineChart>
      <c:catAx>
        <c:axId val="9893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932992"/>
        <c:crosses val="autoZero"/>
        <c:auto val="1"/>
        <c:lblAlgn val="ctr"/>
        <c:lblOffset val="100"/>
        <c:tickLblSkip val="1"/>
        <c:tickMarkSkip val="2014"/>
        <c:noMultiLvlLbl val="0"/>
      </c:catAx>
      <c:valAx>
        <c:axId val="989329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8931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dLbls>
            <c:dLbl>
              <c:idx val="1"/>
              <c:layout>
                <c:manualLayout>
                  <c:x val="-2.7777777777778065E-3"/>
                  <c:y val="-8.2963311365320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7777777777778065E-3"/>
                  <c:y val="-9.4815212988937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777777777778065E-3"/>
                  <c:y val="-6.5185458929894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5555555555555558E-3"/>
                  <c:y val="-6.5185458929894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'динамика прогн показат'!$P$30:$T$30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'динамика прогн показат'!$P$31:$T$31</c:f>
              <c:numCache>
                <c:formatCode>General</c:formatCode>
                <c:ptCount val="5"/>
                <c:pt idx="0">
                  <c:v>107.5</c:v>
                </c:pt>
                <c:pt idx="1">
                  <c:v>104.4</c:v>
                </c:pt>
                <c:pt idx="2">
                  <c:v>104</c:v>
                </c:pt>
                <c:pt idx="3">
                  <c:v>104</c:v>
                </c:pt>
                <c:pt idx="4">
                  <c:v>104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9043200"/>
        <c:axId val="99044736"/>
      </c:lineChart>
      <c:catAx>
        <c:axId val="9904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044736"/>
        <c:crosses val="autoZero"/>
        <c:auto val="1"/>
        <c:lblAlgn val="ctr"/>
        <c:lblOffset val="100"/>
        <c:noMultiLvlLbl val="0"/>
      </c:catAx>
      <c:valAx>
        <c:axId val="99044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9043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82E-2"/>
          <c:y val="3.1540997878602615E-2"/>
          <c:w val="0.93888888888889133"/>
          <c:h val="0.66117201561652295"/>
        </c:manualLayout>
      </c:layout>
      <c:barChart>
        <c:barDir val="col"/>
        <c:grouping val="stacked"/>
        <c:varyColors val="0"/>
        <c:ser>
          <c:idx val="0"/>
          <c:order val="0"/>
          <c:tx>
            <c:v>Инвестиции, млн. рублей</c:v>
          </c:tx>
          <c:invertIfNegative val="0"/>
          <c:dLbls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'динамика прогн показат 2'!$B$3:$B$7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'динамика прогн показат 2'!$E$3:$E$7</c:f>
              <c:numCache>
                <c:formatCode>General</c:formatCode>
                <c:ptCount val="5"/>
                <c:pt idx="0">
                  <c:v>165</c:v>
                </c:pt>
                <c:pt idx="1">
                  <c:v>181.1</c:v>
                </c:pt>
                <c:pt idx="2">
                  <c:v>191.2</c:v>
                </c:pt>
                <c:pt idx="3">
                  <c:v>203.6</c:v>
                </c:pt>
                <c:pt idx="4">
                  <c:v>216.2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99068544"/>
        <c:axId val="99369344"/>
      </c:barChart>
      <c:catAx>
        <c:axId val="9906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369344"/>
        <c:crosses val="autoZero"/>
        <c:auto val="1"/>
        <c:lblAlgn val="ctr"/>
        <c:lblOffset val="100"/>
        <c:noMultiLvlLbl val="0"/>
      </c:catAx>
      <c:valAx>
        <c:axId val="993693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9068544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6.3764873140857381E-2"/>
          <c:y val="0.92213076261030325"/>
          <c:w val="0.47247003499562695"/>
          <c:h val="5.4930329841622577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3814285499821539E-2"/>
          <c:w val="0.96944444444444688"/>
          <c:h val="0.40513289926889212"/>
        </c:manualLayout>
      </c:layout>
      <c:lineChart>
        <c:grouping val="standard"/>
        <c:varyColors val="0"/>
        <c:ser>
          <c:idx val="0"/>
          <c:order val="0"/>
          <c:tx>
            <c:v>Индекс физического объема инвестиций, %</c:v>
          </c:tx>
          <c:dLbls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прогн показат 2'!$C$3:$C$7</c:f>
              <c:numCache>
                <c:formatCode>General</c:formatCode>
                <c:ptCount val="5"/>
                <c:pt idx="0">
                  <c:v>94.7</c:v>
                </c:pt>
                <c:pt idx="1">
                  <c:v>100</c:v>
                </c:pt>
                <c:pt idx="2">
                  <c:v>101</c:v>
                </c:pt>
                <c:pt idx="3">
                  <c:v>102</c:v>
                </c:pt>
                <c:pt idx="4">
                  <c:v>102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9390208"/>
        <c:axId val="99391744"/>
      </c:lineChart>
      <c:catAx>
        <c:axId val="99390208"/>
        <c:scaling>
          <c:orientation val="minMax"/>
        </c:scaling>
        <c:delete val="1"/>
        <c:axPos val="b"/>
        <c:majorTickMark val="out"/>
        <c:minorTickMark val="none"/>
        <c:tickLblPos val="nextTo"/>
        <c:crossAx val="99391744"/>
        <c:crosses val="autoZero"/>
        <c:auto val="1"/>
        <c:lblAlgn val="ctr"/>
        <c:lblOffset val="100"/>
        <c:noMultiLvlLbl val="0"/>
      </c:catAx>
      <c:valAx>
        <c:axId val="993917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939020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1.1111111111111125E-2"/>
          <c:y val="0.91469363725148234"/>
          <c:w val="0.8735166229221345"/>
          <c:h val="8.3717191601050026E-2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17584424394056E-3"/>
          <c:y val="0"/>
          <c:w val="0.96803280456646024"/>
          <c:h val="0.6934305446278155"/>
        </c:manualLayout>
      </c:layout>
      <c:barChart>
        <c:barDir val="col"/>
        <c:grouping val="clustered"/>
        <c:varyColors val="0"/>
        <c:ser>
          <c:idx val="0"/>
          <c:order val="0"/>
          <c:tx>
            <c:v>Темп роста, %</c:v>
          </c:tx>
          <c:invertIfNegative val="0"/>
          <c:dLbls>
            <c:dLbl>
              <c:idx val="0"/>
              <c:layout>
                <c:manualLayout>
                  <c:x val="0"/>
                  <c:y val="0.263888888888891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148148148148148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0.1481481481481488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0.1666666666666666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194444444444445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7777777777779123E-3"/>
                  <c:y val="0.212962962962964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'динамика прогн показат 2'!$B$24:$B$28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'динамика прогн показат 2'!$D$24:$D$28</c:f>
              <c:numCache>
                <c:formatCode>General</c:formatCode>
                <c:ptCount val="5"/>
                <c:pt idx="0">
                  <c:v>3.1</c:v>
                </c:pt>
                <c:pt idx="1">
                  <c:v>3.1</c:v>
                </c:pt>
                <c:pt idx="2">
                  <c:v>3.3</c:v>
                </c:pt>
                <c:pt idx="3">
                  <c:v>3.6</c:v>
                </c:pt>
                <c:pt idx="4">
                  <c:v>3.8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9416320"/>
        <c:axId val="99434496"/>
      </c:barChart>
      <c:catAx>
        <c:axId val="9941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434496"/>
        <c:crosses val="autoZero"/>
        <c:auto val="1"/>
        <c:lblAlgn val="ctr"/>
        <c:lblOffset val="100"/>
        <c:noMultiLvlLbl val="0"/>
      </c:catAx>
      <c:valAx>
        <c:axId val="994344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94163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4350831146106738E-2"/>
          <c:y val="0.85648148148148162"/>
          <c:w val="0.38326556801017786"/>
          <c:h val="8.3717191601050026E-2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82E-2"/>
          <c:y val="0.13379521895935961"/>
          <c:w val="0.93888888888889155"/>
          <c:h val="0.42522985290166448"/>
        </c:manualLayout>
      </c:layout>
      <c:lineChart>
        <c:grouping val="standard"/>
        <c:varyColors val="0"/>
        <c:ser>
          <c:idx val="0"/>
          <c:order val="0"/>
          <c:tx>
            <c:v>Площадь, тыс. кв.м.</c:v>
          </c:tx>
          <c:dLbls>
            <c:dLbl>
              <c:idx val="0"/>
              <c:layout>
                <c:manualLayout>
                  <c:x val="-8.3333333333333367E-3"/>
                  <c:y val="2.77777777777780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5555555555555558E-3"/>
                  <c:y val="4.1666666666666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3333333333333228E-3"/>
                  <c:y val="5.55555555555554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111111111111125E-2"/>
                  <c:y val="4.1666666666666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1111111111111125E-2"/>
                  <c:y val="3.70370370370370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000000000000001E-2"/>
                  <c:y val="4.6296296296296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прогн показат 2'!$C$24:$C$28</c:f>
              <c:numCache>
                <c:formatCode>General</c:formatCode>
                <c:ptCount val="5"/>
                <c:pt idx="0">
                  <c:v>81.599999999999994</c:v>
                </c:pt>
                <c:pt idx="1">
                  <c:v>100</c:v>
                </c:pt>
                <c:pt idx="2">
                  <c:v>106.5</c:v>
                </c:pt>
                <c:pt idx="3">
                  <c:v>109</c:v>
                </c:pt>
                <c:pt idx="4">
                  <c:v>105.5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9450880"/>
        <c:axId val="99452416"/>
      </c:lineChart>
      <c:catAx>
        <c:axId val="99450880"/>
        <c:scaling>
          <c:orientation val="minMax"/>
        </c:scaling>
        <c:delete val="1"/>
        <c:axPos val="b"/>
        <c:majorTickMark val="out"/>
        <c:minorTickMark val="none"/>
        <c:tickLblPos val="nextTo"/>
        <c:crossAx val="99452416"/>
        <c:crosses val="autoZero"/>
        <c:auto val="1"/>
        <c:lblAlgn val="ctr"/>
        <c:lblOffset val="100"/>
        <c:noMultiLvlLbl val="0"/>
      </c:catAx>
      <c:valAx>
        <c:axId val="994524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94508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8.6938976377952767E-2"/>
          <c:y val="0.8913714956912635"/>
          <c:w val="0.42334426946631681"/>
          <c:h val="8.3717191601049845E-2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848553435485193E-2"/>
          <c:y val="6.8227750693665185E-2"/>
          <c:w val="0.62658027253610804"/>
          <c:h val="0.8635444986126696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том числе налоговые и неналоговые доходы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Первоначальный план 2017 года</c:v>
                </c:pt>
                <c:pt idx="1">
                  <c:v>Прогноз 2018 год</c:v>
                </c:pt>
                <c:pt idx="2">
                  <c:v>Прогноз 2019 год</c:v>
                </c:pt>
                <c:pt idx="3">
                  <c:v>Прогноз 2020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133.80000000000001</c:v>
                </c:pt>
                <c:pt idx="1">
                  <c:v>144.1</c:v>
                </c:pt>
                <c:pt idx="2">
                  <c:v>151.6</c:v>
                </c:pt>
                <c:pt idx="3">
                  <c:v>159.19999999999999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(разница между 4 и 2 столбиком)</c:v>
                </c:pt>
              </c:strCache>
            </c:strRef>
          </c:tx>
          <c:spPr>
            <a:solidFill>
              <a:srgbClr val="3366CC"/>
            </a:solidFill>
            <a:ln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Первоначальный план 2017 года</c:v>
                </c:pt>
                <c:pt idx="1">
                  <c:v>Прогноз 2018 год</c:v>
                </c:pt>
                <c:pt idx="2">
                  <c:v>Прогноз 2019 год</c:v>
                </c:pt>
                <c:pt idx="3">
                  <c:v>Прогноз 2020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240.4</c:v>
                </c:pt>
                <c:pt idx="1">
                  <c:v>238.1</c:v>
                </c:pt>
                <c:pt idx="2">
                  <c:v>230.2</c:v>
                </c:pt>
                <c:pt idx="3">
                  <c:v>248.8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1157120"/>
        <c:axId val="161158656"/>
        <c:axId val="0"/>
      </c:bar3DChart>
      <c:catAx>
        <c:axId val="161157120"/>
        <c:scaling>
          <c:orientation val="minMax"/>
        </c:scaling>
        <c:delete val="1"/>
        <c:axPos val="b"/>
        <c:majorTickMark val="none"/>
        <c:minorTickMark val="none"/>
        <c:tickLblPos val="none"/>
        <c:crossAx val="161158656"/>
        <c:crosses val="autoZero"/>
        <c:auto val="0"/>
        <c:lblAlgn val="ctr"/>
        <c:lblOffset val="100"/>
        <c:noMultiLvlLbl val="0"/>
      </c:catAx>
      <c:valAx>
        <c:axId val="161158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157120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0578617584742309"/>
          <c:y val="0.40129713688603214"/>
          <c:w val="0.28321735115870367"/>
          <c:h val="0.30311069209135133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view3D>
      <c:rotX val="10"/>
      <c:rotY val="16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774327122153538E-2"/>
          <c:y val="5.0925925925925923E-2"/>
          <c:w val="0.68890989493314037"/>
          <c:h val="0.8122047244094488"/>
        </c:manualLayout>
      </c:layout>
      <c:bar3DChart>
        <c:barDir val="col"/>
        <c:grouping val="stacked"/>
        <c:varyColors val="0"/>
        <c:ser>
          <c:idx val="0"/>
          <c:order val="0"/>
          <c:tx>
            <c:v>Районный бюджет</c:v>
          </c:tx>
          <c:spPr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376,9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354,5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379,1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1"/>
              <c:pt idx="0">
                <c:v>2015</c:v>
              </c:pt>
            </c:numLit>
          </c:cat>
          <c:val>
            <c:numRef>
              <c:f>'расходы консолид бюджета'!$C$6:$C$9</c:f>
              <c:numCache>
                <c:formatCode>General</c:formatCode>
                <c:ptCount val="4"/>
                <c:pt idx="0">
                  <c:v>368.1</c:v>
                </c:pt>
                <c:pt idx="1">
                  <c:v>358.5</c:v>
                </c:pt>
                <c:pt idx="2">
                  <c:v>354</c:v>
                </c:pt>
                <c:pt idx="3">
                  <c:v>377.3</c:v>
                </c:pt>
              </c:numCache>
            </c:numRef>
          </c:val>
        </c:ser>
        <c:ser>
          <c:idx val="1"/>
          <c:order val="1"/>
          <c:tx>
            <c:v>Консолидированный бюджет</c:v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407,1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381,8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408,0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1"/>
              <c:pt idx="0">
                <c:v>2015</c:v>
              </c:pt>
            </c:numLit>
          </c:cat>
          <c:val>
            <c:numRef>
              <c:f>'расходы консолид бюджета'!$D$6:$D$9</c:f>
              <c:numCache>
                <c:formatCode>General</c:formatCode>
                <c:ptCount val="4"/>
                <c:pt idx="0">
                  <c:v>387.1</c:v>
                </c:pt>
                <c:pt idx="1">
                  <c:v>384.2</c:v>
                </c:pt>
                <c:pt idx="2">
                  <c:v>381.3</c:v>
                </c:pt>
                <c:pt idx="3">
                  <c:v>406.2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0866304"/>
        <c:axId val="100876288"/>
        <c:axId val="0"/>
      </c:bar3DChart>
      <c:catAx>
        <c:axId val="100866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0876288"/>
        <c:crosses val="autoZero"/>
        <c:auto val="1"/>
        <c:lblAlgn val="ctr"/>
        <c:lblOffset val="100"/>
        <c:noMultiLvlLbl val="0"/>
      </c:catAx>
      <c:valAx>
        <c:axId val="1008762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0866304"/>
        <c:crosses val="autoZero"/>
        <c:crossBetween val="between"/>
      </c:valAx>
      <c:spPr>
        <a:ln w="3175" cap="rnd">
          <a:round/>
        </a:ln>
      </c:spPr>
    </c:plotArea>
    <c:legend>
      <c:legendPos val="b"/>
      <c:layout>
        <c:manualLayout>
          <c:xMode val="edge"/>
          <c:yMode val="edge"/>
          <c:x val="0.71625494152720548"/>
          <c:y val="0.29359744094488188"/>
          <c:w val="0.27690751653201484"/>
          <c:h val="0.29841617454068525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 cap="flat"/>
    <a:scene3d>
      <a:camera prst="orthographicFront"/>
      <a:lightRig rig="threePt" dir="t"/>
    </a:scene3d>
    <a:sp3d prstMaterial="metal"/>
  </c:sp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554427026158904E-2"/>
          <c:y val="4.3695212407282476E-2"/>
          <c:w val="0.77463502887794244"/>
          <c:h val="0.86889652279641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A4C189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2018 год</c:v>
                </c:pt>
                <c:pt idx="1">
                  <c:v>Прогноз 2019 год</c:v>
                </c:pt>
                <c:pt idx="2">
                  <c:v>Прогноз 2020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356.8</c:v>
                </c:pt>
                <c:pt idx="1">
                  <c:v>354.5</c:v>
                </c:pt>
                <c:pt idx="2">
                  <c:v>379.1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C1C87A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2018 год</c:v>
                </c:pt>
                <c:pt idx="1">
                  <c:v>Прогноз 2019 год</c:v>
                </c:pt>
                <c:pt idx="2">
                  <c:v>Прогноз 2020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376.9</c:v>
                </c:pt>
                <c:pt idx="1">
                  <c:v>354.5</c:v>
                </c:pt>
                <c:pt idx="2">
                  <c:v>379.1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2018 год</c:v>
                </c:pt>
                <c:pt idx="1">
                  <c:v>Прогноз 2019 год</c:v>
                </c:pt>
                <c:pt idx="2">
                  <c:v>Прогноз 2020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-20.099999999999966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475968"/>
        <c:axId val="148574976"/>
      </c:barChart>
      <c:catAx>
        <c:axId val="139475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8574976"/>
        <c:crosses val="autoZero"/>
        <c:auto val="1"/>
        <c:lblAlgn val="ctr"/>
        <c:lblOffset val="100"/>
        <c:noMultiLvlLbl val="0"/>
      </c:catAx>
      <c:valAx>
        <c:axId val="148574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94759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>
              <a:solidFill>
                <a:schemeClr val="tx1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2431933508311767"/>
          <c:y val="0.84722222222222221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67599876816325E-2"/>
          <c:y val="7.2295335064552014E-4"/>
          <c:w val="0.74299476469106074"/>
          <c:h val="0.81933250664570811"/>
        </c:manualLayout>
      </c:layout>
      <c:pie3DChart>
        <c:varyColors val="1"/>
        <c:ser>
          <c:idx val="0"/>
          <c:order val="0"/>
          <c:tx>
            <c:strRef>
              <c:f>'2018г'!$A$3</c:f>
              <c:strCache>
                <c:ptCount val="1"/>
              </c:strCache>
            </c:strRef>
          </c:tx>
          <c:explosion val="25"/>
          <c:dPt>
            <c:idx val="0"/>
            <c:bubble3D val="0"/>
            <c:spPr>
              <a:solidFill>
                <a:srgbClr val="7F7F7F"/>
              </a:solidFill>
            </c:spPr>
          </c:dPt>
          <c:dPt>
            <c:idx val="1"/>
            <c:bubble3D val="0"/>
            <c:spPr>
              <a:solidFill>
                <a:srgbClr val="D24E57"/>
              </a:solidFill>
            </c:spPr>
          </c:dPt>
          <c:dPt>
            <c:idx val="2"/>
            <c:bubble3D val="0"/>
            <c:spPr>
              <a:solidFill>
                <a:srgbClr val="8CC844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5,9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62,</a:t>
                    </a:r>
                    <a:r>
                      <a:rPr lang="ru-RU" smtClean="0"/>
                      <a:t>3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'2018г'!$B$2:$D$2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'2018г'!$B$3:$D$3</c:f>
              <c:numCache>
                <c:formatCode>0.0%</c:formatCode>
                <c:ptCount val="3"/>
                <c:pt idx="0">
                  <c:v>1.7999999999999999E-2</c:v>
                </c:pt>
                <c:pt idx="1">
                  <c:v>0.36000000000000032</c:v>
                </c:pt>
                <c:pt idx="2">
                  <c:v>0.62200000000000466</c:v>
                </c:pt>
              </c:numCache>
            </c:numRef>
          </c:val>
        </c:ser>
        <c:ser>
          <c:idx val="1"/>
          <c:order val="1"/>
          <c:tx>
            <c:strRef>
              <c:f>'2018г'!$A$4</c:f>
              <c:strCache>
                <c:ptCount val="1"/>
              </c:strCache>
            </c:strRef>
          </c:tx>
          <c:explosion val="25"/>
          <c:cat>
            <c:strRef>
              <c:f>'2018г'!$B$2:$D$2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'2018г'!$B$4:$D$4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'2018г'!$A$5</c:f>
              <c:strCache>
                <c:ptCount val="1"/>
              </c:strCache>
            </c:strRef>
          </c:tx>
          <c:explosion val="25"/>
          <c:cat>
            <c:strRef>
              <c:f>'2018г'!$B$2:$D$2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'2018г'!$B$5:$D$5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0.67170850520902625"/>
          <c:w val="0.77579937226065099"/>
          <c:h val="0.16793300457541674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5.0861220472440974E-2"/>
          <c:y val="0.76388888888889606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40876775694192"/>
          <c:y val="0.19552594387240249"/>
          <c:w val="0.7951824644861164"/>
          <c:h val="0.66480281310990785"/>
        </c:manualLayout>
      </c:layout>
      <c:pie3DChart>
        <c:varyColors val="1"/>
        <c:ser>
          <c:idx val="0"/>
          <c:order val="0"/>
          <c:tx>
            <c:strRef>
              <c:f>'2018г'!$A$27</c:f>
              <c:strCache>
                <c:ptCount val="1"/>
              </c:strCache>
            </c:strRef>
          </c:tx>
          <c:explosion val="25"/>
          <c:dPt>
            <c:idx val="0"/>
            <c:bubble3D val="0"/>
            <c:spPr>
              <a:solidFill>
                <a:srgbClr val="7F7F7F"/>
              </a:solidFill>
            </c:spPr>
          </c:dPt>
          <c:dPt>
            <c:idx val="1"/>
            <c:bubble3D val="0"/>
            <c:spPr>
              <a:solidFill>
                <a:srgbClr val="D24E57"/>
              </a:solidFill>
            </c:spPr>
          </c:dPt>
          <c:dPt>
            <c:idx val="2"/>
            <c:bubble3D val="0"/>
            <c:spPr>
              <a:solidFill>
                <a:srgbClr val="8CC844"/>
              </a:solidFill>
            </c:spPr>
          </c:dPt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'2018г'!$B$26:$D$26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'2018г'!$B$27:$D$27</c:f>
              <c:numCache>
                <c:formatCode>0.0%</c:formatCode>
                <c:ptCount val="3"/>
                <c:pt idx="0">
                  <c:v>1.9000000000000152E-2</c:v>
                </c:pt>
                <c:pt idx="1">
                  <c:v>0.37800000000000233</c:v>
                </c:pt>
                <c:pt idx="2">
                  <c:v>0.60300000000000065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5.6416660038707996E-2"/>
          <c:y val="0.7824072806116571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004188870330745"/>
          <c:y val="0.2223844573776104"/>
          <c:w val="0.75042127309844675"/>
          <c:h val="0.65331079538970671"/>
        </c:manualLayout>
      </c:layout>
      <c:pie3DChart>
        <c:varyColors val="1"/>
        <c:ser>
          <c:idx val="0"/>
          <c:order val="0"/>
          <c:tx>
            <c:strRef>
              <c:f>'2018г'!$A$49</c:f>
              <c:strCache>
                <c:ptCount val="1"/>
              </c:strCache>
            </c:strRef>
          </c:tx>
          <c:explosion val="25"/>
          <c:dPt>
            <c:idx val="0"/>
            <c:bubble3D val="0"/>
            <c:spPr>
              <a:solidFill>
                <a:srgbClr val="7F7F7F"/>
              </a:solidFill>
            </c:spPr>
          </c:dPt>
          <c:dPt>
            <c:idx val="1"/>
            <c:bubble3D val="0"/>
            <c:spPr>
              <a:solidFill>
                <a:srgbClr val="D24E57"/>
              </a:solidFill>
            </c:spPr>
          </c:dPt>
          <c:dPt>
            <c:idx val="2"/>
            <c:bubble3D val="0"/>
            <c:spPr>
              <a:solidFill>
                <a:srgbClr val="8CC844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37,</a:t>
                    </a:r>
                    <a:r>
                      <a:rPr lang="ru-RU" smtClean="0"/>
                      <a:t>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r>
                      <a:rPr lang="ru-RU" smtClean="0"/>
                      <a:t>1,0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'2018г'!$B$48:$D$48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'2018г'!$B$49:$D$49</c:f>
              <c:numCache>
                <c:formatCode>0.0%</c:formatCode>
                <c:ptCount val="3"/>
                <c:pt idx="0">
                  <c:v>1.9000000000000152E-2</c:v>
                </c:pt>
                <c:pt idx="1">
                  <c:v>0.37300000000000233</c:v>
                </c:pt>
                <c:pt idx="2">
                  <c:v>0.60800000000000065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071741032370933E-2"/>
          <c:y val="7.4548702245552642E-2"/>
          <c:w val="0.71716579177602757"/>
          <c:h val="0.537780694079906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межбюдж18!$A$43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rgbClr val="A6A6A6"/>
            </a:solidFill>
          </c:spPr>
          <c:invertIfNegative val="0"/>
          <c:cat>
            <c:strRef>
              <c:f>межбюдж18!$B$42:$E$42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межбюдж18!$B$43:$E$43</c:f>
              <c:numCache>
                <c:formatCode>General</c:formatCode>
                <c:ptCount val="4"/>
                <c:pt idx="0">
                  <c:v>69.599999999999994</c:v>
                </c:pt>
                <c:pt idx="1">
                  <c:v>18.899999999999999</c:v>
                </c:pt>
                <c:pt idx="2">
                  <c:v>174.1</c:v>
                </c:pt>
                <c:pt idx="3">
                  <c:v>0.4</c:v>
                </c:pt>
              </c:numCache>
            </c:numRef>
          </c:val>
        </c:ser>
        <c:ser>
          <c:idx val="1"/>
          <c:order val="1"/>
          <c:tx>
            <c:strRef>
              <c:f>межбюдж18!$A$44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rgbClr val="BF3F3F"/>
            </a:solidFill>
          </c:spPr>
          <c:invertIfNegative val="0"/>
          <c:cat>
            <c:strRef>
              <c:f>межбюдж18!$B$42:$E$42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межбюдж18!$B$44:$E$44</c:f>
              <c:numCache>
                <c:formatCode>General</c:formatCode>
                <c:ptCount val="4"/>
                <c:pt idx="0">
                  <c:v>80.5</c:v>
                </c:pt>
                <c:pt idx="1">
                  <c:v>18.899999999999999</c:v>
                </c:pt>
                <c:pt idx="2">
                  <c:v>138.80000000000001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0743040"/>
        <c:axId val="100744576"/>
        <c:axId val="0"/>
      </c:bar3DChart>
      <c:catAx>
        <c:axId val="1007430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00744576"/>
        <c:crosses val="autoZero"/>
        <c:auto val="1"/>
        <c:lblAlgn val="ctr"/>
        <c:lblOffset val="100"/>
        <c:noMultiLvlLbl val="0"/>
      </c:catAx>
      <c:valAx>
        <c:axId val="100744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74304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2018</a:t>
            </a:r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 год: </a:t>
            </a:r>
            <a:r>
              <a:rPr lang="ru-RU" sz="1800" baseline="0" dirty="0" smtClean="0">
                <a:latin typeface="Times New Roman" pitchFamily="18" charset="0"/>
                <a:cs typeface="Times New Roman" pitchFamily="18" charset="0"/>
              </a:rPr>
              <a:t>376,9 </a:t>
            </a:r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847499630894824E-4"/>
          <c:y val="0.24796151907948191"/>
          <c:w val="0.85162727296978979"/>
          <c:h val="0.67832806069599294"/>
        </c:manualLayout>
      </c:layout>
      <c:pie3DChart>
        <c:varyColors val="1"/>
        <c:ser>
          <c:idx val="0"/>
          <c:order val="0"/>
          <c:tx>
            <c:strRef>
              <c:f>'Расходы районного бюдж по отрас'!$B$1</c:f>
              <c:strCache>
                <c:ptCount val="1"/>
                <c:pt idx="0">
                  <c:v>2018 год: 358,5 млн. рублей</c:v>
                </c:pt>
              </c:strCache>
            </c:strRef>
          </c:tx>
          <c:explosion val="25"/>
          <c:dPt>
            <c:idx val="1"/>
            <c:bubble3D val="0"/>
            <c:spPr>
              <a:solidFill>
                <a:srgbClr val="38D83C"/>
              </a:solidFill>
            </c:spPr>
          </c:dPt>
          <c:dPt>
            <c:idx val="3"/>
            <c:bubble3D val="0"/>
            <c:spPr>
              <a:solidFill>
                <a:srgbClr val="6FD3E7"/>
              </a:solidFill>
            </c:spPr>
          </c:dPt>
          <c:dPt>
            <c:idx val="4"/>
            <c:bubble3D val="0"/>
            <c:spPr>
              <a:solidFill>
                <a:srgbClr val="00B0F0"/>
              </a:solidFill>
            </c:spPr>
          </c:dPt>
          <c:dPt>
            <c:idx val="5"/>
            <c:bubble3D val="0"/>
            <c:spPr>
              <a:solidFill>
                <a:srgbClr val="AB71AB"/>
              </a:solidFill>
            </c:spPr>
          </c:dPt>
          <c:dPt>
            <c:idx val="6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7"/>
            <c:bubble3D val="0"/>
            <c:spPr>
              <a:solidFill>
                <a:srgbClr val="00B050"/>
              </a:solidFill>
            </c:spPr>
          </c:dPt>
          <c:dPt>
            <c:idx val="8"/>
            <c:bubble3D val="0"/>
            <c:spPr>
              <a:solidFill>
                <a:srgbClr val="FF0000"/>
              </a:solidFill>
            </c:spPr>
          </c:dPt>
          <c:dPt>
            <c:idx val="9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ru-RU" smtClean="0">
                        <a:solidFill>
                          <a:schemeClr val="bg1"/>
                        </a:solidFill>
                      </a:rPr>
                      <a:t>13,4%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2.5751542253262612E-4"/>
                  <c:y val="-9.190626837257506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492912779394329E-2"/>
                  <c:y val="-2.0305369691200791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,3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4.7052339798201986E-3"/>
                  <c:y val="-8.598889946527064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6,8%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45,1%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11,8%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6.8306295974757117E-3"/>
                  <c:y val="9.7833086032643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5.7821588561138518E-2"/>
                  <c:y val="-4.357064867437439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-1.7821123712786196E-2"/>
                  <c:y val="-1.729926649682241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val>
            <c:numRef>
              <c:f>'Расходы районного бюдж по отрас'!$B$2:$B$12</c:f>
              <c:numCache>
                <c:formatCode>General</c:formatCode>
                <c:ptCount val="11"/>
                <c:pt idx="0">
                  <c:v>50.2</c:v>
                </c:pt>
                <c:pt idx="1">
                  <c:v>0.30000000000000032</c:v>
                </c:pt>
                <c:pt idx="2">
                  <c:v>4.7</c:v>
                </c:pt>
                <c:pt idx="3">
                  <c:v>37.1</c:v>
                </c:pt>
                <c:pt idx="4">
                  <c:v>6.1</c:v>
                </c:pt>
                <c:pt idx="5">
                  <c:v>169.6</c:v>
                </c:pt>
                <c:pt idx="6">
                  <c:v>43.7</c:v>
                </c:pt>
                <c:pt idx="7">
                  <c:v>9.3000000000000007</c:v>
                </c:pt>
                <c:pt idx="8">
                  <c:v>2</c:v>
                </c:pt>
                <c:pt idx="9">
                  <c:v>3.7</c:v>
                </c:pt>
                <c:pt idx="10">
                  <c:v>31.8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2019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год: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354,5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9.8522531578208727E-2"/>
          <c:y val="8.9230546336178246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826426408670194E-2"/>
          <c:y val="1.3840381199282893E-2"/>
          <c:w val="0.56969826226846698"/>
          <c:h val="0.74950866279289563"/>
        </c:manualLayout>
      </c:layout>
      <c:pie3DChart>
        <c:varyColors val="1"/>
        <c:ser>
          <c:idx val="0"/>
          <c:order val="0"/>
          <c:tx>
            <c:strRef>
              <c:f>'Расходы районного бюдж по отрас'!$G$1</c:f>
              <c:strCache>
                <c:ptCount val="1"/>
                <c:pt idx="0">
                  <c:v>2019 год: 354 млн. рублей</c:v>
                </c:pt>
              </c:strCache>
            </c:strRef>
          </c:tx>
          <c:explosion val="25"/>
          <c:dPt>
            <c:idx val="1"/>
            <c:bubble3D val="0"/>
            <c:spPr>
              <a:solidFill>
                <a:srgbClr val="38D83C"/>
              </a:solidFill>
            </c:spPr>
          </c:dPt>
          <c:dPt>
            <c:idx val="3"/>
            <c:bubble3D val="0"/>
            <c:spPr>
              <a:solidFill>
                <a:srgbClr val="6FD3E7"/>
              </a:solidFill>
            </c:spPr>
          </c:dPt>
          <c:dPt>
            <c:idx val="4"/>
            <c:bubble3D val="0"/>
            <c:spPr>
              <a:solidFill>
                <a:srgbClr val="00B0F0"/>
              </a:solidFill>
            </c:spPr>
          </c:dPt>
          <c:dPt>
            <c:idx val="5"/>
            <c:bubble3D val="0"/>
            <c:spPr>
              <a:solidFill>
                <a:srgbClr val="AB71AB"/>
              </a:solidFill>
            </c:spPr>
          </c:dPt>
          <c:dPt>
            <c:idx val="6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7"/>
            <c:bubble3D val="0"/>
            <c:spPr>
              <a:solidFill>
                <a:srgbClr val="00B050"/>
              </a:solidFill>
            </c:spPr>
          </c:dPt>
          <c:dPt>
            <c:idx val="8"/>
            <c:bubble3D val="0"/>
            <c:spPr>
              <a:solidFill>
                <a:srgbClr val="FF0000"/>
              </a:solidFill>
            </c:spPr>
          </c:dPt>
          <c:dPt>
            <c:idx val="9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13,8%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3741698720892951E-2"/>
                  <c:y val="-4.466006744338073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8,8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5.9232127503142558E-3"/>
                  <c:y val="2.16263611510448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,8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48</a:t>
                    </a:r>
                    <a:r>
                      <a:rPr lang="ru-RU" dirty="0" smtClean="0"/>
                      <a:t>,5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12,7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8.3182608958852766E-3"/>
                  <c:y val="-3.48793424200391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2.6705226765833291E-2"/>
                  <c:y val="-3.412413893504410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'Расходы районного бюдж по отрас'!$F$2:$F$12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'Расходы районного бюдж по отрас'!$G$2:$G$12</c:f>
              <c:numCache>
                <c:formatCode>General</c:formatCode>
                <c:ptCount val="11"/>
                <c:pt idx="0">
                  <c:v>50.3</c:v>
                </c:pt>
                <c:pt idx="1">
                  <c:v>0.30000000000000032</c:v>
                </c:pt>
                <c:pt idx="2">
                  <c:v>4.2</c:v>
                </c:pt>
                <c:pt idx="3">
                  <c:v>31.1</c:v>
                </c:pt>
                <c:pt idx="4">
                  <c:v>4</c:v>
                </c:pt>
                <c:pt idx="5">
                  <c:v>171.3</c:v>
                </c:pt>
                <c:pt idx="6">
                  <c:v>44.3</c:v>
                </c:pt>
                <c:pt idx="7">
                  <c:v>8.9</c:v>
                </c:pt>
                <c:pt idx="8">
                  <c:v>0.8</c:v>
                </c:pt>
                <c:pt idx="9">
                  <c:v>3.8</c:v>
                </c:pt>
                <c:pt idx="10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5087483488950693"/>
          <c:y val="6.2078916314495004E-2"/>
          <c:w val="0.34122921218195257"/>
          <c:h val="0.86236573965847696"/>
        </c:manualLayout>
      </c:layout>
      <c:overlay val="0"/>
      <c:txPr>
        <a:bodyPr/>
        <a:lstStyle/>
        <a:p>
          <a:pPr>
            <a:defRPr sz="1000" kern="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/>
              <a:t>2020 год: </a:t>
            </a:r>
            <a:r>
              <a:rPr lang="ru-RU" dirty="0" smtClean="0"/>
              <a:t>379,1 </a:t>
            </a:r>
            <a:r>
              <a:rPr lang="ru-RU" dirty="0"/>
              <a:t>млн. рублей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'Расходы районного бюдж по отрас'!$D$1</c:f>
              <c:strCache>
                <c:ptCount val="1"/>
                <c:pt idx="0">
                  <c:v>2020 год: 377,3 млн. рублей</c:v>
                </c:pt>
              </c:strCache>
            </c:strRef>
          </c:tx>
          <c:explosion val="25"/>
          <c:dPt>
            <c:idx val="1"/>
            <c:bubble3D val="0"/>
            <c:spPr>
              <a:solidFill>
                <a:srgbClr val="38D83C"/>
              </a:solidFill>
            </c:spPr>
          </c:dPt>
          <c:dPt>
            <c:idx val="3"/>
            <c:bubble3D val="0"/>
            <c:spPr>
              <a:solidFill>
                <a:srgbClr val="6FD3E7"/>
              </a:solidFill>
            </c:spPr>
          </c:dPt>
          <c:dPt>
            <c:idx val="4"/>
            <c:bubble3D val="0"/>
            <c:spPr>
              <a:solidFill>
                <a:srgbClr val="3399FF"/>
              </a:solidFill>
            </c:spPr>
          </c:dPt>
          <c:dPt>
            <c:idx val="5"/>
            <c:bubble3D val="0"/>
            <c:spPr>
              <a:solidFill>
                <a:srgbClr val="AB71AB"/>
              </a:solidFill>
            </c:spPr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7"/>
            <c:bubble3D val="0"/>
            <c:spPr>
              <a:solidFill>
                <a:srgbClr val="00B050"/>
              </a:solidFill>
            </c:spPr>
          </c:dPt>
          <c:dPt>
            <c:idx val="8"/>
            <c:bubble3D val="0"/>
            <c:spPr>
              <a:solidFill>
                <a:srgbClr val="FF0000"/>
              </a:solidFill>
            </c:spPr>
          </c:dPt>
          <c:dPt>
            <c:idx val="9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14</a:t>
                    </a:r>
                    <a:r>
                      <a:rPr lang="ru-RU" smtClean="0">
                        <a:solidFill>
                          <a:schemeClr val="bg1"/>
                        </a:solidFill>
                      </a:rPr>
                      <a:t>,1</a:t>
                    </a:r>
                    <a:r>
                      <a:rPr lang="en-US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2.4582942551583397E-2"/>
                  <c:y val="-7.30920517298495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9945477197010006E-2"/>
                  <c:y val="-1.205282336784348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11,9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7.9395769758392593E-4"/>
                  <c:y val="-3.03210119547283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46,7%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5.2081875192474446E-2"/>
                  <c:y val="-1.879886660041232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1.2104464710658201E-2"/>
                  <c:y val="-7.6126243475072602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7.1191977658949024E-2"/>
                  <c:y val="-6.835969034133912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1,1</a:t>
                    </a:r>
                    <a:r>
                      <a:rPr lang="en-US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smtClean="0"/>
                      <a:t>9,4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val>
            <c:numRef>
              <c:f>'Расходы районного бюдж по отрас'!$D$2:$D$12</c:f>
              <c:numCache>
                <c:formatCode>General</c:formatCode>
                <c:ptCount val="11"/>
                <c:pt idx="0">
                  <c:v>53.3</c:v>
                </c:pt>
                <c:pt idx="1">
                  <c:v>0.30000000000000032</c:v>
                </c:pt>
                <c:pt idx="2">
                  <c:v>4.3</c:v>
                </c:pt>
                <c:pt idx="3">
                  <c:v>45.1</c:v>
                </c:pt>
                <c:pt idx="4">
                  <c:v>3.7</c:v>
                </c:pt>
                <c:pt idx="5">
                  <c:v>178</c:v>
                </c:pt>
                <c:pt idx="6">
                  <c:v>44.9</c:v>
                </c:pt>
                <c:pt idx="7">
                  <c:v>7.3</c:v>
                </c:pt>
                <c:pt idx="8">
                  <c:v>0.8</c:v>
                </c:pt>
                <c:pt idx="9">
                  <c:v>4</c:v>
                </c:pt>
                <c:pt idx="10">
                  <c:v>35.6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cat>
            <c:strRef>
              <c:f>'фин помощь'!$K$3:$L$3</c:f>
              <c:strCache>
                <c:ptCount val="2"/>
                <c:pt idx="0">
                  <c:v>до распределения финансовой помощи</c:v>
                </c:pt>
                <c:pt idx="1">
                  <c:v>после распределения финансовой помощи</c:v>
                </c:pt>
              </c:strCache>
            </c:strRef>
          </c:cat>
          <c:val>
            <c:numRef>
              <c:f>'фин помощь'!$K$4:$L$4</c:f>
              <c:numCache>
                <c:formatCode>General</c:formatCode>
                <c:ptCount val="2"/>
                <c:pt idx="0">
                  <c:v>2802.14</c:v>
                </c:pt>
                <c:pt idx="1">
                  <c:v>5726.33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7853184"/>
        <c:axId val="120148736"/>
      </c:barChart>
      <c:catAx>
        <c:axId val="11785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0148736"/>
        <c:crosses val="autoZero"/>
        <c:auto val="1"/>
        <c:lblAlgn val="ctr"/>
        <c:lblOffset val="100"/>
        <c:noMultiLvlLbl val="0"/>
      </c:catAx>
      <c:valAx>
        <c:axId val="120148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853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09777109421556"/>
          <c:y val="0"/>
          <c:w val="0.66983658157123249"/>
          <c:h val="0.97685185185185264"/>
        </c:manualLayout>
      </c:layout>
      <c:pieChart>
        <c:varyColors val="1"/>
        <c:ser>
          <c:idx val="0"/>
          <c:order val="0"/>
          <c:spPr>
            <a:effectLst>
              <a:outerShdw blurRad="203200" dist="88900" dir="11940000" sx="78000" sy="78000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23"/>
          <c:cat>
            <c:strRef>
              <c:f>'фин помощь'!$D$3:$F$3</c:f>
              <c:strCache>
                <c:ptCount val="3"/>
                <c:pt idx="0">
                  <c:v>Дотации районного бюджета</c:v>
                </c:pt>
                <c:pt idx="1">
                  <c:v>ИМТ на зарплату</c:v>
                </c:pt>
                <c:pt idx="2">
                  <c:v>ИМТ сбалансированность поселений</c:v>
                </c:pt>
              </c:strCache>
            </c:strRef>
          </c:cat>
          <c:val>
            <c:numRef>
              <c:f>'фин помощь'!$D$4:$F$4</c:f>
              <c:numCache>
                <c:formatCode>0.00</c:formatCode>
                <c:ptCount val="3"/>
                <c:pt idx="0">
                  <c:v>14655.4</c:v>
                </c:pt>
                <c:pt idx="1">
                  <c:v>2839.5</c:v>
                </c:pt>
                <c:pt idx="2">
                  <c:v>17171.3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3"/>
      </c:pie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Relationship Id="rId4" Type="http://schemas.openxmlformats.org/officeDocument/2006/relationships/image" Target="../media/image66.jpeg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microsoft.com/office/2007/relationships/hdphoto" Target="../media/hdphoto4.wdp"/><Relationship Id="rId1" Type="http://schemas.openxmlformats.org/officeDocument/2006/relationships/image" Target="../media/image96.jpeg"/><Relationship Id="rId4" Type="http://schemas.openxmlformats.org/officeDocument/2006/relationships/image" Target="../media/image98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Relationship Id="rId4" Type="http://schemas.openxmlformats.org/officeDocument/2006/relationships/image" Target="../media/image66.jpeg"/></Relationships>
</file>

<file path=ppt/diagrams/_rels/drawing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microsoft.com/office/2007/relationships/hdphoto" Target="../media/hdphoto4.wdp"/><Relationship Id="rId1" Type="http://schemas.openxmlformats.org/officeDocument/2006/relationships/image" Target="../media/image96.jpeg"/><Relationship Id="rId4" Type="http://schemas.openxmlformats.org/officeDocument/2006/relationships/image" Target="../media/image9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/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/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/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rgbClr val="0070C0"/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rgbClr val="0070C0"/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/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/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/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/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/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/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6D679D-A9B3-406F-B3A5-5E87C7C1F1A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2F9B41-8FED-4BF1-9AF2-C29BA9C8AF56}">
      <dgm:prSet/>
      <dgm:spPr>
        <a:solidFill>
          <a:schemeClr val="bg2">
            <a:lumMod val="75000"/>
          </a:schemeClr>
        </a:solidFill>
        <a:ln>
          <a:noFill/>
        </a:ln>
      </dgm:spPr>
      <dgm:t>
        <a:bodyPr/>
        <a:lstStyle/>
        <a:p>
          <a:pPr algn="ctr" rtl="0"/>
          <a:r>
            <a:rPr lang="ru-RU" b="1" dirty="0" smtClean="0">
              <a:solidFill>
                <a:schemeClr val="tx1"/>
              </a:solidFill>
            </a:rPr>
            <a:t>1</a:t>
          </a:r>
          <a:endParaRPr lang="ru-RU" dirty="0">
            <a:solidFill>
              <a:schemeClr val="tx1"/>
            </a:solidFill>
          </a:endParaRPr>
        </a:p>
      </dgm:t>
    </dgm:pt>
    <dgm:pt modelId="{66A1315A-9374-4E75-9D1C-2F242CEA2821}" type="parTrans" cxnId="{7D4B3013-4CD4-4936-862B-2AD81840651F}">
      <dgm:prSet/>
      <dgm:spPr/>
      <dgm:t>
        <a:bodyPr/>
        <a:lstStyle/>
        <a:p>
          <a:endParaRPr lang="ru-RU"/>
        </a:p>
      </dgm:t>
    </dgm:pt>
    <dgm:pt modelId="{F345F066-6CF5-4DEC-BCC5-7971A3F25C44}" type="sibTrans" cxnId="{7D4B3013-4CD4-4936-862B-2AD81840651F}">
      <dgm:prSet/>
      <dgm:spPr/>
      <dgm:t>
        <a:bodyPr/>
        <a:lstStyle/>
        <a:p>
          <a:endParaRPr lang="ru-RU"/>
        </a:p>
      </dgm:t>
    </dgm:pt>
    <dgm:pt modelId="{77DBD09E-E42E-4E7C-B69F-639A1C617995}" type="pres">
      <dgm:prSet presAssocID="{EA6D679D-A9B3-406F-B3A5-5E87C7C1F1A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1BEBAE-0D2C-45DF-8AEF-FB20771823EB}" type="pres">
      <dgm:prSet presAssocID="{7A2F9B41-8FED-4BF1-9AF2-C29BA9C8AF56}" presName="parentText" presStyleLbl="node1" presStyleIdx="0" presStyleCnt="1" custLinFactNeighborY="-105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0AF139-B851-464D-834C-932B622DEA79}" type="presOf" srcId="{EA6D679D-A9B3-406F-B3A5-5E87C7C1F1AA}" destId="{77DBD09E-E42E-4E7C-B69F-639A1C617995}" srcOrd="0" destOrd="0" presId="urn:microsoft.com/office/officeart/2005/8/layout/vList2"/>
    <dgm:cxn modelId="{7D4B3013-4CD4-4936-862B-2AD81840651F}" srcId="{EA6D679D-A9B3-406F-B3A5-5E87C7C1F1AA}" destId="{7A2F9B41-8FED-4BF1-9AF2-C29BA9C8AF56}" srcOrd="0" destOrd="0" parTransId="{66A1315A-9374-4E75-9D1C-2F242CEA2821}" sibTransId="{F345F066-6CF5-4DEC-BCC5-7971A3F25C44}"/>
    <dgm:cxn modelId="{77E097D5-A57D-4218-807E-3AA3B3FB6777}" type="presOf" srcId="{7A2F9B41-8FED-4BF1-9AF2-C29BA9C8AF56}" destId="{A61BEBAE-0D2C-45DF-8AEF-FB20771823EB}" srcOrd="0" destOrd="0" presId="urn:microsoft.com/office/officeart/2005/8/layout/vList2"/>
    <dgm:cxn modelId="{4906616B-29A3-4C1D-82ED-6F0060D6BD9B}" type="presParOf" srcId="{77DBD09E-E42E-4E7C-B69F-639A1C617995}" destId="{A61BEBAE-0D2C-45DF-8AEF-FB20771823E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BCDF68-8FB4-499E-B0AE-0EFE648B0C2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8ABC7A5-1078-451F-8469-DD183B4CD2C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Сохранение и развитие налогового потенциала на территории района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8DBF2FE7-0D01-4315-BD10-D3DCD6CC46FC}" type="parTrans" cxnId="{B38AC02F-7348-43E6-8DDE-0A13B33F3CB4}">
      <dgm:prSet/>
      <dgm:spPr/>
      <dgm:t>
        <a:bodyPr/>
        <a:lstStyle/>
        <a:p>
          <a:endParaRPr lang="ru-RU"/>
        </a:p>
      </dgm:t>
    </dgm:pt>
    <dgm:pt modelId="{68BFDC89-5D0D-493A-8E58-8F46B11AB0DA}" type="sibTrans" cxnId="{B38AC02F-7348-43E6-8DDE-0A13B33F3CB4}">
      <dgm:prSet/>
      <dgm:spPr/>
      <dgm:t>
        <a:bodyPr/>
        <a:lstStyle/>
        <a:p>
          <a:endParaRPr lang="ru-RU"/>
        </a:p>
      </dgm:t>
    </dgm:pt>
    <dgm:pt modelId="{09CB0584-341C-4732-9849-CB329C74FDB6}" type="pres">
      <dgm:prSet presAssocID="{0BBCDF68-8FB4-499E-B0AE-0EFE648B0C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6BA1A0-DA99-4FD8-8F32-213D9264E597}" type="pres">
      <dgm:prSet presAssocID="{C8ABC7A5-1078-451F-8469-DD183B4CD2C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8AC02F-7348-43E6-8DDE-0A13B33F3CB4}" srcId="{0BBCDF68-8FB4-499E-B0AE-0EFE648B0C27}" destId="{C8ABC7A5-1078-451F-8469-DD183B4CD2CE}" srcOrd="0" destOrd="0" parTransId="{8DBF2FE7-0D01-4315-BD10-D3DCD6CC46FC}" sibTransId="{68BFDC89-5D0D-493A-8E58-8F46B11AB0DA}"/>
    <dgm:cxn modelId="{BC6EA7FC-519A-4534-B5FF-A151399647DF}" type="presOf" srcId="{C8ABC7A5-1078-451F-8469-DD183B4CD2CE}" destId="{846BA1A0-DA99-4FD8-8F32-213D9264E597}" srcOrd="0" destOrd="0" presId="urn:microsoft.com/office/officeart/2005/8/layout/vList2"/>
    <dgm:cxn modelId="{DCD4F47A-2527-4E90-B875-F59DBE658D58}" type="presOf" srcId="{0BBCDF68-8FB4-499E-B0AE-0EFE648B0C27}" destId="{09CB0584-341C-4732-9849-CB329C74FDB6}" srcOrd="0" destOrd="0" presId="urn:microsoft.com/office/officeart/2005/8/layout/vList2"/>
    <dgm:cxn modelId="{57827DBA-146C-4460-A260-D5A25EBFA326}" type="presParOf" srcId="{09CB0584-341C-4732-9849-CB329C74FDB6}" destId="{846BA1A0-DA99-4FD8-8F32-213D9264E5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AD6F5B-1A92-4B3B-8AF4-BC4091C8C74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754D81-ABA8-4A95-A217-5AE6465C2C6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Обеспечение сбалансированности и устойчивости бюджетной системы района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EC5CEF5-024F-481C-A315-E1B9BF7DE2D4}" type="parTrans" cxnId="{0B092359-1442-42C3-B788-139C4D0695AD}">
      <dgm:prSet/>
      <dgm:spPr/>
      <dgm:t>
        <a:bodyPr/>
        <a:lstStyle/>
        <a:p>
          <a:endParaRPr lang="ru-RU"/>
        </a:p>
      </dgm:t>
    </dgm:pt>
    <dgm:pt modelId="{6CE5D117-B095-4535-B0C0-467B773AC25F}" type="sibTrans" cxnId="{0B092359-1442-42C3-B788-139C4D0695AD}">
      <dgm:prSet/>
      <dgm:spPr/>
      <dgm:t>
        <a:bodyPr/>
        <a:lstStyle/>
        <a:p>
          <a:endParaRPr lang="ru-RU"/>
        </a:p>
      </dgm:t>
    </dgm:pt>
    <dgm:pt modelId="{63FD0977-6AAE-4EEB-A9BF-D3AE8CFB567E}" type="pres">
      <dgm:prSet presAssocID="{56AD6F5B-1A92-4B3B-8AF4-BC4091C8C7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F82621-0019-47B6-B34E-2FF4019376CD}" type="pres">
      <dgm:prSet presAssocID="{9A754D81-ABA8-4A95-A217-5AE6465C2C6C}" presName="parentText" presStyleLbl="node1" presStyleIdx="0" presStyleCnt="1" custLinFactNeighborX="4000" custLinFactNeighborY="-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3BA1CE-A941-4AB7-8D7F-F58558D0A52F}" type="presOf" srcId="{9A754D81-ABA8-4A95-A217-5AE6465C2C6C}" destId="{D6F82621-0019-47B6-B34E-2FF4019376CD}" srcOrd="0" destOrd="0" presId="urn:microsoft.com/office/officeart/2005/8/layout/vList2"/>
    <dgm:cxn modelId="{4B1FABB9-1D97-4545-8912-B6ABDA21BD91}" type="presOf" srcId="{56AD6F5B-1A92-4B3B-8AF4-BC4091C8C74A}" destId="{63FD0977-6AAE-4EEB-A9BF-D3AE8CFB567E}" srcOrd="0" destOrd="0" presId="urn:microsoft.com/office/officeart/2005/8/layout/vList2"/>
    <dgm:cxn modelId="{0B092359-1442-42C3-B788-139C4D0695AD}" srcId="{56AD6F5B-1A92-4B3B-8AF4-BC4091C8C74A}" destId="{9A754D81-ABA8-4A95-A217-5AE6465C2C6C}" srcOrd="0" destOrd="0" parTransId="{BEC5CEF5-024F-481C-A315-E1B9BF7DE2D4}" sibTransId="{6CE5D117-B095-4535-B0C0-467B773AC25F}"/>
    <dgm:cxn modelId="{21050C4F-914E-4102-A29B-68F74DADD172}" type="presParOf" srcId="{63FD0977-6AAE-4EEB-A9BF-D3AE8CFB567E}" destId="{D6F82621-0019-47B6-B34E-2FF4019376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418491-39AF-4934-BB23-8CCD8F5010A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2932490-463E-42BC-9D28-20590F13A96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 эффективности расходования бюджетных средств</a:t>
          </a:r>
        </a:p>
      </dgm:t>
    </dgm:pt>
    <dgm:pt modelId="{427D869C-9FE0-42FB-A801-C8D9BCAC88FE}" type="parTrans" cxnId="{5C6EE25F-3A9F-491F-83E8-285C1BE0C31A}">
      <dgm:prSet/>
      <dgm:spPr/>
      <dgm:t>
        <a:bodyPr/>
        <a:lstStyle/>
        <a:p>
          <a:endParaRPr lang="ru-RU"/>
        </a:p>
      </dgm:t>
    </dgm:pt>
    <dgm:pt modelId="{5747A9E7-D70D-4FBF-B332-7E341E19E87C}" type="sibTrans" cxnId="{5C6EE25F-3A9F-491F-83E8-285C1BE0C31A}">
      <dgm:prSet/>
      <dgm:spPr/>
      <dgm:t>
        <a:bodyPr/>
        <a:lstStyle/>
        <a:p>
          <a:endParaRPr lang="ru-RU"/>
        </a:p>
      </dgm:t>
    </dgm:pt>
    <dgm:pt modelId="{D3B0D773-D5A0-45C6-8BE6-ADD0FFF84AB0}" type="pres">
      <dgm:prSet presAssocID="{D7418491-39AF-4934-BB23-8CCD8F5010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269DA4-A6D8-4B4F-ACFD-64566BF84BEF}" type="pres">
      <dgm:prSet presAssocID="{B2932490-463E-42BC-9D28-20590F13A9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D1A127-6684-447F-A239-038979F008CD}" type="presOf" srcId="{B2932490-463E-42BC-9D28-20590F13A96E}" destId="{52269DA4-A6D8-4B4F-ACFD-64566BF84BEF}" srcOrd="0" destOrd="0" presId="urn:microsoft.com/office/officeart/2005/8/layout/vList2"/>
    <dgm:cxn modelId="{5C6EE25F-3A9F-491F-83E8-285C1BE0C31A}" srcId="{D7418491-39AF-4934-BB23-8CCD8F5010A7}" destId="{B2932490-463E-42BC-9D28-20590F13A96E}" srcOrd="0" destOrd="0" parTransId="{427D869C-9FE0-42FB-A801-C8D9BCAC88FE}" sibTransId="{5747A9E7-D70D-4FBF-B332-7E341E19E87C}"/>
    <dgm:cxn modelId="{B4E2F99F-3EBD-477D-A37A-9447530F3E75}" type="presOf" srcId="{D7418491-39AF-4934-BB23-8CCD8F5010A7}" destId="{D3B0D773-D5A0-45C6-8BE6-ADD0FFF84AB0}" srcOrd="0" destOrd="0" presId="urn:microsoft.com/office/officeart/2005/8/layout/vList2"/>
    <dgm:cxn modelId="{9A2DCC62-5C96-49F7-8358-8C69C0E2A7EE}" type="presParOf" srcId="{D3B0D773-D5A0-45C6-8BE6-ADD0FFF84AB0}" destId="{52269DA4-A6D8-4B4F-ACFD-64566BF84BEF}" srcOrd="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831B08-5C95-4181-8E6D-DB4F3AD40025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19FD8B3-8D00-4A7D-8365-C1BA4BD2976D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внутреннего финансового контроля в управлении бюджетным процессом</a:t>
          </a:r>
        </a:p>
      </dgm:t>
    </dgm:pt>
    <dgm:pt modelId="{F8F0571C-BA5D-46CA-9CE4-31DF9B927D71}" type="parTrans" cxnId="{FF07519B-A46D-4D2F-91E5-9D1EA77DAF97}">
      <dgm:prSet/>
      <dgm:spPr/>
      <dgm:t>
        <a:bodyPr/>
        <a:lstStyle/>
        <a:p>
          <a:endParaRPr lang="ru-RU"/>
        </a:p>
      </dgm:t>
    </dgm:pt>
    <dgm:pt modelId="{ADB9B151-07D7-4AF8-9419-81762DBA0371}" type="sibTrans" cxnId="{FF07519B-A46D-4D2F-91E5-9D1EA77DAF97}">
      <dgm:prSet/>
      <dgm:spPr/>
      <dgm:t>
        <a:bodyPr/>
        <a:lstStyle/>
        <a:p>
          <a:endParaRPr lang="ru-RU"/>
        </a:p>
      </dgm:t>
    </dgm:pt>
    <dgm:pt modelId="{3BA6F68A-B384-4CC2-B92B-82A68B02D4B1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1938C7-37D9-4905-894D-DA58FF2A2D55}" type="parTrans" cxnId="{B72CD93A-B6BA-4318-A170-92F4A6633E59}">
      <dgm:prSet/>
      <dgm:spPr/>
      <dgm:t>
        <a:bodyPr/>
        <a:lstStyle/>
        <a:p>
          <a:endParaRPr lang="ru-RU"/>
        </a:p>
      </dgm:t>
    </dgm:pt>
    <dgm:pt modelId="{9F3B6638-191A-49D5-B105-56F84841F0CD}" type="sibTrans" cxnId="{B72CD93A-B6BA-4318-A170-92F4A6633E59}">
      <dgm:prSet/>
      <dgm:spPr/>
      <dgm:t>
        <a:bodyPr/>
        <a:lstStyle/>
        <a:p>
          <a:endParaRPr lang="ru-RU"/>
        </a:p>
      </dgm:t>
    </dgm:pt>
    <dgm:pt modelId="{1A0FFB35-48F0-4DEA-A2A7-2539B17570F9}" type="pres">
      <dgm:prSet presAssocID="{AC831B08-5C95-4181-8E6D-DB4F3AD4002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BB05A8-FAAA-4508-B71E-1FD947C57B1D}" type="pres">
      <dgm:prSet presAssocID="{319FD8B3-8D00-4A7D-8365-C1BA4BD2976D}" presName="parentText" presStyleLbl="node1" presStyleIdx="0" presStyleCnt="2" custScaleY="6037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9490A-B284-4691-87C7-BEBC34FA09A5}" type="pres">
      <dgm:prSet presAssocID="{ADB9B151-07D7-4AF8-9419-81762DBA0371}" presName="spacer" presStyleCnt="0"/>
      <dgm:spPr/>
    </dgm:pt>
    <dgm:pt modelId="{401BE742-38B0-4F84-B189-510224F74D4F}" type="pres">
      <dgm:prSet presAssocID="{3BA6F68A-B384-4CC2-B92B-82A68B02D4B1}" presName="parentText" presStyleLbl="node1" presStyleIdx="1" presStyleCnt="2" custFlipVert="1" custScaleY="498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CD93A-B6BA-4318-A170-92F4A6633E59}" srcId="{AC831B08-5C95-4181-8E6D-DB4F3AD40025}" destId="{3BA6F68A-B384-4CC2-B92B-82A68B02D4B1}" srcOrd="1" destOrd="0" parTransId="{3E1938C7-37D9-4905-894D-DA58FF2A2D55}" sibTransId="{9F3B6638-191A-49D5-B105-56F84841F0CD}"/>
    <dgm:cxn modelId="{ACCF0210-174E-4B90-BDC8-AB794674C287}" type="presOf" srcId="{319FD8B3-8D00-4A7D-8365-C1BA4BD2976D}" destId="{D4BB05A8-FAAA-4508-B71E-1FD947C57B1D}" srcOrd="0" destOrd="0" presId="urn:microsoft.com/office/officeart/2005/8/layout/vList2"/>
    <dgm:cxn modelId="{C0D6A549-6918-4DD6-AB2B-43DBA3713680}" type="presOf" srcId="{3BA6F68A-B384-4CC2-B92B-82A68B02D4B1}" destId="{401BE742-38B0-4F84-B189-510224F74D4F}" srcOrd="0" destOrd="0" presId="urn:microsoft.com/office/officeart/2005/8/layout/vList2"/>
    <dgm:cxn modelId="{90F687F1-A90C-416F-A704-5D0B1D4926AB}" type="presOf" srcId="{AC831B08-5C95-4181-8E6D-DB4F3AD40025}" destId="{1A0FFB35-48F0-4DEA-A2A7-2539B17570F9}" srcOrd="0" destOrd="0" presId="urn:microsoft.com/office/officeart/2005/8/layout/vList2"/>
    <dgm:cxn modelId="{FF07519B-A46D-4D2F-91E5-9D1EA77DAF97}" srcId="{AC831B08-5C95-4181-8E6D-DB4F3AD40025}" destId="{319FD8B3-8D00-4A7D-8365-C1BA4BD2976D}" srcOrd="0" destOrd="0" parTransId="{F8F0571C-BA5D-46CA-9CE4-31DF9B927D71}" sibTransId="{ADB9B151-07D7-4AF8-9419-81762DBA0371}"/>
    <dgm:cxn modelId="{328BC35F-7BC7-4793-83E3-5EA4EFD79962}" type="presParOf" srcId="{1A0FFB35-48F0-4DEA-A2A7-2539B17570F9}" destId="{D4BB05A8-FAAA-4508-B71E-1FD947C57B1D}" srcOrd="0" destOrd="0" presId="urn:microsoft.com/office/officeart/2005/8/layout/vList2"/>
    <dgm:cxn modelId="{57C9C4A8-C211-4060-91F9-2D478C9141B8}" type="presParOf" srcId="{1A0FFB35-48F0-4DEA-A2A7-2539B17570F9}" destId="{4749490A-B284-4691-87C7-BEBC34FA09A5}" srcOrd="1" destOrd="0" presId="urn:microsoft.com/office/officeart/2005/8/layout/vList2"/>
    <dgm:cxn modelId="{5D16DB3D-3251-48AB-9FA1-C1A34E417E45}" type="presParOf" srcId="{1A0FFB35-48F0-4DEA-A2A7-2539B17570F9}" destId="{401BE742-38B0-4F84-B189-510224F74D4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3CE40F-FCAC-4B31-8391-EF925E4D59BE}" type="doc">
      <dgm:prSet loTypeId="urn:microsoft.com/office/officeart/2005/8/layout/vList2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9C5E2A7-B249-4E66-BAF5-4562F4B40EAE}">
      <dgm:prSet custT="1"/>
      <dgm:spPr/>
      <dgm:t>
        <a:bodyPr/>
        <a:lstStyle/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Предоставление межбюджетных трансфертов бюджетам поселений </a:t>
          </a:r>
          <a:r>
            <a:rPr lang="ru-RU" sz="18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BB6B16-E02C-4C58-AF77-929EB57D25C6}" type="parTrans" cxnId="{4063CC39-901C-4B69-BF12-30A329BBA00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BF1E47C-3B5A-48B5-ACED-77B08AD09ECC}" type="sibTrans" cxnId="{4063CC39-901C-4B69-BF12-30A329BBA00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FD5E579-DE57-4077-8840-3E7AAAD8CB24}" type="pres">
      <dgm:prSet presAssocID="{F73CE40F-FCAC-4B31-8391-EF925E4D59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1E1405-E624-41DE-9407-0ED30167C62C}" type="pres">
      <dgm:prSet presAssocID="{E9C5E2A7-B249-4E66-BAF5-4562F4B40EAE}" presName="parentText" presStyleLbl="node1" presStyleIdx="0" presStyleCnt="1" custScaleY="565904" custLinFactNeighborX="3448" custLinFactNeighborY="-653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D24166-90EC-4939-BBF1-43E79578F9B2}" type="presOf" srcId="{F73CE40F-FCAC-4B31-8391-EF925E4D59BE}" destId="{CFD5E579-DE57-4077-8840-3E7AAAD8CB24}" srcOrd="0" destOrd="0" presId="urn:microsoft.com/office/officeart/2005/8/layout/vList2"/>
    <dgm:cxn modelId="{4063CC39-901C-4B69-BF12-30A329BBA00B}" srcId="{F73CE40F-FCAC-4B31-8391-EF925E4D59BE}" destId="{E9C5E2A7-B249-4E66-BAF5-4562F4B40EAE}" srcOrd="0" destOrd="0" parTransId="{3DBB6B16-E02C-4C58-AF77-929EB57D25C6}" sibTransId="{4BF1E47C-3B5A-48B5-ACED-77B08AD09ECC}"/>
    <dgm:cxn modelId="{E9B13E1F-7F9B-4DAA-B47C-471AD8ABD1C9}" type="presOf" srcId="{E9C5E2A7-B249-4E66-BAF5-4562F4B40EAE}" destId="{9A1E1405-E624-41DE-9407-0ED30167C62C}" srcOrd="0" destOrd="0" presId="urn:microsoft.com/office/officeart/2005/8/layout/vList2"/>
    <dgm:cxn modelId="{05C1B742-C28B-44FC-B685-21C62E218DD5}" type="presParOf" srcId="{CFD5E579-DE57-4077-8840-3E7AAAD8CB24}" destId="{9A1E1405-E624-41DE-9407-0ED30167C6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2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на социальную сферу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/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/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68B8597F-5D75-48C1-97EF-23555025F8DB}" type="presOf" srcId="{DC4D2F74-2B41-4274-A36C-2240A51B5334}" destId="{2803FF65-78D6-4A7D-8B8C-FB8145395C03}" srcOrd="0" destOrd="0" presId="urn:microsoft.com/office/officeart/2005/8/layout/vList2"/>
    <dgm:cxn modelId="{66E8C18E-32CD-4B07-9083-AE6968CA1505}" type="presOf" srcId="{2A988BB9-7DC8-4094-AA8B-51BB958D5152}" destId="{B7762E81-4F65-494F-A057-6878293289E8}" srcOrd="0" destOrd="0" presId="urn:microsoft.com/office/officeart/2005/8/layout/vList2"/>
    <dgm:cxn modelId="{F736132F-4977-4992-8EDC-88582B7D52EA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2018 год -225,1 млн.руб. или 59,7% всех расходов районного бюджета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2CE374C6-AAF1-4EEB-9782-716F1C5AF756}" type="presOf" srcId="{DC4D2F74-2B41-4274-A36C-2240A51B5334}" destId="{2803FF65-78D6-4A7D-8B8C-FB8145395C03}" srcOrd="0" destOrd="0" presId="urn:microsoft.com/office/officeart/2005/8/layout/vList2"/>
    <dgm:cxn modelId="{2C01AB0B-6BDD-416F-99A8-69AFC3AED2B9}" type="presOf" srcId="{2A988BB9-7DC8-4094-AA8B-51BB958D5152}" destId="{B7762E81-4F65-494F-A057-6878293289E8}" srcOrd="0" destOrd="0" presId="urn:microsoft.com/office/officeart/2005/8/layout/vList2"/>
    <dgm:cxn modelId="{2F3513E4-9864-4DA0-AA54-AB301AFDF737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2020 год -230,3млн.руб. или 59,4% всех расходов районного бюджета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5D7488A8-87C6-4A06-BDD9-88CD17BD716B}" type="presOf" srcId="{2A988BB9-7DC8-4094-AA8B-51BB958D5152}" destId="{B7762E81-4F65-494F-A057-6878293289E8}" srcOrd="0" destOrd="0" presId="urn:microsoft.com/office/officeart/2005/8/layout/vList2"/>
    <dgm:cxn modelId="{B067BEAB-0CA6-4447-AFB9-48EEE21176B4}" type="presOf" srcId="{DC4D2F74-2B41-4274-A36C-2240A51B5334}" destId="{2803FF65-78D6-4A7D-8B8C-FB8145395C03}" srcOrd="0" destOrd="0" presId="urn:microsoft.com/office/officeart/2005/8/layout/vList2"/>
    <dgm:cxn modelId="{7DD5CB4F-2BA7-40FF-8AEF-C3573863EC4E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2019 год -224,9 млн.руб. или 63,5% всех расходов районного бюджета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-40786" custLinFactNeighborX="9460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1A542F7C-98CA-46FB-8ECB-DEB7B768046C}" type="presOf" srcId="{2A988BB9-7DC8-4094-AA8B-51BB958D5152}" destId="{B7762E81-4F65-494F-A057-6878293289E8}" srcOrd="0" destOrd="0" presId="urn:microsoft.com/office/officeart/2005/8/layout/vList2"/>
    <dgm:cxn modelId="{077CB265-C340-42A2-B7CF-BE581E968C0F}" type="presOf" srcId="{DC4D2F74-2B41-4274-A36C-2240A51B5334}" destId="{2803FF65-78D6-4A7D-8B8C-FB8145395C03}" srcOrd="0" destOrd="0" presId="urn:microsoft.com/office/officeart/2005/8/layout/vList2"/>
    <dgm:cxn modelId="{6527FC30-F585-4AA1-96D2-2786AC752BD5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2018 год -51,7 млн.руб. 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86D8CD9D-4861-4A54-9447-17ABE2C9F0A7}" type="presOf" srcId="{DC4D2F74-2B41-4274-A36C-2240A51B5334}" destId="{2803FF65-78D6-4A7D-8B8C-FB8145395C03}" srcOrd="0" destOrd="0" presId="urn:microsoft.com/office/officeart/2005/8/layout/vList2"/>
    <dgm:cxn modelId="{A6D18C78-4E9C-4469-8539-A6BD073C8EC1}" type="presOf" srcId="{2A988BB9-7DC8-4094-AA8B-51BB958D5152}" destId="{B7762E81-4F65-494F-A057-6878293289E8}" srcOrd="0" destOrd="0" presId="urn:microsoft.com/office/officeart/2005/8/layout/vList2"/>
    <dgm:cxn modelId="{E317A02B-4017-4B32-B050-25B51298EBE5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2019 год -39,8 млн.руб. 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8DA6801C-AEF0-4824-A10A-F39729D1C740}" type="presOf" srcId="{DC4D2F74-2B41-4274-A36C-2240A51B5334}" destId="{2803FF65-78D6-4A7D-8B8C-FB8145395C03}" srcOrd="0" destOrd="0" presId="urn:microsoft.com/office/officeart/2005/8/layout/vList2"/>
    <dgm:cxn modelId="{98040A1E-5D5C-4C30-B897-DAD51FAB93E4}" type="presOf" srcId="{2A988BB9-7DC8-4094-AA8B-51BB958D5152}" destId="{B7762E81-4F65-494F-A057-6878293289E8}" srcOrd="0" destOrd="0" presId="urn:microsoft.com/office/officeart/2005/8/layout/vList2"/>
    <dgm:cxn modelId="{711E355A-A376-4C2A-82C6-45DDC3E7A476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2020 год -40,3 млн.руб. 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A6743B82-420A-485B-9F2C-16742869DCF6}" type="presOf" srcId="{2A988BB9-7DC8-4094-AA8B-51BB958D5152}" destId="{B7762E81-4F65-494F-A057-6878293289E8}" srcOrd="0" destOrd="0" presId="urn:microsoft.com/office/officeart/2005/8/layout/vList2"/>
    <dgm:cxn modelId="{63B81BEA-A0C8-494F-B8E0-E22F8157AB43}" type="presOf" srcId="{DC4D2F74-2B41-4274-A36C-2240A51B5334}" destId="{2803FF65-78D6-4A7D-8B8C-FB8145395C03}" srcOrd="0" destOrd="0" presId="urn:microsoft.com/office/officeart/2005/8/layout/vList2"/>
    <dgm:cxn modelId="{16ACCE7D-7C9B-43D9-B84C-81D6E88D2317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3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2018 год -22 млн.руб. 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494818-4160-4832-82D9-8602788F664D}" type="presOf" srcId="{2A988BB9-7DC8-4094-AA8B-51BB958D5152}" destId="{B7762E81-4F65-494F-A057-6878293289E8}" srcOrd="0" destOrd="0" presId="urn:microsoft.com/office/officeart/2005/8/layout/vList2"/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93E23C15-792C-449E-AF63-6CD18072E796}" type="presOf" srcId="{DC4D2F74-2B41-4274-A36C-2240A51B5334}" destId="{2803FF65-78D6-4A7D-8B8C-FB8145395C03}" srcOrd="0" destOrd="0" presId="urn:microsoft.com/office/officeart/2005/8/layout/vList2"/>
    <dgm:cxn modelId="{A48BB95D-280B-4B41-99A1-28AA49212EEC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colorful1#5" csCatId="colorful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2020 год -40,5 млн.руб. 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E8100E37-CC80-4D06-BE0D-54C6971F0161}" type="presOf" srcId="{DC4D2F74-2B41-4274-A36C-2240A51B5334}" destId="{2803FF65-78D6-4A7D-8B8C-FB8145395C03}" srcOrd="0" destOrd="0" presId="urn:microsoft.com/office/officeart/2005/8/layout/vList2"/>
    <dgm:cxn modelId="{3023AB0F-0034-4275-9E2C-151CD3B0ECA9}" type="presOf" srcId="{2A988BB9-7DC8-4094-AA8B-51BB958D5152}" destId="{B7762E81-4F65-494F-A057-6878293289E8}" srcOrd="0" destOrd="0" presId="urn:microsoft.com/office/officeart/2005/8/layout/vList2"/>
    <dgm:cxn modelId="{B3F81B01-41FB-4F1C-A272-96AD7BD915F7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3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3d2" qsCatId="3D" csTypeId="urn:microsoft.com/office/officeart/2005/8/colors/colorful1#7" csCatId="colorful" phldr="1"/>
      <dgm:spPr/>
      <dgm:t>
        <a:bodyPr/>
        <a:lstStyle/>
        <a:p>
          <a:endParaRPr lang="ru-RU"/>
        </a:p>
      </dgm:t>
    </dgm:pt>
    <dgm:pt modelId="{DC4D2F74-2B41-4274-A36C-2240A51B5334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2019 год -26,4 млн.руб. 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E70348E3-B6D0-4D71-AFD7-189724DF6884}" type="presOf" srcId="{DC4D2F74-2B41-4274-A36C-2240A51B5334}" destId="{2803FF65-78D6-4A7D-8B8C-FB8145395C03}" srcOrd="0" destOrd="0" presId="urn:microsoft.com/office/officeart/2005/8/layout/vList2"/>
    <dgm:cxn modelId="{BDFA2D3C-D64D-4412-846F-DE4B5AD2D144}" type="presOf" srcId="{2A988BB9-7DC8-4094-AA8B-51BB958D5152}" destId="{B7762E81-4F65-494F-A057-6878293289E8}" srcOrd="0" destOrd="0" presId="urn:microsoft.com/office/officeart/2005/8/layout/vList2"/>
    <dgm:cxn modelId="{1AF5015E-F97C-4587-B6E7-266FE07C0328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73CE40F-FCAC-4B31-8391-EF925E4D59BE}" type="doc">
      <dgm:prSet loTypeId="urn:microsoft.com/office/officeart/2005/8/layout/vList2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9C5E2A7-B249-4E66-BAF5-4562F4B40EAE}">
      <dgm:prSet custT="1"/>
      <dgm:spPr/>
      <dgm:t>
        <a:bodyPr/>
        <a:lstStyle/>
        <a:p>
          <a:pPr algn="ctr" rtl="0"/>
          <a:r>
            <a:rPr lang="ru-RU" sz="1800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Поддержка сельскохозяйственных товаропроизводителей</a:t>
          </a:r>
          <a:r>
            <a:rPr 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BB6B16-E02C-4C58-AF77-929EB57D25C6}" type="parTrans" cxnId="{4063CC39-901C-4B69-BF12-30A329BBA00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BF1E47C-3B5A-48B5-ACED-77B08AD09ECC}" type="sibTrans" cxnId="{4063CC39-901C-4B69-BF12-30A329BBA00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FD5E579-DE57-4077-8840-3E7AAAD8CB24}" type="pres">
      <dgm:prSet presAssocID="{F73CE40F-FCAC-4B31-8391-EF925E4D59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1E1405-E624-41DE-9407-0ED30167C62C}" type="pres">
      <dgm:prSet presAssocID="{E9C5E2A7-B249-4E66-BAF5-4562F4B40EAE}" presName="parentText" presStyleLbl="node1" presStyleIdx="0" presStyleCnt="1" custScaleY="565904" custLinFactNeighborX="3448" custLinFactNeighborY="-653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63CC39-901C-4B69-BF12-30A329BBA00B}" srcId="{F73CE40F-FCAC-4B31-8391-EF925E4D59BE}" destId="{E9C5E2A7-B249-4E66-BAF5-4562F4B40EAE}" srcOrd="0" destOrd="0" parTransId="{3DBB6B16-E02C-4C58-AF77-929EB57D25C6}" sibTransId="{4BF1E47C-3B5A-48B5-ACED-77B08AD09ECC}"/>
    <dgm:cxn modelId="{56FAD657-B955-49EA-B40C-474DF260666C}" type="presOf" srcId="{E9C5E2A7-B249-4E66-BAF5-4562F4B40EAE}" destId="{9A1E1405-E624-41DE-9407-0ED30167C62C}" srcOrd="0" destOrd="0" presId="urn:microsoft.com/office/officeart/2005/8/layout/vList2"/>
    <dgm:cxn modelId="{5F0F4511-3A85-486E-A0E3-E3E2B2CDFC02}" type="presOf" srcId="{F73CE40F-FCAC-4B31-8391-EF925E4D59BE}" destId="{CFD5E579-DE57-4077-8840-3E7AAAD8CB24}" srcOrd="0" destOrd="0" presId="urn:microsoft.com/office/officeart/2005/8/layout/vList2"/>
    <dgm:cxn modelId="{5B22241D-FDA5-4BD3-90E7-36B7159B194F}" type="presParOf" srcId="{CFD5E579-DE57-4077-8840-3E7AAAD8CB24}" destId="{9A1E1405-E624-41DE-9407-0ED30167C6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ADD7F84-EA97-45E3-A8AF-41ECED72EDA8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EACDC9A-250C-4303-A01E-80E3044DC745}" type="pres">
      <dgm:prSet presAssocID="{5ADD7F84-EA97-45E3-A8AF-41ECED72ED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60467A8-64E9-465D-949C-A41CE09625A8}" type="presOf" srcId="{5ADD7F84-EA97-45E3-A8AF-41ECED72EDA8}" destId="{3EACDC9A-250C-4303-A01E-80E3044DC7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DFE9793-4664-4F3B-8240-BDC42D2C7338}" type="doc">
      <dgm:prSet loTypeId="urn:microsoft.com/office/officeart/2005/8/layout/hList7#1" loCatId="list" qsTypeId="urn:microsoft.com/office/officeart/2005/8/quickstyle/simple2" qsCatId="simple" csTypeId="urn:microsoft.com/office/officeart/2005/8/colors/colorful5" csCatId="colorful" phldr="1"/>
      <dgm:spPr/>
    </dgm:pt>
    <dgm:pt modelId="{226A4283-6548-4FD8-9998-A94463F5109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Учащиеся общеобразовательных учреждений – 1031 чел.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A49287-D0EA-419A-9349-2CA7FE96C1DA}" type="parTrans" cxnId="{C6C80637-E9D5-4227-9E39-D73767C825BF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8DF6A76-BD74-470E-8B9F-863D40A87536}" type="sibTrans" cxnId="{C6C80637-E9D5-4227-9E39-D73767C825BF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A500F99-0733-458B-9F4B-C72B795419F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Работники образовательных учреждений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F6BABE-E89E-4BBD-A082-A1085895DE24}" type="parTrans" cxnId="{622324AA-DC63-4E44-BF5D-D1C5EEF09DF3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F3B56A-06D0-40E2-80AD-AFE521B1BF94}" type="sibTrans" cxnId="{622324AA-DC63-4E44-BF5D-D1C5EEF09DF3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62F67-A510-444A-AB51-4BECB78D9DD8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Дети дошкольного возраста -532 чел.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C2D130-F016-47B3-AAF7-AF5632C48A95}" type="sibTrans" cxnId="{5CFA1CE8-F398-4500-BB3F-C963152620CD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D91383-7B49-4384-A118-5E4E9223331E}" type="parTrans" cxnId="{5CFA1CE8-F398-4500-BB3F-C963152620CD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C7D443-0A8D-4A8C-B4CF-21FBCBD0AD94}">
      <dgm:prSet custT="1"/>
      <dgm:spPr/>
      <dgm:t>
        <a:bodyPr/>
        <a:lstStyle/>
        <a:p>
          <a:r>
            <a: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Обучающиеся учреждений дополнительного образования  360 чел.</a:t>
          </a:r>
          <a:endParaRPr lang="ru-RU" sz="15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C06C3D-2AC5-48B0-B92D-AD37208CC415}" type="parTrans" cxnId="{4ED1DB87-48F6-4317-A95B-1DFA102DC300}">
      <dgm:prSet/>
      <dgm:spPr/>
      <dgm:t>
        <a:bodyPr/>
        <a:lstStyle/>
        <a:p>
          <a:endParaRPr lang="ru-RU"/>
        </a:p>
      </dgm:t>
    </dgm:pt>
    <dgm:pt modelId="{FD2299B7-719D-4CD7-AB2A-6029D137327F}" type="sibTrans" cxnId="{4ED1DB87-48F6-4317-A95B-1DFA102DC300}">
      <dgm:prSet/>
      <dgm:spPr/>
      <dgm:t>
        <a:bodyPr/>
        <a:lstStyle/>
        <a:p>
          <a:endParaRPr lang="ru-RU"/>
        </a:p>
      </dgm:t>
    </dgm:pt>
    <dgm:pt modelId="{70632F32-0517-4851-894A-39EC42BE271A}" type="pres">
      <dgm:prSet presAssocID="{ADFE9793-4664-4F3B-8240-BDC42D2C7338}" presName="Name0" presStyleCnt="0">
        <dgm:presLayoutVars>
          <dgm:dir/>
          <dgm:resizeHandles val="exact"/>
        </dgm:presLayoutVars>
      </dgm:prSet>
      <dgm:spPr/>
    </dgm:pt>
    <dgm:pt modelId="{0E885123-64CB-4C58-B957-F326BA7B2408}" type="pres">
      <dgm:prSet presAssocID="{ADFE9793-4664-4F3B-8240-BDC42D2C7338}" presName="fgShape" presStyleLbl="fgShp" presStyleIdx="0" presStyleCnt="1"/>
      <dgm:spPr/>
    </dgm:pt>
    <dgm:pt modelId="{4BCD1361-FF7D-4A0E-9200-63B9098FB2B7}" type="pres">
      <dgm:prSet presAssocID="{ADFE9793-4664-4F3B-8240-BDC42D2C7338}" presName="linComp" presStyleCnt="0"/>
      <dgm:spPr/>
    </dgm:pt>
    <dgm:pt modelId="{4FFBF93F-EE6F-4465-975D-299D3820C43D}" type="pres">
      <dgm:prSet presAssocID="{DCE62F67-A510-444A-AB51-4BECB78D9DD8}" presName="compNode" presStyleCnt="0"/>
      <dgm:spPr/>
    </dgm:pt>
    <dgm:pt modelId="{22C769D2-457B-4E5B-A51D-9661371A4284}" type="pres">
      <dgm:prSet presAssocID="{DCE62F67-A510-444A-AB51-4BECB78D9DD8}" presName="bkgdShape" presStyleLbl="node1" presStyleIdx="0" presStyleCnt="4"/>
      <dgm:spPr/>
      <dgm:t>
        <a:bodyPr/>
        <a:lstStyle/>
        <a:p>
          <a:endParaRPr lang="ru-RU"/>
        </a:p>
      </dgm:t>
    </dgm:pt>
    <dgm:pt modelId="{FF783EDC-14E0-4D28-885C-A9ABC0664DB3}" type="pres">
      <dgm:prSet presAssocID="{DCE62F67-A510-444A-AB51-4BECB78D9DD8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D390F-3F1E-4BA0-98EE-EBF998E1B53F}" type="pres">
      <dgm:prSet presAssocID="{DCE62F67-A510-444A-AB51-4BECB78D9DD8}" presName="invisiNode" presStyleLbl="node1" presStyleIdx="0" presStyleCnt="4"/>
      <dgm:spPr/>
    </dgm:pt>
    <dgm:pt modelId="{B59BA8BF-EDF9-4F71-953C-DEADD514B571}" type="pres">
      <dgm:prSet presAssocID="{DCE62F67-A510-444A-AB51-4BECB78D9DD8}" presName="imagNode" presStyleLbl="fgImgPlace1" presStyleIdx="0" presStyleCnt="4" custLinFactNeighborX="-5147" custLinFactNeighborY="251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963785C-9CBB-4E49-9ECB-DCE4AAA46AD6}" type="pres">
      <dgm:prSet presAssocID="{B6C2D130-F016-47B3-AAF7-AF5632C48A9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72A82FD-6AF1-4351-9CD5-42429FB552C4}" type="pres">
      <dgm:prSet presAssocID="{226A4283-6548-4FD8-9998-A94463F5109F}" presName="compNode" presStyleCnt="0"/>
      <dgm:spPr/>
    </dgm:pt>
    <dgm:pt modelId="{8654538D-3BC5-42EB-84F4-FB9E261BF2CA}" type="pres">
      <dgm:prSet presAssocID="{226A4283-6548-4FD8-9998-A94463F5109F}" presName="bkgdShape" presStyleLbl="node1" presStyleIdx="1" presStyleCnt="4" custLinFactNeighborX="972" custLinFactNeighborY="2273"/>
      <dgm:spPr/>
      <dgm:t>
        <a:bodyPr/>
        <a:lstStyle/>
        <a:p>
          <a:endParaRPr lang="ru-RU"/>
        </a:p>
      </dgm:t>
    </dgm:pt>
    <dgm:pt modelId="{150238FF-53C4-458B-82B3-7175A3D5B7EF}" type="pres">
      <dgm:prSet presAssocID="{226A4283-6548-4FD8-9998-A94463F5109F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1816F-D19C-4936-A741-42C932F5D174}" type="pres">
      <dgm:prSet presAssocID="{226A4283-6548-4FD8-9998-A94463F5109F}" presName="invisiNode" presStyleLbl="node1" presStyleIdx="1" presStyleCnt="4"/>
      <dgm:spPr/>
    </dgm:pt>
    <dgm:pt modelId="{4060DF1E-C88C-48C5-B3D8-5B9A3D41C027}" type="pres">
      <dgm:prSet presAssocID="{226A4283-6548-4FD8-9998-A94463F5109F}" presName="imagNode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0AC0AC0-EFCB-4C26-87C9-8892C08AA812}" type="pres">
      <dgm:prSet presAssocID="{18DF6A76-BD74-470E-8B9F-863D40A8753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94FA454-5A91-4C70-BCAF-6E8A4DB368BC}" type="pres">
      <dgm:prSet presAssocID="{02C7D443-0A8D-4A8C-B4CF-21FBCBD0AD94}" presName="compNode" presStyleCnt="0"/>
      <dgm:spPr/>
    </dgm:pt>
    <dgm:pt modelId="{EA092C49-DBA4-4203-867C-C24502C724DE}" type="pres">
      <dgm:prSet presAssocID="{02C7D443-0A8D-4A8C-B4CF-21FBCBD0AD94}" presName="bkgdShape" presStyleLbl="node1" presStyleIdx="2" presStyleCnt="4"/>
      <dgm:spPr/>
      <dgm:t>
        <a:bodyPr/>
        <a:lstStyle/>
        <a:p>
          <a:endParaRPr lang="ru-RU"/>
        </a:p>
      </dgm:t>
    </dgm:pt>
    <dgm:pt modelId="{52343441-1C2E-48A4-A496-D6840FE15418}" type="pres">
      <dgm:prSet presAssocID="{02C7D443-0A8D-4A8C-B4CF-21FBCBD0AD94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B6427A-6C26-4C16-8AC8-1D5DDAAC78F7}" type="pres">
      <dgm:prSet presAssocID="{02C7D443-0A8D-4A8C-B4CF-21FBCBD0AD94}" presName="invisiNode" presStyleLbl="node1" presStyleIdx="2" presStyleCnt="4"/>
      <dgm:spPr/>
    </dgm:pt>
    <dgm:pt modelId="{F460925D-D7D9-43CB-830A-0AF06D4D2377}" type="pres">
      <dgm:prSet presAssocID="{02C7D443-0A8D-4A8C-B4CF-21FBCBD0AD94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CFB2CB0-205D-4853-BD74-BBAFF0954205}" type="pres">
      <dgm:prSet presAssocID="{FD2299B7-719D-4CD7-AB2A-6029D137327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144D4C8-E596-4B17-A5AB-EA9318467E26}" type="pres">
      <dgm:prSet presAssocID="{0A500F99-0733-458B-9F4B-C72B795419FC}" presName="compNode" presStyleCnt="0"/>
      <dgm:spPr/>
    </dgm:pt>
    <dgm:pt modelId="{87DECEB8-999A-4521-BEB6-FDD1FEA1609D}" type="pres">
      <dgm:prSet presAssocID="{0A500F99-0733-458B-9F4B-C72B795419FC}" presName="bkgdShape" presStyleLbl="node1" presStyleIdx="3" presStyleCnt="4"/>
      <dgm:spPr/>
      <dgm:t>
        <a:bodyPr/>
        <a:lstStyle/>
        <a:p>
          <a:endParaRPr lang="ru-RU"/>
        </a:p>
      </dgm:t>
    </dgm:pt>
    <dgm:pt modelId="{3653F882-E849-4054-87D6-A093CDA2FC94}" type="pres">
      <dgm:prSet presAssocID="{0A500F99-0733-458B-9F4B-C72B795419FC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50443E-1749-4191-8A75-7A93683CD61D}" type="pres">
      <dgm:prSet presAssocID="{0A500F99-0733-458B-9F4B-C72B795419FC}" presName="invisiNode" presStyleLbl="node1" presStyleIdx="3" presStyleCnt="4"/>
      <dgm:spPr/>
    </dgm:pt>
    <dgm:pt modelId="{468152AF-E285-4C6A-B9D7-F0C4EC9C75C2}" type="pres">
      <dgm:prSet presAssocID="{0A500F99-0733-458B-9F4B-C72B795419FC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67A5816A-0989-4F44-9AA9-C29258455F1B}" type="presOf" srcId="{02C7D443-0A8D-4A8C-B4CF-21FBCBD0AD94}" destId="{EA092C49-DBA4-4203-867C-C24502C724DE}" srcOrd="0" destOrd="0" presId="urn:microsoft.com/office/officeart/2005/8/layout/hList7#1"/>
    <dgm:cxn modelId="{8B17602C-87F3-4112-AFBF-9E5D93EC0788}" type="presOf" srcId="{B6C2D130-F016-47B3-AAF7-AF5632C48A95}" destId="{A963785C-9CBB-4E49-9ECB-DCE4AAA46AD6}" srcOrd="0" destOrd="0" presId="urn:microsoft.com/office/officeart/2005/8/layout/hList7#1"/>
    <dgm:cxn modelId="{E5CE61F1-115C-47E7-8BDE-809670ECCEF6}" type="presOf" srcId="{DCE62F67-A510-444A-AB51-4BECB78D9DD8}" destId="{FF783EDC-14E0-4D28-885C-A9ABC0664DB3}" srcOrd="1" destOrd="0" presId="urn:microsoft.com/office/officeart/2005/8/layout/hList7#1"/>
    <dgm:cxn modelId="{9CC79ABF-E130-48A5-95DD-6C9F314FE5A5}" type="presOf" srcId="{0A500F99-0733-458B-9F4B-C72B795419FC}" destId="{3653F882-E849-4054-87D6-A093CDA2FC94}" srcOrd="1" destOrd="0" presId="urn:microsoft.com/office/officeart/2005/8/layout/hList7#1"/>
    <dgm:cxn modelId="{E8DFE652-9D7A-446D-83D4-B5465E85DBB9}" type="presOf" srcId="{0A500F99-0733-458B-9F4B-C72B795419FC}" destId="{87DECEB8-999A-4521-BEB6-FDD1FEA1609D}" srcOrd="0" destOrd="0" presId="urn:microsoft.com/office/officeart/2005/8/layout/hList7#1"/>
    <dgm:cxn modelId="{AF8AED37-0ECF-4803-BA97-3907948E4342}" type="presOf" srcId="{226A4283-6548-4FD8-9998-A94463F5109F}" destId="{8654538D-3BC5-42EB-84F4-FB9E261BF2CA}" srcOrd="0" destOrd="0" presId="urn:microsoft.com/office/officeart/2005/8/layout/hList7#1"/>
    <dgm:cxn modelId="{622324AA-DC63-4E44-BF5D-D1C5EEF09DF3}" srcId="{ADFE9793-4664-4F3B-8240-BDC42D2C7338}" destId="{0A500F99-0733-458B-9F4B-C72B795419FC}" srcOrd="3" destOrd="0" parTransId="{1DF6BABE-E89E-4BBD-A082-A1085895DE24}" sibTransId="{69F3B56A-06D0-40E2-80AD-AFE521B1BF94}"/>
    <dgm:cxn modelId="{4EA0CFBB-E262-4B07-A02C-B6481B492CA6}" type="presOf" srcId="{18DF6A76-BD74-470E-8B9F-863D40A87536}" destId="{90AC0AC0-EFCB-4C26-87C9-8892C08AA812}" srcOrd="0" destOrd="0" presId="urn:microsoft.com/office/officeart/2005/8/layout/hList7#1"/>
    <dgm:cxn modelId="{EEAC8DDF-4FA9-4C30-95CF-DC48546C7FA4}" type="presOf" srcId="{ADFE9793-4664-4F3B-8240-BDC42D2C7338}" destId="{70632F32-0517-4851-894A-39EC42BE271A}" srcOrd="0" destOrd="0" presId="urn:microsoft.com/office/officeart/2005/8/layout/hList7#1"/>
    <dgm:cxn modelId="{0B6DF667-5665-4012-8CF0-CC52E1FDD633}" type="presOf" srcId="{02C7D443-0A8D-4A8C-B4CF-21FBCBD0AD94}" destId="{52343441-1C2E-48A4-A496-D6840FE15418}" srcOrd="1" destOrd="0" presId="urn:microsoft.com/office/officeart/2005/8/layout/hList7#1"/>
    <dgm:cxn modelId="{4ED1DB87-48F6-4317-A95B-1DFA102DC300}" srcId="{ADFE9793-4664-4F3B-8240-BDC42D2C7338}" destId="{02C7D443-0A8D-4A8C-B4CF-21FBCBD0AD94}" srcOrd="2" destOrd="0" parTransId="{EFC06C3D-2AC5-48B0-B92D-AD37208CC415}" sibTransId="{FD2299B7-719D-4CD7-AB2A-6029D137327F}"/>
    <dgm:cxn modelId="{17A3CDCE-0B4C-487A-8A84-3C942CF866EB}" type="presOf" srcId="{FD2299B7-719D-4CD7-AB2A-6029D137327F}" destId="{DCFB2CB0-205D-4853-BD74-BBAFF0954205}" srcOrd="0" destOrd="0" presId="urn:microsoft.com/office/officeart/2005/8/layout/hList7#1"/>
    <dgm:cxn modelId="{78375A4F-30B1-4A26-ABD1-16403C5BA09C}" type="presOf" srcId="{DCE62F67-A510-444A-AB51-4BECB78D9DD8}" destId="{22C769D2-457B-4E5B-A51D-9661371A4284}" srcOrd="0" destOrd="0" presId="urn:microsoft.com/office/officeart/2005/8/layout/hList7#1"/>
    <dgm:cxn modelId="{5CFA1CE8-F398-4500-BB3F-C963152620CD}" srcId="{ADFE9793-4664-4F3B-8240-BDC42D2C7338}" destId="{DCE62F67-A510-444A-AB51-4BECB78D9DD8}" srcOrd="0" destOrd="0" parTransId="{2CD91383-7B49-4384-A118-5E4E9223331E}" sibTransId="{B6C2D130-F016-47B3-AAF7-AF5632C48A95}"/>
    <dgm:cxn modelId="{316DD734-2CB0-48BC-A65F-62209B53ACF5}" type="presOf" srcId="{226A4283-6548-4FD8-9998-A94463F5109F}" destId="{150238FF-53C4-458B-82B3-7175A3D5B7EF}" srcOrd="1" destOrd="0" presId="urn:microsoft.com/office/officeart/2005/8/layout/hList7#1"/>
    <dgm:cxn modelId="{C6C80637-E9D5-4227-9E39-D73767C825BF}" srcId="{ADFE9793-4664-4F3B-8240-BDC42D2C7338}" destId="{226A4283-6548-4FD8-9998-A94463F5109F}" srcOrd="1" destOrd="0" parTransId="{61A49287-D0EA-419A-9349-2CA7FE96C1DA}" sibTransId="{18DF6A76-BD74-470E-8B9F-863D40A87536}"/>
    <dgm:cxn modelId="{1F1F9EDF-54A9-4269-A9B3-4655DB8B5DE5}" type="presParOf" srcId="{70632F32-0517-4851-894A-39EC42BE271A}" destId="{0E885123-64CB-4C58-B957-F326BA7B2408}" srcOrd="0" destOrd="0" presId="urn:microsoft.com/office/officeart/2005/8/layout/hList7#1"/>
    <dgm:cxn modelId="{4DD17C64-10E3-4253-B0FD-3459D5FB2D96}" type="presParOf" srcId="{70632F32-0517-4851-894A-39EC42BE271A}" destId="{4BCD1361-FF7D-4A0E-9200-63B9098FB2B7}" srcOrd="1" destOrd="0" presId="urn:microsoft.com/office/officeart/2005/8/layout/hList7#1"/>
    <dgm:cxn modelId="{042F6DD2-3032-4E67-9F37-1CE276F47829}" type="presParOf" srcId="{4BCD1361-FF7D-4A0E-9200-63B9098FB2B7}" destId="{4FFBF93F-EE6F-4465-975D-299D3820C43D}" srcOrd="0" destOrd="0" presId="urn:microsoft.com/office/officeart/2005/8/layout/hList7#1"/>
    <dgm:cxn modelId="{D5CA5425-4FFF-40E0-ACA1-28228D9AFAA9}" type="presParOf" srcId="{4FFBF93F-EE6F-4465-975D-299D3820C43D}" destId="{22C769D2-457B-4E5B-A51D-9661371A4284}" srcOrd="0" destOrd="0" presId="urn:microsoft.com/office/officeart/2005/8/layout/hList7#1"/>
    <dgm:cxn modelId="{79063AB1-553B-4523-91F8-940BD7B0F08A}" type="presParOf" srcId="{4FFBF93F-EE6F-4465-975D-299D3820C43D}" destId="{FF783EDC-14E0-4D28-885C-A9ABC0664DB3}" srcOrd="1" destOrd="0" presId="urn:microsoft.com/office/officeart/2005/8/layout/hList7#1"/>
    <dgm:cxn modelId="{8B11682C-A5F9-43CA-A4D0-7654ABCA61A1}" type="presParOf" srcId="{4FFBF93F-EE6F-4465-975D-299D3820C43D}" destId="{C6FD390F-3F1E-4BA0-98EE-EBF998E1B53F}" srcOrd="2" destOrd="0" presId="urn:microsoft.com/office/officeart/2005/8/layout/hList7#1"/>
    <dgm:cxn modelId="{CEEC65D7-6BAF-437F-AC0B-9D80B2794D0C}" type="presParOf" srcId="{4FFBF93F-EE6F-4465-975D-299D3820C43D}" destId="{B59BA8BF-EDF9-4F71-953C-DEADD514B571}" srcOrd="3" destOrd="0" presId="urn:microsoft.com/office/officeart/2005/8/layout/hList7#1"/>
    <dgm:cxn modelId="{FE68A8F4-3094-45BC-8EC6-8F78C3AEAC89}" type="presParOf" srcId="{4BCD1361-FF7D-4A0E-9200-63B9098FB2B7}" destId="{A963785C-9CBB-4E49-9ECB-DCE4AAA46AD6}" srcOrd="1" destOrd="0" presId="urn:microsoft.com/office/officeart/2005/8/layout/hList7#1"/>
    <dgm:cxn modelId="{DA680B2D-4CBC-4A0F-9235-C2AFAF5576F5}" type="presParOf" srcId="{4BCD1361-FF7D-4A0E-9200-63B9098FB2B7}" destId="{B72A82FD-6AF1-4351-9CD5-42429FB552C4}" srcOrd="2" destOrd="0" presId="urn:microsoft.com/office/officeart/2005/8/layout/hList7#1"/>
    <dgm:cxn modelId="{F855D3B3-C5D3-452D-9A83-26E9916AF67D}" type="presParOf" srcId="{B72A82FD-6AF1-4351-9CD5-42429FB552C4}" destId="{8654538D-3BC5-42EB-84F4-FB9E261BF2CA}" srcOrd="0" destOrd="0" presId="urn:microsoft.com/office/officeart/2005/8/layout/hList7#1"/>
    <dgm:cxn modelId="{EC485C33-7657-4415-871A-CA2295570E3B}" type="presParOf" srcId="{B72A82FD-6AF1-4351-9CD5-42429FB552C4}" destId="{150238FF-53C4-458B-82B3-7175A3D5B7EF}" srcOrd="1" destOrd="0" presId="urn:microsoft.com/office/officeart/2005/8/layout/hList7#1"/>
    <dgm:cxn modelId="{76495344-1EA6-4659-8835-7AE00A68D177}" type="presParOf" srcId="{B72A82FD-6AF1-4351-9CD5-42429FB552C4}" destId="{EFE1816F-D19C-4936-A741-42C932F5D174}" srcOrd="2" destOrd="0" presId="urn:microsoft.com/office/officeart/2005/8/layout/hList7#1"/>
    <dgm:cxn modelId="{5A3E1405-66EA-4119-BDCE-2A69E95C591D}" type="presParOf" srcId="{B72A82FD-6AF1-4351-9CD5-42429FB552C4}" destId="{4060DF1E-C88C-48C5-B3D8-5B9A3D41C027}" srcOrd="3" destOrd="0" presId="urn:microsoft.com/office/officeart/2005/8/layout/hList7#1"/>
    <dgm:cxn modelId="{18612A9C-0584-4CF1-B649-AC5528DDA6FD}" type="presParOf" srcId="{4BCD1361-FF7D-4A0E-9200-63B9098FB2B7}" destId="{90AC0AC0-EFCB-4C26-87C9-8892C08AA812}" srcOrd="3" destOrd="0" presId="urn:microsoft.com/office/officeart/2005/8/layout/hList7#1"/>
    <dgm:cxn modelId="{A8955E08-1C7C-49B4-8658-3435137F9735}" type="presParOf" srcId="{4BCD1361-FF7D-4A0E-9200-63B9098FB2B7}" destId="{594FA454-5A91-4C70-BCAF-6E8A4DB368BC}" srcOrd="4" destOrd="0" presId="urn:microsoft.com/office/officeart/2005/8/layout/hList7#1"/>
    <dgm:cxn modelId="{976F1427-F442-40AB-8F7F-3F32D401066B}" type="presParOf" srcId="{594FA454-5A91-4C70-BCAF-6E8A4DB368BC}" destId="{EA092C49-DBA4-4203-867C-C24502C724DE}" srcOrd="0" destOrd="0" presId="urn:microsoft.com/office/officeart/2005/8/layout/hList7#1"/>
    <dgm:cxn modelId="{1554576B-CCD8-4BFE-B128-A3B4C1CD937F}" type="presParOf" srcId="{594FA454-5A91-4C70-BCAF-6E8A4DB368BC}" destId="{52343441-1C2E-48A4-A496-D6840FE15418}" srcOrd="1" destOrd="0" presId="urn:microsoft.com/office/officeart/2005/8/layout/hList7#1"/>
    <dgm:cxn modelId="{EFEC3790-67C0-4B02-A150-2FE7E27918AD}" type="presParOf" srcId="{594FA454-5A91-4C70-BCAF-6E8A4DB368BC}" destId="{0DB6427A-6C26-4C16-8AC8-1D5DDAAC78F7}" srcOrd="2" destOrd="0" presId="urn:microsoft.com/office/officeart/2005/8/layout/hList7#1"/>
    <dgm:cxn modelId="{1EF10DE3-5190-4A3B-818C-182E91E91DF9}" type="presParOf" srcId="{594FA454-5A91-4C70-BCAF-6E8A4DB368BC}" destId="{F460925D-D7D9-43CB-830A-0AF06D4D2377}" srcOrd="3" destOrd="0" presId="urn:microsoft.com/office/officeart/2005/8/layout/hList7#1"/>
    <dgm:cxn modelId="{9AB6B83F-7F7D-4D6B-AF40-EA8E89AB2EFD}" type="presParOf" srcId="{4BCD1361-FF7D-4A0E-9200-63B9098FB2B7}" destId="{DCFB2CB0-205D-4853-BD74-BBAFF0954205}" srcOrd="5" destOrd="0" presId="urn:microsoft.com/office/officeart/2005/8/layout/hList7#1"/>
    <dgm:cxn modelId="{5E058478-E38A-4211-A3BD-07C2C89C54E4}" type="presParOf" srcId="{4BCD1361-FF7D-4A0E-9200-63B9098FB2B7}" destId="{B144D4C8-E596-4B17-A5AB-EA9318467E26}" srcOrd="6" destOrd="0" presId="urn:microsoft.com/office/officeart/2005/8/layout/hList7#1"/>
    <dgm:cxn modelId="{56444B0D-4081-4F0B-8135-CD6EF9017774}" type="presParOf" srcId="{B144D4C8-E596-4B17-A5AB-EA9318467E26}" destId="{87DECEB8-999A-4521-BEB6-FDD1FEA1609D}" srcOrd="0" destOrd="0" presId="urn:microsoft.com/office/officeart/2005/8/layout/hList7#1"/>
    <dgm:cxn modelId="{C1C576A2-A715-4E2D-B7D8-931C6C1CE420}" type="presParOf" srcId="{B144D4C8-E596-4B17-A5AB-EA9318467E26}" destId="{3653F882-E849-4054-87D6-A093CDA2FC94}" srcOrd="1" destOrd="0" presId="urn:microsoft.com/office/officeart/2005/8/layout/hList7#1"/>
    <dgm:cxn modelId="{C60DE044-1AB6-42AA-9D8F-31374598E493}" type="presParOf" srcId="{B144D4C8-E596-4B17-A5AB-EA9318467E26}" destId="{1950443E-1749-4191-8A75-7A93683CD61D}" srcOrd="2" destOrd="0" presId="urn:microsoft.com/office/officeart/2005/8/layout/hList7#1"/>
    <dgm:cxn modelId="{D7BE9CEC-D563-4DEF-80DD-69C420EFB36C}" type="presParOf" srcId="{B144D4C8-E596-4B17-A5AB-EA9318467E26}" destId="{468152AF-E285-4C6A-B9D7-F0C4EC9C75C2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1961B6D-6129-497C-87CF-43901C1C7B23}" type="doc">
      <dgm:prSet loTypeId="urn:microsoft.com/office/officeart/2005/8/layout/vList6" loCatId="list" qsTypeId="urn:microsoft.com/office/officeart/2005/8/quickstyle/3d8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08A9A6E-2EDB-415A-92C8-BD9386E396F0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2017       год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DCB3EFD7-CFD6-46E4-87B1-899D46B4AB8B}" type="parTrans" cxnId="{1089BB65-0F8E-4283-B644-34CE255980EE}">
      <dgm:prSet/>
      <dgm:spPr/>
      <dgm:t>
        <a:bodyPr/>
        <a:lstStyle/>
        <a:p>
          <a:endParaRPr lang="ru-RU"/>
        </a:p>
      </dgm:t>
    </dgm:pt>
    <dgm:pt modelId="{53F876BA-EE06-45AC-8430-40144E4321B8}" type="sibTrans" cxnId="{1089BB65-0F8E-4283-B644-34CE255980EE}">
      <dgm:prSet/>
      <dgm:spPr/>
      <dgm:t>
        <a:bodyPr/>
        <a:lstStyle/>
        <a:p>
          <a:endParaRPr lang="ru-RU"/>
        </a:p>
      </dgm:t>
    </dgm:pt>
    <dgm:pt modelId="{D7AD52FA-18A6-49E2-AAB7-6A4E4D34FDC4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12,8 тыс.  рублей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44E9EF65-97A3-46F3-AEA0-476C852B10AB}" type="parTrans" cxnId="{404B00C0-167F-4A3F-BA3D-EBE8FEE4F495}">
      <dgm:prSet/>
      <dgm:spPr/>
      <dgm:t>
        <a:bodyPr/>
        <a:lstStyle/>
        <a:p>
          <a:endParaRPr lang="ru-RU"/>
        </a:p>
      </dgm:t>
    </dgm:pt>
    <dgm:pt modelId="{9F3EA8E0-778E-45F1-939F-B59E5A879893}" type="sibTrans" cxnId="{404B00C0-167F-4A3F-BA3D-EBE8FEE4F495}">
      <dgm:prSet/>
      <dgm:spPr/>
      <dgm:t>
        <a:bodyPr/>
        <a:lstStyle/>
        <a:p>
          <a:endParaRPr lang="ru-RU"/>
        </a:p>
      </dgm:t>
    </dgm:pt>
    <dgm:pt modelId="{F1611502-FACB-4A4A-811D-29E760A683AB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2018      год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FF7D701B-4405-4A01-A437-C271117ACD12}" type="parTrans" cxnId="{15D172AF-6901-471C-ACFC-CCBBDFF562C0}">
      <dgm:prSet/>
      <dgm:spPr/>
      <dgm:t>
        <a:bodyPr/>
        <a:lstStyle/>
        <a:p>
          <a:endParaRPr lang="ru-RU"/>
        </a:p>
      </dgm:t>
    </dgm:pt>
    <dgm:pt modelId="{F63C9332-3BA7-4214-82CB-AAAE729270FC}" type="sibTrans" cxnId="{15D172AF-6901-471C-ACFC-CCBBDFF562C0}">
      <dgm:prSet/>
      <dgm:spPr/>
      <dgm:t>
        <a:bodyPr/>
        <a:lstStyle/>
        <a:p>
          <a:endParaRPr lang="ru-RU"/>
        </a:p>
      </dgm:t>
    </dgm:pt>
    <dgm:pt modelId="{A75CD034-3395-4451-B5F8-CBF0AEBD6EAF}">
      <dgm:prSet custT="1"/>
      <dgm:spPr/>
      <dgm:t>
        <a:bodyPr/>
        <a:lstStyle/>
        <a:p>
          <a:endParaRPr lang="ru-RU" sz="2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2019 год</a:t>
          </a:r>
        </a:p>
        <a:p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81BC17C1-BD2E-43E9-9464-FD7564FA285E}" type="parTrans" cxnId="{F85E45DF-A709-4912-AB2B-D34B23137533}">
      <dgm:prSet/>
      <dgm:spPr/>
      <dgm:t>
        <a:bodyPr/>
        <a:lstStyle/>
        <a:p>
          <a:endParaRPr lang="ru-RU"/>
        </a:p>
      </dgm:t>
    </dgm:pt>
    <dgm:pt modelId="{3B4F36D7-3E31-49C6-9A7C-ED2F373E1674}" type="sibTrans" cxnId="{F85E45DF-A709-4912-AB2B-D34B23137533}">
      <dgm:prSet/>
      <dgm:spPr/>
      <dgm:t>
        <a:bodyPr/>
        <a:lstStyle/>
        <a:p>
          <a:endParaRPr lang="ru-RU"/>
        </a:p>
      </dgm:t>
    </dgm:pt>
    <dgm:pt modelId="{02996946-860C-4699-8C5E-0DBBAF38C8D3}">
      <dgm:prSet custT="1"/>
      <dgm:spPr/>
      <dgm:t>
        <a:bodyPr/>
        <a:lstStyle/>
        <a:p>
          <a:endParaRPr lang="ru-RU" sz="2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2020 год</a:t>
          </a:r>
        </a:p>
        <a:p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511C1CE1-8A8D-4B1C-AE3B-B2322EDE1E01}" type="parTrans" cxnId="{214F058C-9E78-405B-A813-16E654F18AE6}">
      <dgm:prSet/>
      <dgm:spPr/>
      <dgm:t>
        <a:bodyPr/>
        <a:lstStyle/>
        <a:p>
          <a:endParaRPr lang="ru-RU"/>
        </a:p>
      </dgm:t>
    </dgm:pt>
    <dgm:pt modelId="{4FAB07B8-B81C-4CB6-89D6-22102C4206E6}" type="sibTrans" cxnId="{214F058C-9E78-405B-A813-16E654F18AE6}">
      <dgm:prSet/>
      <dgm:spPr/>
      <dgm:t>
        <a:bodyPr/>
        <a:lstStyle/>
        <a:p>
          <a:endParaRPr lang="ru-RU"/>
        </a:p>
      </dgm:t>
    </dgm:pt>
    <dgm:pt modelId="{EBE13F8B-B551-47DB-814D-2B03AF966E74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13,0 тыс. рублей</a:t>
          </a:r>
          <a:endParaRPr lang="ru-RU" sz="2000" dirty="0"/>
        </a:p>
      </dgm:t>
    </dgm:pt>
    <dgm:pt modelId="{CBD42106-893F-45C0-957B-7273FE84F49E}" type="parTrans" cxnId="{5AB8CC7B-830D-4342-B37F-42D24888CD89}">
      <dgm:prSet/>
      <dgm:spPr/>
      <dgm:t>
        <a:bodyPr/>
        <a:lstStyle/>
        <a:p>
          <a:endParaRPr lang="ru-RU"/>
        </a:p>
      </dgm:t>
    </dgm:pt>
    <dgm:pt modelId="{303A653F-F9C1-44B1-B897-245AAFDF1958}" type="sibTrans" cxnId="{5AB8CC7B-830D-4342-B37F-42D24888CD89}">
      <dgm:prSet/>
      <dgm:spPr/>
      <dgm:t>
        <a:bodyPr/>
        <a:lstStyle/>
        <a:p>
          <a:endParaRPr lang="ru-RU"/>
        </a:p>
      </dgm:t>
    </dgm:pt>
    <dgm:pt modelId="{11E3CCAA-61C8-4AA0-8844-D32C47D16972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13,5 тыс. рублей</a:t>
          </a:r>
          <a:endParaRPr lang="ru-RU" dirty="0"/>
        </a:p>
      </dgm:t>
    </dgm:pt>
    <dgm:pt modelId="{008B13E7-2E32-44DA-A2F4-FD37922BBCFD}" type="parTrans" cxnId="{B5B4B196-3494-4E38-90DA-21BDC788AE1E}">
      <dgm:prSet/>
      <dgm:spPr/>
      <dgm:t>
        <a:bodyPr/>
        <a:lstStyle/>
        <a:p>
          <a:endParaRPr lang="ru-RU"/>
        </a:p>
      </dgm:t>
    </dgm:pt>
    <dgm:pt modelId="{592D0EB0-98EF-47E5-BC1B-07B3A8066A3E}" type="sibTrans" cxnId="{B5B4B196-3494-4E38-90DA-21BDC788AE1E}">
      <dgm:prSet/>
      <dgm:spPr/>
      <dgm:t>
        <a:bodyPr/>
        <a:lstStyle/>
        <a:p>
          <a:endParaRPr lang="ru-RU"/>
        </a:p>
      </dgm:t>
    </dgm:pt>
    <dgm:pt modelId="{B81CE10A-BCF8-4D2E-90A6-EF4188F3895B}">
      <dgm:prSet phldrT="[Текст]" custT="1"/>
      <dgm:spPr/>
      <dgm:t>
        <a:bodyPr/>
        <a:lstStyle/>
        <a:p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12,8 тыс. рублей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EC7EDDB3-75C5-40FC-9BD1-439E04CF40BD}" type="parTrans" cxnId="{024333A2-4352-4987-BC09-2477A04686CB}">
      <dgm:prSet/>
      <dgm:spPr/>
      <dgm:t>
        <a:bodyPr/>
        <a:lstStyle/>
        <a:p>
          <a:endParaRPr lang="ru-RU"/>
        </a:p>
      </dgm:t>
    </dgm:pt>
    <dgm:pt modelId="{6522DDA5-151B-47BC-828C-0AA13EB83CF6}" type="sibTrans" cxnId="{024333A2-4352-4987-BC09-2477A04686CB}">
      <dgm:prSet/>
      <dgm:spPr/>
      <dgm:t>
        <a:bodyPr/>
        <a:lstStyle/>
        <a:p>
          <a:endParaRPr lang="ru-RU"/>
        </a:p>
      </dgm:t>
    </dgm:pt>
    <dgm:pt modelId="{228D00BE-9079-4A01-937B-FB7FBA172ED7}" type="pres">
      <dgm:prSet presAssocID="{41961B6D-6129-497C-87CF-43901C1C7B2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70FDB9F-2E3C-4C8C-B61D-4D40E50EA54B}" type="pres">
      <dgm:prSet presAssocID="{A08A9A6E-2EDB-415A-92C8-BD9386E396F0}" presName="linNode" presStyleCnt="0"/>
      <dgm:spPr/>
    </dgm:pt>
    <dgm:pt modelId="{64DB72E8-582F-416A-B0E1-2F0B8E48F59A}" type="pres">
      <dgm:prSet presAssocID="{A08A9A6E-2EDB-415A-92C8-BD9386E396F0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7DAE7E-DFDD-47E5-89B3-611D347B744C}" type="pres">
      <dgm:prSet presAssocID="{A08A9A6E-2EDB-415A-92C8-BD9386E396F0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CE32C-DD5B-4F74-A1BE-80C19C50AD6B}" type="pres">
      <dgm:prSet presAssocID="{53F876BA-EE06-45AC-8430-40144E4321B8}" presName="spacing" presStyleCnt="0"/>
      <dgm:spPr/>
    </dgm:pt>
    <dgm:pt modelId="{12A35477-10A4-48D8-853B-DF6BCD2E8713}" type="pres">
      <dgm:prSet presAssocID="{F1611502-FACB-4A4A-811D-29E760A683AB}" presName="linNode" presStyleCnt="0"/>
      <dgm:spPr/>
    </dgm:pt>
    <dgm:pt modelId="{F32DB873-A661-43FB-B14E-5B594EE02D68}" type="pres">
      <dgm:prSet presAssocID="{F1611502-FACB-4A4A-811D-29E760A683AB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26A5B-9F4F-47E4-BBA6-50EB33BC2F1B}" type="pres">
      <dgm:prSet presAssocID="{F1611502-FACB-4A4A-811D-29E760A683AB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BE142-B95D-49F2-BBF1-93787D9995BD}" type="pres">
      <dgm:prSet presAssocID="{F63C9332-3BA7-4214-82CB-AAAE729270FC}" presName="spacing" presStyleCnt="0"/>
      <dgm:spPr/>
    </dgm:pt>
    <dgm:pt modelId="{2FF7B8B6-F4A8-44C4-8653-830A0BE34D4C}" type="pres">
      <dgm:prSet presAssocID="{A75CD034-3395-4451-B5F8-CBF0AEBD6EAF}" presName="linNode" presStyleCnt="0"/>
      <dgm:spPr/>
    </dgm:pt>
    <dgm:pt modelId="{2168B81C-F36B-40F4-B8EC-0D2582FC2458}" type="pres">
      <dgm:prSet presAssocID="{A75CD034-3395-4451-B5F8-CBF0AEBD6EAF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A2556-222D-4546-9021-4FAE9BD1DDB0}" type="pres">
      <dgm:prSet presAssocID="{A75CD034-3395-4451-B5F8-CBF0AEBD6EAF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1E9D8-3274-4F8F-AFF4-A5C5D8DC9B6C}" type="pres">
      <dgm:prSet presAssocID="{3B4F36D7-3E31-49C6-9A7C-ED2F373E1674}" presName="spacing" presStyleCnt="0"/>
      <dgm:spPr/>
    </dgm:pt>
    <dgm:pt modelId="{924CB6DE-161C-4684-B39F-FB9A8376330B}" type="pres">
      <dgm:prSet presAssocID="{02996946-860C-4699-8C5E-0DBBAF38C8D3}" presName="linNode" presStyleCnt="0"/>
      <dgm:spPr/>
    </dgm:pt>
    <dgm:pt modelId="{983C36BD-8AA6-4FE5-BFCF-FF27A4910E43}" type="pres">
      <dgm:prSet presAssocID="{02996946-860C-4699-8C5E-0DBBAF38C8D3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B0586-26AB-4FC4-9C70-0C4640C7B06D}" type="pres">
      <dgm:prSet presAssocID="{02996946-860C-4699-8C5E-0DBBAF38C8D3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B307BA-3339-4C8A-AC2D-E733647A7A1B}" type="presOf" srcId="{A75CD034-3395-4451-B5F8-CBF0AEBD6EAF}" destId="{2168B81C-F36B-40F4-B8EC-0D2582FC2458}" srcOrd="0" destOrd="0" presId="urn:microsoft.com/office/officeart/2005/8/layout/vList6"/>
    <dgm:cxn modelId="{CF647A00-2DAE-44E9-8CBE-27A339224CFE}" type="presOf" srcId="{F1611502-FACB-4A4A-811D-29E760A683AB}" destId="{F32DB873-A661-43FB-B14E-5B594EE02D68}" srcOrd="0" destOrd="0" presId="urn:microsoft.com/office/officeart/2005/8/layout/vList6"/>
    <dgm:cxn modelId="{2690CC66-299A-4698-8ABC-D1A79F757D86}" type="presOf" srcId="{D7AD52FA-18A6-49E2-AAB7-6A4E4D34FDC4}" destId="{017DAE7E-DFDD-47E5-89B3-611D347B744C}" srcOrd="0" destOrd="0" presId="urn:microsoft.com/office/officeart/2005/8/layout/vList6"/>
    <dgm:cxn modelId="{214F058C-9E78-405B-A813-16E654F18AE6}" srcId="{41961B6D-6129-497C-87CF-43901C1C7B23}" destId="{02996946-860C-4699-8C5E-0DBBAF38C8D3}" srcOrd="3" destOrd="0" parTransId="{511C1CE1-8A8D-4B1C-AE3B-B2322EDE1E01}" sibTransId="{4FAB07B8-B81C-4CB6-89D6-22102C4206E6}"/>
    <dgm:cxn modelId="{024333A2-4352-4987-BC09-2477A04686CB}" srcId="{F1611502-FACB-4A4A-811D-29E760A683AB}" destId="{B81CE10A-BCF8-4D2E-90A6-EF4188F3895B}" srcOrd="0" destOrd="0" parTransId="{EC7EDDB3-75C5-40FC-9BD1-439E04CF40BD}" sibTransId="{6522DDA5-151B-47BC-828C-0AA13EB83CF6}"/>
    <dgm:cxn modelId="{15D172AF-6901-471C-ACFC-CCBBDFF562C0}" srcId="{41961B6D-6129-497C-87CF-43901C1C7B23}" destId="{F1611502-FACB-4A4A-811D-29E760A683AB}" srcOrd="1" destOrd="0" parTransId="{FF7D701B-4405-4A01-A437-C271117ACD12}" sibTransId="{F63C9332-3BA7-4214-82CB-AAAE729270FC}"/>
    <dgm:cxn modelId="{B5B4B196-3494-4E38-90DA-21BDC788AE1E}" srcId="{02996946-860C-4699-8C5E-0DBBAF38C8D3}" destId="{11E3CCAA-61C8-4AA0-8844-D32C47D16972}" srcOrd="0" destOrd="0" parTransId="{008B13E7-2E32-44DA-A2F4-FD37922BBCFD}" sibTransId="{592D0EB0-98EF-47E5-BC1B-07B3A8066A3E}"/>
    <dgm:cxn modelId="{4F24BF44-A319-49A6-AE23-AB6D2EB44239}" type="presOf" srcId="{02996946-860C-4699-8C5E-0DBBAF38C8D3}" destId="{983C36BD-8AA6-4FE5-BFCF-FF27A4910E43}" srcOrd="0" destOrd="0" presId="urn:microsoft.com/office/officeart/2005/8/layout/vList6"/>
    <dgm:cxn modelId="{1089BB65-0F8E-4283-B644-34CE255980EE}" srcId="{41961B6D-6129-497C-87CF-43901C1C7B23}" destId="{A08A9A6E-2EDB-415A-92C8-BD9386E396F0}" srcOrd="0" destOrd="0" parTransId="{DCB3EFD7-CFD6-46E4-87B1-899D46B4AB8B}" sibTransId="{53F876BA-EE06-45AC-8430-40144E4321B8}"/>
    <dgm:cxn modelId="{412A71D2-B5CC-40F4-8519-16A5182C8A71}" type="presOf" srcId="{EBE13F8B-B551-47DB-814D-2B03AF966E74}" destId="{DC0A2556-222D-4546-9021-4FAE9BD1DDB0}" srcOrd="0" destOrd="0" presId="urn:microsoft.com/office/officeart/2005/8/layout/vList6"/>
    <dgm:cxn modelId="{404B00C0-167F-4A3F-BA3D-EBE8FEE4F495}" srcId="{A08A9A6E-2EDB-415A-92C8-BD9386E396F0}" destId="{D7AD52FA-18A6-49E2-AAB7-6A4E4D34FDC4}" srcOrd="0" destOrd="0" parTransId="{44E9EF65-97A3-46F3-AEA0-476C852B10AB}" sibTransId="{9F3EA8E0-778E-45F1-939F-B59E5A879893}"/>
    <dgm:cxn modelId="{F85E45DF-A709-4912-AB2B-D34B23137533}" srcId="{41961B6D-6129-497C-87CF-43901C1C7B23}" destId="{A75CD034-3395-4451-B5F8-CBF0AEBD6EAF}" srcOrd="2" destOrd="0" parTransId="{81BC17C1-BD2E-43E9-9464-FD7564FA285E}" sibTransId="{3B4F36D7-3E31-49C6-9A7C-ED2F373E1674}"/>
    <dgm:cxn modelId="{09FFF88A-0452-4E71-8ED8-7881F94ACCE1}" type="presOf" srcId="{A08A9A6E-2EDB-415A-92C8-BD9386E396F0}" destId="{64DB72E8-582F-416A-B0E1-2F0B8E48F59A}" srcOrd="0" destOrd="0" presId="urn:microsoft.com/office/officeart/2005/8/layout/vList6"/>
    <dgm:cxn modelId="{5AB8CC7B-830D-4342-B37F-42D24888CD89}" srcId="{A75CD034-3395-4451-B5F8-CBF0AEBD6EAF}" destId="{EBE13F8B-B551-47DB-814D-2B03AF966E74}" srcOrd="0" destOrd="0" parTransId="{CBD42106-893F-45C0-957B-7273FE84F49E}" sibTransId="{303A653F-F9C1-44B1-B897-245AAFDF1958}"/>
    <dgm:cxn modelId="{3298229A-13B4-4726-AE18-FC36C7AF7827}" type="presOf" srcId="{B81CE10A-BCF8-4D2E-90A6-EF4188F3895B}" destId="{5D726A5B-9F4F-47E4-BBA6-50EB33BC2F1B}" srcOrd="0" destOrd="0" presId="urn:microsoft.com/office/officeart/2005/8/layout/vList6"/>
    <dgm:cxn modelId="{925C72FD-DA37-46C2-A353-79A024E36FE5}" type="presOf" srcId="{11E3CCAA-61C8-4AA0-8844-D32C47D16972}" destId="{776B0586-26AB-4FC4-9C70-0C4640C7B06D}" srcOrd="0" destOrd="0" presId="urn:microsoft.com/office/officeart/2005/8/layout/vList6"/>
    <dgm:cxn modelId="{EA274F43-9E74-4625-9609-47836CC95328}" type="presOf" srcId="{41961B6D-6129-497C-87CF-43901C1C7B23}" destId="{228D00BE-9079-4A01-937B-FB7FBA172ED7}" srcOrd="0" destOrd="0" presId="urn:microsoft.com/office/officeart/2005/8/layout/vList6"/>
    <dgm:cxn modelId="{B2BEFE96-7080-4971-9DF3-1FD2ED7DB284}" type="presParOf" srcId="{228D00BE-9079-4A01-937B-FB7FBA172ED7}" destId="{C70FDB9F-2E3C-4C8C-B61D-4D40E50EA54B}" srcOrd="0" destOrd="0" presId="urn:microsoft.com/office/officeart/2005/8/layout/vList6"/>
    <dgm:cxn modelId="{E6E631D6-7C81-48FD-882E-9ABBC0EFEC13}" type="presParOf" srcId="{C70FDB9F-2E3C-4C8C-B61D-4D40E50EA54B}" destId="{64DB72E8-582F-416A-B0E1-2F0B8E48F59A}" srcOrd="0" destOrd="0" presId="urn:microsoft.com/office/officeart/2005/8/layout/vList6"/>
    <dgm:cxn modelId="{3902310F-4BB9-4D4A-95C7-3FCC58009253}" type="presParOf" srcId="{C70FDB9F-2E3C-4C8C-B61D-4D40E50EA54B}" destId="{017DAE7E-DFDD-47E5-89B3-611D347B744C}" srcOrd="1" destOrd="0" presId="urn:microsoft.com/office/officeart/2005/8/layout/vList6"/>
    <dgm:cxn modelId="{1D34E5A3-F3CB-43F3-BB69-4C8124D98BA4}" type="presParOf" srcId="{228D00BE-9079-4A01-937B-FB7FBA172ED7}" destId="{8C4CE32C-DD5B-4F74-A1BE-80C19C50AD6B}" srcOrd="1" destOrd="0" presId="urn:microsoft.com/office/officeart/2005/8/layout/vList6"/>
    <dgm:cxn modelId="{46CAD9A4-682C-4E46-82EF-A49962BC8411}" type="presParOf" srcId="{228D00BE-9079-4A01-937B-FB7FBA172ED7}" destId="{12A35477-10A4-48D8-853B-DF6BCD2E8713}" srcOrd="2" destOrd="0" presId="urn:microsoft.com/office/officeart/2005/8/layout/vList6"/>
    <dgm:cxn modelId="{50DA2A54-0D4B-40F0-9236-16CF56857797}" type="presParOf" srcId="{12A35477-10A4-48D8-853B-DF6BCD2E8713}" destId="{F32DB873-A661-43FB-B14E-5B594EE02D68}" srcOrd="0" destOrd="0" presId="urn:microsoft.com/office/officeart/2005/8/layout/vList6"/>
    <dgm:cxn modelId="{D101D63F-FD6C-4234-8C7E-BC55517A980A}" type="presParOf" srcId="{12A35477-10A4-48D8-853B-DF6BCD2E8713}" destId="{5D726A5B-9F4F-47E4-BBA6-50EB33BC2F1B}" srcOrd="1" destOrd="0" presId="urn:microsoft.com/office/officeart/2005/8/layout/vList6"/>
    <dgm:cxn modelId="{29E126ED-818D-4AC3-A2AE-0C27A8197B96}" type="presParOf" srcId="{228D00BE-9079-4A01-937B-FB7FBA172ED7}" destId="{5A1BE142-B95D-49F2-BBF1-93787D9995BD}" srcOrd="3" destOrd="0" presId="urn:microsoft.com/office/officeart/2005/8/layout/vList6"/>
    <dgm:cxn modelId="{BE044A0F-8DDA-42F5-9FFC-75C6B502F36F}" type="presParOf" srcId="{228D00BE-9079-4A01-937B-FB7FBA172ED7}" destId="{2FF7B8B6-F4A8-44C4-8653-830A0BE34D4C}" srcOrd="4" destOrd="0" presId="urn:microsoft.com/office/officeart/2005/8/layout/vList6"/>
    <dgm:cxn modelId="{E8907229-C841-4574-AE8D-41CD0C936C9F}" type="presParOf" srcId="{2FF7B8B6-F4A8-44C4-8653-830A0BE34D4C}" destId="{2168B81C-F36B-40F4-B8EC-0D2582FC2458}" srcOrd="0" destOrd="0" presId="urn:microsoft.com/office/officeart/2005/8/layout/vList6"/>
    <dgm:cxn modelId="{423A44ED-E49A-45E7-819B-4362FDA6B09D}" type="presParOf" srcId="{2FF7B8B6-F4A8-44C4-8653-830A0BE34D4C}" destId="{DC0A2556-222D-4546-9021-4FAE9BD1DDB0}" srcOrd="1" destOrd="0" presId="urn:microsoft.com/office/officeart/2005/8/layout/vList6"/>
    <dgm:cxn modelId="{15B19619-A4BB-493A-BD69-A7B92ECA0C16}" type="presParOf" srcId="{228D00BE-9079-4A01-937B-FB7FBA172ED7}" destId="{0391E9D8-3274-4F8F-AFF4-A5C5D8DC9B6C}" srcOrd="5" destOrd="0" presId="urn:microsoft.com/office/officeart/2005/8/layout/vList6"/>
    <dgm:cxn modelId="{55B2EE77-CFFC-4C01-A844-FF0884081E09}" type="presParOf" srcId="{228D00BE-9079-4A01-937B-FB7FBA172ED7}" destId="{924CB6DE-161C-4684-B39F-FB9A8376330B}" srcOrd="6" destOrd="0" presId="urn:microsoft.com/office/officeart/2005/8/layout/vList6"/>
    <dgm:cxn modelId="{C05263C3-0F7D-4177-B11A-0061A58C4CE5}" type="presParOf" srcId="{924CB6DE-161C-4684-B39F-FB9A8376330B}" destId="{983C36BD-8AA6-4FE5-BFCF-FF27A4910E43}" srcOrd="0" destOrd="0" presId="urn:microsoft.com/office/officeart/2005/8/layout/vList6"/>
    <dgm:cxn modelId="{5B4BC3BE-3BB1-46EA-93B1-F746568A5FB1}" type="presParOf" srcId="{924CB6DE-161C-4684-B39F-FB9A8376330B}" destId="{776B0586-26AB-4FC4-9C70-0C4640C7B06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52BCA3D-2EEE-4B29-BAA0-C74D2DDA2C4F}" type="doc">
      <dgm:prSet loTypeId="urn:microsoft.com/office/officeart/2005/8/layout/hList7#4" loCatId="list" qsTypeId="urn:microsoft.com/office/officeart/2005/8/quickstyle/simple1" qsCatId="simple" csTypeId="urn:microsoft.com/office/officeart/2005/8/colors/accent1_3" csCatId="accent1" phldr="1"/>
      <dgm:spPr/>
    </dgm:pt>
    <dgm:pt modelId="{EB5BB48F-B822-4952-A077-16E772A7A3E0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МП «Управление муниципальными финансами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района» на 2017-2021 годы:   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2018 год – 53,2 млн.рублей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201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9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год – 51,2 млн.рублей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год – 55,0 млн.рублей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4643CCEC-F1AE-41FA-B75B-2EB3B2844818}" type="parTrans" cxnId="{B46110E4-1E91-4F6C-B2E0-D7EFF841D3B3}">
      <dgm:prSet/>
      <dgm:spPr/>
      <dgm:t>
        <a:bodyPr/>
        <a:lstStyle/>
        <a:p>
          <a:endParaRPr lang="ru-RU"/>
        </a:p>
      </dgm:t>
    </dgm:pt>
    <dgm:pt modelId="{CE7F5BC8-FD7D-4FB9-B001-E306EDBACC02}" type="sibTrans" cxnId="{B46110E4-1E91-4F6C-B2E0-D7EFF841D3B3}">
      <dgm:prSet/>
      <dgm:spPr/>
      <dgm:t>
        <a:bodyPr/>
        <a:lstStyle/>
        <a:p>
          <a:endParaRPr lang="ru-RU"/>
        </a:p>
      </dgm:t>
    </dgm:pt>
    <dgm:pt modelId="{10D089B4-9157-466C-BDB3-359D8B0177E0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МП «Управление муниципальной собственностью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области" на 2017-2021 годы: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2018 год – 0,2 млн.рублей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201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9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год – 0,2 млн.рублей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год – 0,2 млн.рублей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BDBCBF31-9B1D-46AE-B206-493F144FCDBD}" type="parTrans" cxnId="{075FFA66-E142-4E37-9DEC-903B77D7ABCA}">
      <dgm:prSet/>
      <dgm:spPr/>
      <dgm:t>
        <a:bodyPr/>
        <a:lstStyle/>
        <a:p>
          <a:endParaRPr lang="ru-RU"/>
        </a:p>
      </dgm:t>
    </dgm:pt>
    <dgm:pt modelId="{C21A8CF5-B0F3-4EC6-B3D9-3159737B8F12}" type="sibTrans" cxnId="{075FFA66-E142-4E37-9DEC-903B77D7ABCA}">
      <dgm:prSet/>
      <dgm:spPr/>
      <dgm:t>
        <a:bodyPr/>
        <a:lstStyle/>
        <a:p>
          <a:endParaRPr lang="ru-RU"/>
        </a:p>
      </dgm:t>
    </dgm:pt>
    <dgm:pt modelId="{13B4FE40-C3C6-4684-A0F3-127D86E2C272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МП «Информационное общество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2017-2021 годы: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2018 год – 31,7 млн.рублей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201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9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год – 33,2 млн.рублей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год – 34,6 млн.рублей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6B56045E-9CA3-4263-A33D-819B196846C0}" type="parTrans" cxnId="{0A1E0166-6475-46B8-898D-2E5216FBD479}">
      <dgm:prSet/>
      <dgm:spPr/>
      <dgm:t>
        <a:bodyPr/>
        <a:lstStyle/>
        <a:p>
          <a:endParaRPr lang="ru-RU"/>
        </a:p>
      </dgm:t>
    </dgm:pt>
    <dgm:pt modelId="{F965E512-48F0-4077-BDB1-8580D53004D1}" type="sibTrans" cxnId="{0A1E0166-6475-46B8-898D-2E5216FBD479}">
      <dgm:prSet/>
      <dgm:spPr/>
      <dgm:t>
        <a:bodyPr/>
        <a:lstStyle/>
        <a:p>
          <a:endParaRPr lang="ru-RU"/>
        </a:p>
      </dgm:t>
    </dgm:pt>
    <dgm:pt modelId="{1A5AB0DD-20A6-4365-9DD3-B186B204CAFA}" type="pres">
      <dgm:prSet presAssocID="{352BCA3D-2EEE-4B29-BAA0-C74D2DDA2C4F}" presName="Name0" presStyleCnt="0">
        <dgm:presLayoutVars>
          <dgm:dir/>
          <dgm:resizeHandles val="exact"/>
        </dgm:presLayoutVars>
      </dgm:prSet>
      <dgm:spPr/>
    </dgm:pt>
    <dgm:pt modelId="{AE74FF9D-9A3E-49C0-9A5D-E25666FBF220}" type="pres">
      <dgm:prSet presAssocID="{352BCA3D-2EEE-4B29-BAA0-C74D2DDA2C4F}" presName="fgShape" presStyleLbl="fgShp" presStyleIdx="0" presStyleCnt="1" custLinFactNeighborX="-1697" custLinFactNeighborY="48485"/>
      <dgm:spPr/>
    </dgm:pt>
    <dgm:pt modelId="{A3E3265F-0F73-410B-BA1F-78550ADF6251}" type="pres">
      <dgm:prSet presAssocID="{352BCA3D-2EEE-4B29-BAA0-C74D2DDA2C4F}" presName="linComp" presStyleCnt="0"/>
      <dgm:spPr/>
    </dgm:pt>
    <dgm:pt modelId="{FD016C36-F774-4CB7-A5D6-72C4DE99A6E6}" type="pres">
      <dgm:prSet presAssocID="{EB5BB48F-B822-4952-A077-16E772A7A3E0}" presName="compNode" presStyleCnt="0"/>
      <dgm:spPr/>
    </dgm:pt>
    <dgm:pt modelId="{A6B75E3D-9EFF-40D0-8897-DFB4EA9BEC90}" type="pres">
      <dgm:prSet presAssocID="{EB5BB48F-B822-4952-A077-16E772A7A3E0}" presName="bkgdShape" presStyleLbl="node1" presStyleIdx="0" presStyleCnt="3" custScaleX="95367"/>
      <dgm:spPr/>
      <dgm:t>
        <a:bodyPr/>
        <a:lstStyle/>
        <a:p>
          <a:endParaRPr lang="ru-RU"/>
        </a:p>
      </dgm:t>
    </dgm:pt>
    <dgm:pt modelId="{5CD17ABC-4A00-4B9B-B72B-23BFD063ABEA}" type="pres">
      <dgm:prSet presAssocID="{EB5BB48F-B822-4952-A077-16E772A7A3E0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2D1244-F35D-4EE0-B477-802609F08F85}" type="pres">
      <dgm:prSet presAssocID="{EB5BB48F-B822-4952-A077-16E772A7A3E0}" presName="invisiNode" presStyleLbl="node1" presStyleIdx="0" presStyleCnt="3"/>
      <dgm:spPr/>
    </dgm:pt>
    <dgm:pt modelId="{91B7D790-F939-4377-9616-CD88D9B17939}" type="pres">
      <dgm:prSet presAssocID="{EB5BB48F-B822-4952-A077-16E772A7A3E0}" presName="imagNode" presStyleLbl="fgImgPlace1" presStyleIdx="0" presStyleCnt="3" custScaleY="82364" custLinFactNeighborX="1999" custLinFactNeighborY="-10456"/>
      <dgm:spPr>
        <a:blipFill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a:blipFill>
      </dgm:spPr>
    </dgm:pt>
    <dgm:pt modelId="{5430947C-77EB-45B4-81A1-868E9C88918C}" type="pres">
      <dgm:prSet presAssocID="{CE7F5BC8-FD7D-4FB9-B001-E306EDBACC0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DBDA163-51B4-40F5-A677-FDDE72AE4BE5}" type="pres">
      <dgm:prSet presAssocID="{10D089B4-9157-466C-BDB3-359D8B0177E0}" presName="compNode" presStyleCnt="0"/>
      <dgm:spPr/>
    </dgm:pt>
    <dgm:pt modelId="{D829B24D-4545-41CC-8395-0660455E7010}" type="pres">
      <dgm:prSet presAssocID="{10D089B4-9157-466C-BDB3-359D8B0177E0}" presName="bkgdShape" presStyleLbl="node1" presStyleIdx="1" presStyleCnt="3" custScaleX="100293" custLinFactNeighborX="-3707"/>
      <dgm:spPr/>
      <dgm:t>
        <a:bodyPr/>
        <a:lstStyle/>
        <a:p>
          <a:endParaRPr lang="ru-RU"/>
        </a:p>
      </dgm:t>
    </dgm:pt>
    <dgm:pt modelId="{27472A06-B308-4A96-85E2-C93F0CF492A9}" type="pres">
      <dgm:prSet presAssocID="{10D089B4-9157-466C-BDB3-359D8B0177E0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000D7-CFA0-4308-9ED2-0BC3AC8C282D}" type="pres">
      <dgm:prSet presAssocID="{10D089B4-9157-466C-BDB3-359D8B0177E0}" presName="invisiNode" presStyleLbl="node1" presStyleIdx="1" presStyleCnt="3"/>
      <dgm:spPr/>
    </dgm:pt>
    <dgm:pt modelId="{04BF6882-37A1-4A5F-8DEE-FE3F7AC13F5B}" type="pres">
      <dgm:prSet presAssocID="{10D089B4-9157-466C-BDB3-359D8B0177E0}" presName="imagNode" presStyleLbl="fgImgPlace1" presStyleIdx="1" presStyleCnt="3" custScaleY="82364" custLinFactNeighborX="-1870" custLinFactNeighborY="-1045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0B2187D-6156-4B6F-BF8C-5BBAF026FBE2}" type="pres">
      <dgm:prSet presAssocID="{C21A8CF5-B0F3-4EC6-B3D9-3159737B8F1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543DB11-0A0D-402F-9B50-5CAE3BB0892A}" type="pres">
      <dgm:prSet presAssocID="{13B4FE40-C3C6-4684-A0F3-127D86E2C272}" presName="compNode" presStyleCnt="0"/>
      <dgm:spPr/>
    </dgm:pt>
    <dgm:pt modelId="{47585587-AC19-4907-B105-505864BCED40}" type="pres">
      <dgm:prSet presAssocID="{13B4FE40-C3C6-4684-A0F3-127D86E2C272}" presName="bkgdShape" presStyleLbl="node1" presStyleIdx="2" presStyleCnt="3" custScaleX="99083" custLinFactNeighborX="-6781"/>
      <dgm:spPr/>
      <dgm:t>
        <a:bodyPr/>
        <a:lstStyle/>
        <a:p>
          <a:endParaRPr lang="ru-RU"/>
        </a:p>
      </dgm:t>
    </dgm:pt>
    <dgm:pt modelId="{41386C1D-0EF0-466F-9CB7-552F3990BBBD}" type="pres">
      <dgm:prSet presAssocID="{13B4FE40-C3C6-4684-A0F3-127D86E2C272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1665C-0C22-4DB9-9E70-DC07B23F5737}" type="pres">
      <dgm:prSet presAssocID="{13B4FE40-C3C6-4684-A0F3-127D86E2C272}" presName="invisiNode" presStyleLbl="node1" presStyleIdx="2" presStyleCnt="3"/>
      <dgm:spPr/>
    </dgm:pt>
    <dgm:pt modelId="{E9B5E45E-E6FB-407A-93AD-04B65F92BE44}" type="pres">
      <dgm:prSet presAssocID="{13B4FE40-C3C6-4684-A0F3-127D86E2C272}" presName="imagNode" presStyleLbl="fgImgPlace1" presStyleIdx="2" presStyleCnt="3" custScaleY="87334" custLinFactNeighborX="-11199" custLinFactNeighborY="-1343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707D21F7-DCC1-4A4D-85CC-9A3C9BDDF2B0}" type="presOf" srcId="{13B4FE40-C3C6-4684-A0F3-127D86E2C272}" destId="{41386C1D-0EF0-466F-9CB7-552F3990BBBD}" srcOrd="1" destOrd="0" presId="urn:microsoft.com/office/officeart/2005/8/layout/hList7#4"/>
    <dgm:cxn modelId="{B46110E4-1E91-4F6C-B2E0-D7EFF841D3B3}" srcId="{352BCA3D-2EEE-4B29-BAA0-C74D2DDA2C4F}" destId="{EB5BB48F-B822-4952-A077-16E772A7A3E0}" srcOrd="0" destOrd="0" parTransId="{4643CCEC-F1AE-41FA-B75B-2EB3B2844818}" sibTransId="{CE7F5BC8-FD7D-4FB9-B001-E306EDBACC02}"/>
    <dgm:cxn modelId="{0A1E0166-6475-46B8-898D-2E5216FBD479}" srcId="{352BCA3D-2EEE-4B29-BAA0-C74D2DDA2C4F}" destId="{13B4FE40-C3C6-4684-A0F3-127D86E2C272}" srcOrd="2" destOrd="0" parTransId="{6B56045E-9CA3-4263-A33D-819B196846C0}" sibTransId="{F965E512-48F0-4077-BDB1-8580D53004D1}"/>
    <dgm:cxn modelId="{075FFA66-E142-4E37-9DEC-903B77D7ABCA}" srcId="{352BCA3D-2EEE-4B29-BAA0-C74D2DDA2C4F}" destId="{10D089B4-9157-466C-BDB3-359D8B0177E0}" srcOrd="1" destOrd="0" parTransId="{BDBCBF31-9B1D-46AE-B206-493F144FCDBD}" sibTransId="{C21A8CF5-B0F3-4EC6-B3D9-3159737B8F12}"/>
    <dgm:cxn modelId="{09F990C3-3DD7-4EDD-82F3-626C04785716}" type="presOf" srcId="{CE7F5BC8-FD7D-4FB9-B001-E306EDBACC02}" destId="{5430947C-77EB-45B4-81A1-868E9C88918C}" srcOrd="0" destOrd="0" presId="urn:microsoft.com/office/officeart/2005/8/layout/hList7#4"/>
    <dgm:cxn modelId="{87E60996-8016-416E-A33D-B76E57A5D32E}" type="presOf" srcId="{C21A8CF5-B0F3-4EC6-B3D9-3159737B8F12}" destId="{D0B2187D-6156-4B6F-BF8C-5BBAF026FBE2}" srcOrd="0" destOrd="0" presId="urn:microsoft.com/office/officeart/2005/8/layout/hList7#4"/>
    <dgm:cxn modelId="{49D7D147-E9FA-4763-9C21-85E2820B6286}" type="presOf" srcId="{13B4FE40-C3C6-4684-A0F3-127D86E2C272}" destId="{47585587-AC19-4907-B105-505864BCED40}" srcOrd="0" destOrd="0" presId="urn:microsoft.com/office/officeart/2005/8/layout/hList7#4"/>
    <dgm:cxn modelId="{E97D3EAD-F048-4F1D-89D6-050E188229C2}" type="presOf" srcId="{10D089B4-9157-466C-BDB3-359D8B0177E0}" destId="{D829B24D-4545-41CC-8395-0660455E7010}" srcOrd="0" destOrd="0" presId="urn:microsoft.com/office/officeart/2005/8/layout/hList7#4"/>
    <dgm:cxn modelId="{C18A6563-0D63-4DBD-BB67-34B827E39FB2}" type="presOf" srcId="{352BCA3D-2EEE-4B29-BAA0-C74D2DDA2C4F}" destId="{1A5AB0DD-20A6-4365-9DD3-B186B204CAFA}" srcOrd="0" destOrd="0" presId="urn:microsoft.com/office/officeart/2005/8/layout/hList7#4"/>
    <dgm:cxn modelId="{3CCF7528-6CA7-48BA-A323-21AF4DB32FCE}" type="presOf" srcId="{EB5BB48F-B822-4952-A077-16E772A7A3E0}" destId="{A6B75E3D-9EFF-40D0-8897-DFB4EA9BEC90}" srcOrd="0" destOrd="0" presId="urn:microsoft.com/office/officeart/2005/8/layout/hList7#4"/>
    <dgm:cxn modelId="{AC81B62F-9657-434F-957B-AF4D48474D9E}" type="presOf" srcId="{10D089B4-9157-466C-BDB3-359D8B0177E0}" destId="{27472A06-B308-4A96-85E2-C93F0CF492A9}" srcOrd="1" destOrd="0" presId="urn:microsoft.com/office/officeart/2005/8/layout/hList7#4"/>
    <dgm:cxn modelId="{AB5CDD38-2419-4C6C-AAEC-4D0678AF67EF}" type="presOf" srcId="{EB5BB48F-B822-4952-A077-16E772A7A3E0}" destId="{5CD17ABC-4A00-4B9B-B72B-23BFD063ABEA}" srcOrd="1" destOrd="0" presId="urn:microsoft.com/office/officeart/2005/8/layout/hList7#4"/>
    <dgm:cxn modelId="{471BEA5D-4B30-417B-9485-2023F0C9990B}" type="presParOf" srcId="{1A5AB0DD-20A6-4365-9DD3-B186B204CAFA}" destId="{AE74FF9D-9A3E-49C0-9A5D-E25666FBF220}" srcOrd="0" destOrd="0" presId="urn:microsoft.com/office/officeart/2005/8/layout/hList7#4"/>
    <dgm:cxn modelId="{AA97A0B2-411F-46A5-ACF6-1E185DD4AF1E}" type="presParOf" srcId="{1A5AB0DD-20A6-4365-9DD3-B186B204CAFA}" destId="{A3E3265F-0F73-410B-BA1F-78550ADF6251}" srcOrd="1" destOrd="0" presId="urn:microsoft.com/office/officeart/2005/8/layout/hList7#4"/>
    <dgm:cxn modelId="{8A8DB135-0F13-4B48-8D5D-984195AB45E2}" type="presParOf" srcId="{A3E3265F-0F73-410B-BA1F-78550ADF6251}" destId="{FD016C36-F774-4CB7-A5D6-72C4DE99A6E6}" srcOrd="0" destOrd="0" presId="urn:microsoft.com/office/officeart/2005/8/layout/hList7#4"/>
    <dgm:cxn modelId="{A3CCC587-E139-466A-A0AC-5B48844E2915}" type="presParOf" srcId="{FD016C36-F774-4CB7-A5D6-72C4DE99A6E6}" destId="{A6B75E3D-9EFF-40D0-8897-DFB4EA9BEC90}" srcOrd="0" destOrd="0" presId="urn:microsoft.com/office/officeart/2005/8/layout/hList7#4"/>
    <dgm:cxn modelId="{1D82D659-6793-441E-AD4E-21C7715C7A37}" type="presParOf" srcId="{FD016C36-F774-4CB7-A5D6-72C4DE99A6E6}" destId="{5CD17ABC-4A00-4B9B-B72B-23BFD063ABEA}" srcOrd="1" destOrd="0" presId="urn:microsoft.com/office/officeart/2005/8/layout/hList7#4"/>
    <dgm:cxn modelId="{4AC65B7E-203E-4504-A73A-C1D5EDFC0418}" type="presParOf" srcId="{FD016C36-F774-4CB7-A5D6-72C4DE99A6E6}" destId="{692D1244-F35D-4EE0-B477-802609F08F85}" srcOrd="2" destOrd="0" presId="urn:microsoft.com/office/officeart/2005/8/layout/hList7#4"/>
    <dgm:cxn modelId="{1B12EF85-D114-4F5A-8425-429E1011EDCB}" type="presParOf" srcId="{FD016C36-F774-4CB7-A5D6-72C4DE99A6E6}" destId="{91B7D790-F939-4377-9616-CD88D9B17939}" srcOrd="3" destOrd="0" presId="urn:microsoft.com/office/officeart/2005/8/layout/hList7#4"/>
    <dgm:cxn modelId="{41AC8E34-2A99-4BED-A344-9F381B01E626}" type="presParOf" srcId="{A3E3265F-0F73-410B-BA1F-78550ADF6251}" destId="{5430947C-77EB-45B4-81A1-868E9C88918C}" srcOrd="1" destOrd="0" presId="urn:microsoft.com/office/officeart/2005/8/layout/hList7#4"/>
    <dgm:cxn modelId="{98D40094-66D7-4384-814D-C0071B14259C}" type="presParOf" srcId="{A3E3265F-0F73-410B-BA1F-78550ADF6251}" destId="{FDBDA163-51B4-40F5-A677-FDDE72AE4BE5}" srcOrd="2" destOrd="0" presId="urn:microsoft.com/office/officeart/2005/8/layout/hList7#4"/>
    <dgm:cxn modelId="{BEE81328-FD0B-49C9-8163-A8CA41090CF5}" type="presParOf" srcId="{FDBDA163-51B4-40F5-A677-FDDE72AE4BE5}" destId="{D829B24D-4545-41CC-8395-0660455E7010}" srcOrd="0" destOrd="0" presId="urn:microsoft.com/office/officeart/2005/8/layout/hList7#4"/>
    <dgm:cxn modelId="{A44B37B0-D547-4A26-9386-4FDFAC2CBD5E}" type="presParOf" srcId="{FDBDA163-51B4-40F5-A677-FDDE72AE4BE5}" destId="{27472A06-B308-4A96-85E2-C93F0CF492A9}" srcOrd="1" destOrd="0" presId="urn:microsoft.com/office/officeart/2005/8/layout/hList7#4"/>
    <dgm:cxn modelId="{38036CF5-4754-4229-A576-93C4DCA74A9F}" type="presParOf" srcId="{FDBDA163-51B4-40F5-A677-FDDE72AE4BE5}" destId="{EBE000D7-CFA0-4308-9ED2-0BC3AC8C282D}" srcOrd="2" destOrd="0" presId="urn:microsoft.com/office/officeart/2005/8/layout/hList7#4"/>
    <dgm:cxn modelId="{138CD147-A626-4006-A97D-B83AEDAC615E}" type="presParOf" srcId="{FDBDA163-51B4-40F5-A677-FDDE72AE4BE5}" destId="{04BF6882-37A1-4A5F-8DEE-FE3F7AC13F5B}" srcOrd="3" destOrd="0" presId="urn:microsoft.com/office/officeart/2005/8/layout/hList7#4"/>
    <dgm:cxn modelId="{C487426F-1647-40FA-9CDE-84E3ED3F0C4F}" type="presParOf" srcId="{A3E3265F-0F73-410B-BA1F-78550ADF6251}" destId="{D0B2187D-6156-4B6F-BF8C-5BBAF026FBE2}" srcOrd="3" destOrd="0" presId="urn:microsoft.com/office/officeart/2005/8/layout/hList7#4"/>
    <dgm:cxn modelId="{06DC10D4-B094-4799-8068-6A537D75029F}" type="presParOf" srcId="{A3E3265F-0F73-410B-BA1F-78550ADF6251}" destId="{B543DB11-0A0D-402F-9B50-5CAE3BB0892A}" srcOrd="4" destOrd="0" presId="urn:microsoft.com/office/officeart/2005/8/layout/hList7#4"/>
    <dgm:cxn modelId="{0653F606-C600-45B5-BE0E-316F44AD97F5}" type="presParOf" srcId="{B543DB11-0A0D-402F-9B50-5CAE3BB0892A}" destId="{47585587-AC19-4907-B105-505864BCED40}" srcOrd="0" destOrd="0" presId="urn:microsoft.com/office/officeart/2005/8/layout/hList7#4"/>
    <dgm:cxn modelId="{8EBDBC4A-4C97-4513-9463-5D1113C491F5}" type="presParOf" srcId="{B543DB11-0A0D-402F-9B50-5CAE3BB0892A}" destId="{41386C1D-0EF0-466F-9CB7-552F3990BBBD}" srcOrd="1" destOrd="0" presId="urn:microsoft.com/office/officeart/2005/8/layout/hList7#4"/>
    <dgm:cxn modelId="{CD0AE498-A932-40F0-822F-7BBF20B27786}" type="presParOf" srcId="{B543DB11-0A0D-402F-9B50-5CAE3BB0892A}" destId="{F191665C-0C22-4DB9-9E70-DC07B23F5737}" srcOrd="2" destOrd="0" presId="urn:microsoft.com/office/officeart/2005/8/layout/hList7#4"/>
    <dgm:cxn modelId="{6D67C8B8-69AF-4785-94E6-8B3F183247C7}" type="presParOf" srcId="{B543DB11-0A0D-402F-9B50-5CAE3BB0892A}" destId="{E9B5E45E-E6FB-407A-93AD-04B65F92BE44}" srcOrd="3" destOrd="0" presId="urn:microsoft.com/office/officeart/2005/8/layout/hList7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936CDF3-E8EC-48C7-BE77-6BA80D907F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189AAB-6E58-4F87-A2BD-A7BB3B77DAB7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1800" b="0" i="1" dirty="0" smtClean="0">
              <a:latin typeface="Times New Roman" pitchFamily="18" charset="0"/>
              <a:cs typeface="Times New Roman" pitchFamily="18" charset="0"/>
            </a:rPr>
            <a:t>Развитие животноводства - 2018год-9,5 млн. руб., 2019год-13,9 млн. руб., 2020 год-21,0 млн. руб.</a:t>
          </a:r>
          <a:endParaRPr lang="ru-RU" sz="1800" b="0" i="1" dirty="0">
            <a:latin typeface="Times New Roman" pitchFamily="18" charset="0"/>
            <a:cs typeface="Times New Roman" pitchFamily="18" charset="0"/>
          </a:endParaRPr>
        </a:p>
      </dgm:t>
    </dgm:pt>
    <dgm:pt modelId="{1A599360-A705-4FFE-B39A-D147063E1A32}" type="parTrans" cxnId="{7B1E3487-1921-4ECC-9967-3939CA11123C}">
      <dgm:prSet/>
      <dgm:spPr/>
      <dgm:t>
        <a:bodyPr/>
        <a:lstStyle/>
        <a:p>
          <a:endParaRPr lang="ru-RU" sz="1600"/>
        </a:p>
      </dgm:t>
    </dgm:pt>
    <dgm:pt modelId="{2B6066F1-C42A-4E4D-B0D8-32BE5DBE36FE}" type="sibTrans" cxnId="{7B1E3487-1921-4ECC-9967-3939CA11123C}">
      <dgm:prSet/>
      <dgm:spPr/>
      <dgm:t>
        <a:bodyPr/>
        <a:lstStyle/>
        <a:p>
          <a:endParaRPr lang="ru-RU" sz="1600"/>
        </a:p>
      </dgm:t>
    </dgm:pt>
    <dgm:pt modelId="{37C4A69D-4841-420B-9CE7-E35A4E93AAB4}" type="pres">
      <dgm:prSet presAssocID="{F936CDF3-E8EC-48C7-BE77-6BA80D907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410CB2-7AFF-4814-AAF5-537FDBEF5481}" type="pres">
      <dgm:prSet presAssocID="{47189AAB-6E58-4F87-A2BD-A7BB3B77DAB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1E3487-1921-4ECC-9967-3939CA11123C}" srcId="{F936CDF3-E8EC-48C7-BE77-6BA80D907F5C}" destId="{47189AAB-6E58-4F87-A2BD-A7BB3B77DAB7}" srcOrd="0" destOrd="0" parTransId="{1A599360-A705-4FFE-B39A-D147063E1A32}" sibTransId="{2B6066F1-C42A-4E4D-B0D8-32BE5DBE36FE}"/>
    <dgm:cxn modelId="{BE2DE8F3-CE12-4ADB-9EA4-C20C565335A0}" type="presOf" srcId="{47189AAB-6E58-4F87-A2BD-A7BB3B77DAB7}" destId="{91410CB2-7AFF-4814-AAF5-537FDBEF5481}" srcOrd="0" destOrd="0" presId="urn:microsoft.com/office/officeart/2005/8/layout/vList2"/>
    <dgm:cxn modelId="{58624CFE-5D57-49FA-BC97-3F94CFE4D872}" type="presOf" srcId="{F936CDF3-E8EC-48C7-BE77-6BA80D907F5C}" destId="{37C4A69D-4841-420B-9CE7-E35A4E93AAB4}" srcOrd="0" destOrd="0" presId="urn:microsoft.com/office/officeart/2005/8/layout/vList2"/>
    <dgm:cxn modelId="{A79CA54F-DAC8-4CB2-B1E4-1E0C0DB93967}" type="presParOf" srcId="{37C4A69D-4841-420B-9CE7-E35A4E93AAB4}" destId="{91410CB2-7AFF-4814-AAF5-537FDBEF548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8D43FDF4-BC63-4684-BCD8-BDEBB42EC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AD1EF7-F852-4940-AD2C-82C9461AB127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flip="none"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  <a:tileRect/>
        </a:gradFill>
        <a:ln>
          <a:solidFill>
            <a:schemeClr val="tx1"/>
          </a:solidFill>
        </a:ln>
      </dgm:spPr>
      <dgm:t>
        <a:bodyPr/>
        <a:lstStyle/>
        <a:p>
          <a:pPr algn="just" rtl="0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2018 году - 17,2 млн. руб., 2019 году - 21,3 млн. руб.,   2020 году - 35,2 млн. руб.: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E20F2116-A900-487B-AD75-0D6B89238B5F}" type="sibTrans" cxnId="{19A1CBF5-BDC8-4C89-AC8D-CE8B75F16E65}">
      <dgm:prSet/>
      <dgm:spPr/>
      <dgm:t>
        <a:bodyPr/>
        <a:lstStyle/>
        <a:p>
          <a:endParaRPr lang="ru-RU" sz="1800"/>
        </a:p>
      </dgm:t>
    </dgm:pt>
    <dgm:pt modelId="{5E169287-B513-4E24-A457-50952123B3D1}" type="parTrans" cxnId="{19A1CBF5-BDC8-4C89-AC8D-CE8B75F16E65}">
      <dgm:prSet/>
      <dgm:spPr/>
      <dgm:t>
        <a:bodyPr/>
        <a:lstStyle/>
        <a:p>
          <a:endParaRPr lang="ru-RU" sz="1800"/>
        </a:p>
      </dgm:t>
    </dgm:pt>
    <dgm:pt modelId="{BD03FD08-F807-449D-80DA-D60F4B455B94}" type="pres">
      <dgm:prSet presAssocID="{8D43FDF4-BC63-4684-BCD8-BDEBB42EC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3C7B2-FDAC-4BE5-8931-3106AC7BBEF3}" type="pres">
      <dgm:prSet presAssocID="{13AD1EF7-F852-4940-AD2C-82C9461AB127}" presName="parentText" presStyleLbl="node1" presStyleIdx="0" presStyleCnt="1" custScaleY="441406" custLinFactNeighborX="-1351" custLinFactNeighborY="332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1103B-92A0-49ED-970C-38015C11211C}" type="presOf" srcId="{13AD1EF7-F852-4940-AD2C-82C9461AB127}" destId="{81D3C7B2-FDAC-4BE5-8931-3106AC7BBEF3}" srcOrd="0" destOrd="0" presId="urn:microsoft.com/office/officeart/2005/8/layout/vList2"/>
    <dgm:cxn modelId="{818F96EA-2098-4E67-AB1B-C89B1F4E3385}" type="presOf" srcId="{8D43FDF4-BC63-4684-BCD8-BDEBB42ECE5C}" destId="{BD03FD08-F807-449D-80DA-D60F4B455B94}" srcOrd="0" destOrd="0" presId="urn:microsoft.com/office/officeart/2005/8/layout/vList2"/>
    <dgm:cxn modelId="{19A1CBF5-BDC8-4C89-AC8D-CE8B75F16E65}" srcId="{8D43FDF4-BC63-4684-BCD8-BDEBB42ECE5C}" destId="{13AD1EF7-F852-4940-AD2C-82C9461AB127}" srcOrd="0" destOrd="0" parTransId="{5E169287-B513-4E24-A457-50952123B3D1}" sibTransId="{E20F2116-A900-487B-AD75-0D6B89238B5F}"/>
    <dgm:cxn modelId="{030B5C46-9A6F-4CF8-B964-899B13EDE2FA}" type="presParOf" srcId="{BD03FD08-F807-449D-80DA-D60F4B455B94}" destId="{81D3C7B2-FDAC-4BE5-8931-3106AC7BBE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4B588C0-D979-4EE8-BF2A-1FFC0D775EE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5C6191-10D8-436F-8133-2180851589A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1800" b="0" i="1" dirty="0" smtClean="0">
              <a:latin typeface="Times New Roman" pitchFamily="18" charset="0"/>
              <a:cs typeface="Times New Roman" pitchFamily="18" charset="0"/>
            </a:rPr>
            <a:t>Развитие растениеводства - 2018год-6,2 млн. руб., 2019год-6,9 млн. руб., 2020 год-12,9 млн. руб.</a:t>
          </a:r>
          <a:endParaRPr lang="ru-RU" sz="1800" b="0" i="1" dirty="0">
            <a:latin typeface="Times New Roman" pitchFamily="18" charset="0"/>
            <a:cs typeface="Times New Roman" pitchFamily="18" charset="0"/>
          </a:endParaRPr>
        </a:p>
      </dgm:t>
    </dgm:pt>
    <dgm:pt modelId="{C6C0931E-CD17-4910-BEC1-41A28E2CD39B}" type="parTrans" cxnId="{7F0423AF-BD2C-494E-BFDE-37F21F2040BE}">
      <dgm:prSet/>
      <dgm:spPr/>
      <dgm:t>
        <a:bodyPr/>
        <a:lstStyle/>
        <a:p>
          <a:endParaRPr lang="ru-RU"/>
        </a:p>
      </dgm:t>
    </dgm:pt>
    <dgm:pt modelId="{5621201F-949D-4730-B973-B1EFE2EEA3FF}" type="sibTrans" cxnId="{7F0423AF-BD2C-494E-BFDE-37F21F2040BE}">
      <dgm:prSet/>
      <dgm:spPr/>
      <dgm:t>
        <a:bodyPr/>
        <a:lstStyle/>
        <a:p>
          <a:endParaRPr lang="ru-RU"/>
        </a:p>
      </dgm:t>
    </dgm:pt>
    <dgm:pt modelId="{9EED0B9D-3AA9-493E-B6CA-D8060F7CED7D}" type="pres">
      <dgm:prSet presAssocID="{D4B588C0-D979-4EE8-BF2A-1FFC0D775E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68A13A-E422-439D-B740-4CBD586D2AB7}" type="pres">
      <dgm:prSet presAssocID="{045C6191-10D8-436F-8133-2180851589AE}" presName="parentText" presStyleLbl="node1" presStyleIdx="0" presStyleCnt="1" custScaleX="100000" custScaleY="250740" custLinFactNeighborY="982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88EB09-1B75-4C3C-A29F-88356F5ABC10}" type="presOf" srcId="{D4B588C0-D979-4EE8-BF2A-1FFC0D775EE8}" destId="{9EED0B9D-3AA9-493E-B6CA-D8060F7CED7D}" srcOrd="0" destOrd="0" presId="urn:microsoft.com/office/officeart/2005/8/layout/vList2"/>
    <dgm:cxn modelId="{7F0423AF-BD2C-494E-BFDE-37F21F2040BE}" srcId="{D4B588C0-D979-4EE8-BF2A-1FFC0D775EE8}" destId="{045C6191-10D8-436F-8133-2180851589AE}" srcOrd="0" destOrd="0" parTransId="{C6C0931E-CD17-4910-BEC1-41A28E2CD39B}" sibTransId="{5621201F-949D-4730-B973-B1EFE2EEA3FF}"/>
    <dgm:cxn modelId="{A71189CD-50BE-47D4-98F2-C57A34AC5787}" type="presOf" srcId="{045C6191-10D8-436F-8133-2180851589AE}" destId="{2F68A13A-E422-439D-B740-4CBD586D2AB7}" srcOrd="0" destOrd="0" presId="urn:microsoft.com/office/officeart/2005/8/layout/vList2"/>
    <dgm:cxn modelId="{31374B16-851D-45E5-BDE4-EB286E87BFD5}" type="presParOf" srcId="{9EED0B9D-3AA9-493E-B6CA-D8060F7CED7D}" destId="{2F68A13A-E422-439D-B740-4CBD586D2AB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5DB34CF-1E4A-4248-B74A-85ACED96A8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14179D-1EFB-4408-955D-83FE924BB17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algn="just" rtl="0"/>
          <a:r>
            <a:rPr lang="ru-RU" sz="1800" b="0" i="1" dirty="0" smtClean="0">
              <a:latin typeface="Times New Roman" pitchFamily="18" charset="0"/>
              <a:cs typeface="Times New Roman" pitchFamily="18" charset="0"/>
            </a:rPr>
            <a:t>Возмещение части затрат организаций агропромышленного комплекса на уплату процентов за пользование кредитными ресурсами – 2018 год - 1,0 млн. руб.</a:t>
          </a:r>
          <a:endParaRPr lang="ru-RU" sz="1800" b="0" i="1" dirty="0">
            <a:latin typeface="Times New Roman" pitchFamily="18" charset="0"/>
            <a:cs typeface="Times New Roman" pitchFamily="18" charset="0"/>
          </a:endParaRPr>
        </a:p>
      </dgm:t>
    </dgm:pt>
    <dgm:pt modelId="{FD015D95-6940-4C22-A094-818FF9D9B414}" type="parTrans" cxnId="{F9EBCFFC-7D98-4D0F-8F5E-6537687DE0A0}">
      <dgm:prSet/>
      <dgm:spPr/>
      <dgm:t>
        <a:bodyPr/>
        <a:lstStyle/>
        <a:p>
          <a:endParaRPr lang="ru-RU"/>
        </a:p>
      </dgm:t>
    </dgm:pt>
    <dgm:pt modelId="{1F9B4ACA-1933-4334-A1D1-FFD5116FF888}" type="sibTrans" cxnId="{F9EBCFFC-7D98-4D0F-8F5E-6537687DE0A0}">
      <dgm:prSet/>
      <dgm:spPr/>
      <dgm:t>
        <a:bodyPr/>
        <a:lstStyle/>
        <a:p>
          <a:endParaRPr lang="ru-RU"/>
        </a:p>
      </dgm:t>
    </dgm:pt>
    <dgm:pt modelId="{6BD1DC1D-F2B4-4B3E-AFC7-75C74C0BE2A0}" type="pres">
      <dgm:prSet presAssocID="{F5DB34CF-1E4A-4248-B74A-85ACED96A8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5C2B4-D2E2-477A-BFAE-456650DE7BC8}" type="pres">
      <dgm:prSet presAssocID="{C814179D-1EFB-4408-955D-83FE924BB17B}" presName="parentText" presStyleLbl="node1" presStyleIdx="0" presStyleCnt="1" custScaleY="496017" custLinFactNeighborX="2703" custLinFactNeighborY="-27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BCFFC-7D98-4D0F-8F5E-6537687DE0A0}" srcId="{F5DB34CF-1E4A-4248-B74A-85ACED96A8F5}" destId="{C814179D-1EFB-4408-955D-83FE924BB17B}" srcOrd="0" destOrd="0" parTransId="{FD015D95-6940-4C22-A094-818FF9D9B414}" sibTransId="{1F9B4ACA-1933-4334-A1D1-FFD5116FF888}"/>
    <dgm:cxn modelId="{D1D486F6-DF49-4155-9955-70DBD565B60E}" type="presOf" srcId="{F5DB34CF-1E4A-4248-B74A-85ACED96A8F5}" destId="{6BD1DC1D-F2B4-4B3E-AFC7-75C74C0BE2A0}" srcOrd="0" destOrd="0" presId="urn:microsoft.com/office/officeart/2005/8/layout/vList2"/>
    <dgm:cxn modelId="{F335C077-31DD-4421-9DCA-DFBF122108FB}" type="presOf" srcId="{C814179D-1EFB-4408-955D-83FE924BB17B}" destId="{F935C2B4-D2E2-477A-BFAE-456650DE7BC8}" srcOrd="0" destOrd="0" presId="urn:microsoft.com/office/officeart/2005/8/layout/vList2"/>
    <dgm:cxn modelId="{9666CE6B-56F8-44B7-B293-C3C6B80A43EE}" type="presParOf" srcId="{6BD1DC1D-F2B4-4B3E-AFC7-75C74C0BE2A0}" destId="{F935C2B4-D2E2-477A-BFAE-456650DE7B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5DB34CF-1E4A-4248-B74A-85ACED96A8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14179D-1EFB-4408-955D-83FE924BB17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algn="just" rtl="0"/>
          <a:r>
            <a:rPr lang="ru-RU" sz="1800" b="0" i="1" dirty="0" smtClean="0">
              <a:latin typeface="Times New Roman" pitchFamily="18" charset="0"/>
              <a:cs typeface="Times New Roman" pitchFamily="18" charset="0"/>
            </a:rPr>
            <a:t>Обновление парка сельскохозяйственной техники – 2018 год - 0,5 млн. руб., 2019 год -0,5 млн. руб.,  2020 год – 1,3 млн. руб.</a:t>
          </a:r>
          <a:endParaRPr lang="ru-RU" sz="1800" b="0" i="1" dirty="0">
            <a:latin typeface="Times New Roman" pitchFamily="18" charset="0"/>
            <a:cs typeface="Times New Roman" pitchFamily="18" charset="0"/>
          </a:endParaRPr>
        </a:p>
      </dgm:t>
    </dgm:pt>
    <dgm:pt modelId="{FD015D95-6940-4C22-A094-818FF9D9B414}" type="parTrans" cxnId="{F9EBCFFC-7D98-4D0F-8F5E-6537687DE0A0}">
      <dgm:prSet/>
      <dgm:spPr/>
      <dgm:t>
        <a:bodyPr/>
        <a:lstStyle/>
        <a:p>
          <a:endParaRPr lang="ru-RU"/>
        </a:p>
      </dgm:t>
    </dgm:pt>
    <dgm:pt modelId="{1F9B4ACA-1933-4334-A1D1-FFD5116FF888}" type="sibTrans" cxnId="{F9EBCFFC-7D98-4D0F-8F5E-6537687DE0A0}">
      <dgm:prSet/>
      <dgm:spPr/>
      <dgm:t>
        <a:bodyPr/>
        <a:lstStyle/>
        <a:p>
          <a:endParaRPr lang="ru-RU"/>
        </a:p>
      </dgm:t>
    </dgm:pt>
    <dgm:pt modelId="{6BD1DC1D-F2B4-4B3E-AFC7-75C74C0BE2A0}" type="pres">
      <dgm:prSet presAssocID="{F5DB34CF-1E4A-4248-B74A-85ACED96A8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5C2B4-D2E2-477A-BFAE-456650DE7BC8}" type="pres">
      <dgm:prSet presAssocID="{C814179D-1EFB-4408-955D-83FE924BB17B}" presName="parentText" presStyleLbl="node1" presStyleIdx="0" presStyleCnt="1" custScaleY="496017" custLinFactY="-190351" custLinFactNeighborX="-26766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BCFFC-7D98-4D0F-8F5E-6537687DE0A0}" srcId="{F5DB34CF-1E4A-4248-B74A-85ACED96A8F5}" destId="{C814179D-1EFB-4408-955D-83FE924BB17B}" srcOrd="0" destOrd="0" parTransId="{FD015D95-6940-4C22-A094-818FF9D9B414}" sibTransId="{1F9B4ACA-1933-4334-A1D1-FFD5116FF888}"/>
    <dgm:cxn modelId="{E25E579D-F49D-4152-922A-F0FBA4211247}" type="presOf" srcId="{F5DB34CF-1E4A-4248-B74A-85ACED96A8F5}" destId="{6BD1DC1D-F2B4-4B3E-AFC7-75C74C0BE2A0}" srcOrd="0" destOrd="0" presId="urn:microsoft.com/office/officeart/2005/8/layout/vList2"/>
    <dgm:cxn modelId="{7ED448F3-1FD0-44B7-842C-3126BF5DED35}" type="presOf" srcId="{C814179D-1EFB-4408-955D-83FE924BB17B}" destId="{F935C2B4-D2E2-477A-BFAE-456650DE7BC8}" srcOrd="0" destOrd="0" presId="urn:microsoft.com/office/officeart/2005/8/layout/vList2"/>
    <dgm:cxn modelId="{FDFD1C55-04DA-4262-B281-D4CFBFFDA67B}" type="presParOf" srcId="{6BD1DC1D-F2B4-4B3E-AFC7-75C74C0BE2A0}" destId="{F935C2B4-D2E2-477A-BFAE-456650DE7B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129041C-41E2-4E65-91A3-F76C878959FD}" type="doc">
      <dgm:prSet loTypeId="urn:microsoft.com/office/officeart/2005/8/layout/hList3" loCatId="list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8485D045-C18F-4C8B-B032-449CFEA546C0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rgbClr val="91C4F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муниципальных программ поселений Княгининского района  77,5 млн. руб.</a:t>
          </a:r>
          <a:endParaRPr lang="ru-RU" sz="1800" dirty="0">
            <a:solidFill>
              <a:schemeClr val="tx1"/>
            </a:solidFill>
          </a:endParaRPr>
        </a:p>
      </dgm:t>
    </dgm:pt>
    <dgm:pt modelId="{A065C15E-1BC0-47BA-B5B1-B61BFB1AF490}" type="parTrans" cxnId="{A4269E5A-1F37-4246-B21E-B2870C8AC23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3E3D849-98A6-4CEF-9274-54A40CBA7D39}" type="sibTrans" cxnId="{A4269E5A-1F37-4246-B21E-B2870C8AC23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FD7946D-928D-4242-8A35-B446C1725CC3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МП города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Княгинино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 "Социальная поддержка граждан города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Княгинино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области" на 2017-2021 годы – 0,4 млн.рублей</a:t>
          </a:r>
          <a:endParaRPr lang="ru-RU" sz="1200" dirty="0">
            <a:solidFill>
              <a:schemeClr val="tx1"/>
            </a:solidFill>
          </a:endParaRPr>
        </a:p>
      </dgm:t>
    </dgm:pt>
    <dgm:pt modelId="{9882425C-686D-45F1-9DEB-BBE2C62395F4}" type="parTrans" cxnId="{FEB4D029-3CAD-4719-B5E5-2B818BC20B0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A4843AF-C519-4E8F-A992-70EA281375BA}" type="sibTrans" cxnId="{FEB4D029-3CAD-4719-B5E5-2B818BC20B0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2B40DB4-2AFF-46ED-B564-DCD37CA010E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МП «Развитие благоустройства территорий поселений Княгининского района» - 16,3 млн. рублей</a:t>
          </a:r>
          <a:endParaRPr lang="ru-RU" sz="1200" dirty="0">
            <a:solidFill>
              <a:schemeClr val="tx1"/>
            </a:solidFill>
          </a:endParaRPr>
        </a:p>
      </dgm:t>
    </dgm:pt>
    <dgm:pt modelId="{881F049C-72FB-4C50-BA14-9D8CC4FE6F6C}" type="parTrans" cxnId="{40694992-824E-4282-8958-AF8E6B2217D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5FF6076-6146-437A-9976-660978399D2B}" type="sibTrans" cxnId="{40694992-824E-4282-8958-AF8E6B2217D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21D7591-D38F-477D-B39B-62F92C7077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МП «Обеспечение безопасности жизни населения поселений Княгининского района» – 26,1 млн. рублей</a:t>
          </a:r>
          <a:endParaRPr lang="ru-RU" sz="1200" b="1" dirty="0">
            <a:solidFill>
              <a:schemeClr val="tx1"/>
            </a:solidFill>
          </a:endParaRPr>
        </a:p>
      </dgm:t>
    </dgm:pt>
    <dgm:pt modelId="{0A4A9FF9-5A49-4A52-9A49-02A423BCE10C}" type="parTrans" cxnId="{860E5D82-280E-4389-92C8-F7A21581E99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CD726D8-BC2B-4DE8-9349-5AD695F5821C}" type="sibTrans" cxnId="{860E5D82-280E-4389-92C8-F7A21581E99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B93D39D-62BF-479A-96D7-DEB92B37B45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571F5E8-3E23-4627-B29B-10D091BC9D3F}" type="parTrans" cxnId="{7DD8D4C2-6F2E-4A14-9583-CFD0C4A1871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BC4C69F-F00C-4092-B42A-9E061284E3E8}" type="sibTrans" cxnId="{7DD8D4C2-6F2E-4A14-9583-CFD0C4A1871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C953297-A69F-47C0-B2D2-EDC884ACB3A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11E3340-15BD-490D-A32C-CFC4F56452D7}" type="parTrans" cxnId="{C881EACF-1D1B-4979-8B82-B8D2463B0F8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C71B853-2E23-4CCC-8945-CA0B00E955E6}" type="sibTrans" cxnId="{C881EACF-1D1B-4979-8B82-B8D2463B0F8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B79ED0E-09C9-4917-B15F-79617DF06C0E}">
      <dgm:prSet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7A2A0AED-4DFC-400D-A618-960A6F5350F3}" type="parTrans" cxnId="{9901B314-B2EE-425C-B6A1-858A04526F4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7BD8AA8-2953-41DE-88C1-1E00BCEB4C8B}" type="sibTrans" cxnId="{9901B314-B2EE-425C-B6A1-858A04526F4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1E18A14-4512-467C-9599-776DAC1ED0E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B81A843-6948-4E01-AF7F-DFA03892164A}" type="parTrans" cxnId="{F16F9E0F-FCC8-4111-A617-875BA08CD4A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496CD43-CBFE-4FD4-869E-DB1169272558}" type="sibTrans" cxnId="{F16F9E0F-FCC8-4111-A617-875BA08CD4A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1332045-C17F-4EBF-92E3-13BFFFF894C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города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Княгинино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 "Развитие физической культуры и спорта на территории города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Княгинино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области" на 2017-2021годы – 25,9 млн.рублей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62760B-E1EC-41AA-AFA2-9085DDCA62A0}" type="parTrans" cxnId="{C0C6DD11-53BB-4B96-9171-4322F1ACADB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B1DB7F0-6B29-478A-BF8E-63AB8911013A}" type="sibTrans" cxnId="{C0C6DD11-53BB-4B96-9171-4322F1ACADB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850839B-09F4-4F90-88AA-ECEBB6ADE78A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МП «Энергосбережение и повышение энергетической эффективности на территории поселений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– 0,1 млн.рублей</a:t>
          </a:r>
          <a:endParaRPr lang="ru-RU" sz="1200" dirty="0">
            <a:solidFill>
              <a:schemeClr val="tx1"/>
            </a:solidFill>
          </a:endParaRPr>
        </a:p>
      </dgm:t>
    </dgm:pt>
    <dgm:pt modelId="{7D7D2605-E857-4D8A-99D8-21DB14F78105}" type="parTrans" cxnId="{A9336266-41BA-4687-B31A-C73154EA4A1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8CC764A-A060-4BE9-8D76-2B89A2BE8BE2}" type="sibTrans" cxnId="{A9336266-41BA-4687-B31A-C73154EA4A1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CD75A8B-E033-4779-8440-C92482DE77F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города Княгинино Княгининского района Нижегородской области «Формирование современной городской среды на территории города Княгинино Княгининского района Нижегородской области» на 2018-2022 годы – 8,7 млн. руб.</a:t>
          </a:r>
          <a:endParaRPr lang="ru-RU" sz="1200" dirty="0">
            <a:solidFill>
              <a:schemeClr val="tx1"/>
            </a:solidFill>
          </a:endParaRPr>
        </a:p>
      </dgm:t>
    </dgm:pt>
    <dgm:pt modelId="{046B7B76-1883-41C8-8233-7F24478F1147}" type="parTrans" cxnId="{B2C8366E-B6F1-4CB9-B630-B75A0ABBB73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574DBAB-77E9-4DF7-9016-C2745ABD0309}" type="sibTrans" cxnId="{B2C8366E-B6F1-4CB9-B630-B75A0ABBB73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A3E049E-C495-48AB-820B-6221F437663E}" type="pres">
      <dgm:prSet presAssocID="{B129041C-41E2-4E65-91A3-F76C878959F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75B10E-83A4-4B7D-A611-628331C4B2C6}" type="pres">
      <dgm:prSet presAssocID="{8485D045-C18F-4C8B-B032-449CFEA546C0}" presName="roof" presStyleLbl="dkBgShp" presStyleIdx="0" presStyleCnt="2" custScaleY="35631" custLinFactNeighborY="-6896"/>
      <dgm:spPr/>
      <dgm:t>
        <a:bodyPr/>
        <a:lstStyle/>
        <a:p>
          <a:endParaRPr lang="ru-RU"/>
        </a:p>
      </dgm:t>
    </dgm:pt>
    <dgm:pt modelId="{ADF2E0E9-8BB4-4C19-B166-564B5E546B90}" type="pres">
      <dgm:prSet presAssocID="{8485D045-C18F-4C8B-B032-449CFEA546C0}" presName="pillars" presStyleCnt="0"/>
      <dgm:spPr/>
    </dgm:pt>
    <dgm:pt modelId="{2D069669-49A6-4D5A-B21D-7967153FB6BE}" type="pres">
      <dgm:prSet presAssocID="{8485D045-C18F-4C8B-B032-449CFEA546C0}" presName="pillar1" presStyleLbl="node1" presStyleIdx="0" presStyleCnt="6" custScaleX="118037" custScaleY="94576" custLinFactNeighborX="2654" custLinFactNeighborY="-189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4BFC1D-91D6-47FF-8747-45E416B8C923}" type="pres">
      <dgm:prSet presAssocID="{B2B40DB4-2AFF-46ED-B564-DCD37CA010E8}" presName="pillarX" presStyleLbl="node1" presStyleIdx="1" presStyleCnt="6" custScaleX="76403" custScaleY="93830" custLinFactNeighborX="4434" custLinFactNeighborY="-196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A93CDF-FB52-486B-9D30-C5F7141D4D72}" type="pres">
      <dgm:prSet presAssocID="{421D7591-D38F-477D-B39B-62F92C707748}" presName="pillarX" presStyleLbl="node1" presStyleIdx="2" presStyleCnt="6" custScaleX="87909" custScaleY="93831" custLinFactNeighborX="4434" custLinFactNeighborY="-196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7FD07-AF7E-444C-A5C8-6492CD663C94}" type="pres">
      <dgm:prSet presAssocID="{A1332045-C17F-4EBF-92E3-13BFFFF894CE}" presName="pillarX" presStyleLbl="node1" presStyleIdx="3" presStyleCnt="6" custScaleX="142967" custScaleY="93830" custLinFactNeighborX="4173" custLinFactNeighborY="-185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C7BFCD-3F6F-41E8-9A5D-0A59F7636338}" type="pres">
      <dgm:prSet presAssocID="{E850839B-09F4-4F90-88AA-ECEBB6ADE78A}" presName="pillarX" presStyleLbl="node1" presStyleIdx="4" presStyleCnt="6" custScaleX="109344" custScaleY="93830" custLinFactNeighborX="1745" custLinFactNeighborY="-185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A22230-6D14-4B54-AA81-57A3BAF81F49}" type="pres">
      <dgm:prSet presAssocID="{9CD75A8B-E033-4779-8440-C92482DE77FF}" presName="pillarX" presStyleLbl="node1" presStyleIdx="5" presStyleCnt="6" custScaleX="156964" custScaleY="93830" custLinFactNeighborX="-543" custLinFactNeighborY="-185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56CE54-FBDC-4FFD-8319-ACFCB5FE01E3}" type="pres">
      <dgm:prSet presAssocID="{8485D045-C18F-4C8B-B032-449CFEA546C0}" presName="base" presStyleLbl="dkBgShp" presStyleIdx="1" presStyleCnt="2" custFlipVert="0" custScaleY="65901" custLinFactY="-63061" custLinFactNeighborY="-100000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</dgm:ptLst>
  <dgm:cxnLst>
    <dgm:cxn modelId="{1873027E-7717-4F1C-8063-44F053D48550}" type="presOf" srcId="{9CD75A8B-E033-4779-8440-C92482DE77FF}" destId="{C2A22230-6D14-4B54-AA81-57A3BAF81F49}" srcOrd="0" destOrd="0" presId="urn:microsoft.com/office/officeart/2005/8/layout/hList3"/>
    <dgm:cxn modelId="{860E5D82-280E-4389-92C8-F7A21581E999}" srcId="{8485D045-C18F-4C8B-B032-449CFEA546C0}" destId="{421D7591-D38F-477D-B39B-62F92C707748}" srcOrd="2" destOrd="0" parTransId="{0A4A9FF9-5A49-4A52-9A49-02A423BCE10C}" sibTransId="{4CD726D8-BC2B-4DE8-9349-5AD695F5821C}"/>
    <dgm:cxn modelId="{A9336266-41BA-4687-B31A-C73154EA4A11}" srcId="{8485D045-C18F-4C8B-B032-449CFEA546C0}" destId="{E850839B-09F4-4F90-88AA-ECEBB6ADE78A}" srcOrd="4" destOrd="0" parTransId="{7D7D2605-E857-4D8A-99D8-21DB14F78105}" sibTransId="{B8CC764A-A060-4BE9-8D76-2B89A2BE8BE2}"/>
    <dgm:cxn modelId="{44550332-DEE7-4D97-858F-559252CA2FE2}" type="presOf" srcId="{A1332045-C17F-4EBF-92E3-13BFFFF894CE}" destId="{FC17FD07-AF7E-444C-A5C8-6492CD663C94}" srcOrd="0" destOrd="0" presId="urn:microsoft.com/office/officeart/2005/8/layout/hList3"/>
    <dgm:cxn modelId="{CE564523-FE42-4A3C-96D2-9E78E193E1B2}" type="presOf" srcId="{421D7591-D38F-477D-B39B-62F92C707748}" destId="{0BA93CDF-FB52-486B-9D30-C5F7141D4D72}" srcOrd="0" destOrd="0" presId="urn:microsoft.com/office/officeart/2005/8/layout/hList3"/>
    <dgm:cxn modelId="{F16F9E0F-FCC8-4111-A617-875BA08CD4AB}" srcId="{B129041C-41E2-4E65-91A3-F76C878959FD}" destId="{E1E18A14-4512-467C-9599-776DAC1ED0E8}" srcOrd="2" destOrd="0" parTransId="{0B81A843-6948-4E01-AF7F-DFA03892164A}" sibTransId="{2496CD43-CBFE-4FD4-869E-DB1169272558}"/>
    <dgm:cxn modelId="{330E5C29-BC06-43B7-8D05-DB6B2ABE5353}" type="presOf" srcId="{8485D045-C18F-4C8B-B032-449CFEA546C0}" destId="{CF75B10E-83A4-4B7D-A611-628331C4B2C6}" srcOrd="0" destOrd="0" presId="urn:microsoft.com/office/officeart/2005/8/layout/hList3"/>
    <dgm:cxn modelId="{7DD8D4C2-6F2E-4A14-9583-CFD0C4A18716}" srcId="{B129041C-41E2-4E65-91A3-F76C878959FD}" destId="{9B93D39D-62BF-479A-96D7-DEB92B37B455}" srcOrd="3" destOrd="0" parTransId="{D571F5E8-3E23-4627-B29B-10D091BC9D3F}" sibTransId="{8BC4C69F-F00C-4092-B42A-9E061284E3E8}"/>
    <dgm:cxn modelId="{08E4B488-91C7-4E39-8293-864415C9AAD9}" type="presOf" srcId="{AFD7946D-928D-4242-8A35-B446C1725CC3}" destId="{2D069669-49A6-4D5A-B21D-7967153FB6BE}" srcOrd="0" destOrd="0" presId="urn:microsoft.com/office/officeart/2005/8/layout/hList3"/>
    <dgm:cxn modelId="{B2C8366E-B6F1-4CB9-B630-B75A0ABBB73D}" srcId="{8485D045-C18F-4C8B-B032-449CFEA546C0}" destId="{9CD75A8B-E033-4779-8440-C92482DE77FF}" srcOrd="5" destOrd="0" parTransId="{046B7B76-1883-41C8-8233-7F24478F1147}" sibTransId="{B574DBAB-77E9-4DF7-9016-C2745ABD0309}"/>
    <dgm:cxn modelId="{C881EACF-1D1B-4979-8B82-B8D2463B0F88}" srcId="{B129041C-41E2-4E65-91A3-F76C878959FD}" destId="{3C953297-A69F-47C0-B2D2-EDC884ACB3AE}" srcOrd="4" destOrd="0" parTransId="{311E3340-15BD-490D-A32C-CFC4F56452D7}" sibTransId="{2C71B853-2E23-4CCC-8945-CA0B00E955E6}"/>
    <dgm:cxn modelId="{9901B314-B2EE-425C-B6A1-858A04526F41}" srcId="{B129041C-41E2-4E65-91A3-F76C878959FD}" destId="{7B79ED0E-09C9-4917-B15F-79617DF06C0E}" srcOrd="1" destOrd="0" parTransId="{7A2A0AED-4DFC-400D-A618-960A6F5350F3}" sibTransId="{B7BD8AA8-2953-41DE-88C1-1E00BCEB4C8B}"/>
    <dgm:cxn modelId="{A4269E5A-1F37-4246-B21E-B2870C8AC235}" srcId="{B129041C-41E2-4E65-91A3-F76C878959FD}" destId="{8485D045-C18F-4C8B-B032-449CFEA546C0}" srcOrd="0" destOrd="0" parTransId="{A065C15E-1BC0-47BA-B5B1-B61BFB1AF490}" sibTransId="{B3E3D849-98A6-4CEF-9274-54A40CBA7D39}"/>
    <dgm:cxn modelId="{FEB4D029-3CAD-4719-B5E5-2B818BC20B0E}" srcId="{8485D045-C18F-4C8B-B032-449CFEA546C0}" destId="{AFD7946D-928D-4242-8A35-B446C1725CC3}" srcOrd="0" destOrd="0" parTransId="{9882425C-686D-45F1-9DEB-BBE2C62395F4}" sibTransId="{2A4843AF-C519-4E8F-A992-70EA281375BA}"/>
    <dgm:cxn modelId="{3EF3A260-227A-4DA8-B08D-D0BEFB8E9376}" type="presOf" srcId="{B129041C-41E2-4E65-91A3-F76C878959FD}" destId="{EA3E049E-C495-48AB-820B-6221F437663E}" srcOrd="0" destOrd="0" presId="urn:microsoft.com/office/officeart/2005/8/layout/hList3"/>
    <dgm:cxn modelId="{C0C6DD11-53BB-4B96-9171-4322F1ACADB6}" srcId="{8485D045-C18F-4C8B-B032-449CFEA546C0}" destId="{A1332045-C17F-4EBF-92E3-13BFFFF894CE}" srcOrd="3" destOrd="0" parTransId="{2C62760B-E1EC-41AA-AFA2-9085DDCA62A0}" sibTransId="{BB1DB7F0-6B29-478A-BF8E-63AB8911013A}"/>
    <dgm:cxn modelId="{40694992-824E-4282-8958-AF8E6B2217DF}" srcId="{8485D045-C18F-4C8B-B032-449CFEA546C0}" destId="{B2B40DB4-2AFF-46ED-B564-DCD37CA010E8}" srcOrd="1" destOrd="0" parTransId="{881F049C-72FB-4C50-BA14-9D8CC4FE6F6C}" sibTransId="{45FF6076-6146-437A-9976-660978399D2B}"/>
    <dgm:cxn modelId="{F0A42BB7-2689-42A9-9E66-6EF24C96ED21}" type="presOf" srcId="{E850839B-09F4-4F90-88AA-ECEBB6ADE78A}" destId="{4FC7BFCD-3F6F-41E8-9A5D-0A59F7636338}" srcOrd="0" destOrd="0" presId="urn:microsoft.com/office/officeart/2005/8/layout/hList3"/>
    <dgm:cxn modelId="{732946F7-A791-44FF-B7EB-F4FC1AA9D40C}" type="presOf" srcId="{B2B40DB4-2AFF-46ED-B564-DCD37CA010E8}" destId="{924BFC1D-91D6-47FF-8747-45E416B8C923}" srcOrd="0" destOrd="0" presId="urn:microsoft.com/office/officeart/2005/8/layout/hList3"/>
    <dgm:cxn modelId="{D7B2B9ED-04D1-4B92-BBE4-51BFAAA31D5C}" type="presParOf" srcId="{EA3E049E-C495-48AB-820B-6221F437663E}" destId="{CF75B10E-83A4-4B7D-A611-628331C4B2C6}" srcOrd="0" destOrd="0" presId="urn:microsoft.com/office/officeart/2005/8/layout/hList3"/>
    <dgm:cxn modelId="{0F68F7E0-29CC-49E9-9323-605B3C95AA15}" type="presParOf" srcId="{EA3E049E-C495-48AB-820B-6221F437663E}" destId="{ADF2E0E9-8BB4-4C19-B166-564B5E546B90}" srcOrd="1" destOrd="0" presId="urn:microsoft.com/office/officeart/2005/8/layout/hList3"/>
    <dgm:cxn modelId="{DA4A2956-4955-4EB1-8F8B-12245AE8B6C6}" type="presParOf" srcId="{ADF2E0E9-8BB4-4C19-B166-564B5E546B90}" destId="{2D069669-49A6-4D5A-B21D-7967153FB6BE}" srcOrd="0" destOrd="0" presId="urn:microsoft.com/office/officeart/2005/8/layout/hList3"/>
    <dgm:cxn modelId="{02CB9AA6-CB47-490F-BCBC-7089EB59DC8F}" type="presParOf" srcId="{ADF2E0E9-8BB4-4C19-B166-564B5E546B90}" destId="{924BFC1D-91D6-47FF-8747-45E416B8C923}" srcOrd="1" destOrd="0" presId="urn:microsoft.com/office/officeart/2005/8/layout/hList3"/>
    <dgm:cxn modelId="{96375D9A-A2D2-4E18-942B-26D21EE35186}" type="presParOf" srcId="{ADF2E0E9-8BB4-4C19-B166-564B5E546B90}" destId="{0BA93CDF-FB52-486B-9D30-C5F7141D4D72}" srcOrd="2" destOrd="0" presId="urn:microsoft.com/office/officeart/2005/8/layout/hList3"/>
    <dgm:cxn modelId="{CE2A1C9D-29E6-42F2-8765-FBF7E4C3FE78}" type="presParOf" srcId="{ADF2E0E9-8BB4-4C19-B166-564B5E546B90}" destId="{FC17FD07-AF7E-444C-A5C8-6492CD663C94}" srcOrd="3" destOrd="0" presId="urn:microsoft.com/office/officeart/2005/8/layout/hList3"/>
    <dgm:cxn modelId="{57E29617-88D9-45A4-B3EE-3DF31DF9F910}" type="presParOf" srcId="{ADF2E0E9-8BB4-4C19-B166-564B5E546B90}" destId="{4FC7BFCD-3F6F-41E8-9A5D-0A59F7636338}" srcOrd="4" destOrd="0" presId="urn:microsoft.com/office/officeart/2005/8/layout/hList3"/>
    <dgm:cxn modelId="{2E9EF619-CCFD-4B88-867A-8B802C7AA626}" type="presParOf" srcId="{ADF2E0E9-8BB4-4C19-B166-564B5E546B90}" destId="{C2A22230-6D14-4B54-AA81-57A3BAF81F49}" srcOrd="5" destOrd="0" presId="urn:microsoft.com/office/officeart/2005/8/layout/hList3"/>
    <dgm:cxn modelId="{3CDA1DB2-56A7-4937-960E-07E7AA28CCBB}" type="presParOf" srcId="{EA3E049E-C495-48AB-820B-6221F437663E}" destId="{AE56CE54-FBDC-4FFD-8319-ACFCB5FE01E3}" srcOrd="2" destOrd="0" presId="urn:microsoft.com/office/officeart/2005/8/layout/hList3"/>
  </dgm:cxnLst>
  <dgm:bg>
    <a:solidFill>
      <a:srgbClr val="6D7BC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endParaRPr lang="ru-RU" sz="1800" b="1" dirty="0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Акцизы на нефтепродукты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2775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60281D-4D81-42D6-BB83-E53B2C09B002}" type="presOf" srcId="{EA4FA7F2-F8C6-4519-8F44-24F650523F8A}" destId="{ADB83085-1B7E-4931-9879-09AA5528ED02}" srcOrd="0" destOrd="0" presId="urn:microsoft.com/office/officeart/2005/8/layout/vList2"/>
    <dgm:cxn modelId="{87079A0A-5F9E-4B1F-BC64-0B69C5669EF9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9C720F7D-8B0D-4FEE-843D-DA95FA37301A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endParaRPr lang="ru-RU" sz="1800" b="1" dirty="0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Дотации из районного фонда финансовой поддержки поселений Княгининского района на выравнивание бюджетной обеспеченности поселений 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ScaleY="600456" custLinFactNeighborX="-38462" custLinFactNeighborY="283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Y="302143" custLinFactNeighborX="-12051" custLinFactNeighborY="4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4F443845-1281-4571-A151-8AF22DC0C95C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628E8DC0-05FA-4D3A-A9CF-98A6E30CBBAB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выплату заработной платы с начислениями на нее работникам муниципальных учреждений и органов местного самоуправления за счет субсидии из областного бюджета </a:t>
          </a:r>
          <a:endParaRPr lang="ru-RU" sz="1300" dirty="0"/>
        </a:p>
      </dgm:t>
    </dgm:pt>
    <dgm:pt modelId="{6BAC6B40-286A-4C84-AF7D-B5D274316989}" type="parTrans" cxnId="{4C84D97E-22A9-47C7-895F-2C8333156B53}">
      <dgm:prSet/>
      <dgm:spPr/>
      <dgm:t>
        <a:bodyPr/>
        <a:lstStyle/>
        <a:p>
          <a:endParaRPr lang="ru-RU" sz="1300"/>
        </a:p>
      </dgm:t>
    </dgm:pt>
    <dgm:pt modelId="{7A2EB208-8363-4D90-8424-10FB879D417F}" type="sibTrans" cxnId="{4C84D97E-22A9-47C7-895F-2C8333156B53}">
      <dgm:prSet/>
      <dgm:spPr/>
      <dgm:t>
        <a:bodyPr/>
        <a:lstStyle/>
        <a:p>
          <a:endParaRPr lang="ru-RU" sz="1300"/>
        </a:p>
      </dgm:t>
    </dgm:pt>
    <dgm:pt modelId="{21074514-5527-42B5-96D8-0B666CB1AC5C}" type="pres">
      <dgm:prSet presAssocID="{4F443845-1281-4571-A151-8AF22DC0C9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D5984A-069F-440D-AE8F-0D2E51BA8FF1}" type="pres">
      <dgm:prSet presAssocID="{628E8DC0-05FA-4D3A-A9CF-98A6E30CBBAB}" presName="parentText" presStyleLbl="node1" presStyleIdx="0" presStyleCnt="1" custScaleY="5762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3803C7-9946-4DFB-A279-78033340535C}" type="presOf" srcId="{628E8DC0-05FA-4D3A-A9CF-98A6E30CBBAB}" destId="{A9D5984A-069F-440D-AE8F-0D2E51BA8FF1}" srcOrd="0" destOrd="0" presId="urn:microsoft.com/office/officeart/2005/8/layout/vList2"/>
    <dgm:cxn modelId="{4C84D97E-22A9-47C7-895F-2C8333156B53}" srcId="{4F443845-1281-4571-A151-8AF22DC0C95C}" destId="{628E8DC0-05FA-4D3A-A9CF-98A6E30CBBAB}" srcOrd="0" destOrd="0" parTransId="{6BAC6B40-286A-4C84-AF7D-B5D274316989}" sibTransId="{7A2EB208-8363-4D90-8424-10FB879D417F}"/>
    <dgm:cxn modelId="{01B1FDF1-4FF7-49DE-A660-080175F5D1EB}" type="presOf" srcId="{4F443845-1281-4571-A151-8AF22DC0C95C}" destId="{21074514-5527-42B5-96D8-0B666CB1AC5C}" srcOrd="0" destOrd="0" presId="urn:microsoft.com/office/officeart/2005/8/layout/vList2"/>
    <dgm:cxn modelId="{966C7494-8453-41D2-A8ED-B067FBEF95CD}" type="presParOf" srcId="{21074514-5527-42B5-96D8-0B666CB1AC5C}" destId="{A9D5984A-069F-440D-AE8F-0D2E51BA8F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52151" y="1517626"/>
        <a:ext cx="1947996" cy="1651042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738381" y="968027"/>
        <a:ext cx="129753" cy="265144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713867" y="257894"/>
        <a:ext cx="612678" cy="555402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32989" y="1239188"/>
        <a:ext cx="175086" cy="265144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8910" y="561867"/>
        <a:ext cx="643333" cy="643333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7245" y="2654918"/>
        <a:ext cx="174439" cy="265144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84244" y="2639514"/>
        <a:ext cx="675699" cy="67204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711868" y="1840296"/>
        <a:ext cx="120179" cy="265144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77531" y="1490562"/>
        <a:ext cx="643333" cy="643333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600102" y="3479146"/>
        <a:ext cx="122375" cy="265144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05904" y="3919459"/>
        <a:ext cx="643333" cy="643333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235657" y="3209601"/>
        <a:ext cx="125687" cy="265144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434594" y="3490825"/>
        <a:ext cx="643333" cy="643333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910764" y="3469506"/>
        <a:ext cx="169173" cy="265144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05772" y="3919443"/>
        <a:ext cx="643333" cy="643333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0800000">
        <a:off x="4041873" y="970197"/>
        <a:ext cx="82672" cy="265144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648642" y="204673"/>
        <a:ext cx="643333" cy="643333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92802" y="3157443"/>
        <a:ext cx="139434" cy="265144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434191" y="3419391"/>
        <a:ext cx="643333" cy="643333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21859" y="1686847"/>
        <a:ext cx="99434" cy="265144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76998" y="1276244"/>
        <a:ext cx="643333" cy="643333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93446" y="1130598"/>
        <a:ext cx="134021" cy="265144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719949" y="418987"/>
        <a:ext cx="643333" cy="643333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56446" y="2444460"/>
        <a:ext cx="74190" cy="265144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05581" y="2347818"/>
        <a:ext cx="643333" cy="6433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1BEBAE-0D2C-45DF-8AEF-FB20771823EB}">
      <dsp:nvSpPr>
        <dsp:cNvPr id="0" name=""/>
        <dsp:cNvSpPr/>
      </dsp:nvSpPr>
      <dsp:spPr>
        <a:xfrm>
          <a:off x="0" y="0"/>
          <a:ext cx="857255" cy="623610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</a:rPr>
            <a:t>1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30442" y="30442"/>
        <a:ext cx="796371" cy="5627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BA1A0-DA99-4FD8-8F32-213D9264E597}">
      <dsp:nvSpPr>
        <dsp:cNvPr id="0" name=""/>
        <dsp:cNvSpPr/>
      </dsp:nvSpPr>
      <dsp:spPr>
        <a:xfrm>
          <a:off x="0" y="3230"/>
          <a:ext cx="4572032" cy="63647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Сохранение и развитие налогового потенциала на территории района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070" y="34300"/>
        <a:ext cx="4509892" cy="5743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82621-0019-47B6-B34E-2FF4019376CD}">
      <dsp:nvSpPr>
        <dsp:cNvPr id="0" name=""/>
        <dsp:cNvSpPr/>
      </dsp:nvSpPr>
      <dsp:spPr>
        <a:xfrm>
          <a:off x="0" y="1"/>
          <a:ext cx="5357851" cy="71136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Обеспечение сбалансированности и устойчивости бюджетной системы района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34727"/>
        <a:ext cx="5288399" cy="6419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69DA4-A6D8-4B4F-ACFD-64566BF84BEF}">
      <dsp:nvSpPr>
        <dsp:cNvPr id="0" name=""/>
        <dsp:cNvSpPr/>
      </dsp:nvSpPr>
      <dsp:spPr>
        <a:xfrm>
          <a:off x="0" y="4925"/>
          <a:ext cx="5857916" cy="63647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kern="1200" baseline="0" dirty="0" smtClean="0">
              <a:latin typeface="Times New Roman" pitchFamily="18" charset="0"/>
              <a:cs typeface="Times New Roman" pitchFamily="18" charset="0"/>
            </a:rPr>
            <a:t> эффективности расходования бюджетных средств</a:t>
          </a:r>
        </a:p>
      </dsp:txBody>
      <dsp:txXfrm>
        <a:off x="31070" y="35995"/>
        <a:ext cx="5795776" cy="5743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B05A8-FAAA-4508-B71E-1FD947C57B1D}">
      <dsp:nvSpPr>
        <dsp:cNvPr id="0" name=""/>
        <dsp:cNvSpPr/>
      </dsp:nvSpPr>
      <dsp:spPr>
        <a:xfrm>
          <a:off x="0" y="277"/>
          <a:ext cx="6500859" cy="65326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внутреннего финансового контроля в управлении бюджетным процессом</a:t>
          </a:r>
        </a:p>
      </dsp:txBody>
      <dsp:txXfrm>
        <a:off x="31890" y="32167"/>
        <a:ext cx="6437079" cy="589487"/>
      </dsp:txXfrm>
    </dsp:sp>
    <dsp:sp modelId="{401BE742-38B0-4F84-B189-510224F74D4F}">
      <dsp:nvSpPr>
        <dsp:cNvPr id="0" name=""/>
        <dsp:cNvSpPr/>
      </dsp:nvSpPr>
      <dsp:spPr>
        <a:xfrm flipV="1">
          <a:off x="0" y="660115"/>
          <a:ext cx="6500859" cy="5398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635" y="662750"/>
        <a:ext cx="6495589" cy="487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E1405-E624-41DE-9407-0ED30167C62C}">
      <dsp:nvSpPr>
        <dsp:cNvPr id="0" name=""/>
        <dsp:cNvSpPr/>
      </dsp:nvSpPr>
      <dsp:spPr>
        <a:xfrm>
          <a:off x="0" y="0"/>
          <a:ext cx="4177635" cy="7850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Предоставление межбюджетных трансфертов бюджетам поселений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23" y="38323"/>
        <a:ext cx="4100989" cy="7084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767"/>
          <a:ext cx="4214842" cy="78504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на социальную сферу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23" y="39090"/>
        <a:ext cx="4138196" cy="7084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1813"/>
          <a:ext cx="1428759" cy="185557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2018 год -225,1 млн.руб. или 59,7% всех расходов районного бюджета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9746" y="71559"/>
        <a:ext cx="1289267" cy="17160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1813"/>
          <a:ext cx="1357321" cy="185557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2020 год -230,3млн.руб. или 59,4% всех расходов районного бюджета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6259" y="68072"/>
        <a:ext cx="1224803" cy="17230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0"/>
          <a:ext cx="1428759" cy="185557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2019 год -224,9 млн.руб. или 63,5% всех расходов районного бюджета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9746" y="69746"/>
        <a:ext cx="1289267" cy="17160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1255"/>
          <a:ext cx="1285884" cy="12846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2018 год -51,7 млн.руб. 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710" y="63965"/>
        <a:ext cx="1160464" cy="115920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1255"/>
          <a:ext cx="1285884" cy="12846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2019 год -39,8 млн.руб. 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710" y="63965"/>
        <a:ext cx="1160464" cy="115920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1255"/>
          <a:ext cx="1214478" cy="12846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2020 год -40,3 млн.руб. 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286" y="60541"/>
        <a:ext cx="1095906" cy="116605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1255"/>
          <a:ext cx="1285884" cy="12846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2018 год -22 млн.руб. 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710" y="63965"/>
        <a:ext cx="1160464" cy="115920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1255"/>
          <a:ext cx="1285884" cy="12846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2020 год -40,5 млн.руб. 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710" y="63965"/>
        <a:ext cx="1160464" cy="115920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1255"/>
          <a:ext cx="1285884" cy="12846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2019 год -26,4 млн.руб. 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710" y="63965"/>
        <a:ext cx="1160464" cy="115920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E1405-E624-41DE-9407-0ED30167C62C}">
      <dsp:nvSpPr>
        <dsp:cNvPr id="0" name=""/>
        <dsp:cNvSpPr/>
      </dsp:nvSpPr>
      <dsp:spPr>
        <a:xfrm>
          <a:off x="0" y="0"/>
          <a:ext cx="4429155" cy="7850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Поддержка сельскохозяйственных товаропроизводителей</a:t>
          </a:r>
          <a:r>
            <a:rPr lang="ru-RU" sz="1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23" y="38323"/>
        <a:ext cx="4352509" cy="70840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C769D2-457B-4E5B-A51D-9661371A4284}">
      <dsp:nvSpPr>
        <dsp:cNvPr id="0" name=""/>
        <dsp:cNvSpPr/>
      </dsp:nvSpPr>
      <dsp:spPr>
        <a:xfrm>
          <a:off x="2032" y="0"/>
          <a:ext cx="2129911" cy="214313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Дети дошкольного возраста -532 чел.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32" y="857256"/>
        <a:ext cx="2129911" cy="857256"/>
      </dsp:txXfrm>
    </dsp:sp>
    <dsp:sp modelId="{B59BA8BF-EDF9-4F71-953C-DEADD514B571}">
      <dsp:nvSpPr>
        <dsp:cNvPr id="0" name=""/>
        <dsp:cNvSpPr/>
      </dsp:nvSpPr>
      <dsp:spPr>
        <a:xfrm>
          <a:off x="673422" y="146501"/>
          <a:ext cx="713665" cy="71366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654538D-3BC5-42EB-84F4-FB9E261BF2CA}">
      <dsp:nvSpPr>
        <dsp:cNvPr id="0" name=""/>
        <dsp:cNvSpPr/>
      </dsp:nvSpPr>
      <dsp:spPr>
        <a:xfrm>
          <a:off x="2216544" y="0"/>
          <a:ext cx="2129911" cy="2143139"/>
        </a:xfrm>
        <a:prstGeom prst="roundRect">
          <a:avLst>
            <a:gd name="adj" fmla="val 10000"/>
          </a:avLst>
        </a:prstGeom>
        <a:solidFill>
          <a:schemeClr val="accent5">
            <a:hueOff val="-8598"/>
            <a:satOff val="-6168"/>
            <a:lumOff val="-326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Учащиеся общеобразовательных учреждений – 1031 чел.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16544" y="857256"/>
        <a:ext cx="2129911" cy="857256"/>
      </dsp:txXfrm>
    </dsp:sp>
    <dsp:sp modelId="{4060DF1E-C88C-48C5-B3D8-5B9A3D41C027}">
      <dsp:nvSpPr>
        <dsp:cNvPr id="0" name=""/>
        <dsp:cNvSpPr/>
      </dsp:nvSpPr>
      <dsp:spPr>
        <a:xfrm>
          <a:off x="2903964" y="128588"/>
          <a:ext cx="713665" cy="71366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A092C49-DBA4-4203-867C-C24502C724DE}">
      <dsp:nvSpPr>
        <dsp:cNvPr id="0" name=""/>
        <dsp:cNvSpPr/>
      </dsp:nvSpPr>
      <dsp:spPr>
        <a:xfrm>
          <a:off x="4389650" y="0"/>
          <a:ext cx="2129911" cy="2143139"/>
        </a:xfrm>
        <a:prstGeom prst="roundRect">
          <a:avLst>
            <a:gd name="adj" fmla="val 10000"/>
          </a:avLst>
        </a:prstGeom>
        <a:solidFill>
          <a:schemeClr val="accent5">
            <a:hueOff val="-17197"/>
            <a:satOff val="-12335"/>
            <a:lumOff val="-653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Обучающиеся учреждений дополнительного образования  360 чел.</a:t>
          </a:r>
          <a:endParaRPr lang="ru-RU" sz="1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89650" y="857256"/>
        <a:ext cx="2129911" cy="857256"/>
      </dsp:txXfrm>
    </dsp:sp>
    <dsp:sp modelId="{F460925D-D7D9-43CB-830A-0AF06D4D2377}">
      <dsp:nvSpPr>
        <dsp:cNvPr id="0" name=""/>
        <dsp:cNvSpPr/>
      </dsp:nvSpPr>
      <dsp:spPr>
        <a:xfrm>
          <a:off x="5097773" y="128588"/>
          <a:ext cx="713665" cy="71366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DECEB8-999A-4521-BEB6-FDD1FEA1609D}">
      <dsp:nvSpPr>
        <dsp:cNvPr id="0" name=""/>
        <dsp:cNvSpPr/>
      </dsp:nvSpPr>
      <dsp:spPr>
        <a:xfrm>
          <a:off x="6583460" y="0"/>
          <a:ext cx="2129911" cy="2143139"/>
        </a:xfrm>
        <a:prstGeom prst="roundRect">
          <a:avLst>
            <a:gd name="adj" fmla="val 10000"/>
          </a:avLst>
        </a:prstGeom>
        <a:solidFill>
          <a:schemeClr val="accent5">
            <a:hueOff val="-25795"/>
            <a:satOff val="-18503"/>
            <a:lumOff val="-980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Работники образовательных учреждений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583460" y="857256"/>
        <a:ext cx="2129911" cy="857256"/>
      </dsp:txXfrm>
    </dsp:sp>
    <dsp:sp modelId="{468152AF-E285-4C6A-B9D7-F0C4EC9C75C2}">
      <dsp:nvSpPr>
        <dsp:cNvPr id="0" name=""/>
        <dsp:cNvSpPr/>
      </dsp:nvSpPr>
      <dsp:spPr>
        <a:xfrm>
          <a:off x="7291583" y="128588"/>
          <a:ext cx="713665" cy="71366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E885123-64CB-4C58-B957-F326BA7B2408}">
      <dsp:nvSpPr>
        <dsp:cNvPr id="0" name=""/>
        <dsp:cNvSpPr/>
      </dsp:nvSpPr>
      <dsp:spPr>
        <a:xfrm>
          <a:off x="348616" y="1714511"/>
          <a:ext cx="8018171" cy="321471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DAE7E-DFDD-47E5-89B3-611D347B744C}">
      <dsp:nvSpPr>
        <dsp:cNvPr id="0" name=""/>
        <dsp:cNvSpPr/>
      </dsp:nvSpPr>
      <dsp:spPr>
        <a:xfrm>
          <a:off x="1114420" y="1737"/>
          <a:ext cx="1671630" cy="13781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12,8 тыс.  рублей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14420" y="174001"/>
        <a:ext cx="1154838" cy="1033583"/>
      </dsp:txXfrm>
    </dsp:sp>
    <dsp:sp modelId="{64DB72E8-582F-416A-B0E1-2F0B8E48F59A}">
      <dsp:nvSpPr>
        <dsp:cNvPr id="0" name=""/>
        <dsp:cNvSpPr/>
      </dsp:nvSpPr>
      <dsp:spPr>
        <a:xfrm>
          <a:off x="0" y="1737"/>
          <a:ext cx="1114420" cy="137811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2017       год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02" y="56139"/>
        <a:ext cx="1005616" cy="1269307"/>
      </dsp:txXfrm>
    </dsp:sp>
    <dsp:sp modelId="{5D726A5B-9F4F-47E4-BBA6-50EB33BC2F1B}">
      <dsp:nvSpPr>
        <dsp:cNvPr id="0" name=""/>
        <dsp:cNvSpPr/>
      </dsp:nvSpPr>
      <dsp:spPr>
        <a:xfrm>
          <a:off x="1114420" y="1517659"/>
          <a:ext cx="1671630" cy="13781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13022"/>
            <a:satOff val="-5408"/>
            <a:lumOff val="-81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12,8 тыс. рублей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14420" y="1689923"/>
        <a:ext cx="1154838" cy="1033583"/>
      </dsp:txXfrm>
    </dsp:sp>
    <dsp:sp modelId="{F32DB873-A661-43FB-B14E-5B594EE02D68}">
      <dsp:nvSpPr>
        <dsp:cNvPr id="0" name=""/>
        <dsp:cNvSpPr/>
      </dsp:nvSpPr>
      <dsp:spPr>
        <a:xfrm>
          <a:off x="0" y="1517659"/>
          <a:ext cx="1114420" cy="1378111"/>
        </a:xfrm>
        <a:prstGeom prst="roundRect">
          <a:avLst/>
        </a:prstGeom>
        <a:solidFill>
          <a:schemeClr val="accent5">
            <a:hueOff val="-8598"/>
            <a:satOff val="-6168"/>
            <a:lumOff val="-326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2018      год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02" y="1572061"/>
        <a:ext cx="1005616" cy="1269307"/>
      </dsp:txXfrm>
    </dsp:sp>
    <dsp:sp modelId="{DC0A2556-222D-4546-9021-4FAE9BD1DDB0}">
      <dsp:nvSpPr>
        <dsp:cNvPr id="0" name=""/>
        <dsp:cNvSpPr/>
      </dsp:nvSpPr>
      <dsp:spPr>
        <a:xfrm>
          <a:off x="1114420" y="3033582"/>
          <a:ext cx="1671630" cy="13781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26045"/>
            <a:satOff val="-10817"/>
            <a:lumOff val="-1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13,0 тыс. рублей</a:t>
          </a:r>
          <a:endParaRPr lang="ru-RU" sz="2000" kern="1200" dirty="0"/>
        </a:p>
      </dsp:txBody>
      <dsp:txXfrm>
        <a:off x="1114420" y="3205846"/>
        <a:ext cx="1154838" cy="1033583"/>
      </dsp:txXfrm>
    </dsp:sp>
    <dsp:sp modelId="{2168B81C-F36B-40F4-B8EC-0D2582FC2458}">
      <dsp:nvSpPr>
        <dsp:cNvPr id="0" name=""/>
        <dsp:cNvSpPr/>
      </dsp:nvSpPr>
      <dsp:spPr>
        <a:xfrm>
          <a:off x="0" y="3033582"/>
          <a:ext cx="1114420" cy="1378111"/>
        </a:xfrm>
        <a:prstGeom prst="roundRect">
          <a:avLst/>
        </a:prstGeom>
        <a:solidFill>
          <a:schemeClr val="accent5">
            <a:hueOff val="-17197"/>
            <a:satOff val="-12335"/>
            <a:lumOff val="-653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2019 год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02" y="3087984"/>
        <a:ext cx="1005616" cy="1269307"/>
      </dsp:txXfrm>
    </dsp:sp>
    <dsp:sp modelId="{776B0586-26AB-4FC4-9C70-0C4640C7B06D}">
      <dsp:nvSpPr>
        <dsp:cNvPr id="0" name=""/>
        <dsp:cNvSpPr/>
      </dsp:nvSpPr>
      <dsp:spPr>
        <a:xfrm>
          <a:off x="1114420" y="4549505"/>
          <a:ext cx="1671630" cy="13781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39067"/>
            <a:satOff val="-16225"/>
            <a:lumOff val="-244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13,5 тыс. рублей</a:t>
          </a:r>
          <a:endParaRPr lang="ru-RU" sz="2000" kern="1200" dirty="0"/>
        </a:p>
      </dsp:txBody>
      <dsp:txXfrm>
        <a:off x="1114420" y="4721769"/>
        <a:ext cx="1154838" cy="1033583"/>
      </dsp:txXfrm>
    </dsp:sp>
    <dsp:sp modelId="{983C36BD-8AA6-4FE5-BFCF-FF27A4910E43}">
      <dsp:nvSpPr>
        <dsp:cNvPr id="0" name=""/>
        <dsp:cNvSpPr/>
      </dsp:nvSpPr>
      <dsp:spPr>
        <a:xfrm>
          <a:off x="0" y="4549505"/>
          <a:ext cx="1114420" cy="1378111"/>
        </a:xfrm>
        <a:prstGeom prst="roundRect">
          <a:avLst/>
        </a:prstGeom>
        <a:solidFill>
          <a:schemeClr val="accent5">
            <a:hueOff val="-25795"/>
            <a:satOff val="-18503"/>
            <a:lumOff val="-980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2020 год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02" y="4603907"/>
        <a:ext cx="1005616" cy="126930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B75E3D-9EFF-40D0-8897-DFB4EA9BEC90}">
      <dsp:nvSpPr>
        <dsp:cNvPr id="0" name=""/>
        <dsp:cNvSpPr/>
      </dsp:nvSpPr>
      <dsp:spPr>
        <a:xfrm>
          <a:off x="38443" y="0"/>
          <a:ext cx="2764660" cy="321470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МП «Управление муниципальными финансами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района» на 2017-2021 годы: 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2018 год – 53,2 млн.рублей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201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9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год – 51,2 млн.рублей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год – 55,0 млн.рублей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443" y="1285884"/>
        <a:ext cx="2764660" cy="1285884"/>
      </dsp:txXfrm>
    </dsp:sp>
    <dsp:sp modelId="{91B7D790-F939-4377-9616-CD88D9B17939}">
      <dsp:nvSpPr>
        <dsp:cNvPr id="0" name=""/>
        <dsp:cNvSpPr/>
      </dsp:nvSpPr>
      <dsp:spPr>
        <a:xfrm>
          <a:off x="906923" y="175347"/>
          <a:ext cx="1070498" cy="881705"/>
        </a:xfrm>
        <a:prstGeom prst="ellipse">
          <a:avLst/>
        </a:prstGeom>
        <a:blipFill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29B24D-4545-41CC-8395-0660455E7010}">
      <dsp:nvSpPr>
        <dsp:cNvPr id="0" name=""/>
        <dsp:cNvSpPr/>
      </dsp:nvSpPr>
      <dsp:spPr>
        <a:xfrm>
          <a:off x="2782922" y="0"/>
          <a:ext cx="2898970" cy="321470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42658"/>
            <a:satOff val="-485"/>
            <a:lumOff val="117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МП «Управление муниципальной собственностью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области" на 2017-2021 годы: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2018 год – 0,2 млн.рублей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201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9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год – 0,2 млн.рублей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год – 0,2 млн.рублей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2922" y="1285884"/>
        <a:ext cx="2898970" cy="1285884"/>
      </dsp:txXfrm>
    </dsp:sp>
    <dsp:sp modelId="{04BF6882-37A1-4A5F-8DEE-FE3F7AC13F5B}">
      <dsp:nvSpPr>
        <dsp:cNvPr id="0" name=""/>
        <dsp:cNvSpPr/>
      </dsp:nvSpPr>
      <dsp:spPr>
        <a:xfrm>
          <a:off x="3784290" y="175347"/>
          <a:ext cx="1070498" cy="88170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585587-AC19-4907-B105-505864BCED40}">
      <dsp:nvSpPr>
        <dsp:cNvPr id="0" name=""/>
        <dsp:cNvSpPr/>
      </dsp:nvSpPr>
      <dsp:spPr>
        <a:xfrm>
          <a:off x="5679433" y="0"/>
          <a:ext cx="2872386" cy="321470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85315"/>
            <a:satOff val="-970"/>
            <a:lumOff val="234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МП «Информационное общество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2017-2021 годы: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2018 год – 31,7 млн.рублей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201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9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год – 33,2 млн.рублей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год – 34,6 млн.рублей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79433" y="1285884"/>
        <a:ext cx="2872386" cy="1285884"/>
      </dsp:txXfrm>
    </dsp:sp>
    <dsp:sp modelId="{E9B5E45E-E6FB-407A-93AD-04B65F92BE44}">
      <dsp:nvSpPr>
        <dsp:cNvPr id="0" name=""/>
        <dsp:cNvSpPr/>
      </dsp:nvSpPr>
      <dsp:spPr>
        <a:xfrm>
          <a:off x="6657071" y="116898"/>
          <a:ext cx="1070498" cy="93490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74FF9D-9A3E-49C0-9A5D-E25666FBF220}">
      <dsp:nvSpPr>
        <dsp:cNvPr id="0" name=""/>
        <dsp:cNvSpPr/>
      </dsp:nvSpPr>
      <dsp:spPr>
        <a:xfrm>
          <a:off x="248618" y="2732503"/>
          <a:ext cx="8017490" cy="482206"/>
        </a:xfrm>
        <a:prstGeom prst="left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10CB2-7AFF-4814-AAF5-537FDBEF5481}">
      <dsp:nvSpPr>
        <dsp:cNvPr id="0" name=""/>
        <dsp:cNvSpPr/>
      </dsp:nvSpPr>
      <dsp:spPr>
        <a:xfrm>
          <a:off x="0" y="63"/>
          <a:ext cx="5572163" cy="642814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1" kern="1200" dirty="0" smtClean="0">
              <a:latin typeface="Times New Roman" pitchFamily="18" charset="0"/>
              <a:cs typeface="Times New Roman" pitchFamily="18" charset="0"/>
            </a:rPr>
            <a:t>Развитие животноводства - 2018год-9,5 млн. руб., 2019год-13,9 млн. руб., 2020 год-21,0 млн. руб.</a:t>
          </a:r>
          <a:endParaRPr lang="ru-RU" sz="18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80" y="31443"/>
        <a:ext cx="5509403" cy="58005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3C7B2-FDAC-4BE5-8931-3106AC7BBEF3}">
      <dsp:nvSpPr>
        <dsp:cNvPr id="0" name=""/>
        <dsp:cNvSpPr/>
      </dsp:nvSpPr>
      <dsp:spPr>
        <a:xfrm>
          <a:off x="0" y="976"/>
          <a:ext cx="5572163" cy="999155"/>
        </a:xfrm>
        <a:prstGeom prst="roundRect">
          <a:avLst/>
        </a:prstGeom>
        <a:gradFill flip="none"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  <a:tileRect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2018 году - 17,2 млн. руб., 2019 году - 21,3 млн. руб.,   2020 году - 35,2 млн. руб.: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775" y="49751"/>
        <a:ext cx="5474613" cy="90160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8A13A-E422-439D-B740-4CBD586D2AB7}">
      <dsp:nvSpPr>
        <dsp:cNvPr id="0" name=""/>
        <dsp:cNvSpPr/>
      </dsp:nvSpPr>
      <dsp:spPr>
        <a:xfrm>
          <a:off x="0" y="245125"/>
          <a:ext cx="5598472" cy="571504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1" kern="1200" dirty="0" smtClean="0">
              <a:latin typeface="Times New Roman" pitchFamily="18" charset="0"/>
              <a:cs typeface="Times New Roman" pitchFamily="18" charset="0"/>
            </a:rPr>
            <a:t>Развитие растениеводства - 2018год-6,2 млн. руб., 2019год-6,9 млн. руб., 2020 год-12,9 млн. руб.</a:t>
          </a:r>
          <a:endParaRPr lang="ru-RU" sz="18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99" y="273024"/>
        <a:ext cx="5542674" cy="515706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5C2B4-D2E2-477A-BFAE-456650DE7BC8}">
      <dsp:nvSpPr>
        <dsp:cNvPr id="0" name=""/>
        <dsp:cNvSpPr/>
      </dsp:nvSpPr>
      <dsp:spPr>
        <a:xfrm>
          <a:off x="0" y="0"/>
          <a:ext cx="5604834" cy="99915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1" kern="1200" dirty="0" smtClean="0">
              <a:latin typeface="Times New Roman" pitchFamily="18" charset="0"/>
              <a:cs typeface="Times New Roman" pitchFamily="18" charset="0"/>
            </a:rPr>
            <a:t>Возмещение части затрат организаций агропромышленного комплекса на уплату процентов за пользование кредитными ресурсами – 2018 год - 1,0 млн. руб.</a:t>
          </a:r>
          <a:endParaRPr lang="ru-RU" sz="18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775" y="48775"/>
        <a:ext cx="5507284" cy="90160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5C2B4-D2E2-477A-BFAE-456650DE7BC8}">
      <dsp:nvSpPr>
        <dsp:cNvPr id="0" name=""/>
        <dsp:cNvSpPr/>
      </dsp:nvSpPr>
      <dsp:spPr>
        <a:xfrm>
          <a:off x="0" y="0"/>
          <a:ext cx="5604834" cy="99915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1" kern="1200" dirty="0" smtClean="0">
              <a:latin typeface="Times New Roman" pitchFamily="18" charset="0"/>
              <a:cs typeface="Times New Roman" pitchFamily="18" charset="0"/>
            </a:rPr>
            <a:t>Обновление парка сельскохозяйственной техники – 2018 год - 0,5 млн. руб., 2019 год -0,5 млн. руб.,  2020 год – 1,3 млн. руб.</a:t>
          </a:r>
          <a:endParaRPr lang="ru-RU" sz="18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775" y="48775"/>
        <a:ext cx="5507284" cy="90160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7#4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0.27687</cdr:x>
      <cdr:y>0.46391</cdr:y>
    </cdr:from>
    <cdr:to>
      <cdr:x>0.33745</cdr:x>
      <cdr:y>0.63314</cdr:y>
    </cdr:to>
    <cdr:sp macro="" textlink="">
      <cdr:nvSpPr>
        <cdr:cNvPr id="2" name="TextBox 43"/>
        <cdr:cNvSpPr txBox="1"/>
      </cdr:nvSpPr>
      <cdr:spPr>
        <a:xfrm xmlns:a="http://schemas.openxmlformats.org/drawingml/2006/main" rot="18215675">
          <a:off x="1011429" y="2408557"/>
          <a:ext cx="78581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0,0589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0.14442</cdr:x>
      <cdr:y>0.48389</cdr:y>
    </cdr:from>
    <cdr:to>
      <cdr:x>0.31629</cdr:x>
      <cdr:y>0.54355</cdr:y>
    </cdr:to>
    <cdr:sp macro="" textlink="">
      <cdr:nvSpPr>
        <cdr:cNvPr id="3" name="TextBox 43"/>
        <cdr:cNvSpPr txBox="1"/>
      </cdr:nvSpPr>
      <cdr:spPr>
        <a:xfrm xmlns:a="http://schemas.openxmlformats.org/drawingml/2006/main" rot="19193049">
          <a:off x="660277" y="2246951"/>
          <a:ext cx="78581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0,0582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0.09858</cdr:x>
      <cdr:y>0.43541</cdr:y>
    </cdr:from>
    <cdr:to>
      <cdr:x>0.27045</cdr:x>
      <cdr:y>0.49506</cdr:y>
    </cdr:to>
    <cdr:sp macro="" textlink="">
      <cdr:nvSpPr>
        <cdr:cNvPr id="4" name="TextBox 43"/>
        <cdr:cNvSpPr txBox="1"/>
      </cdr:nvSpPr>
      <cdr:spPr>
        <a:xfrm xmlns:a="http://schemas.openxmlformats.org/drawingml/2006/main" rot="20739875">
          <a:off x="450685" y="2021798"/>
          <a:ext cx="78581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0,0573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0.07813</cdr:x>
      <cdr:y>0.38462</cdr:y>
    </cdr:from>
    <cdr:to>
      <cdr:x>0.25</cdr:x>
      <cdr:y>0.44427</cdr:y>
    </cdr:to>
    <cdr:sp macro="" textlink="">
      <cdr:nvSpPr>
        <cdr:cNvPr id="5" name="TextBox 43"/>
        <cdr:cNvSpPr txBox="1"/>
      </cdr:nvSpPr>
      <cdr:spPr>
        <a:xfrm xmlns:a="http://schemas.openxmlformats.org/drawingml/2006/main">
          <a:off x="357190" y="1785950"/>
          <a:ext cx="78581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0,0554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0.09375</cdr:x>
      <cdr:y>0.32308</cdr:y>
    </cdr:from>
    <cdr:to>
      <cdr:x>0.26563</cdr:x>
      <cdr:y>0.38273</cdr:y>
    </cdr:to>
    <cdr:sp macro="" textlink="">
      <cdr:nvSpPr>
        <cdr:cNvPr id="6" name="TextBox 43"/>
        <cdr:cNvSpPr txBox="1"/>
      </cdr:nvSpPr>
      <cdr:spPr>
        <a:xfrm xmlns:a="http://schemas.openxmlformats.org/drawingml/2006/main" rot="1167630">
          <a:off x="428628" y="1500198"/>
          <a:ext cx="78581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0,0594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0.5566</cdr:x>
      <cdr:y>0.64865</cdr:y>
    </cdr:from>
    <cdr:to>
      <cdr:x>0.63208</cdr:x>
      <cdr:y>0.72973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214842" y="1714511"/>
          <a:ext cx="571504" cy="2143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159,2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0.5566</cdr:x>
      <cdr:y>0.13513</cdr:y>
    </cdr:from>
    <cdr:to>
      <cdr:x>0.63824</cdr:x>
      <cdr:y>0.21013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14842" y="357189"/>
          <a:ext cx="618213" cy="198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408,0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0.70513</cdr:x>
      <cdr:y>0.05859</cdr:y>
    </cdr:from>
    <cdr:to>
      <cdr:x>0.86923</cdr:x>
      <cdr:y>0.42257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29090" y="142876"/>
          <a:ext cx="914387" cy="887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0.23973</cdr:x>
      <cdr:y>0.80412</cdr:y>
    </cdr:from>
    <cdr:to>
      <cdr:x>0.33105</cdr:x>
      <cdr:y>0.84964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0198" y="3786214"/>
          <a:ext cx="57150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0.36494</cdr:x>
      <cdr:y>0.2336</cdr:y>
    </cdr:from>
    <cdr:to>
      <cdr:x>0.43511</cdr:x>
      <cdr:y>0.31259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72040" y="1099908"/>
          <a:ext cx="571473" cy="371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354,5</a:t>
          </a:r>
        </a:p>
        <a:p xmlns:a="http://schemas.openxmlformats.org/drawingml/2006/main">
          <a:endParaRPr lang="ru-RU" sz="1200" b="1" dirty="0" smtClean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0.42105</cdr:x>
      <cdr:y>0.23361</cdr:y>
    </cdr:from>
    <cdr:to>
      <cdr:x>0.49652</cdr:x>
      <cdr:y>0.31258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29022" y="1099949"/>
          <a:ext cx="614569" cy="3718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354,5</a:t>
          </a:r>
        </a:p>
        <a:p xmlns:a="http://schemas.openxmlformats.org/drawingml/2006/main">
          <a:endParaRPr lang="ru-RU" sz="1200" b="1" dirty="0" smtClean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0.46804</cdr:x>
      <cdr:y>0.80412</cdr:y>
    </cdr:from>
    <cdr:to>
      <cdr:x>0.55936</cdr:x>
      <cdr:y>0.86481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8958" y="3786214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/>
        </a:p>
      </cdr:txBody>
    </cdr:sp>
  </cdr:relSizeAnchor>
  <cdr:relSizeAnchor xmlns:cdr="http://schemas.openxmlformats.org/drawingml/2006/chartDrawing">
    <cdr:from>
      <cdr:x>0.61932</cdr:x>
      <cdr:y>0.18206</cdr:y>
    </cdr:from>
    <cdr:to>
      <cdr:x>0.6895</cdr:x>
      <cdr:y>0.24275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043710" y="857250"/>
          <a:ext cx="571521" cy="2857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379,1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0.67544</cdr:x>
      <cdr:y>0.18206</cdr:y>
    </cdr:from>
    <cdr:to>
      <cdr:x>0.74561</cdr:x>
      <cdr:y>0.24276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500725" y="857251"/>
          <a:ext cx="571506" cy="2857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379,1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0.68494</cdr:x>
      <cdr:y>0.80412</cdr:y>
    </cdr:from>
    <cdr:to>
      <cdr:x>0.77626</cdr:x>
      <cdr:y>0.86481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286280" y="3786214"/>
          <a:ext cx="571516" cy="2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0.2193</cdr:x>
      <cdr:y>0.77377</cdr:y>
    </cdr:from>
    <cdr:to>
      <cdr:x>0.28947</cdr:x>
      <cdr:y>0.8326</cdr:y>
    </cdr:to>
    <cdr:sp macro="" textlink="">
      <cdr:nvSpPr>
        <cdr:cNvPr id="9" name="TextBox 16"/>
        <cdr:cNvSpPr txBox="1"/>
      </cdr:nvSpPr>
      <cdr:spPr>
        <a:xfrm xmlns:a="http://schemas.openxmlformats.org/drawingml/2006/main">
          <a:off x="1785964" y="3643315"/>
          <a:ext cx="57148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-20,1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0.15152</cdr:x>
      <cdr:y>0.85598</cdr:y>
    </cdr:from>
    <cdr:to>
      <cdr:x>0.8144</cdr:x>
      <cdr:y>0.96135</cdr:y>
    </cdr:to>
    <cdr:sp macro="" textlink="">
      <cdr:nvSpPr>
        <cdr:cNvPr id="2" name="TextBox 13"/>
        <cdr:cNvSpPr txBox="1"/>
      </cdr:nvSpPr>
      <cdr:spPr>
        <a:xfrm xmlns:a="http://schemas.openxmlformats.org/drawingml/2006/main">
          <a:off x="571504" y="3000396"/>
          <a:ext cx="250033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pPr algn="ctr"/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Прогноз на 2020 год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0.75288</cdr:x>
      <cdr:y>0</cdr:y>
    </cdr:from>
    <cdr:to>
      <cdr:x>1</cdr:x>
      <cdr:y>0.10256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3500462" y="0"/>
          <a:ext cx="1125141" cy="2813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млн.рублей</a:t>
          </a:r>
          <a:endParaRPr lang="ru-RU" sz="1200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0.07845</cdr:x>
      <cdr:y>0.65105</cdr:y>
    </cdr:from>
    <cdr:to>
      <cdr:x>0.26379</cdr:x>
      <cdr:y>0.7536</cdr:y>
    </cdr:to>
    <cdr:sp macro="" textlink="">
      <cdr:nvSpPr>
        <cdr:cNvPr id="3" name="TextBox 17"/>
        <cdr:cNvSpPr txBox="1"/>
      </cdr:nvSpPr>
      <cdr:spPr>
        <a:xfrm xmlns:a="http://schemas.openxmlformats.org/drawingml/2006/main">
          <a:off x="357190" y="1785950"/>
          <a:ext cx="843855" cy="2813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Дотации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0.23536</cdr:x>
      <cdr:y>0.65105</cdr:y>
    </cdr:from>
    <cdr:to>
      <cdr:x>0.44252</cdr:x>
      <cdr:y>0.7536</cdr:y>
    </cdr:to>
    <cdr:sp macro="" textlink="">
      <cdr:nvSpPr>
        <cdr:cNvPr id="4" name="TextBox 17"/>
        <cdr:cNvSpPr txBox="1"/>
      </cdr:nvSpPr>
      <cdr:spPr>
        <a:xfrm xmlns:a="http://schemas.openxmlformats.org/drawingml/2006/main">
          <a:off x="1071570" y="1785950"/>
          <a:ext cx="943183" cy="2813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Субсидии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0.39226</cdr:x>
      <cdr:y>0.65105</cdr:y>
    </cdr:from>
    <cdr:to>
      <cdr:x>0.6085</cdr:x>
      <cdr:y>0.7536</cdr:y>
    </cdr:to>
    <cdr:sp macro="" textlink="">
      <cdr:nvSpPr>
        <cdr:cNvPr id="5" name="TextBox 17"/>
        <cdr:cNvSpPr txBox="1"/>
      </cdr:nvSpPr>
      <cdr:spPr>
        <a:xfrm xmlns:a="http://schemas.openxmlformats.org/drawingml/2006/main">
          <a:off x="1785950" y="1785950"/>
          <a:ext cx="984498" cy="2813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Субвенции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0.58055</cdr:x>
      <cdr:y>0.625</cdr:y>
    </cdr:from>
    <cdr:to>
      <cdr:x>0.85856</cdr:x>
      <cdr:y>0.8643</cdr:y>
    </cdr:to>
    <cdr:sp macro="" textlink="">
      <cdr:nvSpPr>
        <cdr:cNvPr id="6" name="TextBox 17"/>
        <cdr:cNvSpPr txBox="1"/>
      </cdr:nvSpPr>
      <cdr:spPr>
        <a:xfrm xmlns:a="http://schemas.openxmlformats.org/drawingml/2006/main">
          <a:off x="2643206" y="1714512"/>
          <a:ext cx="1265783" cy="65642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pPr algn="l" fontAlgn="b"/>
          <a:r>
            <a:rPr lang="ru-RU" sz="1200" b="1" dirty="0" smtClean="0">
              <a:solidFill>
                <a:srgbClr val="000000"/>
              </a:solidFill>
              <a:latin typeface="Times New Roman"/>
            </a:rPr>
            <a:t>Иные межбюджетные трансферты</a:t>
          </a:r>
          <a:endParaRPr lang="ru-RU" sz="1200" b="1" dirty="0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0.14121</cdr:x>
      <cdr:y>0.33854</cdr:y>
    </cdr:from>
    <cdr:to>
      <cdr:x>0.23389</cdr:x>
      <cdr:y>0.4179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2942" y="928694"/>
          <a:ext cx="421928" cy="217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69,6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0.29812</cdr:x>
      <cdr:y>0.44271</cdr:y>
    </cdr:from>
    <cdr:to>
      <cdr:x>0.39079</cdr:x>
      <cdr:y>0.52206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357322" y="1214446"/>
          <a:ext cx="421928" cy="217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18,9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0.45502</cdr:x>
      <cdr:y>0.07813</cdr:y>
    </cdr:from>
    <cdr:to>
      <cdr:x>0.56314</cdr:x>
      <cdr:y>0.15747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071702" y="214314"/>
          <a:ext cx="492226" cy="21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174,1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0.62762</cdr:x>
      <cdr:y>0.4948</cdr:y>
    </cdr:from>
    <cdr:to>
      <cdr:x>0.7203</cdr:x>
      <cdr:y>0.57414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857520" y="1357322"/>
          <a:ext cx="421973" cy="21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0,4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0.20398</cdr:x>
      <cdr:y>0.3125</cdr:y>
    </cdr:from>
    <cdr:to>
      <cdr:x>0.29665</cdr:x>
      <cdr:y>0.39185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928694" y="857256"/>
          <a:ext cx="421928" cy="217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80,5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0.34519</cdr:x>
      <cdr:y>0.43526</cdr:y>
    </cdr:from>
    <cdr:to>
      <cdr:x>0.43786</cdr:x>
      <cdr:y>0.5481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1670272" y="1368152"/>
          <a:ext cx="448402" cy="354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  18,9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0.5021</cdr:x>
      <cdr:y>0.11364</cdr:y>
    </cdr:from>
    <cdr:to>
      <cdr:x>0.62409</cdr:x>
      <cdr:y>0.26042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429512" y="357190"/>
          <a:ext cx="590264" cy="461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   138,8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0.85</cdr:y>
    </cdr:from>
    <cdr:to>
      <cdr:x>1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0" y="2428892"/>
          <a:ext cx="455295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*</a:t>
          </a:r>
          <a:r>
            <a:rPr lang="ru-RU" sz="1200" i="1" dirty="0" smtClean="0">
              <a:latin typeface="Times New Roman" pitchFamily="18" charset="0"/>
              <a:cs typeface="Times New Roman" pitchFamily="18" charset="0"/>
            </a:rPr>
            <a:t>значительная часть безвозмездных поступлений из областного бюджета распределяется в течение финансового года</a:t>
          </a:r>
          <a:endParaRPr lang="ru-RU" sz="1200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0.67924</cdr:x>
      <cdr:y>0.25</cdr:y>
    </cdr:from>
    <cdr:to>
      <cdr:x>0.73585</cdr:x>
      <cdr:y>0.35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rot="5400000">
          <a:off x="2536016" y="750099"/>
          <a:ext cx="285752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0.18867</cdr:x>
      <cdr:y>0.275</cdr:y>
    </cdr:from>
    <cdr:to>
      <cdr:x>0.22641</cdr:x>
      <cdr:y>0.325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 rot="16200000" flipH="1">
          <a:off x="714346" y="785818"/>
          <a:ext cx="142877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0.176</cdr:x>
      <cdr:y>0.2</cdr:y>
    </cdr:from>
    <cdr:to>
      <cdr:x>0.18857</cdr:x>
      <cdr:y>0.2375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rot="16200000" flipH="1">
          <a:off x="1000132" y="1143007"/>
          <a:ext cx="71438" cy="21431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0.13829</cdr:x>
      <cdr:y>0.2</cdr:y>
    </cdr:from>
    <cdr:to>
      <cdr:x>0.18857</cdr:x>
      <cdr:y>0.25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16200000" flipV="1">
          <a:off x="785818" y="1143007"/>
          <a:ext cx="285752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0.51543</cdr:x>
      <cdr:y>0.225</cdr:y>
    </cdr:from>
    <cdr:to>
      <cdr:x>0.54057</cdr:x>
      <cdr:y>0.2625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5400000">
          <a:off x="2893239" y="1321603"/>
          <a:ext cx="214314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0.54057</cdr:x>
      <cdr:y>0.25</cdr:y>
    </cdr:from>
    <cdr:to>
      <cdr:x>0.55314</cdr:x>
      <cdr:y>0.2625</cdr:y>
    </cdr:to>
    <cdr:sp macro="" textlink="">
      <cdr:nvSpPr>
        <cdr:cNvPr id="11" name="Прямая соединительная линия 10"/>
        <cdr:cNvSpPr/>
      </cdr:nvSpPr>
      <cdr:spPr>
        <a:xfrm xmlns:a="http://schemas.openxmlformats.org/drawingml/2006/main" rot="5400000">
          <a:off x="3071834" y="1428760"/>
          <a:ext cx="71438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0.76563</cdr:x>
      <cdr:y>0.22976</cdr:y>
    </cdr:from>
    <cdr:to>
      <cdr:x>0.8125</cdr:x>
      <cdr:y>0.29869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rot="5400000" flipH="1" flipV="1">
          <a:off x="3500462" y="714380"/>
          <a:ext cx="214314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0.76563</cdr:x>
      <cdr:y>0.29869</cdr:y>
    </cdr:from>
    <cdr:to>
      <cdr:x>0.82813</cdr:x>
      <cdr:y>0.32167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 flipV="1">
          <a:off x="3500462" y="928694"/>
          <a:ext cx="285752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0.23437</cdr:x>
      <cdr:y>0.18381</cdr:y>
    </cdr:from>
    <cdr:to>
      <cdr:x>0.29688</cdr:x>
      <cdr:y>0.27571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16200000" flipH="1">
          <a:off x="1071569" y="571504"/>
          <a:ext cx="285753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0.29688</cdr:x>
      <cdr:y>0.20678</cdr:y>
    </cdr:from>
    <cdr:to>
      <cdr:x>0.3125</cdr:x>
      <cdr:y>0.27571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16200000" flipH="1">
          <a:off x="1285884" y="714380"/>
          <a:ext cx="214314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0.29688</cdr:x>
      <cdr:y>0.20678</cdr:y>
    </cdr:from>
    <cdr:to>
      <cdr:x>0.34375</cdr:x>
      <cdr:y>0.2073</cdr:y>
    </cdr:to>
    <cdr:sp macro="" textlink="">
      <cdr:nvSpPr>
        <cdr:cNvPr id="11" name="Прямая соединительная линия 10"/>
        <cdr:cNvSpPr/>
      </cdr:nvSpPr>
      <cdr:spPr>
        <a:xfrm xmlns:a="http://schemas.openxmlformats.org/drawingml/2006/main">
          <a:off x="1357322" y="642942"/>
          <a:ext cx="214314" cy="158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0.27778</cdr:x>
      <cdr:y>0.38095</cdr:y>
    </cdr:from>
    <cdr:to>
      <cdr:x>0.44579</cdr:x>
      <cdr:y>0.49315</cdr:y>
    </cdr:to>
    <cdr:sp macro="" textlink="">
      <cdr:nvSpPr>
        <cdr:cNvPr id="2" name="TextBox 24"/>
        <cdr:cNvSpPr txBox="1"/>
      </cdr:nvSpPr>
      <cdr:spPr>
        <a:xfrm xmlns:a="http://schemas.openxmlformats.org/drawingml/2006/main">
          <a:off x="1071570" y="1714512"/>
          <a:ext cx="648133" cy="50495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2802,14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0.66667</cdr:x>
      <cdr:y>0.07937</cdr:y>
    </cdr:from>
    <cdr:to>
      <cdr:x>0.83469</cdr:x>
      <cdr:y>0.19156</cdr:y>
    </cdr:to>
    <cdr:sp macro="" textlink="">
      <cdr:nvSpPr>
        <cdr:cNvPr id="3" name="TextBox 25"/>
        <cdr:cNvSpPr txBox="1"/>
      </cdr:nvSpPr>
      <cdr:spPr>
        <a:xfrm xmlns:a="http://schemas.openxmlformats.org/drawingml/2006/main">
          <a:off x="2571768" y="357190"/>
          <a:ext cx="648133" cy="50495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5726,33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0.19642</cdr:x>
      <cdr:y>0.57292</cdr:y>
    </cdr:from>
    <cdr:to>
      <cdr:x>0.39642</cdr:x>
      <cdr:y>0.71793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5786" y="1571636"/>
          <a:ext cx="800112" cy="397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17171,3</a:t>
          </a:r>
        </a:p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(49,5%)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</cdr:x>
      <cdr:y>0.15625</cdr:y>
    </cdr:from>
    <cdr:to>
      <cdr:x>0.70001</cdr:x>
      <cdr:y>0.30126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86016" y="428628"/>
          <a:ext cx="914408" cy="397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14 655,4</a:t>
          </a:r>
        </a:p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(42,3%)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0.58928</cdr:x>
      <cdr:y>0.59896</cdr:y>
    </cdr:from>
    <cdr:to>
      <cdr:x>0.78928</cdr:x>
      <cdr:y>0.78126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357422" y="1643074"/>
          <a:ext cx="800113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2 839,5</a:t>
          </a:r>
        </a:p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(8,2%)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09" tIns="45854" rIns="91709" bIns="458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709" tIns="45854" rIns="91709" bIns="4585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3"/>
            <a:ext cx="7147932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5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5" y="3136659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3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7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7" y="4559281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2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4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6" y="3227038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8" y="2946401"/>
            <a:ext cx="8265159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7" y="3048002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7" y="3200404"/>
            <a:ext cx="7696201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5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7" y="4607515"/>
            <a:ext cx="7696201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62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7"/>
            <a:ext cx="8260673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7"/>
            <a:ext cx="8260673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32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32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9" y="1505712"/>
            <a:ext cx="2716567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4" y="1642473"/>
            <a:ext cx="2483256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3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3" y="1734314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8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1" y="5029201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1" y="5638800"/>
            <a:ext cx="7328515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7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5105404"/>
            <a:ext cx="7328515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4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6" y="351413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31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3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752602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1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4" y="372867"/>
            <a:ext cx="8380519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7"/>
            <a:ext cx="8260673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" Type="http://schemas.openxmlformats.org/officeDocument/2006/relationships/diagramData" Target="../diagrams/data1.xml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24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28.jpeg"/><Relationship Id="rId10" Type="http://schemas.openxmlformats.org/officeDocument/2006/relationships/image" Target="../media/image2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34.jpeg"/><Relationship Id="rId7" Type="http://schemas.openxmlformats.org/officeDocument/2006/relationships/chart" Target="../charts/chart6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Relationship Id="rId9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chart" Target="../charts/chart15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diagramData" Target="../diagrams/data5.xml"/><Relationship Id="rId26" Type="http://schemas.openxmlformats.org/officeDocument/2006/relationships/diagramColors" Target="../diagrams/colors6.xml"/><Relationship Id="rId3" Type="http://schemas.openxmlformats.org/officeDocument/2006/relationships/diagramData" Target="../diagrams/data2.xml"/><Relationship Id="rId21" Type="http://schemas.openxmlformats.org/officeDocument/2006/relationships/diagramColors" Target="../diagrams/colors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5" Type="http://schemas.openxmlformats.org/officeDocument/2006/relationships/diagramQuickStyle" Target="../diagrams/quickStyle6.xml"/><Relationship Id="rId2" Type="http://schemas.openxmlformats.org/officeDocument/2006/relationships/image" Target="../media/image41.jpeg"/><Relationship Id="rId16" Type="http://schemas.openxmlformats.org/officeDocument/2006/relationships/diagramColors" Target="../diagrams/colors4.xml"/><Relationship Id="rId20" Type="http://schemas.openxmlformats.org/officeDocument/2006/relationships/diagramQuickStyle" Target="../diagrams/quickStyl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24" Type="http://schemas.openxmlformats.org/officeDocument/2006/relationships/diagramLayout" Target="../diagrams/layout6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23" Type="http://schemas.openxmlformats.org/officeDocument/2006/relationships/diagramData" Target="../diagrams/data6.xml"/><Relationship Id="rId10" Type="http://schemas.openxmlformats.org/officeDocument/2006/relationships/diagramQuickStyle" Target="../diagrams/quickStyle3.xml"/><Relationship Id="rId19" Type="http://schemas.openxmlformats.org/officeDocument/2006/relationships/diagramLayout" Target="../diagrams/layout5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microsoft.com/office/2007/relationships/diagramDrawing" Target="../diagrams/drawing5.xml"/><Relationship Id="rId27" Type="http://schemas.microsoft.com/office/2007/relationships/diagramDrawing" Target="../diagrams/drawing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chart" Target="../charts/chart16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7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.jpeg"/><Relationship Id="rId18" Type="http://schemas.microsoft.com/office/2007/relationships/diagramDrawing" Target="../diagrams/drawing9.xml"/><Relationship Id="rId26" Type="http://schemas.openxmlformats.org/officeDocument/2006/relationships/diagramQuickStyle" Target="../diagrams/quickStyle11.xml"/><Relationship Id="rId39" Type="http://schemas.openxmlformats.org/officeDocument/2006/relationships/diagramData" Target="../diagrams/data14.xml"/><Relationship Id="rId21" Type="http://schemas.openxmlformats.org/officeDocument/2006/relationships/diagramQuickStyle" Target="../diagrams/quickStyle10.xml"/><Relationship Id="rId34" Type="http://schemas.openxmlformats.org/officeDocument/2006/relationships/diagramData" Target="../diagrams/data13.xml"/><Relationship Id="rId42" Type="http://schemas.openxmlformats.org/officeDocument/2006/relationships/diagramColors" Target="../diagrams/colors14.xml"/><Relationship Id="rId47" Type="http://schemas.openxmlformats.org/officeDocument/2006/relationships/diagramColors" Target="../diagrams/colors15.xml"/><Relationship Id="rId50" Type="http://schemas.openxmlformats.org/officeDocument/2006/relationships/diagramLayout" Target="../diagrams/layout16.xml"/><Relationship Id="rId55" Type="http://schemas.openxmlformats.org/officeDocument/2006/relationships/diagramLayout" Target="../diagrams/layout17.xml"/><Relationship Id="rId63" Type="http://schemas.microsoft.com/office/2007/relationships/diagramDrawing" Target="../diagrams/drawing18.xml"/><Relationship Id="rId7" Type="http://schemas.microsoft.com/office/2007/relationships/diagramDrawing" Target="../diagrams/drawing7.xml"/><Relationship Id="rId2" Type="http://schemas.openxmlformats.org/officeDocument/2006/relationships/image" Target="../media/image53.png"/><Relationship Id="rId16" Type="http://schemas.openxmlformats.org/officeDocument/2006/relationships/diagramQuickStyle" Target="../diagrams/quickStyle9.xml"/><Relationship Id="rId20" Type="http://schemas.openxmlformats.org/officeDocument/2006/relationships/diagramLayout" Target="../diagrams/layout10.xml"/><Relationship Id="rId29" Type="http://schemas.openxmlformats.org/officeDocument/2006/relationships/diagramData" Target="../diagrams/data12.xml"/><Relationship Id="rId41" Type="http://schemas.openxmlformats.org/officeDocument/2006/relationships/diagramQuickStyle" Target="../diagrams/quickStyle14.xml"/><Relationship Id="rId54" Type="http://schemas.openxmlformats.org/officeDocument/2006/relationships/diagramData" Target="../diagrams/data17.xml"/><Relationship Id="rId62" Type="http://schemas.openxmlformats.org/officeDocument/2006/relationships/diagramColors" Target="../diagrams/colors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24" Type="http://schemas.openxmlformats.org/officeDocument/2006/relationships/diagramData" Target="../diagrams/data11.xml"/><Relationship Id="rId32" Type="http://schemas.openxmlformats.org/officeDocument/2006/relationships/diagramColors" Target="../diagrams/colors12.xml"/><Relationship Id="rId37" Type="http://schemas.openxmlformats.org/officeDocument/2006/relationships/diagramColors" Target="../diagrams/colors13.xml"/><Relationship Id="rId40" Type="http://schemas.openxmlformats.org/officeDocument/2006/relationships/diagramLayout" Target="../diagrams/layout14.xml"/><Relationship Id="rId45" Type="http://schemas.openxmlformats.org/officeDocument/2006/relationships/diagramLayout" Target="../diagrams/layout15.xml"/><Relationship Id="rId53" Type="http://schemas.microsoft.com/office/2007/relationships/diagramDrawing" Target="../diagrams/drawing16.xml"/><Relationship Id="rId58" Type="http://schemas.microsoft.com/office/2007/relationships/diagramDrawing" Target="../diagrams/drawing17.xml"/><Relationship Id="rId5" Type="http://schemas.openxmlformats.org/officeDocument/2006/relationships/diagramQuickStyle" Target="../diagrams/quickStyle7.xml"/><Relationship Id="rId15" Type="http://schemas.openxmlformats.org/officeDocument/2006/relationships/diagramLayout" Target="../diagrams/layout9.xml"/><Relationship Id="rId23" Type="http://schemas.microsoft.com/office/2007/relationships/diagramDrawing" Target="../diagrams/drawing10.xml"/><Relationship Id="rId28" Type="http://schemas.microsoft.com/office/2007/relationships/diagramDrawing" Target="../diagrams/drawing11.xml"/><Relationship Id="rId36" Type="http://schemas.openxmlformats.org/officeDocument/2006/relationships/diagramQuickStyle" Target="../diagrams/quickStyle13.xml"/><Relationship Id="rId49" Type="http://schemas.openxmlformats.org/officeDocument/2006/relationships/diagramData" Target="../diagrams/data16.xml"/><Relationship Id="rId57" Type="http://schemas.openxmlformats.org/officeDocument/2006/relationships/diagramColors" Target="../diagrams/colors17.xml"/><Relationship Id="rId61" Type="http://schemas.openxmlformats.org/officeDocument/2006/relationships/diagramQuickStyle" Target="../diagrams/quickStyle18.xml"/><Relationship Id="rId10" Type="http://schemas.openxmlformats.org/officeDocument/2006/relationships/diagramQuickStyle" Target="../diagrams/quickStyle8.xml"/><Relationship Id="rId19" Type="http://schemas.openxmlformats.org/officeDocument/2006/relationships/diagramData" Target="../diagrams/data10.xml"/><Relationship Id="rId31" Type="http://schemas.openxmlformats.org/officeDocument/2006/relationships/diagramQuickStyle" Target="../diagrams/quickStyle12.xml"/><Relationship Id="rId44" Type="http://schemas.openxmlformats.org/officeDocument/2006/relationships/diagramData" Target="../diagrams/data15.xml"/><Relationship Id="rId52" Type="http://schemas.openxmlformats.org/officeDocument/2006/relationships/diagramColors" Target="../diagrams/colors16.xml"/><Relationship Id="rId60" Type="http://schemas.openxmlformats.org/officeDocument/2006/relationships/diagramLayout" Target="../diagrams/layout1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diagramData" Target="../diagrams/data9.xml"/><Relationship Id="rId22" Type="http://schemas.openxmlformats.org/officeDocument/2006/relationships/diagramColors" Target="../diagrams/colors10.xml"/><Relationship Id="rId27" Type="http://schemas.openxmlformats.org/officeDocument/2006/relationships/diagramColors" Target="../diagrams/colors11.xml"/><Relationship Id="rId30" Type="http://schemas.openxmlformats.org/officeDocument/2006/relationships/diagramLayout" Target="../diagrams/layout12.xml"/><Relationship Id="rId35" Type="http://schemas.openxmlformats.org/officeDocument/2006/relationships/diagramLayout" Target="../diagrams/layout13.xml"/><Relationship Id="rId43" Type="http://schemas.microsoft.com/office/2007/relationships/diagramDrawing" Target="../diagrams/drawing14.xml"/><Relationship Id="rId48" Type="http://schemas.microsoft.com/office/2007/relationships/diagramDrawing" Target="../diagrams/drawing15.xml"/><Relationship Id="rId56" Type="http://schemas.openxmlformats.org/officeDocument/2006/relationships/diagramQuickStyle" Target="../diagrams/quickStyle17.xml"/><Relationship Id="rId64" Type="http://schemas.openxmlformats.org/officeDocument/2006/relationships/image" Target="../media/image55.jpeg"/><Relationship Id="rId8" Type="http://schemas.openxmlformats.org/officeDocument/2006/relationships/diagramData" Target="../diagrams/data8.xml"/><Relationship Id="rId51" Type="http://schemas.openxmlformats.org/officeDocument/2006/relationships/diagramQuickStyle" Target="../diagrams/quickStyle16.xml"/><Relationship Id="rId3" Type="http://schemas.openxmlformats.org/officeDocument/2006/relationships/diagramData" Target="../diagrams/data7.xml"/><Relationship Id="rId12" Type="http://schemas.microsoft.com/office/2007/relationships/diagramDrawing" Target="../diagrams/drawing8.xml"/><Relationship Id="rId17" Type="http://schemas.openxmlformats.org/officeDocument/2006/relationships/diagramColors" Target="../diagrams/colors9.xml"/><Relationship Id="rId25" Type="http://schemas.openxmlformats.org/officeDocument/2006/relationships/diagramLayout" Target="../diagrams/layout11.xml"/><Relationship Id="rId33" Type="http://schemas.microsoft.com/office/2007/relationships/diagramDrawing" Target="../diagrams/drawing12.xml"/><Relationship Id="rId38" Type="http://schemas.microsoft.com/office/2007/relationships/diagramDrawing" Target="../diagrams/drawing13.xml"/><Relationship Id="rId46" Type="http://schemas.openxmlformats.org/officeDocument/2006/relationships/diagramQuickStyle" Target="../diagrams/quickStyle15.xml"/><Relationship Id="rId59" Type="http://schemas.openxmlformats.org/officeDocument/2006/relationships/diagramData" Target="../diagrams/data1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diagramLayout" Target="../diagrams/layout19.xml"/><Relationship Id="rId7" Type="http://schemas.openxmlformats.org/officeDocument/2006/relationships/chart" Target="../charts/chart23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Relationship Id="rId9" Type="http://schemas.openxmlformats.org/officeDocument/2006/relationships/chart" Target="../charts/char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67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4.xml"/><Relationship Id="rId13" Type="http://schemas.openxmlformats.org/officeDocument/2006/relationships/diagramLayout" Target="../diagrams/layout25.xml"/><Relationship Id="rId18" Type="http://schemas.openxmlformats.org/officeDocument/2006/relationships/diagramLayout" Target="../diagrams/layout26.xml"/><Relationship Id="rId26" Type="http://schemas.openxmlformats.org/officeDocument/2006/relationships/diagramQuickStyle" Target="../diagrams/quickStyle27.xml"/><Relationship Id="rId3" Type="http://schemas.openxmlformats.org/officeDocument/2006/relationships/diagramLayout" Target="../diagrams/layout23.xml"/><Relationship Id="rId21" Type="http://schemas.microsoft.com/office/2007/relationships/diagramDrawing" Target="../diagrams/drawing26.xml"/><Relationship Id="rId7" Type="http://schemas.openxmlformats.org/officeDocument/2006/relationships/diagramData" Target="../diagrams/data24.xml"/><Relationship Id="rId12" Type="http://schemas.openxmlformats.org/officeDocument/2006/relationships/diagramData" Target="../diagrams/data25.xml"/><Relationship Id="rId17" Type="http://schemas.openxmlformats.org/officeDocument/2006/relationships/diagramData" Target="../diagrams/data26.xml"/><Relationship Id="rId25" Type="http://schemas.openxmlformats.org/officeDocument/2006/relationships/diagramLayout" Target="../diagrams/layout27.xml"/><Relationship Id="rId2" Type="http://schemas.openxmlformats.org/officeDocument/2006/relationships/diagramData" Target="../diagrams/data23.xml"/><Relationship Id="rId16" Type="http://schemas.microsoft.com/office/2007/relationships/diagramDrawing" Target="../diagrams/drawing25.xml"/><Relationship Id="rId20" Type="http://schemas.openxmlformats.org/officeDocument/2006/relationships/diagramColors" Target="../diagrams/colors26.xml"/><Relationship Id="rId29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11" Type="http://schemas.microsoft.com/office/2007/relationships/diagramDrawing" Target="../diagrams/drawing24.xml"/><Relationship Id="rId24" Type="http://schemas.openxmlformats.org/officeDocument/2006/relationships/diagramData" Target="../diagrams/data27.xml"/><Relationship Id="rId5" Type="http://schemas.openxmlformats.org/officeDocument/2006/relationships/diagramColors" Target="../diagrams/colors23.xml"/><Relationship Id="rId15" Type="http://schemas.openxmlformats.org/officeDocument/2006/relationships/diagramColors" Target="../diagrams/colors25.xml"/><Relationship Id="rId23" Type="http://schemas.openxmlformats.org/officeDocument/2006/relationships/image" Target="../media/image106.png"/><Relationship Id="rId28" Type="http://schemas.microsoft.com/office/2007/relationships/diagramDrawing" Target="../diagrams/drawing27.xml"/><Relationship Id="rId10" Type="http://schemas.openxmlformats.org/officeDocument/2006/relationships/diagramColors" Target="../diagrams/colors24.xml"/><Relationship Id="rId19" Type="http://schemas.openxmlformats.org/officeDocument/2006/relationships/diagramQuickStyle" Target="../diagrams/quickStyle26.xml"/><Relationship Id="rId4" Type="http://schemas.openxmlformats.org/officeDocument/2006/relationships/diagramQuickStyle" Target="../diagrams/quickStyle23.xml"/><Relationship Id="rId9" Type="http://schemas.openxmlformats.org/officeDocument/2006/relationships/diagramQuickStyle" Target="../diagrams/quickStyle24.xml"/><Relationship Id="rId14" Type="http://schemas.openxmlformats.org/officeDocument/2006/relationships/diagramQuickStyle" Target="../diagrams/quickStyle25.xml"/><Relationship Id="rId22" Type="http://schemas.openxmlformats.org/officeDocument/2006/relationships/image" Target="../media/image105.jpeg"/><Relationship Id="rId27" Type="http://schemas.openxmlformats.org/officeDocument/2006/relationships/diagramColors" Target="../diagrams/colors2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diagramLayout" Target="../diagrams/layout28.xml"/><Relationship Id="rId7" Type="http://schemas.openxmlformats.org/officeDocument/2006/relationships/image" Target="../media/image108.jpe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Relationship Id="rId9" Type="http://schemas.openxmlformats.org/officeDocument/2006/relationships/image" Target="../media/image110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9.xml"/><Relationship Id="rId13" Type="http://schemas.openxmlformats.org/officeDocument/2006/relationships/diagramData" Target="../diagrams/data30.xml"/><Relationship Id="rId3" Type="http://schemas.openxmlformats.org/officeDocument/2006/relationships/image" Target="../media/image112.jpeg"/><Relationship Id="rId7" Type="http://schemas.openxmlformats.org/officeDocument/2006/relationships/image" Target="../media/image115.jpeg"/><Relationship Id="rId12" Type="http://schemas.microsoft.com/office/2007/relationships/diagramDrawing" Target="../diagrams/drawing29.xml"/><Relationship Id="rId17" Type="http://schemas.microsoft.com/office/2007/relationships/diagramDrawing" Target="../diagrams/drawing30.xml"/><Relationship Id="rId2" Type="http://schemas.openxmlformats.org/officeDocument/2006/relationships/image" Target="../media/image111.jpeg"/><Relationship Id="rId16" Type="http://schemas.openxmlformats.org/officeDocument/2006/relationships/diagramColors" Target="../diagrams/colors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jpeg"/><Relationship Id="rId11" Type="http://schemas.openxmlformats.org/officeDocument/2006/relationships/diagramColors" Target="../diagrams/colors29.xml"/><Relationship Id="rId5" Type="http://schemas.microsoft.com/office/2007/relationships/hdphoto" Target="../media/hdphoto5.wdp"/><Relationship Id="rId15" Type="http://schemas.openxmlformats.org/officeDocument/2006/relationships/diagramQuickStyle" Target="../diagrams/quickStyle30.xml"/><Relationship Id="rId10" Type="http://schemas.openxmlformats.org/officeDocument/2006/relationships/diagramQuickStyle" Target="../diagrams/quickStyle29.xml"/><Relationship Id="rId4" Type="http://schemas.openxmlformats.org/officeDocument/2006/relationships/image" Target="../media/image113.jpeg"/><Relationship Id="rId9" Type="http://schemas.openxmlformats.org/officeDocument/2006/relationships/diagramLayout" Target="../diagrams/layout29.xml"/><Relationship Id="rId14" Type="http://schemas.openxmlformats.org/officeDocument/2006/relationships/diagramLayout" Target="../diagrams/layout30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2.xml"/><Relationship Id="rId13" Type="http://schemas.openxmlformats.org/officeDocument/2006/relationships/diagramData" Target="../diagrams/data33.xml"/><Relationship Id="rId18" Type="http://schemas.openxmlformats.org/officeDocument/2006/relationships/chart" Target="../charts/chart26.xml"/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12" Type="http://schemas.microsoft.com/office/2007/relationships/diagramDrawing" Target="../diagrams/drawing32.xml"/><Relationship Id="rId17" Type="http://schemas.microsoft.com/office/2007/relationships/diagramDrawing" Target="../diagrams/drawing33.xml"/><Relationship Id="rId2" Type="http://schemas.openxmlformats.org/officeDocument/2006/relationships/image" Target="../media/image116.jpeg"/><Relationship Id="rId16" Type="http://schemas.openxmlformats.org/officeDocument/2006/relationships/diagramColors" Target="../diagrams/colors3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1.xml"/><Relationship Id="rId11" Type="http://schemas.openxmlformats.org/officeDocument/2006/relationships/diagramColors" Target="../diagrams/colors32.xml"/><Relationship Id="rId5" Type="http://schemas.openxmlformats.org/officeDocument/2006/relationships/diagramQuickStyle" Target="../diagrams/quickStyle31.xml"/><Relationship Id="rId15" Type="http://schemas.openxmlformats.org/officeDocument/2006/relationships/diagramQuickStyle" Target="../diagrams/quickStyle33.xml"/><Relationship Id="rId10" Type="http://schemas.openxmlformats.org/officeDocument/2006/relationships/diagramQuickStyle" Target="../diagrams/quickStyle32.xml"/><Relationship Id="rId19" Type="http://schemas.openxmlformats.org/officeDocument/2006/relationships/chart" Target="../charts/chart27.xml"/><Relationship Id="rId4" Type="http://schemas.openxmlformats.org/officeDocument/2006/relationships/diagramLayout" Target="../diagrams/layout31.xml"/><Relationship Id="rId9" Type="http://schemas.openxmlformats.org/officeDocument/2006/relationships/diagramLayout" Target="../diagrams/layout32.xml"/><Relationship Id="rId14" Type="http://schemas.openxmlformats.org/officeDocument/2006/relationships/diagramLayout" Target="../diagrams/layout3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1714488"/>
            <a:ext cx="9144000" cy="1071570"/>
          </a:xfrm>
          <a:prstGeom prst="rect">
            <a:avLst/>
          </a:prstGeom>
          <a:solidFill>
            <a:srgbClr val="6699F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algn="ctr"/>
            <a:r>
              <a:rPr lang="ru-RU" sz="1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решению Земского собрания Княгининского района от 26.12.2017 №70 «О районном бюджете на 2018 год и на плановый период 2019 и 2020 годов»</a:t>
            </a:r>
            <a:endParaRPr lang="ru-RU" sz="19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44" y="214290"/>
            <a:ext cx="25090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РАЙОНА</a:t>
            </a:r>
            <a:endParaRPr lang="ru-RU" sz="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C:\Users\1\Desktop\1111\artleo.com-60565.jpg"/>
          <p:cNvPicPr>
            <a:picLocks noChangeAspect="1" noChangeArrowheads="1"/>
          </p:cNvPicPr>
          <p:nvPr/>
        </p:nvPicPr>
        <p:blipFill>
          <a:blip r:embed="rId2" cstate="print">
            <a:lum bright="24000" contrast="-33000"/>
          </a:blip>
          <a:srcRect/>
          <a:stretch>
            <a:fillRect/>
          </a:stretch>
        </p:blipFill>
        <p:spPr bwMode="auto">
          <a:xfrm>
            <a:off x="0" y="142852"/>
            <a:ext cx="9144000" cy="1512122"/>
          </a:xfrm>
          <a:prstGeom prst="rect">
            <a:avLst/>
          </a:prstGeom>
          <a:noFill/>
        </p:spPr>
      </p:pic>
      <p:pic>
        <p:nvPicPr>
          <p:cNvPr id="1027" name="Picture 3" descr="C:\Users\1\Desktop\1111\depositphotos_4442014-stock-illustration-transparent-abstract-blue-wave-background.jpg"/>
          <p:cNvPicPr>
            <a:picLocks noChangeAspect="1" noChangeArrowheads="1"/>
          </p:cNvPicPr>
          <p:nvPr/>
        </p:nvPicPr>
        <p:blipFill>
          <a:blip r:embed="rId3" cstate="print">
            <a:lum bright="-14000" contrast="9000"/>
          </a:blip>
          <a:srcRect/>
          <a:stretch>
            <a:fillRect/>
          </a:stretch>
        </p:blipFill>
        <p:spPr bwMode="auto">
          <a:xfrm>
            <a:off x="0" y="5357826"/>
            <a:ext cx="9144000" cy="1500174"/>
          </a:xfrm>
          <a:prstGeom prst="rect">
            <a:avLst/>
          </a:prstGeom>
          <a:noFill/>
        </p:spPr>
      </p:pic>
      <p:pic>
        <p:nvPicPr>
          <p:cNvPr id="1026" name="Picture 2" descr="C:\Users\1\Desktop\head_img01.png"/>
          <p:cNvPicPr>
            <a:picLocks noChangeAspect="1" noChangeArrowheads="1"/>
          </p:cNvPicPr>
          <p:nvPr/>
        </p:nvPicPr>
        <p:blipFill>
          <a:blip r:embed="rId4" cstate="print">
            <a:lum bright="16000" contrast="-42000"/>
          </a:blip>
          <a:srcRect/>
          <a:stretch>
            <a:fillRect/>
          </a:stretch>
        </p:blipFill>
        <p:spPr bwMode="auto">
          <a:xfrm>
            <a:off x="500034" y="142852"/>
            <a:ext cx="2428892" cy="1500198"/>
          </a:xfrm>
          <a:prstGeom prst="rect">
            <a:avLst/>
          </a:prstGeom>
          <a:blipFill dpi="0" rotWithShape="1">
            <a:blip r:embed="rId5" cstate="print">
              <a:alphaModFix amt="48000"/>
              <a:lum bright="16000" contrast="-42000"/>
            </a:blip>
            <a:srcRect/>
            <a:tile tx="0" ty="0" sx="100000" sy="100000" flip="none" algn="tl"/>
          </a:blipFill>
          <a:effectLst>
            <a:softEdge rad="127000"/>
          </a:effectLst>
        </p:spPr>
      </p:pic>
      <p:pic>
        <p:nvPicPr>
          <p:cNvPr id="1029" name="Picture 5" descr="C:\Users\1\Desktop\1111\15it_uslugi1.jpg"/>
          <p:cNvPicPr>
            <a:picLocks noChangeAspect="1" noChangeArrowheads="1"/>
          </p:cNvPicPr>
          <p:nvPr/>
        </p:nvPicPr>
        <p:blipFill>
          <a:blip r:embed="rId6" cstate="print">
            <a:lum bright="16000" contrast="-57000"/>
          </a:blip>
          <a:srcRect/>
          <a:stretch>
            <a:fillRect/>
          </a:stretch>
        </p:blipFill>
        <p:spPr bwMode="auto">
          <a:xfrm>
            <a:off x="428596" y="2643182"/>
            <a:ext cx="8072494" cy="276013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8" name="Picture 3" descr="C:\Users\1\Desktop\1111\3333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142852"/>
            <a:ext cx="1271732" cy="1571612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0" name="TextBox 9"/>
          <p:cNvSpPr txBox="1"/>
          <p:nvPr/>
        </p:nvSpPr>
        <p:spPr>
          <a:xfrm>
            <a:off x="2000232" y="0"/>
            <a:ext cx="11801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www.admknyaginino.ru</a:t>
            </a:r>
            <a:endParaRPr lang="ru-RU" sz="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25090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РАЙОНА</a:t>
            </a:r>
            <a:endParaRPr lang="ru-RU" sz="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86116" y="0"/>
            <a:ext cx="25090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РАЙОНА</a:t>
            </a:r>
            <a:endParaRPr lang="ru-RU" sz="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29256" y="0"/>
            <a:ext cx="11801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www.admknyaginino.ru</a:t>
            </a:r>
            <a:endParaRPr lang="ru-RU" sz="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71736" y="214290"/>
            <a:ext cx="11801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www.admknyaginino.ru</a:t>
            </a:r>
            <a:endParaRPr lang="ru-RU" sz="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15140" y="0"/>
            <a:ext cx="2428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РАЙОНА</a:t>
            </a:r>
            <a:endParaRPr lang="ru-RU" sz="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86446" y="214290"/>
            <a:ext cx="11801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www.admknyaginino.ru</a:t>
            </a:r>
            <a:endParaRPr lang="ru-RU" sz="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57620" y="214290"/>
            <a:ext cx="25090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РАЙОНА</a:t>
            </a:r>
            <a:endParaRPr lang="ru-RU" sz="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8926" y="500042"/>
            <a:ext cx="2428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РАЙОНА</a:t>
            </a:r>
            <a:endParaRPr lang="ru-RU" sz="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628" y="500042"/>
            <a:ext cx="11801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www.admknyaginino.ru</a:t>
            </a:r>
            <a:endParaRPr lang="ru-RU" sz="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86512" y="500042"/>
            <a:ext cx="2428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</a:t>
            </a:r>
            <a:endParaRPr lang="ru-RU" sz="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15338" y="500042"/>
            <a:ext cx="9286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2714612" y="4786322"/>
            <a:ext cx="4857784" cy="207167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2"/>
          <p:cNvSpPr/>
          <p:nvPr/>
        </p:nvSpPr>
        <p:spPr>
          <a:xfrm>
            <a:off x="1643042" y="4643446"/>
            <a:ext cx="1935607" cy="221455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1" name="Picture 7" descr="C:\Users\1\Desktop\1111\222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86050" y="2928934"/>
            <a:ext cx="3571900" cy="1857388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585786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пользователей- всех граждан Княгининского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19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1\Desktop\1111\81ebbebebdb93f85ed50586a6d7dd1c7.jpg"/>
          <p:cNvPicPr>
            <a:picLocks noChangeAspect="1" noChangeArrowheads="1"/>
          </p:cNvPicPr>
          <p:nvPr/>
        </p:nvPicPr>
        <p:blipFill>
          <a:blip r:embed="rId3" cstate="print">
            <a:lum bright="-16000"/>
          </a:blip>
          <a:srcRect/>
          <a:stretch>
            <a:fillRect/>
          </a:stretch>
        </p:blipFill>
        <p:spPr bwMode="auto">
          <a:xfrm>
            <a:off x="142844" y="1428736"/>
            <a:ext cx="4071998" cy="3214710"/>
          </a:xfrm>
          <a:prstGeom prst="rect">
            <a:avLst/>
          </a:prstGeom>
          <a:solidFill>
            <a:schemeClr val="bg1">
              <a:lumMod val="75000"/>
              <a:alpha val="68000"/>
            </a:schemeClr>
          </a:solidFill>
          <a:effectLst>
            <a:softEdge rad="63500"/>
          </a:effectLst>
          <a:scene3d>
            <a:camera prst="perspectiveHeroicExtremeRightFacing"/>
            <a:lightRig rig="threePt" dir="t"/>
          </a:scene3d>
        </p:spPr>
      </p:pic>
      <p:sp>
        <p:nvSpPr>
          <p:cNvPr id="9" name="Блок-схема: документ 8"/>
          <p:cNvSpPr/>
          <p:nvPr/>
        </p:nvSpPr>
        <p:spPr>
          <a:xfrm>
            <a:off x="3500430" y="857232"/>
            <a:ext cx="5643570" cy="5000660"/>
          </a:xfrm>
          <a:prstGeom prst="flowChartDocumen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ru-RU" sz="1400" b="1" i="1" dirty="0">
              <a:solidFill>
                <a:srgbClr val="00000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3357521" y="1000108"/>
            <a:ext cx="5786479" cy="4071966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Княгининского района - районного бюджета, а именно проекта районного бюджета на 2018 год и на плановый период 2019 и 2020 годов.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ятиугольник 15"/>
          <p:cNvSpPr/>
          <p:nvPr/>
        </p:nvSpPr>
        <p:spPr>
          <a:xfrm>
            <a:off x="785786" y="214290"/>
            <a:ext cx="7358114" cy="571504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ln w="31550" cmpd="sng">
                  <a:noFill/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800" b="1" i="1" dirty="0" smtClean="0">
              <a:ln w="31550" cmpd="sng">
                <a:noFill/>
                <a:prstDash val="solid"/>
              </a:ln>
              <a:solidFill>
                <a:schemeClr val="tx1"/>
              </a:solidFill>
            </a:endParaRPr>
          </a:p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8215338" y="214290"/>
            <a:ext cx="714348" cy="571504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4"/>
          <p:cNvSpPr txBox="1">
            <a:spLocks/>
          </p:cNvSpPr>
          <p:nvPr/>
        </p:nvSpPr>
        <p:spPr>
          <a:xfrm>
            <a:off x="714348" y="6000768"/>
            <a:ext cx="8001057" cy="581028"/>
          </a:xfrm>
          <a:prstGeom prst="rect">
            <a:avLst/>
          </a:prstGeom>
          <a:solidFill>
            <a:schemeClr val="lt1">
              <a:alpha val="51000"/>
            </a:schemeClr>
          </a:solidFill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Сбалансированность бюджета по доходам и расходам - основополагающее требование, предъявляемое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 органам, составляющим и утверждающим бюджет.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576439573"/>
              </p:ext>
            </p:extLst>
          </p:nvPr>
        </p:nvGraphicFramePr>
        <p:xfrm>
          <a:off x="2" y="1928804"/>
          <a:ext cx="3357563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428603" y="357166"/>
            <a:ext cx="8215312" cy="1103312"/>
          </a:xfrm>
          <a:solidFill>
            <a:schemeClr val="lt1">
              <a:alpha val="44000"/>
            </a:schemeClr>
          </a:solidFill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Бюджет-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Районный бюджет -это план доходов и расходов администрации Княгининского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Содержимое 18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712280122"/>
              </p:ext>
            </p:extLst>
          </p:nvPr>
        </p:nvGraphicFramePr>
        <p:xfrm>
          <a:off x="5857877" y="1928805"/>
          <a:ext cx="3286124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Текст 4"/>
          <p:cNvSpPr txBox="1">
            <a:spLocks/>
          </p:cNvSpPr>
          <p:nvPr/>
        </p:nvSpPr>
        <p:spPr>
          <a:xfrm>
            <a:off x="357158" y="4500570"/>
            <a:ext cx="3500461" cy="1428760"/>
          </a:xfrm>
          <a:prstGeom prst="rect">
            <a:avLst/>
          </a:prstGeom>
          <a:solidFill>
            <a:schemeClr val="lt1">
              <a:alpha val="51000"/>
            </a:schemeClr>
          </a:solidFill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случае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превышения расходов над доходами образуется дефицит бюджета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 необходимы источники покрытия дефицита, можно, например,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использовать остатки средств или привлечь средства в долг )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5500694" y="4500570"/>
            <a:ext cx="3500461" cy="1428760"/>
          </a:xfrm>
          <a:prstGeom prst="rect">
            <a:avLst/>
          </a:prstGeom>
          <a:solidFill>
            <a:schemeClr val="lt1">
              <a:alpha val="51000"/>
            </a:schemeClr>
          </a:solidFill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случае превышения доходов над расходами образуется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400" b="1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профицит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бюджета (можно накапливать резервы, погашать имеющиеся долги)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43710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lum brigh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02" y="1428736"/>
            <a:ext cx="3060564" cy="3131206"/>
          </a:xfrm>
          <a:prstGeom prst="rect">
            <a:avLst/>
          </a:prstGeom>
          <a:effectLst>
            <a:softEdge rad="127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2" y="1214427"/>
            <a:ext cx="6643688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0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20" y="2714620"/>
            <a:ext cx="2714643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4 сельских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города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2" y="3786190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572008"/>
            <a:ext cx="2928958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 </a:t>
            </a:r>
          </a:p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Княгинино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1\Desktop\1111\99988661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00438"/>
            <a:ext cx="4000528" cy="27384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642910" y="142852"/>
            <a:ext cx="7358114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800" b="1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8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района </a:t>
            </a:r>
          </a:p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8001024" y="142852"/>
            <a:ext cx="1000100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586337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3384">
            <a:off x="6072199" y="1285861"/>
            <a:ext cx="2905123" cy="2905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85720" y="1571612"/>
            <a:ext cx="3857649" cy="71437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</a:t>
            </a:r>
          </a:p>
          <a:p>
            <a:pPr algn="ctr"/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3500438"/>
            <a:ext cx="5715037" cy="7858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района на среднесрочный период (на 2018 год и на плановый период 2019 и 2020 годов)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2500306"/>
            <a:ext cx="4714908" cy="7858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в Княгининском районе на 201</a:t>
            </a:r>
            <a:r>
              <a:rPr lang="en-US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год и на плановый период 201</a:t>
            </a:r>
            <a:r>
              <a:rPr lang="en-US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и 20</a:t>
            </a:r>
            <a:r>
              <a:rPr lang="en-US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годов </a:t>
            </a:r>
          </a:p>
          <a:p>
            <a:pPr algn="ctr"/>
            <a:endParaRPr lang="ru-RU" sz="2400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4572008"/>
            <a:ext cx="6929487" cy="6429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Итоги исполнения консолидированного бюджета за 2016 год и текущий период 2017 года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5500702"/>
            <a:ext cx="6929487" cy="6429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Муниципальные программы </a:t>
            </a:r>
            <a:r>
              <a:rPr lang="ru-RU" sz="1600" b="1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района (13 программ)</a:t>
            </a:r>
          </a:p>
        </p:txBody>
      </p:sp>
      <p:sp>
        <p:nvSpPr>
          <p:cNvPr id="15" name="Овал 14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571472" y="285728"/>
            <a:ext cx="7358114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 чем основывается проект районного бюджета</a:t>
            </a:r>
          </a:p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8001024" y="285728"/>
            <a:ext cx="1000100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1111\magazin_odejdi_4.jpg"/>
          <p:cNvPicPr>
            <a:picLocks noChangeAspect="1" noChangeArrowheads="1"/>
          </p:cNvPicPr>
          <p:nvPr/>
        </p:nvPicPr>
        <p:blipFill>
          <a:blip r:embed="rId2" cstate="print">
            <a:lum bright="17000" contrast="-48000"/>
          </a:blip>
          <a:srcRect/>
          <a:stretch>
            <a:fillRect/>
          </a:stretch>
        </p:blipFill>
        <p:spPr bwMode="auto">
          <a:xfrm>
            <a:off x="0" y="0"/>
            <a:ext cx="9172003" cy="6858000"/>
          </a:xfrm>
          <a:prstGeom prst="rect">
            <a:avLst/>
          </a:prstGeom>
          <a:noFill/>
        </p:spPr>
      </p:pic>
      <p:sp>
        <p:nvSpPr>
          <p:cNvPr id="11" name="object 39"/>
          <p:cNvSpPr/>
          <p:nvPr/>
        </p:nvSpPr>
        <p:spPr>
          <a:xfrm>
            <a:off x="0" y="2714620"/>
            <a:ext cx="9144000" cy="1285884"/>
          </a:xfrm>
          <a:custGeom>
            <a:avLst/>
            <a:gdLst/>
            <a:ahLst/>
            <a:cxnLst/>
            <a:rect l="l" t="t" r="r" b="b"/>
            <a:pathLst>
              <a:path w="6843395" h="1497330">
                <a:moveTo>
                  <a:pt x="3795674" y="1122680"/>
                </a:moveTo>
                <a:lnTo>
                  <a:pt x="3047136" y="1122680"/>
                </a:lnTo>
                <a:lnTo>
                  <a:pt x="3421405" y="1496822"/>
                </a:lnTo>
                <a:lnTo>
                  <a:pt x="3795674" y="1122680"/>
                </a:lnTo>
                <a:close/>
              </a:path>
              <a:path w="6843395" h="1497330">
                <a:moveTo>
                  <a:pt x="3608476" y="972566"/>
                </a:moveTo>
                <a:lnTo>
                  <a:pt x="3234334" y="972566"/>
                </a:lnTo>
                <a:lnTo>
                  <a:pt x="3234334" y="1122680"/>
                </a:lnTo>
                <a:lnTo>
                  <a:pt x="3608476" y="1122680"/>
                </a:lnTo>
                <a:lnTo>
                  <a:pt x="3608476" y="972566"/>
                </a:lnTo>
                <a:close/>
              </a:path>
              <a:path w="6843395" h="1497330">
                <a:moveTo>
                  <a:pt x="6842785" y="0"/>
                </a:moveTo>
                <a:lnTo>
                  <a:pt x="0" y="0"/>
                </a:lnTo>
                <a:lnTo>
                  <a:pt x="0" y="972566"/>
                </a:lnTo>
                <a:lnTo>
                  <a:pt x="6842785" y="972566"/>
                </a:lnTo>
                <a:lnTo>
                  <a:pt x="6842785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10" name="object 39"/>
          <p:cNvSpPr/>
          <p:nvPr/>
        </p:nvSpPr>
        <p:spPr>
          <a:xfrm>
            <a:off x="0" y="1643050"/>
            <a:ext cx="9144000" cy="1143008"/>
          </a:xfrm>
          <a:custGeom>
            <a:avLst/>
            <a:gdLst/>
            <a:ahLst/>
            <a:cxnLst/>
            <a:rect l="l" t="t" r="r" b="b"/>
            <a:pathLst>
              <a:path w="6843395" h="1497330">
                <a:moveTo>
                  <a:pt x="3795674" y="1122680"/>
                </a:moveTo>
                <a:lnTo>
                  <a:pt x="3047136" y="1122680"/>
                </a:lnTo>
                <a:lnTo>
                  <a:pt x="3421405" y="1496822"/>
                </a:lnTo>
                <a:lnTo>
                  <a:pt x="3795674" y="1122680"/>
                </a:lnTo>
                <a:close/>
              </a:path>
              <a:path w="6843395" h="1497330">
                <a:moveTo>
                  <a:pt x="3608476" y="972566"/>
                </a:moveTo>
                <a:lnTo>
                  <a:pt x="3234334" y="972566"/>
                </a:lnTo>
                <a:lnTo>
                  <a:pt x="3234334" y="1122680"/>
                </a:lnTo>
                <a:lnTo>
                  <a:pt x="3608476" y="1122680"/>
                </a:lnTo>
                <a:lnTo>
                  <a:pt x="3608476" y="972566"/>
                </a:lnTo>
                <a:close/>
              </a:path>
              <a:path w="6843395" h="1497330">
                <a:moveTo>
                  <a:pt x="6842785" y="0"/>
                </a:moveTo>
                <a:lnTo>
                  <a:pt x="0" y="0"/>
                </a:lnTo>
                <a:lnTo>
                  <a:pt x="0" y="972566"/>
                </a:lnTo>
                <a:lnTo>
                  <a:pt x="6842785" y="972566"/>
                </a:lnTo>
                <a:lnTo>
                  <a:pt x="6842785" y="0"/>
                </a:lnTo>
                <a:close/>
              </a:path>
            </a:pathLst>
          </a:cu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6"/>
          <p:cNvSpPr txBox="1">
            <a:spLocks/>
          </p:cNvSpPr>
          <p:nvPr/>
        </p:nvSpPr>
        <p:spPr>
          <a:xfrm>
            <a:off x="357158" y="142852"/>
            <a:ext cx="857256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631190" marR="5080" lvl="0" indent="-619125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normalizeH="0" baseline="0" noProof="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Как происходит составление  районного бюджета</a:t>
            </a:r>
            <a:endParaRPr kumimoji="0" lang="ru-RU" sz="2800" b="1" i="0" u="none" strike="noStrike" kern="1200" normalizeH="0" baseline="0" noProof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object 39"/>
          <p:cNvSpPr/>
          <p:nvPr/>
        </p:nvSpPr>
        <p:spPr>
          <a:xfrm>
            <a:off x="0" y="571481"/>
            <a:ext cx="9144000" cy="1143007"/>
          </a:xfrm>
          <a:custGeom>
            <a:avLst/>
            <a:gdLst/>
            <a:ahLst/>
            <a:cxnLst/>
            <a:rect l="l" t="t" r="r" b="b"/>
            <a:pathLst>
              <a:path w="6843395" h="1497330">
                <a:moveTo>
                  <a:pt x="3795674" y="1122680"/>
                </a:moveTo>
                <a:lnTo>
                  <a:pt x="3047136" y="1122680"/>
                </a:lnTo>
                <a:lnTo>
                  <a:pt x="3421405" y="1496822"/>
                </a:lnTo>
                <a:lnTo>
                  <a:pt x="3795674" y="1122680"/>
                </a:lnTo>
                <a:close/>
              </a:path>
              <a:path w="6843395" h="1497330">
                <a:moveTo>
                  <a:pt x="3608476" y="972566"/>
                </a:moveTo>
                <a:lnTo>
                  <a:pt x="3234334" y="972566"/>
                </a:lnTo>
                <a:lnTo>
                  <a:pt x="3234334" y="1122680"/>
                </a:lnTo>
                <a:lnTo>
                  <a:pt x="3608476" y="1122680"/>
                </a:lnTo>
                <a:lnTo>
                  <a:pt x="3608476" y="972566"/>
                </a:lnTo>
                <a:close/>
              </a:path>
              <a:path w="6843395" h="1497330">
                <a:moveTo>
                  <a:pt x="6842785" y="0"/>
                </a:moveTo>
                <a:lnTo>
                  <a:pt x="0" y="0"/>
                </a:lnTo>
                <a:lnTo>
                  <a:pt x="0" y="972566"/>
                </a:lnTo>
                <a:lnTo>
                  <a:pt x="6842785" y="972566"/>
                </a:lnTo>
                <a:lnTo>
                  <a:pt x="6842785" y="0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2"/>
          <p:cNvSpPr txBox="1"/>
          <p:nvPr/>
        </p:nvSpPr>
        <p:spPr>
          <a:xfrm>
            <a:off x="179512" y="857233"/>
            <a:ext cx="8750206" cy="52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73025" rIns="0" bIns="0" rtlCol="0">
            <a:spAutoFit/>
          </a:bodyPr>
          <a:lstStyle/>
          <a:p>
            <a:pPr marL="2282190" marR="342900" indent="-1931670">
              <a:lnSpc>
                <a:spcPts val="1440"/>
              </a:lnSpc>
              <a:spcBef>
                <a:spcPts val="575"/>
              </a:spcBef>
            </a:pPr>
            <a:r>
              <a:rPr spc="-10" dirty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Разработка </a:t>
            </a:r>
            <a:r>
              <a:rPr spc="0" dirty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основных </a:t>
            </a:r>
            <a:r>
              <a:rPr spc="-10" dirty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показателей </a:t>
            </a:r>
            <a:r>
              <a:rPr spc="-5" dirty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прогноза </a:t>
            </a:r>
            <a:r>
              <a:rPr spc="-10" dirty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социально-экономического </a:t>
            </a:r>
            <a:r>
              <a:rPr dirty="0" err="1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развития</a:t>
            </a:r>
            <a:r>
              <a:rPr dirty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  </a:t>
            </a:r>
          </a:p>
          <a:p>
            <a:pPr marL="2282190" marR="342900" indent="-1931670">
              <a:lnSpc>
                <a:spcPts val="1440"/>
              </a:lnSpc>
              <a:spcBef>
                <a:spcPts val="575"/>
              </a:spcBef>
            </a:pPr>
            <a:r>
              <a:rPr lang="ru-RU" spc="-5" dirty="0" smtClean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                                    района</a:t>
            </a:r>
            <a:r>
              <a:rPr spc="-5" smtClean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 </a:t>
            </a:r>
            <a:r>
              <a:rPr dirty="0" err="1" smtClean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на</a:t>
            </a:r>
            <a:r>
              <a:rPr lang="ru-RU" dirty="0" smtClean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 </a:t>
            </a:r>
            <a:r>
              <a:rPr spc="-5" dirty="0" err="1" smtClean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трехлетний</a:t>
            </a:r>
            <a:r>
              <a:rPr spc="-65" dirty="0" smtClean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 </a:t>
            </a:r>
            <a:r>
              <a:rPr spc="-5" dirty="0">
                <a:solidFill>
                  <a:schemeClr val="tx1"/>
                </a:solidFill>
                <a:latin typeface="Albertus MT Lt" pitchFamily="2" charset="0"/>
                <a:cs typeface="Times New Roman"/>
              </a:rPr>
              <a:t>период</a:t>
            </a:r>
            <a:endParaRPr dirty="0">
              <a:solidFill>
                <a:schemeClr val="tx1"/>
              </a:solidFill>
              <a:latin typeface="Albertus MT Lt" pitchFamily="2" charset="0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71934" y="500042"/>
            <a:ext cx="1292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bject 8"/>
          <p:cNvSpPr txBox="1"/>
          <p:nvPr/>
        </p:nvSpPr>
        <p:spPr>
          <a:xfrm>
            <a:off x="-14515" y="5987386"/>
            <a:ext cx="9144000" cy="817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0" tIns="50800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400"/>
              </a:spcBef>
            </a:pPr>
            <a:r>
              <a:rPr b="1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ДЕКАБРЬ</a:t>
            </a:r>
            <a:endParaRPr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9058" y="164305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bject 42"/>
          <p:cNvSpPr txBox="1"/>
          <p:nvPr/>
        </p:nvSpPr>
        <p:spPr>
          <a:xfrm>
            <a:off x="179512" y="1928802"/>
            <a:ext cx="4606802" cy="4971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73025" rIns="0" bIns="0" rtlCol="0">
            <a:spAutoFit/>
          </a:bodyPr>
          <a:lstStyle/>
          <a:p>
            <a:pPr marR="5080" algn="ctr">
              <a:lnSpc>
                <a:spcPct val="86100"/>
              </a:lnSpc>
              <a:spcBef>
                <a:spcPts val="335"/>
              </a:spcBef>
            </a:pPr>
            <a:r>
              <a:rPr lang="ru-RU" sz="16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600" dirty="0" smtClean="0">
                <a:latin typeface="Times New Roman"/>
                <a:cs typeface="Times New Roman"/>
              </a:rPr>
              <a:t>основных </a:t>
            </a:r>
            <a:r>
              <a:rPr lang="ru-RU" sz="16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600" spc="-125" dirty="0" smtClean="0">
                <a:latin typeface="Times New Roman"/>
                <a:cs typeface="Times New Roman"/>
              </a:rPr>
              <a:t> </a:t>
            </a:r>
            <a:r>
              <a:rPr lang="ru-RU" sz="16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600" spc="-5" dirty="0" smtClean="0">
                <a:latin typeface="Times New Roman"/>
                <a:cs typeface="Times New Roman"/>
              </a:rPr>
              <a:t> </a:t>
            </a:r>
            <a:r>
              <a:rPr lang="ru-RU" sz="1600" dirty="0" smtClean="0">
                <a:latin typeface="Times New Roman"/>
                <a:cs typeface="Times New Roman"/>
              </a:rPr>
              <a:t>и </a:t>
            </a:r>
            <a:r>
              <a:rPr lang="ru-RU" sz="16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600" dirty="0" smtClean="0">
                <a:latin typeface="Times New Roman"/>
                <a:cs typeface="Times New Roman"/>
              </a:rPr>
              <a:t>на </a:t>
            </a:r>
            <a:r>
              <a:rPr lang="ru-RU" sz="1600" spc="-5" dirty="0" smtClean="0">
                <a:latin typeface="Times New Roman"/>
                <a:cs typeface="Times New Roman"/>
              </a:rPr>
              <a:t>трехлетний  период</a:t>
            </a:r>
            <a:endParaRPr lang="ru-RU" sz="1600" dirty="0">
              <a:latin typeface="Times New Roman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03648" y="1928802"/>
            <a:ext cx="4126070" cy="4905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основных параметров бюджета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7554" y="2643182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 - 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9512" y="2928934"/>
            <a:ext cx="5678372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79512" y="2857496"/>
            <a:ext cx="5821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spc="-5" dirty="0" smtClean="0">
                <a:latin typeface="Times New Roman"/>
                <a:cs typeface="Times New Roman"/>
              </a:rPr>
              <a:t>Работа структурных подразделений администрации </a:t>
            </a:r>
            <a:r>
              <a:rPr lang="ru-RU" sz="1600" spc="-5" dirty="0" err="1" smtClean="0">
                <a:latin typeface="Times New Roman"/>
                <a:cs typeface="Times New Roman"/>
              </a:rPr>
              <a:t>Княгининского</a:t>
            </a:r>
            <a:r>
              <a:rPr lang="ru-RU" sz="1600" spc="-5" dirty="0" smtClean="0">
                <a:latin typeface="Times New Roman"/>
                <a:cs typeface="Times New Roman"/>
              </a:rPr>
              <a:t> района по  </a:t>
            </a:r>
            <a:r>
              <a:rPr lang="ru-RU" sz="16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6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6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6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600" dirty="0" smtClean="0">
                <a:latin typeface="Times New Roman"/>
                <a:cs typeface="Times New Roman"/>
              </a:rPr>
              <a:t>и  </a:t>
            </a:r>
            <a:r>
              <a:rPr lang="ru-RU" sz="16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600" spc="-40" dirty="0" smtClean="0">
                <a:latin typeface="Times New Roman"/>
                <a:cs typeface="Times New Roman"/>
              </a:rPr>
              <a:t> </a:t>
            </a:r>
            <a:r>
              <a:rPr lang="ru-RU" sz="1600" spc="-5" dirty="0" smtClean="0">
                <a:latin typeface="Times New Roman"/>
                <a:cs typeface="Times New Roman"/>
              </a:rPr>
              <a:t>заявок</a:t>
            </a:r>
            <a:endParaRPr lang="ru-RU" sz="1600" dirty="0" smtClean="0">
              <a:latin typeface="Times New Roman"/>
              <a:cs typeface="Times New Roman"/>
            </a:endParaRPr>
          </a:p>
          <a:p>
            <a:endParaRPr lang="ru-RU" sz="16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857884" y="2928934"/>
            <a:ext cx="3071834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проекта районного бюджета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79512" y="6286520"/>
            <a:ext cx="8750206" cy="3571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Принятие проекта бюджета на заседании Земского собрания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3900" y="6357958"/>
            <a:ext cx="614339" cy="500042"/>
          </a:xfrm>
        </p:spPr>
        <p:txBody>
          <a:bodyPr/>
          <a:lstStyle/>
          <a:p>
            <a:fld id="{0DF55276-7436-4E82-921F-7D04667C0D27}" type="slidenum">
              <a:rPr lang="ru-RU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ject 39"/>
          <p:cNvSpPr/>
          <p:nvPr/>
        </p:nvSpPr>
        <p:spPr>
          <a:xfrm>
            <a:off x="0" y="5072074"/>
            <a:ext cx="9144000" cy="1000132"/>
          </a:xfrm>
          <a:custGeom>
            <a:avLst/>
            <a:gdLst/>
            <a:ahLst/>
            <a:cxnLst/>
            <a:rect l="l" t="t" r="r" b="b"/>
            <a:pathLst>
              <a:path w="6843395" h="1497330">
                <a:moveTo>
                  <a:pt x="3795674" y="1122680"/>
                </a:moveTo>
                <a:lnTo>
                  <a:pt x="3047136" y="1122680"/>
                </a:lnTo>
                <a:lnTo>
                  <a:pt x="3421405" y="1496822"/>
                </a:lnTo>
                <a:lnTo>
                  <a:pt x="3795674" y="1122680"/>
                </a:lnTo>
                <a:close/>
              </a:path>
              <a:path w="6843395" h="1497330">
                <a:moveTo>
                  <a:pt x="3608476" y="972566"/>
                </a:moveTo>
                <a:lnTo>
                  <a:pt x="3234334" y="972566"/>
                </a:lnTo>
                <a:lnTo>
                  <a:pt x="3234334" y="1122680"/>
                </a:lnTo>
                <a:lnTo>
                  <a:pt x="3608476" y="1122680"/>
                </a:lnTo>
                <a:lnTo>
                  <a:pt x="3608476" y="972566"/>
                </a:lnTo>
                <a:close/>
              </a:path>
              <a:path w="6843395" h="1497330">
                <a:moveTo>
                  <a:pt x="6842785" y="0"/>
                </a:moveTo>
                <a:lnTo>
                  <a:pt x="0" y="0"/>
                </a:lnTo>
                <a:lnTo>
                  <a:pt x="0" y="972566"/>
                </a:lnTo>
                <a:lnTo>
                  <a:pt x="6842785" y="972566"/>
                </a:lnTo>
                <a:lnTo>
                  <a:pt x="6842785" y="0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Прямоугольник 29"/>
          <p:cNvSpPr/>
          <p:nvPr/>
        </p:nvSpPr>
        <p:spPr>
          <a:xfrm>
            <a:off x="179512" y="5357826"/>
            <a:ext cx="8750206" cy="3571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Внесение проекта районного бюджета в Земское собрание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86182" y="5000636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39"/>
          <p:cNvSpPr/>
          <p:nvPr/>
        </p:nvSpPr>
        <p:spPr>
          <a:xfrm>
            <a:off x="0" y="4000504"/>
            <a:ext cx="9144000" cy="1143008"/>
          </a:xfrm>
          <a:custGeom>
            <a:avLst/>
            <a:gdLst/>
            <a:ahLst/>
            <a:cxnLst/>
            <a:rect l="l" t="t" r="r" b="b"/>
            <a:pathLst>
              <a:path w="6843395" h="1497330">
                <a:moveTo>
                  <a:pt x="3795674" y="1122680"/>
                </a:moveTo>
                <a:lnTo>
                  <a:pt x="3047136" y="1122680"/>
                </a:lnTo>
                <a:lnTo>
                  <a:pt x="3421405" y="1496822"/>
                </a:lnTo>
                <a:lnTo>
                  <a:pt x="3795674" y="1122680"/>
                </a:lnTo>
                <a:close/>
              </a:path>
              <a:path w="6843395" h="1497330">
                <a:moveTo>
                  <a:pt x="3608476" y="972566"/>
                </a:moveTo>
                <a:lnTo>
                  <a:pt x="3234334" y="972566"/>
                </a:lnTo>
                <a:lnTo>
                  <a:pt x="3234334" y="1122680"/>
                </a:lnTo>
                <a:lnTo>
                  <a:pt x="3608476" y="1122680"/>
                </a:lnTo>
                <a:lnTo>
                  <a:pt x="3608476" y="972566"/>
                </a:lnTo>
                <a:close/>
              </a:path>
              <a:path w="6843395" h="1497330">
                <a:moveTo>
                  <a:pt x="6842785" y="0"/>
                </a:moveTo>
                <a:lnTo>
                  <a:pt x="0" y="0"/>
                </a:lnTo>
                <a:lnTo>
                  <a:pt x="0" y="972566"/>
                </a:lnTo>
                <a:lnTo>
                  <a:pt x="6842785" y="972566"/>
                </a:lnTo>
                <a:lnTo>
                  <a:pt x="6842785" y="0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4214818"/>
            <a:ext cx="8750206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Рассмотрение проекта районного бюджета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администрацией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14678" y="3929066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post_dox_185x185.png"/>
          <p:cNvPicPr>
            <a:picLocks noChangeAspect="1"/>
          </p:cNvPicPr>
          <p:nvPr/>
        </p:nvPicPr>
        <p:blipFill>
          <a:blip r:embed="rId2" cstate="print">
            <a:lum bright="38000" contrast="-7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034" y="214290"/>
            <a:ext cx="8001054" cy="7072362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643050"/>
            <a:ext cx="7643867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Доходы бюджета    -     безвозмездные и безвозвратные поступления денежных средств в бюджет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928937"/>
            <a:ext cx="2214579" cy="300039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( налог на доходы физических лиц, имущественные налоги и др.)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0298" y="2928939"/>
            <a:ext cx="3143272" cy="298543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 законодательством РФ 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( 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5012" y="2928937"/>
            <a:ext cx="3286148" cy="298543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(межбюджетные трансферты в виде дотаций,  субвенций, субсидий, поступления от юридических и физических лиц, кроме налоговых и неналоговых доходов).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428596" y="142852"/>
            <a:ext cx="7500990" cy="928694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3175" cmpd="sng">
                  <a:noFill/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чего складываются доходы бюджета</a:t>
            </a:r>
          </a:p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7929586" y="142852"/>
            <a:ext cx="1000100" cy="928694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9"/>
          <p:cNvSpPr/>
          <p:nvPr/>
        </p:nvSpPr>
        <p:spPr>
          <a:xfrm>
            <a:off x="500034" y="1142984"/>
            <a:ext cx="8643966" cy="5715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24" y="1571612"/>
            <a:ext cx="2857521" cy="214314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гл.23 Налогового кодекса РФ, ставка налога 13%, в отдельных случаях 9%,30% и 35%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00694" y="1571612"/>
            <a:ext cx="3000396" cy="20717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0,3%-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1,5%- в отношении других участков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>
            <a:off x="1714480" y="3857628"/>
            <a:ext cx="6143668" cy="2786082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57356" y="3929066"/>
            <a:ext cx="5857916" cy="270843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Ставки налога исходя из кадастровой стоимости объектов налогообложения: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 0,1процента до 0,3процента в отношении:</a:t>
            </a:r>
          </a:p>
          <a:p>
            <a:pPr algn="just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жилых домов, жилых помещений, гаражей;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-хозяйственных строений, площадь каждого из которых не превышает 50 кв.м.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 процента: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</a:t>
            </a:r>
          </a:p>
          <a:p>
            <a:pPr algn="just"/>
            <a:r>
              <a:rPr lang="ru-RU" sz="1200" smtClean="0">
                <a:latin typeface="Times New Roman" pitchFamily="18" charset="0"/>
                <a:cs typeface="Times New Roman" pitchFamily="18" charset="0"/>
              </a:rPr>
              <a:t>-по объектам,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кадастровая стоимость каждого из которых превышает 300 миллионов рублей;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0,5 процента в отношении прочих объектов налогообложения.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611779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ject 18"/>
          <p:cNvSpPr/>
          <p:nvPr/>
        </p:nvSpPr>
        <p:spPr>
          <a:xfrm>
            <a:off x="3857620" y="2285992"/>
            <a:ext cx="1500124" cy="1575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Пятиугольник 15"/>
          <p:cNvSpPr/>
          <p:nvPr/>
        </p:nvSpPr>
        <p:spPr>
          <a:xfrm>
            <a:off x="428596" y="214290"/>
            <a:ext cx="7500990" cy="928694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n w="952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налоги уплачивают жители </a:t>
            </a:r>
            <a:r>
              <a:rPr lang="ru-RU" sz="3200" b="1" dirty="0" err="1" smtClean="0">
                <a:ln w="952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3200" b="1" dirty="0" smtClean="0">
                <a:ln w="9525"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3200" b="1" dirty="0" smtClean="0">
              <a:ln w="3175" cmpd="sng">
                <a:noFill/>
                <a:prstDash val="solid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8001024" y="214290"/>
            <a:ext cx="1000100" cy="928694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9222088"/>
              </p:ext>
            </p:extLst>
          </p:nvPr>
        </p:nvGraphicFramePr>
        <p:xfrm>
          <a:off x="199338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8"/>
            <a:ext cx="1730504" cy="54512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4"/>
            <a:ext cx="2071702" cy="37192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57290" y="5357826"/>
            <a:ext cx="2143140" cy="35719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0" y="2643182"/>
            <a:ext cx="1857388" cy="56305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4" cy="54916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9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8"/>
            <a:ext cx="2371704" cy="57150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8" y="3714752"/>
            <a:ext cx="1785950" cy="857256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Arial Narrow" panose="020B0606020202030204" pitchFamily="34" charset="0"/>
                <a:cs typeface="Times New Roman" panose="02020603050405020304" pitchFamily="18" charset="0"/>
              </a:rPr>
              <a:t>Жилищно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8"/>
            <a:ext cx="2214578" cy="78581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0" y="785794"/>
            <a:ext cx="2428444" cy="35719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оборона</a:t>
            </a:r>
            <a:endParaRPr lang="ru-RU" sz="1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6" cy="42862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4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3" y="1714488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3786190"/>
            <a:ext cx="529754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994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6" r="18102"/>
          <a:stretch/>
        </p:blipFill>
        <p:spPr bwMode="auto">
          <a:xfrm>
            <a:off x="2214546" y="3429000"/>
            <a:ext cx="579262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8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1571612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0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2" y="714356"/>
            <a:ext cx="2357454" cy="4201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0" y="1357298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6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0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0"/>
            <a:ext cx="2357454" cy="4201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7505" y="5853719"/>
            <a:ext cx="860790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4" name="Нашивка 33"/>
          <p:cNvSpPr/>
          <p:nvPr/>
        </p:nvSpPr>
        <p:spPr>
          <a:xfrm>
            <a:off x="8358214" y="142852"/>
            <a:ext cx="571504" cy="50006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285720" y="142852"/>
            <a:ext cx="8072494" cy="50006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b="1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5643570" y="1285861"/>
            <a:ext cx="3357587" cy="264320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b="1" dirty="0" smtClean="0">
              <a:solidFill>
                <a:schemeClr val="bg1"/>
              </a:solidFill>
            </a:endParaRPr>
          </a:p>
          <a:p>
            <a:pPr algn="just"/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35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 </a:t>
            </a:r>
          </a:p>
          <a:p>
            <a:pPr algn="ctr"/>
            <a:endParaRPr lang="ru-RU" sz="12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714350" y="4071942"/>
            <a:ext cx="2214579" cy="1785950"/>
            <a:chOff x="828607" y="3400446"/>
            <a:chExt cx="1428800" cy="1008022"/>
          </a:xfrm>
          <a:solidFill>
            <a:schemeClr val="accent2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dirty="0" smtClean="0">
                  <a:latin typeface="Times New Roman" pitchFamily="18" charset="0"/>
                  <a:cs typeface="Times New Roman" pitchFamily="18" charset="0"/>
                </a:rPr>
                <a:t>Осуществление бюджетных расходов посредством финансирования муниципальных программ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571870" y="4214818"/>
            <a:ext cx="2214579" cy="1785950"/>
            <a:chOff x="828607" y="3400446"/>
            <a:chExt cx="1428800" cy="1008022"/>
          </a:xfrm>
          <a:solidFill>
            <a:srgbClr val="CCCCFF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kern="1200" dirty="0" smtClean="0">
                  <a:latin typeface="Times New Roman" pitchFamily="18" charset="0"/>
                  <a:cs typeface="Times New Roman" pitchFamily="18" charset="0"/>
                </a:rPr>
                <a:t>Взаимосвязь бюджетных расходов с результатами реализации муниципальных программ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500826" y="4357696"/>
            <a:ext cx="2214579" cy="1785950"/>
            <a:chOff x="828607" y="3400446"/>
            <a:chExt cx="1428800" cy="1008022"/>
          </a:xfrm>
          <a:solidFill>
            <a:schemeClr val="accent2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kern="1200" dirty="0" smtClean="0">
                  <a:latin typeface="Times New Roman" pitchFamily="18" charset="0"/>
                  <a:cs typeface="Times New Roman" pitchFamily="18" charset="0"/>
                </a:rPr>
                <a:t>Повышение качества бюджетного планирования и исполнения бюджета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" name="Стрелка вниз 16"/>
          <p:cNvSpPr/>
          <p:nvPr/>
        </p:nvSpPr>
        <p:spPr>
          <a:xfrm rot="16200000">
            <a:off x="5865600" y="4850043"/>
            <a:ext cx="484632" cy="500067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6200000">
            <a:off x="3008081" y="4635729"/>
            <a:ext cx="484632" cy="500067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0" y="6072206"/>
            <a:ext cx="8501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Районный бюджет на 2018год и на плановый период 2019 и 2020 годов сформирован в «программном» формате на основе 13 муниципальных программ Княгининского района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2844" y="1357298"/>
            <a:ext cx="2928959" cy="2571768"/>
          </a:xfrm>
          <a:prstGeom prst="rect">
            <a:avLst/>
          </a:prstGeom>
          <a:ln>
            <a:solidFill>
              <a:schemeClr val="tx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solidFill>
                <a:schemeClr val="bg1"/>
              </a:solidFill>
            </a:endParaRPr>
          </a:p>
          <a:p>
            <a:pPr algn="just"/>
            <a:r>
              <a:rPr lang="ru-RU" sz="15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Программный бюджет 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</a:t>
            </a:r>
          </a:p>
          <a:p>
            <a:pPr algn="ctr"/>
            <a:endParaRPr lang="ru-RU" dirty="0"/>
          </a:p>
        </p:txBody>
      </p:sp>
      <p:pic>
        <p:nvPicPr>
          <p:cNvPr id="7170" name="Picture 2" descr="D:\ДОКУМЕНТЫ\2017\ПРЕЗЕНТАЦИЯ по проекту решения\картинки для презентации\budjet28669_x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4" y="1357298"/>
            <a:ext cx="2428892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Овал 20"/>
          <p:cNvSpPr/>
          <p:nvPr/>
        </p:nvSpPr>
        <p:spPr>
          <a:xfrm>
            <a:off x="8429652" y="6572272"/>
            <a:ext cx="571506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428596" y="214290"/>
            <a:ext cx="7429552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pPr lvl="0"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Нашивка 27"/>
          <p:cNvSpPr/>
          <p:nvPr/>
        </p:nvSpPr>
        <p:spPr>
          <a:xfrm>
            <a:off x="7929586" y="214290"/>
            <a:ext cx="1000132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281" y="1428741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3" y="2214555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11855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3" y="2928934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2087,7  млн.руб.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3" y="3786190"/>
            <a:ext cx="3929092" cy="3077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21 520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145,0 млн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6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учреждения-25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(казенные-8 ,бюджетные- 14, автономные-3)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/>
          <a:stretch>
            <a:fillRect/>
          </a:stretch>
        </p:blipFill>
        <p:spPr bwMode="auto">
          <a:xfrm>
            <a:off x="285720" y="1285860"/>
            <a:ext cx="4238959" cy="5326079"/>
          </a:xfrm>
          <a:prstGeom prst="rect">
            <a:avLst/>
          </a:prstGeom>
          <a:noFill/>
        </p:spPr>
      </p:pic>
      <p:sp>
        <p:nvSpPr>
          <p:cNvPr id="15" name="Пятиугольник 14"/>
          <p:cNvSpPr/>
          <p:nvPr/>
        </p:nvSpPr>
        <p:spPr>
          <a:xfrm>
            <a:off x="428596" y="285728"/>
            <a:ext cx="7429552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показатели характеризуют наш район в 2017 году</a:t>
            </a:r>
            <a:endParaRPr lang="ru-RU" sz="3200" b="1" dirty="0" smtClean="0">
              <a:ln w="3175" cmpd="sng">
                <a:noFill/>
                <a:prstDash val="solid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7858148" y="285728"/>
            <a:ext cx="1000132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Диаграмма 34"/>
          <p:cNvGraphicFramePr/>
          <p:nvPr>
            <p:extLst>
              <p:ext uri="{D42A27DB-BD31-4B8C-83A1-F6EECF244321}">
                <p14:modId xmlns:p14="http://schemas.microsoft.com/office/powerpoint/2010/main" val="1690749219"/>
              </p:ext>
            </p:extLst>
          </p:nvPr>
        </p:nvGraphicFramePr>
        <p:xfrm>
          <a:off x="4572000" y="1285860"/>
          <a:ext cx="4429157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-357222" y="1643050"/>
          <a:ext cx="5214974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5286379" y="5214950"/>
            <a:ext cx="2257768" cy="1428736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рейтинге уровня жизни населения Княгининский район занимает 7 место среди 14 районов.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8358214" y="6500834"/>
            <a:ext cx="642943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Текст 36"/>
          <p:cNvSpPr>
            <a:spLocks noGrp="1"/>
          </p:cNvSpPr>
          <p:nvPr>
            <p:ph type="body" idx="4294967295"/>
          </p:nvPr>
        </p:nvSpPr>
        <p:spPr>
          <a:xfrm>
            <a:off x="4" y="1071568"/>
            <a:ext cx="4040188" cy="750887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Индикаторы, характеризующие наращивание налогового потенциала (экономические и финансовые)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Текст 38"/>
          <p:cNvSpPr>
            <a:spLocks noGrp="1"/>
          </p:cNvSpPr>
          <p:nvPr>
            <p:ph type="body" sz="quarter" idx="4294967295"/>
          </p:nvPr>
        </p:nvSpPr>
        <p:spPr>
          <a:xfrm>
            <a:off x="4714876" y="1142984"/>
            <a:ext cx="4041775" cy="42861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Индикаторы уровня жизни (социальные)</a:t>
            </a:r>
            <a:endParaRPr lang="ru-RU" sz="1300" b="1" i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7796770">
            <a:off x="1572241" y="2381864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0,1346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7814838">
            <a:off x="6052077" y="2489099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0,0603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85912" y="4814201"/>
            <a:ext cx="2429852" cy="1800228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рейтинге по наращиванию налогового потенциала Княгининский район занимает 7 место среди 14 районов.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794983" y="5214950"/>
            <a:ext cx="2353082" cy="1428760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интегральный показатель Княгининского района в двух рейтингах равен 0,1848, что соответствует 7 месту среди 14 районов.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ятиугольник 15"/>
          <p:cNvSpPr/>
          <p:nvPr/>
        </p:nvSpPr>
        <p:spPr>
          <a:xfrm>
            <a:off x="357158" y="214290"/>
            <a:ext cx="7643866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Ранжирование муниципальных районов и городских округов по блокам индикаторов по группам территорий за первое полугодие 2017 года</a:t>
            </a:r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8001024" y="214290"/>
            <a:ext cx="1000132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9168622">
            <a:off x="2077098" y="2481848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0,1297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20810387">
            <a:off x="2379695" y="2719813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0,1284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4515180">
            <a:off x="1585603" y="3666700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0,1260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775998">
            <a:off x="2522698" y="3370755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2324655">
            <a:off x="2080768" y="3619170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0,1268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62392">
            <a:off x="2522572" y="3005566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0,1284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7859276">
            <a:off x="1076732" y="3667066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0,1255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9396842">
            <a:off x="655761" y="3540874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0,1251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21054915">
            <a:off x="303165" y="3268615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0,1253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3000372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0,1268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233445">
            <a:off x="454780" y="2686724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2405781">
            <a:off x="863562" y="2551951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0,1248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3892164">
            <a:off x="1208410" y="2382622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19009768">
            <a:off x="6489231" y="2588759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20900414">
            <a:off x="6738444" y="2851215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00892" y="3143248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0,0587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657233">
            <a:off x="6877449" y="3452498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0,0630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2510181">
            <a:off x="6564473" y="372720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0,0581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rot="3755399">
            <a:off x="6125993" y="3845934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0,0588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3"/>
          <p:cNvSpPr txBox="1"/>
          <p:nvPr/>
        </p:nvSpPr>
        <p:spPr>
          <a:xfrm rot="2259893">
            <a:off x="5289125" y="2640088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0,0562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3"/>
          <p:cNvSpPr txBox="1"/>
          <p:nvPr/>
        </p:nvSpPr>
        <p:spPr>
          <a:xfrm rot="3866217">
            <a:off x="5688021" y="2633141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0,0580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C:\Users\1\Desktop\1111\_MdhNvCTK0w.jpg"/>
          <p:cNvPicPr>
            <a:picLocks noChangeAspect="1" noChangeArrowheads="1"/>
          </p:cNvPicPr>
          <p:nvPr/>
        </p:nvPicPr>
        <p:blipFill>
          <a:blip r:embed="rId2">
            <a:lum bright="34000" contrast="-35000"/>
          </a:blip>
          <a:srcRect/>
          <a:stretch>
            <a:fillRect/>
          </a:stretch>
        </p:blipFill>
        <p:spPr bwMode="auto">
          <a:xfrm>
            <a:off x="4857752" y="2571744"/>
            <a:ext cx="3675104" cy="350046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Picture 2" descr="C:\Users\1\Desktop\1111\IMG_20150305_140032.jpg"/>
          <p:cNvPicPr>
            <a:picLocks noChangeAspect="1" noChangeArrowheads="1"/>
          </p:cNvPicPr>
          <p:nvPr/>
        </p:nvPicPr>
        <p:blipFill>
          <a:blip r:embed="rId3">
            <a:lum bright="31000" contrast="-48000"/>
          </a:blip>
          <a:srcRect/>
          <a:stretch>
            <a:fillRect/>
          </a:stretch>
        </p:blipFill>
        <p:spPr bwMode="auto">
          <a:xfrm>
            <a:off x="428596" y="2786058"/>
            <a:ext cx="3609720" cy="340918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Picture 5" descr="C:\Users\1\Desktop\1111\CpLknENELYQ.jpg"/>
          <p:cNvPicPr>
            <a:picLocks noChangeAspect="1" noChangeArrowheads="1"/>
          </p:cNvPicPr>
          <p:nvPr/>
        </p:nvPicPr>
        <p:blipFill>
          <a:blip r:embed="rId4">
            <a:lum bright="23000" contrast="-45000"/>
          </a:blip>
          <a:srcRect/>
          <a:stretch>
            <a:fillRect/>
          </a:stretch>
        </p:blipFill>
        <p:spPr bwMode="auto">
          <a:xfrm>
            <a:off x="2643174" y="1071546"/>
            <a:ext cx="3584832" cy="3429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71477" y="1071546"/>
            <a:ext cx="321471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(услуг), млн. руб.</a:t>
            </a:r>
            <a:endParaRPr lang="ru-RU" sz="13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86381" y="1071550"/>
            <a:ext cx="30718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(услуг) в расчете на 1 жителя, тыс. руб.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4071942"/>
            <a:ext cx="30718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Фонд оплаты труда, 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13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86448" y="4071942"/>
            <a:ext cx="257176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Объем розничного товарооборота, млн. руб.</a:t>
            </a:r>
            <a:endParaRPr lang="ru-RU" sz="13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611779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357158" y="214290"/>
            <a:ext cx="7429552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7858148" y="214290"/>
            <a:ext cx="1000132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 descr="C:\Users\1\Desktop\1111\sempravo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9000" contrast="-36000"/>
          </a:blip>
          <a:srcRect/>
          <a:stretch>
            <a:fillRect/>
          </a:stretch>
        </p:blipFill>
        <p:spPr bwMode="auto">
          <a:xfrm>
            <a:off x="2928926" y="3071810"/>
            <a:ext cx="2963852" cy="2008575"/>
          </a:xfrm>
          <a:prstGeom prst="rect">
            <a:avLst/>
          </a:prstGeom>
          <a:noFill/>
        </p:spPr>
      </p:pic>
      <p:graphicFrame>
        <p:nvGraphicFramePr>
          <p:cNvPr id="24" name="Диаграмма 23"/>
          <p:cNvGraphicFramePr>
            <a:graphicFrameLocks/>
          </p:cNvGraphicFramePr>
          <p:nvPr/>
        </p:nvGraphicFramePr>
        <p:xfrm>
          <a:off x="214282" y="1643050"/>
          <a:ext cx="4071902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4857752" y="1785926"/>
          <a:ext cx="4286248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281860"/>
              </p:ext>
            </p:extLst>
          </p:nvPr>
        </p:nvGraphicFramePr>
        <p:xfrm>
          <a:off x="214282" y="4429132"/>
          <a:ext cx="4071966" cy="2428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7488875"/>
              </p:ext>
            </p:extLst>
          </p:nvPr>
        </p:nvGraphicFramePr>
        <p:xfrm>
          <a:off x="4786314" y="4400528"/>
          <a:ext cx="4357686" cy="2457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ДОКУМЕНТЫ\2017\ПРЕЗЕНТАЦИЯ по проекту решения\картинки для презентации\zp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3" y="4665476"/>
            <a:ext cx="2269486" cy="16924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9" y="1428741"/>
            <a:ext cx="2868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7819" y="1428741"/>
            <a:ext cx="29636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зарплата,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ДОКУМЕНТЫ\2017\ПРЕЗЕНТАЦИЯ по проекту решения\картинки для презентации\perepisnaselenijabelarusi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0" y="4665476"/>
            <a:ext cx="2071703" cy="16210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3143246" y="4357699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7929586" y="285728"/>
            <a:ext cx="1000132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500034" y="285728"/>
            <a:ext cx="7429552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0" y="15716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8836509"/>
              </p:ext>
            </p:extLst>
          </p:nvPr>
        </p:nvGraphicFramePr>
        <p:xfrm>
          <a:off x="4572000" y="1500174"/>
          <a:ext cx="4572000" cy="2796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/>
        </p:nvGraphicFramePr>
        <p:xfrm>
          <a:off x="2285984" y="4500570"/>
          <a:ext cx="4572000" cy="2143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0"/>
          <p:cNvSpPr/>
          <p:nvPr/>
        </p:nvSpPr>
        <p:spPr>
          <a:xfrm>
            <a:off x="0" y="1785926"/>
            <a:ext cx="9144000" cy="5572164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lum bright="53000" contrast="-100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1071546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14942" y="2143120"/>
            <a:ext cx="3487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D:\ДОКУМЕНТЫ\2017\ПРЕЗЕНТАЦИЯ по проекту решения\картинки для презентации\zhi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000108"/>
            <a:ext cx="3276581" cy="1184255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2" name="TextBox 11"/>
          <p:cNvSpPr txBox="1"/>
          <p:nvPr/>
        </p:nvSpPr>
        <p:spPr>
          <a:xfrm>
            <a:off x="0" y="7000900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500034" y="142852"/>
            <a:ext cx="7429552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7929586" y="142852"/>
            <a:ext cx="1000132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0" y="1857364"/>
          <a:ext cx="457200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0" y="1071546"/>
          <a:ext cx="4572000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/>
        </p:nvGraphicFramePr>
        <p:xfrm>
          <a:off x="4786314" y="3286124"/>
          <a:ext cx="4357686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/>
        </p:nvGraphicFramePr>
        <p:xfrm>
          <a:off x="4572000" y="2071678"/>
          <a:ext cx="4572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1111\NKAHdizzAkE.jpg"/>
          <p:cNvPicPr>
            <a:picLocks noChangeAspect="1" noChangeArrowheads="1"/>
          </p:cNvPicPr>
          <p:nvPr/>
        </p:nvPicPr>
        <p:blipFill>
          <a:blip r:embed="rId2" cstate="print">
            <a:lum contrast="-19000"/>
          </a:blip>
          <a:srcRect/>
          <a:stretch>
            <a:fillRect/>
          </a:stretch>
        </p:blipFill>
        <p:spPr bwMode="auto">
          <a:xfrm>
            <a:off x="0" y="1142984"/>
            <a:ext cx="9144000" cy="528641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32" name="Овал 31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357159" y="1571618"/>
          <a:ext cx="857256" cy="642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8" name="Группа 17"/>
          <p:cNvGrpSpPr/>
          <p:nvPr/>
        </p:nvGrpSpPr>
        <p:grpSpPr>
          <a:xfrm>
            <a:off x="357163" y="2285993"/>
            <a:ext cx="857257" cy="642942"/>
            <a:chOff x="71437" y="0"/>
            <a:chExt cx="714380" cy="623610"/>
          </a:xfrm>
          <a:solidFill>
            <a:schemeClr val="bg2">
              <a:lumMod val="75000"/>
            </a:schemeClr>
          </a:solidFill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ru-RU" dirty="0"/>
            </a:p>
          </p:txBody>
        </p:sp>
        <p:sp>
          <p:nvSpPr>
            <p:cNvPr id="20" name="Скругленный прямоугольник 4"/>
            <p:cNvSpPr/>
            <p:nvPr/>
          </p:nvSpPr>
          <p:spPr>
            <a:xfrm>
              <a:off x="156337" y="30442"/>
              <a:ext cx="527600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>
                  <a:solidFill>
                    <a:schemeClr val="bg1"/>
                  </a:solidFill>
                </a:rPr>
                <a:t> </a:t>
              </a:r>
              <a:r>
                <a:rPr lang="ru-RU" sz="2600" b="1" kern="1200" dirty="0" smtClean="0">
                  <a:solidFill>
                    <a:schemeClr val="tx1"/>
                  </a:solidFill>
                </a:rPr>
                <a:t>2</a:t>
              </a:r>
              <a:endParaRPr lang="ru-RU" sz="2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57164" y="3071810"/>
            <a:ext cx="857255" cy="642942"/>
            <a:chOff x="71437" y="0"/>
            <a:chExt cx="714380" cy="623610"/>
          </a:xfrm>
          <a:solidFill>
            <a:schemeClr val="bg2">
              <a:lumMod val="75000"/>
            </a:schemeClr>
          </a:solidFill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ru-RU" dirty="0"/>
            </a:p>
          </p:txBody>
        </p:sp>
        <p:sp>
          <p:nvSpPr>
            <p:cNvPr id="23" name="Скругленный прямоугольник 4"/>
            <p:cNvSpPr/>
            <p:nvPr/>
          </p:nvSpPr>
          <p:spPr>
            <a:xfrm>
              <a:off x="156338" y="30442"/>
              <a:ext cx="527599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/>
                <a:t> </a:t>
              </a:r>
              <a:r>
                <a:rPr lang="ru-RU" sz="2600" b="1" kern="1200" dirty="0" smtClean="0">
                  <a:solidFill>
                    <a:schemeClr val="tx1"/>
                  </a:solidFill>
                </a:rPr>
                <a:t>3</a:t>
              </a:r>
              <a:endParaRPr lang="ru-RU" sz="2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357163" y="3857628"/>
            <a:ext cx="857257" cy="642942"/>
            <a:chOff x="71437" y="0"/>
            <a:chExt cx="714380" cy="623610"/>
          </a:xfrm>
          <a:solidFill>
            <a:schemeClr val="bg2">
              <a:lumMod val="75000"/>
            </a:schemeClr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ru-RU" dirty="0"/>
            </a:p>
          </p:txBody>
        </p:sp>
        <p:sp>
          <p:nvSpPr>
            <p:cNvPr id="26" name="Скругленный прямоугольник 4"/>
            <p:cNvSpPr/>
            <p:nvPr/>
          </p:nvSpPr>
          <p:spPr>
            <a:xfrm>
              <a:off x="130968" y="30442"/>
              <a:ext cx="552969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>
                  <a:solidFill>
                    <a:schemeClr val="tx1"/>
                  </a:solidFill>
                </a:rPr>
                <a:t>4</a:t>
              </a:r>
              <a:endParaRPr lang="ru-RU" sz="2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85720" y="4786322"/>
            <a:ext cx="8715404" cy="571504"/>
            <a:chOff x="71437" y="0"/>
            <a:chExt cx="714380" cy="6236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9" name="Скругленный прямоугольник 4"/>
            <p:cNvSpPr/>
            <p:nvPr/>
          </p:nvSpPr>
          <p:spPr>
            <a:xfrm>
              <a:off x="99113" y="30442"/>
              <a:ext cx="680268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Главные приоритеты бюджетной и налоговой политики на 2018-2020 годы</a:t>
              </a:r>
              <a:endParaRPr lang="ru-RU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Стрелка вниз 30"/>
          <p:cNvSpPr/>
          <p:nvPr/>
        </p:nvSpPr>
        <p:spPr>
          <a:xfrm>
            <a:off x="3929059" y="5357827"/>
            <a:ext cx="1143009" cy="428628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357291" y="5786455"/>
            <a:ext cx="6429421" cy="92869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Безусловное выполнение всех принятых обязательств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Равнобедренный треугольник 36"/>
          <p:cNvSpPr/>
          <p:nvPr/>
        </p:nvSpPr>
        <p:spPr>
          <a:xfrm>
            <a:off x="3214678" y="1142984"/>
            <a:ext cx="5715040" cy="3571900"/>
          </a:xfrm>
          <a:prstGeom prst="triangl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Схема 8"/>
          <p:cNvGraphicFramePr/>
          <p:nvPr/>
        </p:nvGraphicFramePr>
        <p:xfrm>
          <a:off x="1285852" y="1571616"/>
          <a:ext cx="4572032" cy="642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1285854" y="2285997"/>
          <a:ext cx="5357851" cy="714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501170864"/>
              </p:ext>
            </p:extLst>
          </p:nvPr>
        </p:nvGraphicFramePr>
        <p:xfrm>
          <a:off x="1285854" y="3071814"/>
          <a:ext cx="585791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305906641"/>
              </p:ext>
            </p:extLst>
          </p:nvPr>
        </p:nvGraphicFramePr>
        <p:xfrm>
          <a:off x="1285855" y="3857629"/>
          <a:ext cx="6500859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33" name="Пятиугольник 32"/>
          <p:cNvSpPr/>
          <p:nvPr/>
        </p:nvSpPr>
        <p:spPr>
          <a:xfrm>
            <a:off x="428596" y="214290"/>
            <a:ext cx="7429552" cy="928694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 в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Княгининском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районе на 2018 и плановый период 2019 и 2020 годов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Нашивка 37"/>
          <p:cNvSpPr/>
          <p:nvPr/>
        </p:nvSpPr>
        <p:spPr>
          <a:xfrm>
            <a:off x="7929586" y="214290"/>
            <a:ext cx="1000132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C:\Documents and Settings\user1\Рабочий стол\1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14942" y="5429264"/>
            <a:ext cx="150019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C:\Documents and Settings\user1\Рабочий стол\1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14942" y="4071942"/>
            <a:ext cx="135732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C:\Documents and Settings\user1\Рабочий стол\1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214546" y="5429264"/>
            <a:ext cx="1428760" cy="128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83289128"/>
              </p:ext>
            </p:extLst>
          </p:nvPr>
        </p:nvGraphicFramePr>
        <p:xfrm>
          <a:off x="1000100" y="1000109"/>
          <a:ext cx="7572428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14480" y="3429000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Первоначальный план 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2017 года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3429000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Прогноз на 2018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3108" y="2928934"/>
            <a:ext cx="5715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133,8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4546" y="1571612"/>
            <a:ext cx="571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374,2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000108"/>
            <a:ext cx="1357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5"/>
          <p:cNvSpPr txBox="1"/>
          <p:nvPr/>
        </p:nvSpPr>
        <p:spPr>
          <a:xfrm>
            <a:off x="4071934" y="3429000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Прогноз на 2019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5"/>
          <p:cNvSpPr txBox="1"/>
          <p:nvPr/>
        </p:nvSpPr>
        <p:spPr>
          <a:xfrm>
            <a:off x="4929190" y="3429000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Прогноз на 2020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14678" y="1500174"/>
            <a:ext cx="642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14678" y="2857496"/>
            <a:ext cx="5000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144,1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0496" y="1433112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  381,8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14810" y="2786058"/>
            <a:ext cx="571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151,6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C:\Documents and Settings\user1\Рабочий стол\1.jpg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428860" y="4071942"/>
            <a:ext cx="1285884" cy="114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3286116" y="4643446"/>
            <a:ext cx="2357454" cy="1357322"/>
          </a:xfrm>
          <a:prstGeom prst="ellipse">
            <a:avLst/>
          </a:prstGeom>
          <a:solidFill>
            <a:srgbClr val="A6C1F8"/>
          </a:solidFill>
          <a:ln w="38100">
            <a:solidFill>
              <a:srgbClr val="BFBFBF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571868" y="4857760"/>
            <a:ext cx="164307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Доходы на душу населения,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тыс.рублей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на 1 жителя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Прямоугольная выноска 30"/>
          <p:cNvSpPr/>
          <p:nvPr/>
        </p:nvSpPr>
        <p:spPr>
          <a:xfrm>
            <a:off x="642910" y="4000504"/>
            <a:ext cx="1357322" cy="571504"/>
          </a:xfrm>
          <a:prstGeom prst="wedgeRectCallout">
            <a:avLst>
              <a:gd name="adj1" fmla="val 83595"/>
              <a:gd name="adj2" fmla="val -4166"/>
            </a:avLst>
          </a:prstGeom>
          <a:noFill/>
          <a:ln>
            <a:solidFill>
              <a:srgbClr val="9C929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714348" y="4000504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2017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-31,6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ая выноска 32"/>
          <p:cNvSpPr/>
          <p:nvPr/>
        </p:nvSpPr>
        <p:spPr>
          <a:xfrm>
            <a:off x="642910" y="5286388"/>
            <a:ext cx="1357322" cy="571504"/>
          </a:xfrm>
          <a:prstGeom prst="wedgeRectCallout">
            <a:avLst>
              <a:gd name="adj1" fmla="val 79384"/>
              <a:gd name="adj2" fmla="val -4166"/>
            </a:avLst>
          </a:prstGeom>
          <a:noFill/>
          <a:ln>
            <a:solidFill>
              <a:srgbClr val="9C929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714348" y="5286388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32,2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ая выноска 34"/>
          <p:cNvSpPr/>
          <p:nvPr/>
        </p:nvSpPr>
        <p:spPr>
          <a:xfrm>
            <a:off x="7072330" y="4071942"/>
            <a:ext cx="1357322" cy="571504"/>
          </a:xfrm>
          <a:prstGeom prst="wedgeRectCallout">
            <a:avLst>
              <a:gd name="adj1" fmla="val -86229"/>
              <a:gd name="adj2" fmla="val -7499"/>
            </a:avLst>
          </a:prstGeom>
          <a:noFill/>
          <a:ln>
            <a:solidFill>
              <a:srgbClr val="9C929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7143768" y="4071942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32,1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ая выноска 36"/>
          <p:cNvSpPr/>
          <p:nvPr/>
        </p:nvSpPr>
        <p:spPr>
          <a:xfrm>
            <a:off x="7143768" y="5286388"/>
            <a:ext cx="1357322" cy="571504"/>
          </a:xfrm>
          <a:prstGeom prst="wedgeRectCallout">
            <a:avLst>
              <a:gd name="adj1" fmla="val -86229"/>
              <a:gd name="adj2" fmla="val -7499"/>
            </a:avLst>
          </a:prstGeom>
          <a:noFill/>
          <a:ln>
            <a:solidFill>
              <a:srgbClr val="9C929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7215206" y="5286388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34,4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571472" y="214290"/>
            <a:ext cx="7215238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Сколько доходов поступает в консолидированный бюджет района</a:t>
            </a:r>
            <a:endParaRPr lang="ru-RU" sz="2000" cap="all" dirty="0" smtClean="0"/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Нашивка 41"/>
          <p:cNvSpPr/>
          <p:nvPr/>
        </p:nvSpPr>
        <p:spPr>
          <a:xfrm>
            <a:off x="7929586" y="214290"/>
            <a:ext cx="928694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428596" y="1000106"/>
          <a:ext cx="8258205" cy="528641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785812"/>
                <a:gridCol w="5072098"/>
                <a:gridCol w="1214446"/>
                <a:gridCol w="1185849"/>
              </a:tblGrid>
              <a:tr h="497104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2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92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2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2F3"/>
                    </a:solidFill>
                  </a:tcPr>
                </a:tc>
              </a:tr>
              <a:tr h="329661">
                <a:tc rowSpan="7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36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336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36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66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66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54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36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8903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642910" y="142852"/>
            <a:ext cx="7215238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зачисляются налоги на территории района</a:t>
            </a:r>
            <a:endParaRPr lang="ru-RU" sz="2400" cap="all" dirty="0" smtClean="0">
              <a:solidFill>
                <a:schemeClr val="tx1"/>
              </a:solidFill>
            </a:endParaRP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7929586" y="142852"/>
            <a:ext cx="928694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571604" y="3143248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2018</a:t>
            </a:r>
            <a:endParaRPr lang="ru-RU" sz="11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14348" y="3143248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2017</a:t>
            </a:r>
            <a:endParaRPr lang="ru-RU" sz="11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57422" y="3143248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2019</a:t>
            </a:r>
            <a:endParaRPr lang="ru-RU" sz="1100" b="1" dirty="0"/>
          </a:p>
        </p:txBody>
      </p:sp>
      <p:sp>
        <p:nvSpPr>
          <p:cNvPr id="19" name="Овал 18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D:\ДОКУМЕНТЫ\2017\ПРЕЗЕНТАЦИЯ по проекту решения\картинки для презентации\человечки для презентации\buy_Internet_shop.jpg"/>
          <p:cNvPicPr>
            <a:picLocks noChangeAspect="1" noChangeArrowheads="1"/>
          </p:cNvPicPr>
          <p:nvPr/>
        </p:nvPicPr>
        <p:blipFill>
          <a:blip r:embed="rId2" cstate="print">
            <a:lum contrast="-23000"/>
          </a:blip>
          <a:srcRect/>
          <a:stretch>
            <a:fillRect/>
          </a:stretch>
        </p:blipFill>
        <p:spPr bwMode="auto">
          <a:xfrm>
            <a:off x="6215074" y="1285860"/>
            <a:ext cx="2571768" cy="236842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14" name="TextBox 13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bject 33"/>
          <p:cNvSpPr txBox="1"/>
          <p:nvPr/>
        </p:nvSpPr>
        <p:spPr>
          <a:xfrm>
            <a:off x="3143240" y="3357563"/>
            <a:ext cx="3293745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20" dirty="0">
                <a:solidFill>
                  <a:srgbClr val="0D0D0D"/>
                </a:solidFill>
                <a:latin typeface="Times New Roman"/>
                <a:cs typeface="Times New Roman"/>
              </a:rPr>
              <a:t>Расходы </a:t>
            </a:r>
            <a:r>
              <a:rPr sz="20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на </a:t>
            </a:r>
            <a:r>
              <a:rPr sz="2000" b="1" dirty="0">
                <a:solidFill>
                  <a:srgbClr val="0D0D0D"/>
                </a:solidFill>
                <a:latin typeface="Times New Roman"/>
                <a:cs typeface="Times New Roman"/>
              </a:rPr>
              <a:t>душу</a:t>
            </a:r>
            <a:r>
              <a:rPr sz="2000" b="1" spc="-9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D0D0D"/>
                </a:solidFill>
                <a:latin typeface="Times New Roman"/>
                <a:cs typeface="Times New Roman"/>
              </a:rPr>
              <a:t>населения,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i="1" spc="-5" smtClean="0">
                <a:solidFill>
                  <a:srgbClr val="0D0D0D"/>
                </a:solidFill>
                <a:latin typeface="Times New Roman"/>
                <a:cs typeface="Times New Roman"/>
              </a:rPr>
              <a:t>тыс.рублей </a:t>
            </a:r>
            <a:r>
              <a:rPr sz="2000" i="1" spc="-5" dirty="0">
                <a:solidFill>
                  <a:srgbClr val="0D0D0D"/>
                </a:solidFill>
                <a:latin typeface="Times New Roman"/>
                <a:cs typeface="Times New Roman"/>
              </a:rPr>
              <a:t>на </a:t>
            </a:r>
            <a:r>
              <a:rPr sz="2000" i="1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r>
              <a:rPr sz="2000" i="1" spc="-5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0D0D0D"/>
                </a:solidFill>
                <a:latin typeface="Times New Roman"/>
                <a:cs typeface="Times New Roman"/>
              </a:rPr>
              <a:t>жителя</a:t>
            </a:r>
            <a:endParaRPr sz="2000">
              <a:latin typeface="Times New Roman"/>
              <a:cs typeface="Times New Roman"/>
            </a:endParaRPr>
          </a:p>
          <a:p>
            <a:pPr marL="645160">
              <a:lnSpc>
                <a:spcPct val="100000"/>
              </a:lnSpc>
              <a:spcBef>
                <a:spcPts val="5"/>
              </a:spcBef>
              <a:tabLst>
                <a:tab pos="2353310" algn="l"/>
              </a:tabLst>
            </a:pPr>
            <a:r>
              <a:rPr sz="2000" b="1">
                <a:latin typeface="Times New Roman"/>
                <a:cs typeface="Times New Roman"/>
              </a:rPr>
              <a:t>	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31"/>
          <p:cNvSpPr/>
          <p:nvPr/>
        </p:nvSpPr>
        <p:spPr>
          <a:xfrm>
            <a:off x="4500562" y="4071942"/>
            <a:ext cx="2841436" cy="2071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0"/>
          <p:cNvSpPr/>
          <p:nvPr/>
        </p:nvSpPr>
        <p:spPr>
          <a:xfrm>
            <a:off x="1071538" y="4071941"/>
            <a:ext cx="2786082" cy="2071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5"/>
          <p:cNvSpPr txBox="1"/>
          <p:nvPr/>
        </p:nvSpPr>
        <p:spPr>
          <a:xfrm>
            <a:off x="1857356" y="6143644"/>
            <a:ext cx="1357322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7560" algn="l"/>
              </a:tabLst>
            </a:pPr>
            <a:r>
              <a:rPr sz="1600" b="1" spc="-5" dirty="0" smtClean="0">
                <a:latin typeface="Times New Roman"/>
                <a:cs typeface="Times New Roman"/>
              </a:rPr>
              <a:t>2017</a:t>
            </a:r>
            <a:r>
              <a:rPr sz="1600" b="1" spc="-5" dirty="0">
                <a:latin typeface="Times New Roman"/>
                <a:cs typeface="Times New Roman"/>
              </a:rPr>
              <a:t>	2018</a:t>
            </a:r>
            <a:endParaRPr sz="1600" dirty="0">
              <a:latin typeface="Times New Roman"/>
              <a:cs typeface="Times New Roman"/>
            </a:endParaRPr>
          </a:p>
          <a:p>
            <a:pPr marL="74930">
              <a:lnSpc>
                <a:spcPct val="100000"/>
              </a:lnSpc>
              <a:tabLst>
                <a:tab pos="859790" algn="l"/>
              </a:tabLst>
            </a:pPr>
            <a:r>
              <a:rPr sz="1600" b="1" spc="-35" dirty="0">
                <a:latin typeface="Times New Roman"/>
                <a:cs typeface="Times New Roman"/>
              </a:rPr>
              <a:t>год	</a:t>
            </a:r>
            <a:r>
              <a:rPr sz="1600" b="1" spc="-30" dirty="0">
                <a:latin typeface="Times New Roman"/>
                <a:cs typeface="Times New Roman"/>
              </a:rPr>
              <a:t>год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85852" y="4071942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32,7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71802" y="4071942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32,4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14876" y="4071942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32,2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72264" y="4071942"/>
            <a:ext cx="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34,3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object 36"/>
          <p:cNvSpPr txBox="1"/>
          <p:nvPr/>
        </p:nvSpPr>
        <p:spPr>
          <a:xfrm>
            <a:off x="5148064" y="6143644"/>
            <a:ext cx="648072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2019</a:t>
            </a:r>
            <a:endParaRPr sz="1600" dirty="0">
              <a:latin typeface="Times New Roman"/>
              <a:cs typeface="Times New Roman"/>
            </a:endParaRPr>
          </a:p>
          <a:p>
            <a:pPr marL="74930" algn="ctr">
              <a:lnSpc>
                <a:spcPct val="100000"/>
              </a:lnSpc>
            </a:pPr>
            <a:r>
              <a:rPr sz="1600" b="1" spc="-35" dirty="0">
                <a:latin typeface="Times New Roman"/>
                <a:cs typeface="Times New Roman"/>
              </a:rPr>
              <a:t>год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39" name="object 36"/>
          <p:cNvSpPr txBox="1"/>
          <p:nvPr/>
        </p:nvSpPr>
        <p:spPr>
          <a:xfrm>
            <a:off x="6143636" y="6143644"/>
            <a:ext cx="5886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b="1" dirty="0" smtClean="0">
                <a:latin typeface="Times New Roman"/>
                <a:cs typeface="Times New Roman"/>
              </a:rPr>
              <a:t>20</a:t>
            </a:r>
            <a:r>
              <a:rPr lang="ru-RU" sz="1600" b="1" dirty="0" smtClean="0">
                <a:latin typeface="Times New Roman"/>
                <a:cs typeface="Times New Roman"/>
              </a:rPr>
              <a:t>20</a:t>
            </a:r>
            <a:endParaRPr sz="1600" dirty="0">
              <a:latin typeface="Times New Roman"/>
              <a:cs typeface="Times New Roman"/>
            </a:endParaRPr>
          </a:p>
          <a:p>
            <a:pPr marL="74930" algn="ctr">
              <a:lnSpc>
                <a:spcPct val="100000"/>
              </a:lnSpc>
            </a:pPr>
            <a:r>
              <a:rPr sz="1600" b="1" spc="-35" dirty="0">
                <a:latin typeface="Times New Roman"/>
                <a:cs typeface="Times New Roman"/>
              </a:rPr>
              <a:t>год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25" name="Пятиугольник 24"/>
          <p:cNvSpPr/>
          <p:nvPr/>
        </p:nvSpPr>
        <p:spPr>
          <a:xfrm>
            <a:off x="642910" y="285728"/>
            <a:ext cx="7215238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</a:t>
            </a:r>
            <a:r>
              <a:rPr lang="ru-RU" sz="2000" b="1" cap="all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8001024" y="285728"/>
            <a:ext cx="928694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/>
        </p:nvGraphicFramePr>
        <p:xfrm>
          <a:off x="214282" y="1000108"/>
          <a:ext cx="5572164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143240" y="3143248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2020</a:t>
            </a:r>
            <a:endParaRPr lang="ru-RU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538" y="1357302"/>
            <a:ext cx="1285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4294967295"/>
          </p:nvPr>
        </p:nvGraphicFramePr>
        <p:xfrm>
          <a:off x="500035" y="1643055"/>
          <a:ext cx="8143932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357290" y="2826153"/>
            <a:ext cx="571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356,8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5919" y="2826154"/>
            <a:ext cx="7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376,9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428596" y="285728"/>
            <a:ext cx="7215238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cap="all" dirty="0" smtClean="0">
                <a:ln w="90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параметры Районного</a:t>
            </a:r>
          </a:p>
          <a:p>
            <a:pPr algn="ctr"/>
            <a:r>
              <a:rPr lang="ru-RU" sz="2000" b="1" cap="all" dirty="0" smtClean="0">
                <a:ln w="90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бюджета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7715272" y="285728"/>
            <a:ext cx="1071570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7"/>
          <p:cNvSpPr/>
          <p:nvPr/>
        </p:nvSpPr>
        <p:spPr>
          <a:xfrm>
            <a:off x="3857620" y="4429132"/>
            <a:ext cx="4899910" cy="1968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63500"/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Овал 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8741106"/>
              </p:ext>
            </p:extLst>
          </p:nvPr>
        </p:nvGraphicFramePr>
        <p:xfrm>
          <a:off x="0" y="428604"/>
          <a:ext cx="3571900" cy="5857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85720" y="400050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Прогноз на 2018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2428860" y="4357694"/>
            <a:ext cx="1556766" cy="21111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2643174" y="1357298"/>
          <a:ext cx="3500462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6028147"/>
              </p:ext>
            </p:extLst>
          </p:nvPr>
        </p:nvGraphicFramePr>
        <p:xfrm>
          <a:off x="5500694" y="1000108"/>
          <a:ext cx="37719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000364" y="400050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Прогноз на 2019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214282" y="500042"/>
            <a:ext cx="7929618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консолидированного бюджета района в 2018- 2020 годах</a:t>
            </a: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8143900" y="500042"/>
            <a:ext cx="857256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70824027"/>
              </p:ext>
            </p:extLst>
          </p:nvPr>
        </p:nvGraphicFramePr>
        <p:xfrm>
          <a:off x="285720" y="1404730"/>
          <a:ext cx="8572562" cy="5055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6148"/>
                <a:gridCol w="1428760"/>
                <a:gridCol w="1285885"/>
                <a:gridCol w="1285884"/>
                <a:gridCol w="1285885"/>
              </a:tblGrid>
              <a:tr h="84909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2017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на 2018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на 2019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на 2020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57471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110,8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122,4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57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110,9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116,6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570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</a:tr>
              <a:tr h="37570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</a:tr>
              <a:tr h="57471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0689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</a:tr>
              <a:tr h="57471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</a:tr>
              <a:tr h="33273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EDD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1071550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214282" y="357166"/>
            <a:ext cx="7929618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основные налоговые и неналоговые доходы поступят в районный бюджет в 2018-2020 годах</a:t>
            </a:r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8143900" y="357166"/>
            <a:ext cx="857256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628" y="1071546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343715"/>
              </p:ext>
            </p:extLst>
          </p:nvPr>
        </p:nvGraphicFramePr>
        <p:xfrm>
          <a:off x="539552" y="1369054"/>
          <a:ext cx="4921216" cy="2196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1000132"/>
                <a:gridCol w="779548"/>
                <a:gridCol w="792088"/>
                <a:gridCol w="706374"/>
              </a:tblGrid>
              <a:tr h="386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9525" marR="9525" marT="9525" marB="0" anchor="b"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9525" marR="9525" marT="9525" marB="0" anchor="b"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9525" marR="9525" marT="9525" marB="0" anchor="b"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9525" marR="9525" marT="9525" marB="0" anchor="b">
                    <a:solidFill>
                      <a:srgbClr val="FFE4C9"/>
                    </a:solidFill>
                  </a:tcPr>
                </a:tc>
              </a:tr>
              <a:tr h="386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69,6</a:t>
                      </a: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</a:tr>
              <a:tr h="386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18,9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68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174,1</a:t>
                      </a: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CFCFCF"/>
                    </a:solidFill>
                  </a:tcPr>
                </a:tc>
              </a:tr>
              <a:tr h="4550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Иные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трансферты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9" name="AutoShape 5" descr="https://pbs.twimg.com/media/Ca_30IaVAAA3JT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" name="Рисунок 3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786190"/>
            <a:ext cx="3453396" cy="24288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TextBox 8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7196292"/>
              </p:ext>
            </p:extLst>
          </p:nvPr>
        </p:nvGraphicFramePr>
        <p:xfrm>
          <a:off x="4000496" y="3429000"/>
          <a:ext cx="4838702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ятиугольник 12"/>
          <p:cNvSpPr/>
          <p:nvPr/>
        </p:nvSpPr>
        <p:spPr>
          <a:xfrm>
            <a:off x="285720" y="214290"/>
            <a:ext cx="7929618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Княгининский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</a:p>
          <a:p>
            <a:pPr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8143900" y="214290"/>
            <a:ext cx="857256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2017\ПРЕЗЕНТАЦИЯ по проекту решения\картинки для презентации\_761.jpg"/>
          <p:cNvPicPr>
            <a:picLocks noChangeAspect="1" noChangeArrowheads="1"/>
          </p:cNvPicPr>
          <p:nvPr/>
        </p:nvPicPr>
        <p:blipFill>
          <a:blip r:embed="rId2" cstate="print">
            <a:lum bright="42000" contrast="-62000"/>
          </a:blip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Овал 4"/>
          <p:cNvSpPr/>
          <p:nvPr/>
        </p:nvSpPr>
        <p:spPr>
          <a:xfrm>
            <a:off x="8286782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24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00566" y="1357301"/>
            <a:ext cx="4357719" cy="114300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Индексация заработной платы работников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0566" y="3071810"/>
            <a:ext cx="4357719" cy="112871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бюджета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3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0566" y="4786324"/>
            <a:ext cx="4357719" cy="120015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Индексация прочих статей расходов по учреждениям социальной сферы в размере 18%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1150185" y="3078957"/>
            <a:ext cx="5072098" cy="120015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2018 год и на плановый период 2019 и 2020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endCxn id="8" idx="1"/>
          </p:cNvCxnSpPr>
          <p:nvPr/>
        </p:nvCxnSpPr>
        <p:spPr>
          <a:xfrm flipV="1">
            <a:off x="2500298" y="1928802"/>
            <a:ext cx="2000263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 rot="19601970">
            <a:off x="1942011" y="2559613"/>
            <a:ext cx="2734312" cy="30876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2313376">
            <a:off x="1898487" y="4261594"/>
            <a:ext cx="2879904" cy="30876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2143113" y="3357564"/>
            <a:ext cx="2357455" cy="30876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357158" y="214290"/>
            <a:ext cx="7671226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подходы к формированию бюджета</a:t>
            </a:r>
          </a:p>
          <a:p>
            <a:pPr algn="ctr"/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8028384" y="214290"/>
            <a:ext cx="829901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ДОКУМЕНТЫ\2017\ПРЕЗЕНТАЦИЯ по проекту решения\картинки для презентации\170884_html_44c5c40f.png"/>
          <p:cNvPicPr>
            <a:picLocks noChangeAspect="1" noChangeArrowheads="1"/>
          </p:cNvPicPr>
          <p:nvPr/>
        </p:nvPicPr>
        <p:blipFill>
          <a:blip r:embed="rId2" cstate="print">
            <a:lum bright="41000" contrast="-42000"/>
          </a:blip>
          <a:srcRect/>
          <a:stretch>
            <a:fillRect/>
          </a:stretch>
        </p:blipFill>
        <p:spPr bwMode="auto">
          <a:xfrm>
            <a:off x="0" y="1142984"/>
            <a:ext cx="9144000" cy="550072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8" name="Овал 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25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913951882"/>
              </p:ext>
            </p:extLst>
          </p:nvPr>
        </p:nvGraphicFramePr>
        <p:xfrm>
          <a:off x="4714844" y="1285860"/>
          <a:ext cx="417763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214282" y="1285860"/>
          <a:ext cx="4214842" cy="785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Рисунок 10" descr="5000_26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504740">
            <a:off x="6985956" y="4352531"/>
            <a:ext cx="1962913" cy="13573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571472" y="285728"/>
            <a:ext cx="7500990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какие расходы планируется направить средства в рамках реализации бюджетной политики</a:t>
            </a:r>
            <a:endParaRPr lang="ru-RU" sz="2200" b="1" dirty="0" smtClean="0">
              <a:ln w="18415" cmpd="sng">
                <a:noFill/>
                <a:prstDash val="solid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8143900" y="285728"/>
            <a:ext cx="857256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142844" y="2285992"/>
          <a:ext cx="1428760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2" name="Схема 21"/>
          <p:cNvGraphicFramePr/>
          <p:nvPr/>
        </p:nvGraphicFramePr>
        <p:xfrm>
          <a:off x="3143240" y="2285992"/>
          <a:ext cx="1357322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24" name="Схема 23"/>
          <p:cNvGraphicFramePr/>
          <p:nvPr/>
        </p:nvGraphicFramePr>
        <p:xfrm>
          <a:off x="1643042" y="2285992"/>
          <a:ext cx="1428760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4857752" y="2285992"/>
          <a:ext cx="1285884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26" name="Схема 25"/>
          <p:cNvGraphicFramePr/>
          <p:nvPr/>
        </p:nvGraphicFramePr>
        <p:xfrm>
          <a:off x="6357950" y="2285992"/>
          <a:ext cx="1285884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4" r:lo="rId35" r:qs="rId36" r:cs="rId37"/>
          </a:graphicData>
        </a:graphic>
      </p:graphicFrame>
      <p:graphicFrame>
        <p:nvGraphicFramePr>
          <p:cNvPr id="27" name="Схема 26"/>
          <p:cNvGraphicFramePr/>
          <p:nvPr/>
        </p:nvGraphicFramePr>
        <p:xfrm>
          <a:off x="7786710" y="2285992"/>
          <a:ext cx="1214478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9" r:lo="rId40" r:qs="rId41" r:cs="rId42"/>
          </a:graphicData>
        </a:graphic>
      </p:graphicFrame>
      <p:graphicFrame>
        <p:nvGraphicFramePr>
          <p:cNvPr id="28" name="Схема 27"/>
          <p:cNvGraphicFramePr/>
          <p:nvPr/>
        </p:nvGraphicFramePr>
        <p:xfrm>
          <a:off x="2428860" y="5286388"/>
          <a:ext cx="1285884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4" r:lo="rId45" r:qs="rId46" r:cs="rId47"/>
          </a:graphicData>
        </a:graphic>
      </p:graphicFrame>
      <p:graphicFrame>
        <p:nvGraphicFramePr>
          <p:cNvPr id="29" name="Схема 28"/>
          <p:cNvGraphicFramePr/>
          <p:nvPr/>
        </p:nvGraphicFramePr>
        <p:xfrm>
          <a:off x="5786446" y="5286388"/>
          <a:ext cx="1285884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9" r:lo="rId50" r:qs="rId51" r:cs="rId52"/>
          </a:graphicData>
        </a:graphic>
      </p:graphicFrame>
      <p:graphicFrame>
        <p:nvGraphicFramePr>
          <p:cNvPr id="30" name="Схема 29"/>
          <p:cNvGraphicFramePr/>
          <p:nvPr/>
        </p:nvGraphicFramePr>
        <p:xfrm>
          <a:off x="4143372" y="5286388"/>
          <a:ext cx="1285884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4" r:lo="rId55" r:qs="rId56" r:cs="rId57"/>
          </a:graphicData>
        </a:graphic>
      </p:graphicFrame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3735720476"/>
              </p:ext>
            </p:extLst>
          </p:nvPr>
        </p:nvGraphicFramePr>
        <p:xfrm>
          <a:off x="2500298" y="4357694"/>
          <a:ext cx="442915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9" r:lo="rId60" r:qs="rId61" r:cs="rId62"/>
          </a:graphicData>
        </a:graphic>
      </p:graphicFrame>
      <p:pic>
        <p:nvPicPr>
          <p:cNvPr id="33793" name="Picture 1" descr="C:\Users\1\Desktop\1111\sotsialnuyu-pomoshch-poluchat-bolshe-lgotnikov.jpg"/>
          <p:cNvPicPr>
            <a:picLocks noChangeAspect="1" noChangeArrowheads="1"/>
          </p:cNvPicPr>
          <p:nvPr/>
        </p:nvPicPr>
        <p:blipFill>
          <a:blip r:embed="rId6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286256"/>
            <a:ext cx="1952025" cy="1928826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1857363" y="1142986"/>
          <a:ext cx="2071703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428596" y="357166"/>
            <a:ext cx="7500990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на 2018-2020 годов по отраслям</a:t>
            </a:r>
            <a:endParaRPr lang="ru-RU" sz="2400" b="1" dirty="0" smtClean="0">
              <a:ln w="18415" cmpd="sng">
                <a:noFill/>
                <a:prstDash val="solid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8072462" y="357166"/>
            <a:ext cx="857256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3" name="Диаграмма 22"/>
          <p:cNvGraphicFramePr/>
          <p:nvPr/>
        </p:nvGraphicFramePr>
        <p:xfrm>
          <a:off x="1" y="1357298"/>
          <a:ext cx="3857619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3461442" y="857232"/>
          <a:ext cx="5682558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Диаграмма 24"/>
          <p:cNvGraphicFramePr/>
          <p:nvPr/>
        </p:nvGraphicFramePr>
        <p:xfrm>
          <a:off x="1285852" y="3929066"/>
          <a:ext cx="4572032" cy="3109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cxnSp>
        <p:nvCxnSpPr>
          <p:cNvPr id="27" name="Прямая соединительная линия 26"/>
          <p:cNvCxnSpPr/>
          <p:nvPr/>
        </p:nvCxnSpPr>
        <p:spPr>
          <a:xfrm flipV="1">
            <a:off x="2714612" y="2285992"/>
            <a:ext cx="214314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285984" y="4714884"/>
            <a:ext cx="285752" cy="730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кругленный прямоугольник 30"/>
          <p:cNvSpPr/>
          <p:nvPr/>
        </p:nvSpPr>
        <p:spPr>
          <a:xfrm>
            <a:off x="6215074" y="3214686"/>
            <a:ext cx="2286016" cy="1857388"/>
          </a:xfrm>
          <a:prstGeom prst="roundRect">
            <a:avLst>
              <a:gd name="adj" fmla="val 10000"/>
            </a:avLst>
          </a:prstGeom>
          <a:blipFill rotWithShape="1">
            <a:blip r:embed="rId2">
              <a:lum bright="23000" contrast="-49000"/>
            </a:blip>
            <a:stretch>
              <a:fillRect/>
            </a:stretch>
          </a:blipFill>
          <a:effectLst>
            <a:softEdge rad="63500"/>
          </a:effectLst>
          <a:scene3d>
            <a:camera prst="isometricOffAxis2Left"/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26" name="Picture 2" descr="C:\Users\1\Desktop\1111\U0To3KZ6aKw.jpg"/>
          <p:cNvPicPr>
            <a:picLocks noChangeAspect="1" noChangeArrowheads="1"/>
          </p:cNvPicPr>
          <p:nvPr/>
        </p:nvPicPr>
        <p:blipFill>
          <a:blip r:embed="rId3" cstate="print">
            <a:lum bright="14000" contrast="-35000"/>
          </a:blip>
          <a:srcRect/>
          <a:stretch>
            <a:fillRect/>
          </a:stretch>
        </p:blipFill>
        <p:spPr bwMode="auto">
          <a:xfrm>
            <a:off x="571472" y="3286124"/>
            <a:ext cx="2451245" cy="1633525"/>
          </a:xfrm>
          <a:prstGeom prst="rect">
            <a:avLst/>
          </a:prstGeom>
          <a:noFill/>
          <a:effectLst>
            <a:softEdge rad="63500"/>
          </a:effectLst>
          <a:scene3d>
            <a:camera prst="isometricOffAxis1Right"/>
            <a:lightRig rig="threePt" dir="t"/>
          </a:scene3d>
        </p:spPr>
      </p:pic>
      <p:sp>
        <p:nvSpPr>
          <p:cNvPr id="21" name="object 8"/>
          <p:cNvSpPr/>
          <p:nvPr/>
        </p:nvSpPr>
        <p:spPr>
          <a:xfrm>
            <a:off x="7715272" y="1214422"/>
            <a:ext cx="1285852" cy="1076153"/>
          </a:xfrm>
          <a:prstGeom prst="rect">
            <a:avLst/>
          </a:prstGeom>
          <a:blipFill>
            <a:blip r:embed="rId4" cstate="print">
              <a:lum bright="-4000" contrast="-14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2"/>
          <p:cNvSpPr/>
          <p:nvPr/>
        </p:nvSpPr>
        <p:spPr>
          <a:xfrm>
            <a:off x="142844" y="5786454"/>
            <a:ext cx="857256" cy="7520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1" y="1285860"/>
            <a:ext cx="1071538" cy="9286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3"/>
          <p:cNvSpPr/>
          <p:nvPr/>
        </p:nvSpPr>
        <p:spPr>
          <a:xfrm>
            <a:off x="8215338" y="5643578"/>
            <a:ext cx="785818" cy="785818"/>
          </a:xfrm>
          <a:prstGeom prst="rect">
            <a:avLst/>
          </a:prstGeom>
          <a:blipFill>
            <a:blip r:embed="rId7">
              <a:lum contrast="-22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4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357158" y="357166"/>
            <a:ext cx="7500990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8072462" y="357166"/>
            <a:ext cx="857256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714348" y="4572008"/>
          <a:ext cx="7643864" cy="15201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883081"/>
                <a:gridCol w="1202517"/>
                <a:gridCol w="1222228"/>
                <a:gridCol w="1168019"/>
                <a:gridCol w="1168019"/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Всего, в том числе</a:t>
                      </a:r>
                      <a:endParaRPr lang="ru-RU" sz="16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218 236,6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225 095,9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224 873,3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230 314,1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169 553,7</a:t>
                      </a:r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170 058,6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171 </a:t>
                      </a:r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965,0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177 </a:t>
                      </a:r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057,5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Культура и кинематография</a:t>
                      </a:r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40 909,6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44 317,0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44 952,3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45 612,9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6 170,1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8 758,4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7 208,5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6 866,5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1 603,2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1 961,9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747,5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777,2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5" name="object 19"/>
          <p:cNvSpPr txBox="1"/>
          <p:nvPr/>
        </p:nvSpPr>
        <p:spPr>
          <a:xfrm>
            <a:off x="785786" y="214290"/>
            <a:ext cx="6500857" cy="88806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sz="2400" b="1" spc="-10" dirty="0">
                <a:latin typeface="Times New Roman"/>
                <a:cs typeface="Times New Roman"/>
              </a:rPr>
              <a:t>Как изменяются </a:t>
            </a:r>
            <a:r>
              <a:rPr sz="2400" b="1" spc="-25" dirty="0">
                <a:latin typeface="Times New Roman"/>
                <a:cs typeface="Times New Roman"/>
              </a:rPr>
              <a:t>расходы </a:t>
            </a:r>
            <a:r>
              <a:rPr sz="2400" b="1" spc="-5" dirty="0">
                <a:latin typeface="Times New Roman"/>
                <a:cs typeface="Times New Roman"/>
              </a:rPr>
              <a:t>по отраслям </a:t>
            </a:r>
            <a:r>
              <a:rPr sz="2400" b="1">
                <a:latin typeface="Times New Roman"/>
                <a:cs typeface="Times New Roman"/>
              </a:rPr>
              <a:t>социальной</a:t>
            </a:r>
            <a:r>
              <a:rPr sz="2400" b="1" spc="5">
                <a:latin typeface="Times New Roman"/>
                <a:cs typeface="Times New Roman"/>
              </a:rPr>
              <a:t> </a:t>
            </a:r>
            <a:r>
              <a:rPr sz="2400" b="1" spc="-10" smtClean="0">
                <a:latin typeface="Times New Roman"/>
                <a:cs typeface="Times New Roman"/>
              </a:rPr>
              <a:t>сферы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215206" y="4214818"/>
            <a:ext cx="11583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57488" y="4071942"/>
            <a:ext cx="3583032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b"/>
            <a:r>
              <a:rPr lang="ru-RU" sz="2400" b="1" cap="all" dirty="0" smtClean="0">
                <a:ln w="0">
                  <a:solidFill>
                    <a:schemeClr val="tx1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400" b="1" cap="all" dirty="0">
              <a:ln w="0">
                <a:solidFill>
                  <a:schemeClr val="tx1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785918" y="1428736"/>
            <a:ext cx="5625258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b"/>
            <a:r>
              <a:rPr lang="ru-RU" sz="2400" b="1" cap="all" dirty="0" smtClean="0">
                <a:ln w="0">
                  <a:solidFill>
                    <a:schemeClr val="tx1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endParaRPr lang="ru-RU" sz="2400" b="1" cap="all" dirty="0">
              <a:ln w="0">
                <a:solidFill>
                  <a:schemeClr val="tx1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714348" y="2071678"/>
          <a:ext cx="7643867" cy="157163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883082"/>
                <a:gridCol w="1202517"/>
                <a:gridCol w="1222230"/>
                <a:gridCol w="1168019"/>
                <a:gridCol w="1168019"/>
              </a:tblGrid>
              <a:tr h="2619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6D7BC1">
                            <a:tint val="66000"/>
                            <a:satMod val="160000"/>
                          </a:srgbClr>
                        </a:gs>
                        <a:gs pos="50000">
                          <a:srgbClr val="6D7BC1">
                            <a:tint val="44500"/>
                            <a:satMod val="160000"/>
                          </a:srgbClr>
                        </a:gs>
                        <a:gs pos="100000">
                          <a:srgbClr val="6D7BC1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Всего, в том числе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243 312,4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251 </a:t>
                      </a:r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731,6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253 723,9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260 </a:t>
                      </a:r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167,3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61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169 553,7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170 058,6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171 965,0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177 057,5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61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Культура и кинематография</a:t>
                      </a:r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40 909,6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44 317,0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44 952,3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45 612,9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1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7 815,1</a:t>
                      </a:r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10 503,9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9 024,0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8 754,0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61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25 034,0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26 852,1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latin typeface="Times New Roman" pitchFamily="18" charset="0"/>
                          <a:cs typeface="Times New Roman" pitchFamily="18" charset="0"/>
                        </a:rPr>
                        <a:t>27 782,6</a:t>
                      </a:r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28 742,9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7215206" y="1714488"/>
            <a:ext cx="11583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00034" y="214290"/>
            <a:ext cx="7500990" cy="571504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2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2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200" b="1" spc="-10" dirty="0" smtClean="0"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2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2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r">
              <a:lnSpc>
                <a:spcPts val="2290"/>
              </a:lnSpc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2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2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2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8072462" y="214290"/>
            <a:ext cx="785818" cy="571504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4" y="6356354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11779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200993"/>
          <a:ext cx="8810158" cy="51118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51687"/>
                <a:gridCol w="591228"/>
                <a:gridCol w="591228"/>
                <a:gridCol w="723745"/>
                <a:gridCol w="665132"/>
                <a:gridCol w="665132"/>
                <a:gridCol w="665132"/>
                <a:gridCol w="756874"/>
              </a:tblGrid>
              <a:tr h="504591">
                <a:tc rowSpan="2">
                  <a:txBody>
                    <a:bodyPr/>
                    <a:lstStyle/>
                    <a:p>
                      <a:pPr marL="0" indent="0"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Бюджетная классификация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к 2017 году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5045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5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55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47 855,9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50 359,4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105,2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40 821,7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53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369,0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62214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21 361,6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22 224,7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22 774,8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23 792,0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55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Судебная система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49,8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613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10 277,7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10 413,7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101,3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10 802,7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11 207,3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55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6 931,7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6 931,7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4 183,0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6 931,7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4685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9 284,9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10 739,5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115,7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11 057,0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431,9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55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305,2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333,9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337,5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350,0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55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Мобилизационная и вневойсковая подготовка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305,2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333,9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337,5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350,0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1688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3 316,8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4 732,9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142,7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4 184,3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4 313,4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12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2 855,5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4 050,1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141,8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4 184,3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4 313,4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559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пожарной безопасности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461,3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682,8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148,0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86710" y="857232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4" y="6356354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629487"/>
              </p:ext>
            </p:extLst>
          </p:nvPr>
        </p:nvGraphicFramePr>
        <p:xfrm>
          <a:off x="251520" y="404664"/>
          <a:ext cx="8786873" cy="9303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28404"/>
                <a:gridCol w="591228"/>
                <a:gridCol w="591228"/>
                <a:gridCol w="723745"/>
                <a:gridCol w="665132"/>
                <a:gridCol w="665132"/>
                <a:gridCol w="665132"/>
                <a:gridCol w="756872"/>
              </a:tblGrid>
              <a:tr h="254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Бюджетная классификация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к 2017 году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60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6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570510"/>
              </p:ext>
            </p:extLst>
          </p:nvPr>
        </p:nvGraphicFramePr>
        <p:xfrm>
          <a:off x="251520" y="1412776"/>
          <a:ext cx="8771710" cy="487138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04501"/>
                <a:gridCol w="590843"/>
                <a:gridCol w="599491"/>
                <a:gridCol w="723924"/>
                <a:gridCol w="665297"/>
                <a:gridCol w="665297"/>
                <a:gridCol w="665297"/>
                <a:gridCol w="757060"/>
              </a:tblGrid>
              <a:tr h="29542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53 542,1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35 204,5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65,8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31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152,5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45 221,2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812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Общеэкономические вопросы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34,8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283,9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106,8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107,8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9026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44 534,1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21 993,1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49,4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26 395,1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40 462,8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1431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2 134,0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2 134,0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2 134,0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2 134,0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857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2 250,0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8 246,4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366,5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713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4 360,2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2 653,2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60,9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2 267,6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2 267,6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713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229,0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79,0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34,5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249,0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249,0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713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2 061,9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25 698,0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1246,3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6 385,1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6 080,2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679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1 404,9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1 404,9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1 100,0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713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571,0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16 972,0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2972,3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571,0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571,0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7137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8 491,4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4 409,2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4 409,2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679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86,0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234,6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272,8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220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06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895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Охрана объектов растительного и животного мира и среды их обитания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4" y="6356354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40691"/>
              </p:ext>
            </p:extLst>
          </p:nvPr>
        </p:nvGraphicFramePr>
        <p:xfrm>
          <a:off x="179512" y="260648"/>
          <a:ext cx="8856983" cy="9303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61345"/>
                <a:gridCol w="595945"/>
                <a:gridCol w="595945"/>
                <a:gridCol w="729520"/>
                <a:gridCol w="670439"/>
                <a:gridCol w="670439"/>
                <a:gridCol w="670439"/>
                <a:gridCol w="762911"/>
              </a:tblGrid>
              <a:tr h="254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Бюджетная классификация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к 2017 году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60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6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508421"/>
              </p:ext>
            </p:extLst>
          </p:nvPr>
        </p:nvGraphicFramePr>
        <p:xfrm>
          <a:off x="179512" y="1196752"/>
          <a:ext cx="8832343" cy="51168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55314"/>
                <a:gridCol w="589896"/>
                <a:gridCol w="621392"/>
                <a:gridCol w="721606"/>
                <a:gridCol w="651411"/>
                <a:gridCol w="674921"/>
                <a:gridCol w="663166"/>
                <a:gridCol w="754637"/>
              </a:tblGrid>
              <a:tr h="389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169 553,7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170 058,6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171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965,0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177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057,5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6890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46 284,1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45 296,0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97,9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45 831,2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46 204,5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081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82 860,8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79 977,9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96,5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81 034,2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84 661,5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633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19 788,7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20 595,9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104,1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20 839,8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21 053,5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587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и оздоровление детей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2 561,8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3 503,8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136,8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2 857,9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2 966,2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9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18 058,3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20 685,0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114,5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21 401,9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22 171,8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9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40 909,6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44 317,0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108,3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952,3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45 612,9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9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29 402,9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31 636,3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107,6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31 824,0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32 019,1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587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Кинематография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529,4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468,7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88,5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468,7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468,7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9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 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10 977,3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12 212,0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111,2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12 659,6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13 125,1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9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6 170,1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8 758,4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141,9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7 208,5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6 866,5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9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2 600,0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3 050,0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117,3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3 172,0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3 299,0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9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677,9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1 738,6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256,5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964,0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691,0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89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2 892,2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3 969,8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137,3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3 072,5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2 876,5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4" y="6356354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893403"/>
              </p:ext>
            </p:extLst>
          </p:nvPr>
        </p:nvGraphicFramePr>
        <p:xfrm>
          <a:off x="179512" y="764704"/>
          <a:ext cx="8786873" cy="9303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28404"/>
                <a:gridCol w="591228"/>
                <a:gridCol w="591228"/>
                <a:gridCol w="723745"/>
                <a:gridCol w="665132"/>
                <a:gridCol w="665132"/>
                <a:gridCol w="665132"/>
                <a:gridCol w="756872"/>
              </a:tblGrid>
              <a:tr h="254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Бюджетная классификация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к 2017 году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360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6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853318"/>
              </p:ext>
            </p:extLst>
          </p:nvPr>
        </p:nvGraphicFramePr>
        <p:xfrm>
          <a:off x="179512" y="1772816"/>
          <a:ext cx="8785654" cy="447152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18715"/>
                <a:gridCol w="590396"/>
                <a:gridCol w="601012"/>
                <a:gridCol w="723643"/>
                <a:gridCol w="643333"/>
                <a:gridCol w="686747"/>
                <a:gridCol w="665040"/>
                <a:gridCol w="756768"/>
              </a:tblGrid>
              <a:tr h="25887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1 603,2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1 961,9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122,4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747,5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777,2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171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Массовый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спорт (предоставление иных межбюджетных трансфертов бюджету города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Княгинино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898,0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1 243,0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138,4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2527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физической культуры и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спорта (содержание отдела физической культуры и спорта администрации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705,2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718,9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747,5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777,2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171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3 576,6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610,8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101,0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3 724,1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841,8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171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Телевидение и радиовещание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1 491,3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1 586,3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106,4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643,6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702,7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171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Периодическая печать и издательства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2 085,3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024,5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97,1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080,5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139,1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416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39 189,1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31 826,7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81,2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35 024,7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35 586,8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60206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9 868,2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14 655,4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148,5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15 472,8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16 212,3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1711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Прочие межбюджетные трансферты общего характера 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29 320,9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17 171,3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58,6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19 551,9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19 374,5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  <a:tr h="4171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368 104,5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376 882,4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102,4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354 523,5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379 096,8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10" marR="5310" marT="531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428596" y="928670"/>
            <a:ext cx="3643338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(98,9%),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1571612"/>
            <a:ext cx="3643338" cy="20717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(в 2018 году по 12 муниципальным программам, в 2019-2020 годах по 13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1571612"/>
            <a:ext cx="3643338" cy="207170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района, муниципального казенного учреждения "Хозяйственно-эксплуатационное управление" и другие расходы.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ятиугольник 15"/>
          <p:cNvSpPr/>
          <p:nvPr/>
        </p:nvSpPr>
        <p:spPr>
          <a:xfrm>
            <a:off x="500034" y="214290"/>
            <a:ext cx="7500990" cy="571504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расходы районного бюджета</a:t>
            </a:r>
          </a:p>
          <a:p>
            <a:pPr algn="ctr"/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8072462" y="214290"/>
            <a:ext cx="785818" cy="571504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3" name="Группа 7"/>
          <p:cNvGrpSpPr>
            <a:grpSpLocks/>
          </p:cNvGrpSpPr>
          <p:nvPr/>
        </p:nvGrpSpPr>
        <p:grpSpPr bwMode="auto">
          <a:xfrm>
            <a:off x="115808" y="4571984"/>
            <a:ext cx="8813910" cy="2286016"/>
            <a:chOff x="465210" y="3788865"/>
            <a:chExt cx="8670814" cy="2916000"/>
          </a:xfrm>
        </p:grpSpPr>
        <p:sp>
          <p:nvSpPr>
            <p:cNvPr id="14" name="Стрелка вправо 13"/>
            <p:cNvSpPr/>
            <p:nvPr/>
          </p:nvSpPr>
          <p:spPr>
            <a:xfrm>
              <a:off x="1624779" y="3788865"/>
              <a:ext cx="7511245" cy="2916000"/>
            </a:xfrm>
            <a:prstGeom prst="rightArrow">
              <a:avLst>
                <a:gd name="adj1" fmla="val 51960"/>
                <a:gd name="adj2" fmla="val 30667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22" name="Полилиния 21"/>
            <p:cNvSpPr/>
            <p:nvPr/>
          </p:nvSpPr>
          <p:spPr>
            <a:xfrm>
              <a:off x="465210" y="4648186"/>
              <a:ext cx="2692061" cy="1197355"/>
            </a:xfrm>
            <a:custGeom>
              <a:avLst/>
              <a:gdLst>
                <a:gd name="connsiteX0" fmla="*/ 0 w 2842891"/>
                <a:gd name="connsiteY0" fmla="*/ 158548 h 951267"/>
                <a:gd name="connsiteX1" fmla="*/ 158548 w 2842891"/>
                <a:gd name="connsiteY1" fmla="*/ 0 h 951267"/>
                <a:gd name="connsiteX2" fmla="*/ 2684343 w 2842891"/>
                <a:gd name="connsiteY2" fmla="*/ 0 h 951267"/>
                <a:gd name="connsiteX3" fmla="*/ 2842891 w 2842891"/>
                <a:gd name="connsiteY3" fmla="*/ 158548 h 951267"/>
                <a:gd name="connsiteX4" fmla="*/ 2842891 w 2842891"/>
                <a:gd name="connsiteY4" fmla="*/ 792719 h 951267"/>
                <a:gd name="connsiteX5" fmla="*/ 2684343 w 2842891"/>
                <a:gd name="connsiteY5" fmla="*/ 951267 h 951267"/>
                <a:gd name="connsiteX6" fmla="*/ 158548 w 2842891"/>
                <a:gd name="connsiteY6" fmla="*/ 951267 h 951267"/>
                <a:gd name="connsiteX7" fmla="*/ 0 w 2842891"/>
                <a:gd name="connsiteY7" fmla="*/ 792719 h 951267"/>
                <a:gd name="connsiteX8" fmla="*/ 0 w 2842891"/>
                <a:gd name="connsiteY8" fmla="*/ 158548 h 95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42891" h="951267">
                  <a:moveTo>
                    <a:pt x="0" y="158548"/>
                  </a:moveTo>
                  <a:cubicBezTo>
                    <a:pt x="0" y="70984"/>
                    <a:pt x="70984" y="0"/>
                    <a:pt x="158548" y="0"/>
                  </a:cubicBezTo>
                  <a:lnTo>
                    <a:pt x="2684343" y="0"/>
                  </a:lnTo>
                  <a:cubicBezTo>
                    <a:pt x="2771907" y="0"/>
                    <a:pt x="2842891" y="70984"/>
                    <a:pt x="2842891" y="158548"/>
                  </a:cubicBezTo>
                  <a:lnTo>
                    <a:pt x="2842891" y="792719"/>
                  </a:lnTo>
                  <a:cubicBezTo>
                    <a:pt x="2842891" y="880283"/>
                    <a:pt x="2771907" y="951267"/>
                    <a:pt x="2684343" y="951267"/>
                  </a:cubicBezTo>
                  <a:lnTo>
                    <a:pt x="158548" y="951267"/>
                  </a:lnTo>
                  <a:cubicBezTo>
                    <a:pt x="70984" y="951267"/>
                    <a:pt x="0" y="880283"/>
                    <a:pt x="0" y="792719"/>
                  </a:cubicBezTo>
                  <a:lnTo>
                    <a:pt x="0" y="158548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99777" tIns="99777" rIns="99777" bIns="99777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Осуществление бюджетных расходов посредством финансирования </a:t>
              </a:r>
              <a:r>
                <a:rPr lang="ru-RU" sz="16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муниципальных 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программ</a:t>
              </a: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3269098" y="4648186"/>
              <a:ext cx="2792070" cy="1197355"/>
            </a:xfrm>
            <a:custGeom>
              <a:avLst/>
              <a:gdLst>
                <a:gd name="connsiteX0" fmla="*/ 0 w 2587787"/>
                <a:gd name="connsiteY0" fmla="*/ 165531 h 993169"/>
                <a:gd name="connsiteX1" fmla="*/ 165531 w 2587787"/>
                <a:gd name="connsiteY1" fmla="*/ 0 h 993169"/>
                <a:gd name="connsiteX2" fmla="*/ 2422256 w 2587787"/>
                <a:gd name="connsiteY2" fmla="*/ 0 h 993169"/>
                <a:gd name="connsiteX3" fmla="*/ 2587787 w 2587787"/>
                <a:gd name="connsiteY3" fmla="*/ 165531 h 993169"/>
                <a:gd name="connsiteX4" fmla="*/ 2587787 w 2587787"/>
                <a:gd name="connsiteY4" fmla="*/ 827638 h 993169"/>
                <a:gd name="connsiteX5" fmla="*/ 2422256 w 2587787"/>
                <a:gd name="connsiteY5" fmla="*/ 993169 h 993169"/>
                <a:gd name="connsiteX6" fmla="*/ 165531 w 2587787"/>
                <a:gd name="connsiteY6" fmla="*/ 993169 h 993169"/>
                <a:gd name="connsiteX7" fmla="*/ 0 w 2587787"/>
                <a:gd name="connsiteY7" fmla="*/ 827638 h 993169"/>
                <a:gd name="connsiteX8" fmla="*/ 0 w 2587787"/>
                <a:gd name="connsiteY8" fmla="*/ 165531 h 99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7787" h="993169">
                  <a:moveTo>
                    <a:pt x="0" y="165531"/>
                  </a:moveTo>
                  <a:cubicBezTo>
                    <a:pt x="0" y="74111"/>
                    <a:pt x="74111" y="0"/>
                    <a:pt x="165531" y="0"/>
                  </a:cubicBezTo>
                  <a:lnTo>
                    <a:pt x="2422256" y="0"/>
                  </a:lnTo>
                  <a:cubicBezTo>
                    <a:pt x="2513676" y="0"/>
                    <a:pt x="2587787" y="74111"/>
                    <a:pt x="2587787" y="165531"/>
                  </a:cubicBezTo>
                  <a:lnTo>
                    <a:pt x="2587787" y="827638"/>
                  </a:lnTo>
                  <a:cubicBezTo>
                    <a:pt x="2587787" y="919058"/>
                    <a:pt x="2513676" y="993169"/>
                    <a:pt x="2422256" y="993169"/>
                  </a:cubicBezTo>
                  <a:lnTo>
                    <a:pt x="165531" y="993169"/>
                  </a:lnTo>
                  <a:cubicBezTo>
                    <a:pt x="74111" y="993169"/>
                    <a:pt x="0" y="919058"/>
                    <a:pt x="0" y="827638"/>
                  </a:cubicBezTo>
                  <a:lnTo>
                    <a:pt x="0" y="165531"/>
                  </a:lnTo>
                  <a:close/>
                </a:path>
              </a:pathLst>
            </a:custGeom>
            <a:solidFill>
              <a:srgbClr val="23BADD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101823" tIns="101823" rIns="101823" bIns="101823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Взаимосвязь бюджетных расходов с результатами реализации </a:t>
              </a:r>
              <a:r>
                <a:rPr lang="ru-RU" sz="16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муниципальных 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программ </a:t>
              </a: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6154962" y="4666130"/>
              <a:ext cx="2587787" cy="1197354"/>
            </a:xfrm>
            <a:custGeom>
              <a:avLst/>
              <a:gdLst>
                <a:gd name="connsiteX0" fmla="*/ 0 w 2587787"/>
                <a:gd name="connsiteY0" fmla="*/ 165531 h 993169"/>
                <a:gd name="connsiteX1" fmla="*/ 165531 w 2587787"/>
                <a:gd name="connsiteY1" fmla="*/ 0 h 993169"/>
                <a:gd name="connsiteX2" fmla="*/ 2422256 w 2587787"/>
                <a:gd name="connsiteY2" fmla="*/ 0 h 993169"/>
                <a:gd name="connsiteX3" fmla="*/ 2587787 w 2587787"/>
                <a:gd name="connsiteY3" fmla="*/ 165531 h 993169"/>
                <a:gd name="connsiteX4" fmla="*/ 2587787 w 2587787"/>
                <a:gd name="connsiteY4" fmla="*/ 827638 h 993169"/>
                <a:gd name="connsiteX5" fmla="*/ 2422256 w 2587787"/>
                <a:gd name="connsiteY5" fmla="*/ 993169 h 993169"/>
                <a:gd name="connsiteX6" fmla="*/ 165531 w 2587787"/>
                <a:gd name="connsiteY6" fmla="*/ 993169 h 993169"/>
                <a:gd name="connsiteX7" fmla="*/ 0 w 2587787"/>
                <a:gd name="connsiteY7" fmla="*/ 827638 h 993169"/>
                <a:gd name="connsiteX8" fmla="*/ 0 w 2587787"/>
                <a:gd name="connsiteY8" fmla="*/ 165531 h 99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7787" h="993169">
                  <a:moveTo>
                    <a:pt x="0" y="165531"/>
                  </a:moveTo>
                  <a:cubicBezTo>
                    <a:pt x="0" y="74111"/>
                    <a:pt x="74111" y="0"/>
                    <a:pt x="165531" y="0"/>
                  </a:cubicBezTo>
                  <a:lnTo>
                    <a:pt x="2422256" y="0"/>
                  </a:lnTo>
                  <a:cubicBezTo>
                    <a:pt x="2513676" y="0"/>
                    <a:pt x="2587787" y="74111"/>
                    <a:pt x="2587787" y="165531"/>
                  </a:cubicBezTo>
                  <a:lnTo>
                    <a:pt x="2587787" y="827638"/>
                  </a:lnTo>
                  <a:cubicBezTo>
                    <a:pt x="2587787" y="919058"/>
                    <a:pt x="2513676" y="993169"/>
                    <a:pt x="2422256" y="993169"/>
                  </a:cubicBezTo>
                  <a:lnTo>
                    <a:pt x="165531" y="993169"/>
                  </a:lnTo>
                  <a:cubicBezTo>
                    <a:pt x="74111" y="993169"/>
                    <a:pt x="0" y="919058"/>
                    <a:pt x="0" y="827638"/>
                  </a:cubicBezTo>
                  <a:lnTo>
                    <a:pt x="0" y="165531"/>
                  </a:lnTo>
                  <a:close/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3">
              <a:schemeClr val="accent2">
                <a:hueOff val="-6555403"/>
                <a:satOff val="-7776"/>
                <a:lumOff val="-4117"/>
                <a:alphaOff val="0"/>
              </a:schemeClr>
            </a:fillRef>
            <a:effectRef idx="2">
              <a:schemeClr val="accent2">
                <a:hueOff val="-6555403"/>
                <a:satOff val="-7776"/>
                <a:lumOff val="-4117"/>
                <a:alphaOff val="0"/>
              </a:schemeClr>
            </a:effectRef>
            <a:fontRef idx="minor">
              <a:schemeClr val="lt1"/>
            </a:fontRef>
          </p:style>
          <p:txBody>
            <a:bodyPr lIns="101823" tIns="101823" rIns="101823" bIns="101823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Повышение качества бюджетного планирования и исполнения бюджета                 </a:t>
              </a:r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4786314" y="928670"/>
            <a:ext cx="3643338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(1,1%),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3857628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442796" y="4572008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1643042" y="4572008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4,0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000504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372,9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14348" y="3714752"/>
            <a:ext cx="928694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3857628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350,5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43126" y="4586076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4,0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14678" y="3714752"/>
            <a:ext cx="928694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3857628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374,9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72665" y="4572008"/>
            <a:ext cx="1271169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4,2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643570" y="3714752"/>
            <a:ext cx="928694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1" descr="D:\ДОКУМЕНТЫ\2017\ПРЕЗЕНТАЦИЯ по проекту решения\картинки для презентации\big.jpg"/>
          <p:cNvPicPr>
            <a:picLocks noChangeAspect="1" noChangeArrowheads="1"/>
          </p:cNvPicPr>
          <p:nvPr/>
        </p:nvPicPr>
        <p:blipFill>
          <a:blip r:embed="rId2" cstate="print">
            <a:lum bright="40000" contrast="-82000"/>
          </a:blip>
          <a:srcRect/>
          <a:stretch>
            <a:fillRect/>
          </a:stretch>
        </p:blipFill>
        <p:spPr bwMode="auto">
          <a:xfrm>
            <a:off x="-71557" y="817826"/>
            <a:ext cx="9144000" cy="607220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Овал 3"/>
          <p:cNvSpPr/>
          <p:nvPr/>
        </p:nvSpPr>
        <p:spPr>
          <a:xfrm>
            <a:off x="8215338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527512" y="357178"/>
            <a:ext cx="7500990" cy="571480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изменится финансирование муниципальных программ в 2018 году</a:t>
            </a:r>
          </a:p>
          <a:p>
            <a:pPr algn="ctr"/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ашивка 11"/>
          <p:cNvSpPr/>
          <p:nvPr/>
        </p:nvSpPr>
        <p:spPr>
          <a:xfrm>
            <a:off x="8115325" y="372604"/>
            <a:ext cx="785818" cy="556054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000837"/>
              </p:ext>
            </p:extLst>
          </p:nvPr>
        </p:nvGraphicFramePr>
        <p:xfrm>
          <a:off x="220109" y="1210516"/>
          <a:ext cx="8681034" cy="5222762"/>
        </p:xfrm>
        <a:graphic>
          <a:graphicData uri="http://schemas.openxmlformats.org/drawingml/2006/table">
            <a:tbl>
              <a:tblPr/>
              <a:tblGrid>
                <a:gridCol w="4360554"/>
                <a:gridCol w="864096"/>
                <a:gridCol w="864096"/>
                <a:gridCol w="864096"/>
                <a:gridCol w="864096"/>
                <a:gridCol w="864096"/>
              </a:tblGrid>
              <a:tr h="335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2017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2018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% к 2017 году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2019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2020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700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7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43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Всего расходов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368 104,5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376 882,4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102,4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354</a:t>
                      </a:r>
                      <a:r>
                        <a:rPr lang="ru-RU" sz="1400" b="1" i="0" u="none" strike="noStrike" baseline="0" dirty="0" smtClean="0">
                          <a:latin typeface="Times New Roman"/>
                        </a:rPr>
                        <a:t> 523,5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379</a:t>
                      </a:r>
                      <a:r>
                        <a:rPr lang="ru-RU" sz="1400" b="1" i="0" u="none" strike="noStrike" baseline="0" dirty="0" smtClean="0">
                          <a:latin typeface="Times New Roman"/>
                        </a:rPr>
                        <a:t> 096,8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361 905,8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372 923,9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103,0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350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493,6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374</a:t>
                      </a:r>
                      <a:r>
                        <a:rPr lang="ru-RU" sz="1400" b="1" i="0" u="none" strike="noStrike" baseline="0" dirty="0" smtClean="0">
                          <a:latin typeface="Times New Roman"/>
                        </a:rPr>
                        <a:t> 943,1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4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образования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</a:t>
                      </a:r>
                      <a:r>
                        <a:rPr lang="ru-RU" sz="14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2017-2021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годы</a:t>
                      </a:r>
                    </a:p>
                    <a:p>
                      <a:pPr algn="l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152 765,5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151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989,8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99,5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154 338,1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159 154,2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4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Социальная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поддержка граждан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</a:t>
                      </a:r>
                      <a:r>
                        <a:rPr lang="ru-RU" sz="14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2017-2021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годы</a:t>
                      </a:r>
                    </a:p>
                    <a:p>
                      <a:pPr algn="l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913,5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4 458,8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488,1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4 619,5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4 779,3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2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Обеспечение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граждан 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области доступным и комфортным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жильем</a:t>
                      </a:r>
                      <a:r>
                        <a:rPr lang="ru-RU" sz="14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2017-2021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годы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1 489,3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424,7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230,0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1 752,8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1 283,8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90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Обеспечение 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населения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области качественными услугами в сфере жилищно-коммунального хозяйства и транспортного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обслуживания"на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2017-2021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годы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4 109,9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27 617,7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672,0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8 539,4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8 234,5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49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культуры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района Нижегородской области на 2017-2021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годы</a:t>
                      </a:r>
                    </a:p>
                    <a:p>
                      <a:pPr algn="l" fontAlgn="t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45 239,9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48 970,7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108,2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49 633,2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50 322,0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49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latin typeface="Times New Roman"/>
                        </a:rPr>
                        <a:t>Информационное общество  </a:t>
                      </a:r>
                      <a:r>
                        <a:rPr lang="ru-RU" sz="1400" b="0" i="0" u="none" strike="noStrike" dirty="0" err="1" smtClean="0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 района Нижегородской области</a:t>
                      </a:r>
                      <a:r>
                        <a:rPr lang="ru-RU" sz="14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на 2017-2021 годы</a:t>
                      </a:r>
                    </a:p>
                    <a:p>
                      <a:pPr algn="l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30 476,9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31 719,0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104,1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33 241,5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34 563,4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85645" y="890812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1" descr="D:\ДОКУМЕНТЫ\2017\ПРЕЗЕНТАЦИЯ по проекту решения\картинки для презентации\big.jpg"/>
          <p:cNvPicPr>
            <a:picLocks noChangeAspect="1" noChangeArrowheads="1"/>
          </p:cNvPicPr>
          <p:nvPr/>
        </p:nvPicPr>
        <p:blipFill>
          <a:blip r:embed="rId2" cstate="print">
            <a:lum bright="45000" contrast="-80000"/>
          </a:blip>
          <a:srcRect/>
          <a:stretch>
            <a:fillRect/>
          </a:stretch>
        </p:blipFill>
        <p:spPr bwMode="auto">
          <a:xfrm>
            <a:off x="24537" y="857208"/>
            <a:ext cx="9119463" cy="600079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34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214130"/>
              </p:ext>
            </p:extLst>
          </p:nvPr>
        </p:nvGraphicFramePr>
        <p:xfrm>
          <a:off x="251520" y="881204"/>
          <a:ext cx="8689232" cy="5440850"/>
        </p:xfrm>
        <a:graphic>
          <a:graphicData uri="http://schemas.openxmlformats.org/drawingml/2006/table">
            <a:tbl>
              <a:tblPr/>
              <a:tblGrid>
                <a:gridCol w="4224736"/>
                <a:gridCol w="864096"/>
                <a:gridCol w="936104"/>
                <a:gridCol w="936104"/>
                <a:gridCol w="864096"/>
                <a:gridCol w="864096"/>
              </a:tblGrid>
              <a:tr h="71181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физической культуры и спорта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2017-2021 годы 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14 143,9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15 319,6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108,3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14 872,8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15 138,7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агропромышленного комплекса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области" на 2015-2020 годы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44 534,1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993,1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49,4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26 395,1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40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462,8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2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Управление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муниципальной собственностью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области" на 2017-2021 годы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247,0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247,0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предпринимательства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2017-2021 годы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190,0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190,0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190,0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04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Обеспечение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безопасности жизни населения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2017-2021 годы 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8 075,4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13 642,4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168,9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5 113,3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5 256,9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0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Управление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муниципальными финансами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района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2017-2021 годы 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59 359,2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53 173,1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89,6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51 202,2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54 957,8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Улучшение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условий и охраны труда в организациях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области" на 2017-2021 годы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361,2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368,0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101,9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348,7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352,7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43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latin typeface="Times New Roman"/>
                        </a:rPr>
                        <a:t>Непрограммные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 расходы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6 198,7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958,5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63,9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4 029,9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153,7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549793"/>
              </p:ext>
            </p:extLst>
          </p:nvPr>
        </p:nvGraphicFramePr>
        <p:xfrm>
          <a:off x="227784" y="205840"/>
          <a:ext cx="8712968" cy="651368"/>
        </p:xfrm>
        <a:graphic>
          <a:graphicData uri="http://schemas.openxmlformats.org/drawingml/2006/table">
            <a:tbl>
              <a:tblPr/>
              <a:tblGrid>
                <a:gridCol w="4248472"/>
                <a:gridCol w="864096"/>
                <a:gridCol w="936104"/>
                <a:gridCol w="936104"/>
                <a:gridCol w="864096"/>
                <a:gridCol w="864096"/>
              </a:tblGrid>
              <a:tr h="240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2017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2018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% к 2017 году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2019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2020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749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7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35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472" y="928670"/>
            <a:ext cx="1234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Утверждена</a:t>
            </a:r>
            <a:r>
              <a:rPr lang="en-US" sz="14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844" y="1142984"/>
            <a:ext cx="6500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от 05.12.2016 № 2135 «Об утверждении муниципальной программы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образования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2000240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2017-2021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766073469"/>
              </p:ext>
            </p:extLst>
          </p:nvPr>
        </p:nvGraphicFramePr>
        <p:xfrm>
          <a:off x="211397" y="2984837"/>
          <a:ext cx="8715404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86116" y="471488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ятиугольник 17"/>
          <p:cNvSpPr/>
          <p:nvPr/>
        </p:nvSpPr>
        <p:spPr>
          <a:xfrm>
            <a:off x="214282" y="214290"/>
            <a:ext cx="8215370" cy="642942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</a:t>
            </a:r>
            <a:r>
              <a:rPr lang="ru-RU" sz="2000" b="1" dirty="0" err="1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на 2017-2021 годы</a:t>
            </a: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8429652" y="214290"/>
            <a:ext cx="571504" cy="642942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57554" y="5214950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5643578"/>
            <a:ext cx="2071702" cy="10001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год 152 млн. рублей.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571868" y="5643578"/>
            <a:ext cx="2071702" cy="10001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154,3 млн. рублей.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143636" y="5572140"/>
            <a:ext cx="2071702" cy="10001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159,2 млн. рублей.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075" y="928670"/>
            <a:ext cx="2066925" cy="17907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00034" y="2428868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2643182"/>
            <a:ext cx="5104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ДОКУМЕНТЫ\2017\ПРЕЗЕНТАЦИЯ по проекту решения\2016 фото для презентации\oAfNqTCrh-Q.jpg"/>
          <p:cNvPicPr>
            <a:picLocks noChangeAspect="1" noChangeArrowheads="1"/>
          </p:cNvPicPr>
          <p:nvPr/>
        </p:nvPicPr>
        <p:blipFill>
          <a:blip r:embed="rId2" cstate="print">
            <a:lum bright="48000" contrast="-65000"/>
          </a:blip>
          <a:srcRect/>
          <a:stretch>
            <a:fillRect/>
          </a:stretch>
        </p:blipFill>
        <p:spPr bwMode="auto">
          <a:xfrm>
            <a:off x="0" y="1071546"/>
            <a:ext cx="9144000" cy="542928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357158" y="142852"/>
            <a:ext cx="7500990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Подпрограммы муниципальной программы «Развитие образования </a:t>
            </a:r>
            <a:r>
              <a:rPr lang="ru-RU" sz="2000" b="1" dirty="0" err="1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8001024" y="142852"/>
            <a:ext cx="928694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739968"/>
              </p:ext>
            </p:extLst>
          </p:nvPr>
        </p:nvGraphicFramePr>
        <p:xfrm>
          <a:off x="179511" y="1215758"/>
          <a:ext cx="8784977" cy="5257404"/>
        </p:xfrm>
        <a:graphic>
          <a:graphicData uri="http://schemas.openxmlformats.org/drawingml/2006/table">
            <a:tbl>
              <a:tblPr/>
              <a:tblGrid>
                <a:gridCol w="4386310"/>
                <a:gridCol w="898336"/>
                <a:gridCol w="898336"/>
                <a:gridCol w="898336"/>
                <a:gridCol w="839563"/>
                <a:gridCol w="864096"/>
              </a:tblGrid>
              <a:tr h="542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2017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2018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% к 2017 году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2019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2020 год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10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</a:t>
                      </a:r>
                      <a:r>
                        <a:rPr lang="ru-RU" sz="1400" b="1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 района Нижегородской области "Развитие образования </a:t>
                      </a:r>
                      <a:r>
                        <a:rPr lang="ru-RU" sz="1400" b="1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 района Нижегородской области" на 2017-2021 годы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152 765,5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151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989,8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99,5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154 338,1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159 154,2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129 779,8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126 679,3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97,6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128 255,4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129 124,8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78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4 496,6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4 803,5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106,8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4 858,8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4 916,4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6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«Развитие системы оценки качества образования и информационной прозрачности системы образования»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1 114,8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1 251,6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112,3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1 298,7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1 365,4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6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«Ресурсное обеспечение сферы образования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 Нижегородской области»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14 686,2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16 491,6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112,3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17 057,3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20 771,4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«Социально-правовая защита детей»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401,3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450,8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112,3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467,5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484,9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78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«Патриотическое воспитание граждан в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Княгининском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районе»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154,5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«Обеспечение реализации муниципальной программы»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2 281,3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2 304,5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101,0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2 391,9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2 482,8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58148" y="928670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0" y="571480"/>
          <a:ext cx="2786050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" name="Скругленный прямоугольник 38"/>
          <p:cNvSpPr/>
          <p:nvPr/>
        </p:nvSpPr>
        <p:spPr>
          <a:xfrm>
            <a:off x="1785918" y="714356"/>
            <a:ext cx="7173248" cy="1143008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содержание муниципальных казенных учреждений и предоставление субсидий, в том числе на выполнение муниципальных заданий по оказанию муниципальных услуг (выполнение работ)  (всего 13 муниципальных учреждений)</a:t>
            </a:r>
          </a:p>
          <a:p>
            <a:pPr lvl="0" algn="just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2018 год – 146,3 млн. рублей; 2019 год  - 148,5млн. рублей; 2020 год  -153,2 млн. рублей. </a:t>
            </a:r>
            <a:endParaRPr lang="ru-RU" sz="1400" dirty="0" smtClean="0"/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500034" y="142852"/>
            <a:ext cx="7500990" cy="50006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8072462" y="142852"/>
            <a:ext cx="714380" cy="50006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00232" y="2000240"/>
            <a:ext cx="6979454" cy="2071702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дошкольного образования:</a:t>
            </a:r>
          </a:p>
          <a:p>
            <a:pPr lvl="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2018 год - 45,3млн. рублей; 2019 год - 45,8 млн. рублей; 2020 год – 46,2 млн. рублей.</a:t>
            </a:r>
          </a:p>
          <a:p>
            <a:pPr lvl="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общеобразовательных организаций общего образования: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2018 год  - 80,1 млн. рублей; 2019 год  - 81,2 млн. рублей; 2020 год  - 84,8млн. рублей.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обслуживающих организации образования (централизованная бухгалтерия, учреждение хозяйственного обеспечения, информационно-методический центр):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2018 год  - 17,4млн. рублей; 2019 год  - 18,0 млн. рублей; 2020 год  - 18,7 млн. рублей. 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общеобразовательных организаций дополнительного образования детей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2018 год  -3,5 млн. рублей; 2019 год  - 3,5 млн. рублей; 2020 год  -3,5 млн. рублей. 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71670" y="4143380"/>
            <a:ext cx="6843251" cy="428628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Мероприятия по организации отдыха и оздоровления детей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2018 год -1,3 млн. рублей;2019 год – 1,3 млн. рублей;2020 год  -1,3 млн.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71670" y="4786322"/>
            <a:ext cx="6914689" cy="876166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Осуществление выплаты компенсации части родительской платы за присмотр и уход за ребенком в муниципальных дошкольных образовательных организациях: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2018 год  - 1,9 млн. рублей; 2019 год  - 1,9 млн. рублей; 2020 год  -1,9 млн.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71670" y="5857892"/>
            <a:ext cx="6887496" cy="428628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решение других вопросов в области образования: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2018 год  -4,5 млн. рублей; 2019 год  - 4,6 млн. рублей; 2020 год  -4,7 млн.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DSC022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388" y="4643446"/>
            <a:ext cx="2571768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53613042"/>
              </p:ext>
            </p:extLst>
          </p:nvPr>
        </p:nvGraphicFramePr>
        <p:xfrm>
          <a:off x="285720" y="1285861"/>
          <a:ext cx="8429683" cy="317182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87119"/>
                <a:gridCol w="1085641"/>
                <a:gridCol w="1085641"/>
                <a:gridCol w="1085641"/>
                <a:gridCol w="1085641"/>
              </a:tblGrid>
              <a:tr h="4286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6251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24651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75%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5275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6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</a:tr>
              <a:tr h="48084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37 %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643446"/>
            <a:ext cx="3000396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1\Desktop\1111\7afe6c554a6720bd0137c6199d18ee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643446"/>
            <a:ext cx="2820127" cy="192882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2" name="Пятиугольник 11"/>
          <p:cNvSpPr/>
          <p:nvPr/>
        </p:nvSpPr>
        <p:spPr>
          <a:xfrm>
            <a:off x="357158" y="285728"/>
            <a:ext cx="7500990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качественные показатели будут достигнуты в образовании</a:t>
            </a:r>
          </a:p>
          <a:p>
            <a:pPr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7929586" y="285728"/>
            <a:ext cx="1000132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285992"/>
            <a:ext cx="85011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0" y="4429132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4"/>
            <a:ext cx="2357454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6"/>
            <a:ext cx="2643206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P1240577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0364" y="4500570"/>
            <a:ext cx="2428892" cy="142876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3" name="TextBox 12"/>
          <p:cNvSpPr txBox="1"/>
          <p:nvPr/>
        </p:nvSpPr>
        <p:spPr>
          <a:xfrm>
            <a:off x="0" y="6611779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1111\familie_32183590originallarge-4-3-800-0-0-1893-14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5072074"/>
            <a:ext cx="2786082" cy="14918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1" name="Пятиугольник 20"/>
          <p:cNvSpPr/>
          <p:nvPr/>
        </p:nvSpPr>
        <p:spPr>
          <a:xfrm>
            <a:off x="500034" y="357166"/>
            <a:ext cx="7500990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"Социальная поддержка граждан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области" на 2017-2021 годы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8143900" y="357166"/>
            <a:ext cx="785818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5786" y="1214422"/>
            <a:ext cx="1438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Утверждена: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5720" y="1428736"/>
            <a:ext cx="85011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от 05 декабря 2016 года №2128 «Об утверждении муниципальной программы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«Социальная поддержка граждан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4348" y="207167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3929066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1\Desktop\1111\image2774135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19" y="5286388"/>
            <a:ext cx="2357455" cy="1285884"/>
          </a:xfrm>
          <a:prstGeom prst="rect">
            <a:avLst/>
          </a:prstGeom>
          <a:noFill/>
          <a:ln>
            <a:noFill/>
          </a:ln>
          <a:effectLst>
            <a:outerShdw blurRad="50800" dist="101600" dir="4620000" algn="bl" rotWithShape="0">
              <a:prstClr val="black">
                <a:alpha val="61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4" name="TextBox 23"/>
          <p:cNvSpPr txBox="1"/>
          <p:nvPr/>
        </p:nvSpPr>
        <p:spPr>
          <a:xfrm>
            <a:off x="714348" y="2857496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3143248"/>
            <a:ext cx="1417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2017-2021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4348" y="3357562"/>
            <a:ext cx="4244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5786" y="3643314"/>
            <a:ext cx="5088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\Desktop\выплаты-малоимущим.jpg"/>
          <p:cNvPicPr>
            <a:picLocks noChangeAspect="1" noChangeArrowheads="1"/>
          </p:cNvPicPr>
          <p:nvPr/>
        </p:nvPicPr>
        <p:blipFill>
          <a:blip r:embed="rId2" cstate="print">
            <a:lum bright="35000" contrast="-54000"/>
          </a:blip>
          <a:srcRect/>
          <a:stretch>
            <a:fillRect/>
          </a:stretch>
        </p:blipFill>
        <p:spPr bwMode="auto">
          <a:xfrm>
            <a:off x="6286512" y="1357298"/>
            <a:ext cx="2599273" cy="2071702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pic>
        <p:nvPicPr>
          <p:cNvPr id="2" name="Picture 2" descr="D:\ДОКУМЕНТЫ\2018\ПРЕЗЕНТАЦИЯ по проекту решения\фото\uIkUsd1FhQs.jpg"/>
          <p:cNvPicPr>
            <a:picLocks noChangeAspect="1" noChangeArrowheads="1"/>
          </p:cNvPicPr>
          <p:nvPr/>
        </p:nvPicPr>
        <p:blipFill>
          <a:blip r:embed="rId3" cstate="print">
            <a:lum bright="47000" contrast="-50000"/>
          </a:blip>
          <a:srcRect/>
          <a:stretch>
            <a:fillRect/>
          </a:stretch>
        </p:blipFill>
        <p:spPr bwMode="auto">
          <a:xfrm>
            <a:off x="6357950" y="3929066"/>
            <a:ext cx="2428892" cy="236817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sp>
        <p:nvSpPr>
          <p:cNvPr id="5" name="Пятиугольник 4"/>
          <p:cNvSpPr/>
          <p:nvPr/>
        </p:nvSpPr>
        <p:spPr>
          <a:xfrm>
            <a:off x="500034" y="214290"/>
            <a:ext cx="7500990" cy="50006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8143900" y="214290"/>
            <a:ext cx="642942" cy="50006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770181"/>
              </p:ext>
            </p:extLst>
          </p:nvPr>
        </p:nvGraphicFramePr>
        <p:xfrm>
          <a:off x="285720" y="972212"/>
          <a:ext cx="8568953" cy="5485819"/>
        </p:xfrm>
        <a:graphic>
          <a:graphicData uri="http://schemas.openxmlformats.org/drawingml/2006/table">
            <a:tbl>
              <a:tblPr/>
              <a:tblGrid>
                <a:gridCol w="4392489"/>
                <a:gridCol w="890941"/>
                <a:gridCol w="981267"/>
                <a:gridCol w="1080120"/>
                <a:gridCol w="1224136"/>
              </a:tblGrid>
              <a:tr h="203462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88759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1. Постановление администрации </a:t>
                      </a:r>
                      <a:r>
                        <a:rPr lang="ru-RU" sz="1200" b="1" kern="1600" dirty="0" err="1">
                          <a:latin typeface="Times New Roman"/>
                          <a:ea typeface="Times New Roman"/>
                          <a:cs typeface="Times New Roman"/>
                        </a:rPr>
                        <a:t>Княгининского</a:t>
                      </a: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 района от 17 марта 2016 года № 666 «О порядке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31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   в том числе: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33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1.1.Материальная помощь семьям с детьми, находящимся в трудной жизненной ситуации 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33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1.2. Материальная помощь гражданам пожилого возраста, находящимся в трудной жизненной ситуации 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33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1.4.Материальная помощь малоимущим гражданам на газификацию домовладений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66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 2. Решение Земского собрания Княгининского района от 25 декабря 2007 года № 84 « Об утверждении Положения о почетном звании «Заслуженный ветеран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33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2.1. Единовременное денежное вознаграждение, гражданам, удостоенным звания «Заслуженный ветеран Княгининского района»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66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3.Решение Земского  собрания Княгининского района от 29 ноября 2010 года № 80 «Об утверждении Положения о почетном звании «Почетный гражданин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33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3.1. Ежегодные единовременные социальные выплаты Почетным гражданам </a:t>
                      </a:r>
                      <a:r>
                        <a:rPr lang="ru-RU" sz="1200" kern="1600" dirty="0" err="1">
                          <a:latin typeface="Times New Roman"/>
                          <a:ea typeface="Times New Roman"/>
                          <a:cs typeface="Times New Roman"/>
                        </a:rPr>
                        <a:t>Княгининского</a:t>
                      </a: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 района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58148" y="714356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40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/>
          <p:cNvSpPr/>
          <p:nvPr/>
        </p:nvSpPr>
        <p:spPr>
          <a:xfrm>
            <a:off x="2143108" y="1285860"/>
            <a:ext cx="5929354" cy="4966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41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00034" y="214290"/>
            <a:ext cx="7500990" cy="50006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</a:t>
            </a: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8143900" y="214290"/>
            <a:ext cx="642942" cy="50006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36120"/>
              </p:ext>
            </p:extLst>
          </p:nvPr>
        </p:nvGraphicFramePr>
        <p:xfrm>
          <a:off x="323528" y="785794"/>
          <a:ext cx="8424936" cy="301121"/>
        </p:xfrm>
        <a:graphic>
          <a:graphicData uri="http://schemas.openxmlformats.org/drawingml/2006/table">
            <a:tbl>
              <a:tblPr/>
              <a:tblGrid>
                <a:gridCol w="4176464"/>
                <a:gridCol w="1019262"/>
                <a:gridCol w="996962"/>
                <a:gridCol w="1080120"/>
                <a:gridCol w="1152128"/>
              </a:tblGrid>
              <a:tr h="30112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90896"/>
              </p:ext>
            </p:extLst>
          </p:nvPr>
        </p:nvGraphicFramePr>
        <p:xfrm>
          <a:off x="323528" y="1068909"/>
          <a:ext cx="8424936" cy="4907280"/>
        </p:xfrm>
        <a:graphic>
          <a:graphicData uri="http://schemas.openxmlformats.org/drawingml/2006/table">
            <a:tbl>
              <a:tblPr/>
              <a:tblGrid>
                <a:gridCol w="4176464"/>
                <a:gridCol w="1026048"/>
                <a:gridCol w="990176"/>
                <a:gridCol w="1080120"/>
                <a:gridCol w="1152128"/>
              </a:tblGrid>
              <a:tr h="139280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4.Решение Земского собрания </a:t>
                      </a:r>
                      <a:r>
                        <a:rPr lang="ru-RU" sz="1400" b="1" kern="1600" dirty="0" err="1">
                          <a:latin typeface="Times New Roman"/>
                          <a:ea typeface="Times New Roman"/>
                          <a:cs typeface="Times New Roman"/>
                        </a:rPr>
                        <a:t>Княгининского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 района от 03 декабря 2013 года №274 «Об утверждении  Положения о порядке назначения, перерасчета, индексации и выплаты пенсии за выслугу лет лицам, замещавшим муниципальные должности и должности муниципальной службы в </a:t>
                      </a:r>
                      <a:r>
                        <a:rPr lang="ru-RU" sz="1400" b="1" kern="1600" dirty="0" err="1">
                          <a:latin typeface="Times New Roman"/>
                          <a:ea typeface="Times New Roman"/>
                          <a:cs typeface="Times New Roman"/>
                        </a:rPr>
                        <a:t>Княгининском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 районе»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  <a:cs typeface="Times New Roman"/>
                        </a:rPr>
                        <a:t>3 050,0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3 </a:t>
                      </a: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172,0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3 </a:t>
                      </a: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299,0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12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>
                          <a:latin typeface="Times New Roman"/>
                          <a:ea typeface="Times New Roman"/>
                          <a:cs typeface="Times New Roman"/>
                        </a:rPr>
                        <a:t>4.1. Ежемесячная доплата к пенсиям лицам, замещавшим муниципальные должности Княгининского района Нижегородской области</a:t>
                      </a: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>
                          <a:latin typeface="Times New Roman"/>
                          <a:ea typeface="Times New Roman"/>
                          <a:cs typeface="Times New Roman"/>
                        </a:rPr>
                        <a:t>3 050,0</a:t>
                      </a: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3172,0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3 </a:t>
                      </a: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299,0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5.Организация временной занятости несовершеннолетних граждан 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  <a:cs typeface="Times New Roman"/>
                        </a:rPr>
                        <a:t>34,8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  <a:cs typeface="Times New Roman"/>
                        </a:rPr>
                        <a:t>98,8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  <a:cs typeface="Times New Roman"/>
                        </a:rPr>
                        <a:t>106,8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  <a:cs typeface="Times New Roman"/>
                        </a:rPr>
                        <a:t>107,8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424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6.Постановление администрации </a:t>
                      </a:r>
                      <a:r>
                        <a:rPr lang="ru-RU" sz="1400" b="1" kern="1600" dirty="0" err="1">
                          <a:latin typeface="Times New Roman"/>
                          <a:ea typeface="Times New Roman"/>
                          <a:cs typeface="Times New Roman"/>
                        </a:rPr>
                        <a:t>Княгининского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 района от 06.09.2017 №1003 «Об утверждении Положения о порядке предоставления субсидий из бюджета </a:t>
                      </a:r>
                      <a:r>
                        <a:rPr lang="ru-RU" sz="1400" b="1" kern="1600" dirty="0" err="1">
                          <a:latin typeface="Times New Roman"/>
                          <a:ea typeface="Times New Roman"/>
                          <a:cs typeface="Times New Roman"/>
                        </a:rPr>
                        <a:t>Княгининского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 района Нижегородской области </a:t>
                      </a:r>
                      <a:r>
                        <a:rPr lang="ru-RU" sz="1400" b="1" kern="1600" dirty="0" err="1">
                          <a:latin typeface="Times New Roman"/>
                          <a:ea typeface="Times New Roman"/>
                          <a:cs typeface="Times New Roman"/>
                        </a:rPr>
                        <a:t>социально-оринтированным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 некоммерческим организациям»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4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6.1.Финансовая поддержка общественных объединений и организаций</a:t>
                      </a: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6" marR="291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1" descr="C:\Users\1\Desktop\1111\obopekeipopechitelstve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8DC"/>
              </a:clrFrom>
              <a:clrTo>
                <a:srgbClr val="FFF8DC">
                  <a:alpha val="0"/>
                </a:srgbClr>
              </a:clrTo>
            </a:clrChange>
            <a:lum bright="28000" contrast="-65000"/>
          </a:blip>
          <a:srcRect/>
          <a:stretch>
            <a:fillRect/>
          </a:stretch>
        </p:blipFill>
        <p:spPr bwMode="auto">
          <a:xfrm>
            <a:off x="4286216" y="1285836"/>
            <a:ext cx="4857784" cy="5572164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00034" y="214290"/>
            <a:ext cx="7500990" cy="50006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8143900" y="214290"/>
            <a:ext cx="642942" cy="50006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435219"/>
              </p:ext>
            </p:extLst>
          </p:nvPr>
        </p:nvGraphicFramePr>
        <p:xfrm>
          <a:off x="179513" y="785794"/>
          <a:ext cx="8640959" cy="301121"/>
        </p:xfrm>
        <a:graphic>
          <a:graphicData uri="http://schemas.openxmlformats.org/drawingml/2006/table">
            <a:tbl>
              <a:tblPr/>
              <a:tblGrid>
                <a:gridCol w="4190346"/>
                <a:gridCol w="1163345"/>
                <a:gridCol w="1163345"/>
                <a:gridCol w="1164167"/>
                <a:gridCol w="959756"/>
              </a:tblGrid>
              <a:tr h="30112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4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966981"/>
              </p:ext>
            </p:extLst>
          </p:nvPr>
        </p:nvGraphicFramePr>
        <p:xfrm>
          <a:off x="179512" y="1106496"/>
          <a:ext cx="8640960" cy="5251462"/>
        </p:xfrm>
        <a:graphic>
          <a:graphicData uri="http://schemas.openxmlformats.org/drawingml/2006/table">
            <a:tbl>
              <a:tblPr/>
              <a:tblGrid>
                <a:gridCol w="4179183"/>
                <a:gridCol w="1169926"/>
                <a:gridCol w="1169926"/>
                <a:gridCol w="1170751"/>
                <a:gridCol w="951174"/>
              </a:tblGrid>
              <a:tr h="12126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7.Закон Нижегородской области от 03 ноября 2006 года №134-З «О наделении органов местного самоуправления государственными полномочиями по созданию и организации деятельности комиссий по делам несовершеннолетних и защите их прав»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398,7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448,2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464,9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482,3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66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7.1. Осуществление полномочий по  организации деятельности комиссии по  делам несовершеннолетних и защите их прав </a:t>
                      </a:r>
                      <a:r>
                        <a:rPr lang="ru-RU" sz="1200" kern="1600" dirty="0" err="1">
                          <a:latin typeface="Times New Roman"/>
                          <a:ea typeface="Times New Roman"/>
                          <a:cs typeface="Times New Roman"/>
                        </a:rPr>
                        <a:t>Княгининского</a:t>
                      </a: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 района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398,7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448,2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464,9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482,3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403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Закон Нижегородской области от 06 апреля 2017 года № 35-З "О наделении органов местного самоуправления муниципальных районов и городских округов Нижегородской области отдельными государственными полномочиями по организации и осуществлению деятельности по опеке и попечительству в отношении совершеннолетних граждан"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381,8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395,8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410,2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57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8.1. 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381,8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395,8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410,2</a:t>
                      </a: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84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Адаптация социальных объектов для их доступности инвалидам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80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913,5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4 458,8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4 619,5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4 779,3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2" marR="36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8BM6j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7000" contrast="-29000"/>
          </a:blip>
          <a:stretch>
            <a:fillRect/>
          </a:stretch>
        </p:blipFill>
        <p:spPr>
          <a:xfrm>
            <a:off x="6286512" y="1928802"/>
            <a:ext cx="2558626" cy="1642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500174"/>
            <a:ext cx="80724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214282" y="214290"/>
            <a:ext cx="8072494" cy="928694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"Обеспечение граждан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доступным и комфортным жильем"на 2017-2021 годы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8215338" y="214290"/>
            <a:ext cx="785818" cy="928694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0" y="2393042"/>
            <a:ext cx="6453255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год  – 3 424,7 тысяч рублей; 2019 год  – 1 752,8 тысяч рублей.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 – 1 283,8 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1" y="3284984"/>
            <a:ext cx="8033483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-на предоставление социальных выплат на обеспечение жильем молодых семей  и на компенсацию процентной ставки молодым семьям, взявшим ипотечные кредиты: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год  – 533,2 тысяч рублей;  2019 год  – 538,0 тысяч рублей;  2020 год  – 265,0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149080"/>
            <a:ext cx="8033482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год  – 2 037,7 тысяч рублей;  2019 год  – 1 018,9 тысяч рублей;  2020 год  – 1 018,8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4282" y="5013176"/>
            <a:ext cx="8033482" cy="785818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жильём отдельных категорий граждан, установленных федеральными законами от 12 января 1995 года №5-ФЗ «О ветеранах» и от 24 ноября 1995 года №181-ФЗ «О социальной защите инвалидов в Российской Федерации»: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год  – 779,4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24128" y="5924549"/>
            <a:ext cx="8023636" cy="576285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проведение ремонта жилых помещений, собственниками которых являются дети-сироты и дети, оставшихся без попечения родителей: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год  – 74,4 тысяч рублей;  2019 год  – 195,9 тысяч рублей.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8" name="Picture 6" descr="D:\ДОКУМЕНТЫ\2017\ПРЕЗЕНТАЦИЯ по проекту решения\картинки для презентации\2652e4f3f4eeaac6c8dccf3cbd448807.jpg"/>
          <p:cNvPicPr>
            <a:picLocks noChangeAspect="1" noChangeArrowheads="1"/>
          </p:cNvPicPr>
          <p:nvPr/>
        </p:nvPicPr>
        <p:blipFill>
          <a:blip r:embed="rId2" cstate="print">
            <a:lum bright="71000" contrast="-70000"/>
          </a:blip>
          <a:srcRect/>
          <a:stretch>
            <a:fillRect/>
          </a:stretch>
        </p:blipFill>
        <p:spPr bwMode="auto">
          <a:xfrm>
            <a:off x="0" y="1928802"/>
            <a:ext cx="8858312" cy="4572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7" name="TextBox 6"/>
          <p:cNvSpPr txBox="1"/>
          <p:nvPr/>
        </p:nvSpPr>
        <p:spPr>
          <a:xfrm>
            <a:off x="428596" y="1428736"/>
            <a:ext cx="778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17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- создание комфортной среды проживания и жизнедеятельности для населения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района.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8072430" y="1571612"/>
            <a:ext cx="1071570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251520" y="357166"/>
            <a:ext cx="8064896" cy="1071570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«Обеспечение населения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качественными услугами в сфере жилищно-коммунального хозяйства и транспортного обслуживания» на 2017-2021 годы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8215338" y="357166"/>
            <a:ext cx="642974" cy="1071570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066636"/>
              </p:ext>
            </p:extLst>
          </p:nvPr>
        </p:nvGraphicFramePr>
        <p:xfrm>
          <a:off x="251520" y="2071678"/>
          <a:ext cx="8640960" cy="4428744"/>
        </p:xfrm>
        <a:graphic>
          <a:graphicData uri="http://schemas.openxmlformats.org/drawingml/2006/table">
            <a:tbl>
              <a:tblPr/>
              <a:tblGrid>
                <a:gridCol w="864096"/>
                <a:gridCol w="3672408"/>
                <a:gridCol w="745027"/>
                <a:gridCol w="839149"/>
                <a:gridCol w="864096"/>
                <a:gridCol w="864096"/>
                <a:gridCol w="792088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МП/ПМП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муниципальной   программы (подпрограммы)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2018 год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  к 2017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году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2019 год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2020 год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27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04 0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Муниципальная программа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района Нижегородской области «Обеспечение населения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района Нижегородской области качественными услугами в сфере жилищно-коммунального хозяйства и транспортного обслуживания» на 2017-2021 годы</a:t>
                      </a:r>
                      <a:endParaRPr lang="ru-RU" sz="1200" dirty="0">
                        <a:latin typeface="Arial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4 109,9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27 617,7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672,0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8 539,4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8234,5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04 1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Подпрограмма  «Комплексное развитие систем коммунальной инфраструктуры Княгининского района Нижегородской области» на 2017-2021 годы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1 975,9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16 972,0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859,0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1 975,9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1 671,0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04 2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Подпрограмма  «Развитие пассажирских перевозок в Княгининском районе Нижегородской области» на 2017-2021 годы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2 134,0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2 134,0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2 134,0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2 134,0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04 4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Подпрограмма "Формирование комфортной городской  среды и обустройство мест массового отдыха на территории  Княгининского района Нижегородской области Нижегородской области" на 2017-2021 годы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8 491,4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4 409,2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4 409,2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04 5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Подпрограмма "Обращение с отходами и охрана окружающей среды на территории Княгининского района Нижегородской области" на 2017-2021 годы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20,3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20,3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20,3</a:t>
                      </a:r>
                    </a:p>
                  </a:txBody>
                  <a:tcPr marL="41413" marR="414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10205610.jpg"/>
          <p:cNvPicPr>
            <a:picLocks noChangeAspect="1"/>
          </p:cNvPicPr>
          <p:nvPr/>
        </p:nvPicPr>
        <p:blipFill>
          <a:blip r:embed="rId2" cstate="print">
            <a:lum bright="45000" contrast="-48000"/>
          </a:blip>
          <a:stretch>
            <a:fillRect/>
          </a:stretch>
        </p:blipFill>
        <p:spPr>
          <a:xfrm>
            <a:off x="5320203" y="3071810"/>
            <a:ext cx="3823797" cy="3356992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  <p:pic>
        <p:nvPicPr>
          <p:cNvPr id="22" name="Рисунок 21" descr="111.jpg"/>
          <p:cNvPicPr>
            <a:picLocks noChangeAspect="1"/>
          </p:cNvPicPr>
          <p:nvPr/>
        </p:nvPicPr>
        <p:blipFill>
          <a:blip r:embed="rId3" cstate="print">
            <a:lum bright="43000" contrast="-63000"/>
          </a:blip>
          <a:stretch>
            <a:fillRect/>
          </a:stretch>
        </p:blipFill>
        <p:spPr>
          <a:xfrm>
            <a:off x="5929322" y="1071546"/>
            <a:ext cx="2915816" cy="216024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45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21358" y="332656"/>
            <a:ext cx="7680837" cy="50006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8202196" y="359853"/>
            <a:ext cx="584646" cy="472869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8662" y="857233"/>
            <a:ext cx="8072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1.Возмещение МУП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ЖКХ» убытков полученных в результате работы муниципальной бани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2018 год в сумме 571,0 тысяч рублей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на 2019 год в сумме 571,0 тыс.рублей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на 2020 год в сумме 571,0 тыс.рублей. 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928662" y="1643050"/>
            <a:ext cx="80010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2.Софинансирование расселения многоквартирных домов признанных аварийными и подлежащими сносу предусмотрено 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2019 год в сумме 1 404,9 тысяч рублей</a:t>
            </a:r>
            <a:r>
              <a:rPr kumimoji="0" lang="en-US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2020 год в сумме 1 100,0 тысяч рублей. </a:t>
            </a:r>
            <a:endParaRPr kumimoji="0" lang="ru-RU" altLang="zh-CN" sz="14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928662" y="3286124"/>
            <a:ext cx="80010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5.Возмещение МУП «Княгининское ЖКХ» убытков полученных в результате обслуживания населения пассажирским автотранспортом на 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2018 год в сумме  2 134,0 тыс.рублей</a:t>
            </a:r>
            <a:r>
              <a:rPr kumimoji="0" lang="en-US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2019 год в сумме 2 134,0 тысяч рублей</a:t>
            </a:r>
            <a:r>
              <a:rPr kumimoji="0" lang="en-US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2020 год  в сумме 2 134,0 тысяч рублей.</a:t>
            </a:r>
            <a:endParaRPr kumimoji="0" lang="ru-RU" altLang="zh-CN" sz="14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928662" y="4000504"/>
            <a:ext cx="807249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6.Предоставление иных межбюджетных трансфертов на поддержку обустройства  мест массового отдыха населения (городских парков):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на 2018 год в сумме 3464,3 тысяч рублей</a:t>
            </a:r>
            <a:r>
              <a:rPr kumimoji="0" lang="en-US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857224" y="4786322"/>
            <a:ext cx="80010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zh-CN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Предоставление иных межбюджетных трансфертов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поддержку государственных программ субъектов Российской Федерации и муниципальных программ формирования современной городской среды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2018 год в сумме 5 027,1тысяч рублей</a:t>
            </a:r>
            <a:r>
              <a:rPr kumimoji="0" lang="en-US" altLang="zh-CN" sz="1400" b="0" i="1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2019 год в сумме 4 409,2 тысяч рублей</a:t>
            </a:r>
            <a:r>
              <a:rPr kumimoji="0" lang="en-US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2020 год в сумме 4 409,2 тысяч рублей;</a:t>
            </a:r>
            <a:endParaRPr kumimoji="0" lang="ru-RU" altLang="zh-CN" sz="14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928662" y="5786454"/>
            <a:ext cx="80010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6.Лабораторные исследования сточных и природных вод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2018 год в сумме 20,3 тысяч рублей</a:t>
            </a:r>
            <a:r>
              <a:rPr kumimoji="0" lang="en-US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2019 год в сумме 20,3 тысяч рублей</a:t>
            </a:r>
            <a:r>
              <a:rPr kumimoji="0" lang="en-US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en-US" altLang="zh-CN" sz="1400" b="0" i="1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2020 год в сумме 20,3 тысяч рублей.</a:t>
            </a:r>
            <a:endParaRPr kumimoji="0" lang="ru-RU" altLang="zh-CN" sz="1400" b="0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Выгнутая влево стрелка 14"/>
          <p:cNvSpPr/>
          <p:nvPr/>
        </p:nvSpPr>
        <p:spPr>
          <a:xfrm>
            <a:off x="214282" y="3000372"/>
            <a:ext cx="723532" cy="857256"/>
          </a:xfrm>
          <a:prstGeom prst="curvedRightArrow">
            <a:avLst>
              <a:gd name="adj1" fmla="val 25000"/>
              <a:gd name="adj2" fmla="val 50000"/>
              <a:gd name="adj3" fmla="val 23085"/>
            </a:avLst>
          </a:prstGeom>
          <a:solidFill>
            <a:srgbClr val="B4C3E6"/>
          </a:solidFill>
          <a:ln>
            <a:solidFill>
              <a:srgbClr val="B4C3E6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>
            <a:off x="214282" y="2357430"/>
            <a:ext cx="723532" cy="714380"/>
          </a:xfrm>
          <a:prstGeom prst="curvedRightArrow">
            <a:avLst>
              <a:gd name="adj1" fmla="val 25000"/>
              <a:gd name="adj2" fmla="val 50000"/>
              <a:gd name="adj3" fmla="val 23085"/>
            </a:avLst>
          </a:prstGeom>
          <a:solidFill>
            <a:srgbClr val="B4C3E6"/>
          </a:solidFill>
          <a:ln>
            <a:solidFill>
              <a:srgbClr val="B4C3E6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ыгнутая влево стрелка 16"/>
          <p:cNvSpPr/>
          <p:nvPr/>
        </p:nvSpPr>
        <p:spPr>
          <a:xfrm>
            <a:off x="214282" y="1428736"/>
            <a:ext cx="723532" cy="928694"/>
          </a:xfrm>
          <a:prstGeom prst="curvedRightArrow">
            <a:avLst>
              <a:gd name="adj1" fmla="val 25000"/>
              <a:gd name="adj2" fmla="val 50000"/>
              <a:gd name="adj3" fmla="val 23085"/>
            </a:avLst>
          </a:prstGeom>
          <a:solidFill>
            <a:srgbClr val="B4C3E6"/>
          </a:solidFill>
          <a:ln>
            <a:solidFill>
              <a:srgbClr val="B4C3E6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Выгнутая влево стрелка 17"/>
          <p:cNvSpPr/>
          <p:nvPr/>
        </p:nvSpPr>
        <p:spPr>
          <a:xfrm>
            <a:off x="214282" y="3786190"/>
            <a:ext cx="723532" cy="1000132"/>
          </a:xfrm>
          <a:prstGeom prst="curvedRightArrow">
            <a:avLst>
              <a:gd name="adj1" fmla="val 25000"/>
              <a:gd name="adj2" fmla="val 50000"/>
              <a:gd name="adj3" fmla="val 23085"/>
            </a:avLst>
          </a:prstGeom>
          <a:solidFill>
            <a:srgbClr val="B4C3E6"/>
          </a:solidFill>
          <a:ln>
            <a:solidFill>
              <a:srgbClr val="B4C3E6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Выгнутая влево стрелка 18"/>
          <p:cNvSpPr/>
          <p:nvPr/>
        </p:nvSpPr>
        <p:spPr>
          <a:xfrm>
            <a:off x="214282" y="4643446"/>
            <a:ext cx="723532" cy="1000132"/>
          </a:xfrm>
          <a:prstGeom prst="curvedRightArrow">
            <a:avLst>
              <a:gd name="adj1" fmla="val 25000"/>
              <a:gd name="adj2" fmla="val 50000"/>
              <a:gd name="adj3" fmla="val 23085"/>
            </a:avLst>
          </a:prstGeom>
          <a:solidFill>
            <a:srgbClr val="B4C3E6"/>
          </a:solidFill>
          <a:ln>
            <a:solidFill>
              <a:srgbClr val="B4C3E6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8662" y="2357430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Капитальный ремонт водовода от водозабора в урочище Козьи Рожки до башен-накопителей в г. Княгинино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2018 год в сумме 6461,0 тысяч рублей;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Строительство газовой котельной в г. Княгинино Нижегородской области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2018 год в сумме 9940,0 тысяч рублей;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1\Desktop\1111\6LnREhl-wHI.jpg"/>
          <p:cNvPicPr>
            <a:picLocks noChangeAspect="1" noChangeArrowheads="1"/>
          </p:cNvPicPr>
          <p:nvPr/>
        </p:nvPicPr>
        <p:blipFill>
          <a:blip r:embed="rId2" cstate="print">
            <a:lum bright="24000" contrast="-44000"/>
          </a:blip>
          <a:srcRect/>
          <a:stretch>
            <a:fillRect/>
          </a:stretch>
        </p:blipFill>
        <p:spPr bwMode="auto">
          <a:xfrm>
            <a:off x="6348248" y="4132307"/>
            <a:ext cx="2614212" cy="173804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2Lef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7" name="Picture 3" descr="C:\Users\1\Desktop\1111\TWfOy3cZ7PY.jpg"/>
          <p:cNvPicPr>
            <a:picLocks noChangeAspect="1" noChangeArrowheads="1"/>
          </p:cNvPicPr>
          <p:nvPr/>
        </p:nvPicPr>
        <p:blipFill>
          <a:blip r:embed="rId3" cstate="print">
            <a:lum bright="17000" contrast="-46000"/>
          </a:blip>
          <a:srcRect/>
          <a:stretch>
            <a:fillRect/>
          </a:stretch>
        </p:blipFill>
        <p:spPr bwMode="auto">
          <a:xfrm>
            <a:off x="6429388" y="2071678"/>
            <a:ext cx="2522512" cy="17057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2Lef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Овал 3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285720" y="260648"/>
            <a:ext cx="7786742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культуры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8139659" y="260648"/>
            <a:ext cx="785818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512316"/>
            <a:ext cx="863975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Утверждена: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от 05 декабря 2016 года № 2128 «Об утверждении муниципальной программы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 "Развитие культуры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области" на 2017-2021 годы».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2017-2021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 и молодежной политики администрации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ДОКУМЕНТЫ\2017\ПРЕЗЕНТАЦИЯ по проекту решения\2016 фото для презентации\jmx-jciyGeo.jpg"/>
          <p:cNvPicPr>
            <a:picLocks noChangeAspect="1" noChangeArrowheads="1"/>
          </p:cNvPicPr>
          <p:nvPr/>
        </p:nvPicPr>
        <p:blipFill>
          <a:blip r:embed="rId2" cstate="print">
            <a:lum bright="40000" contrast="-57000"/>
          </a:blip>
          <a:srcRect/>
          <a:stretch>
            <a:fillRect/>
          </a:stretch>
        </p:blipFill>
        <p:spPr bwMode="auto">
          <a:xfrm>
            <a:off x="0" y="1928802"/>
            <a:ext cx="9144000" cy="4929198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1" name="Picture 1" descr="C:\Users\1\Desktop\1111\SDC16395.jpg"/>
          <p:cNvPicPr>
            <a:picLocks noChangeAspect="1" noChangeArrowheads="1"/>
          </p:cNvPicPr>
          <p:nvPr/>
        </p:nvPicPr>
        <p:blipFill>
          <a:blip r:embed="rId3">
            <a:lum bright="18000" contrast="-51000"/>
          </a:blip>
          <a:srcRect/>
          <a:stretch>
            <a:fillRect/>
          </a:stretch>
        </p:blipFill>
        <p:spPr bwMode="auto">
          <a:xfrm>
            <a:off x="6357950" y="4429132"/>
            <a:ext cx="2428892" cy="16938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1" descr="C:\Users\1\Desktop\1111\DSC04267_1.jpg"/>
          <p:cNvPicPr>
            <a:picLocks noChangeAspect="1" noChangeArrowheads="1"/>
          </p:cNvPicPr>
          <p:nvPr/>
        </p:nvPicPr>
        <p:blipFill>
          <a:blip r:embed="rId4" cstate="print">
            <a:lum bright="23000" contrast="-60000"/>
          </a:blip>
          <a:srcRect/>
          <a:stretch>
            <a:fillRect/>
          </a:stretch>
        </p:blipFill>
        <p:spPr bwMode="auto">
          <a:xfrm>
            <a:off x="6429388" y="2428868"/>
            <a:ext cx="2250297" cy="150019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Овал 3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285719" y="332656"/>
            <a:ext cx="8011703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культуры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8108181" y="349995"/>
            <a:ext cx="785818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081559"/>
              </p:ext>
            </p:extLst>
          </p:nvPr>
        </p:nvGraphicFramePr>
        <p:xfrm>
          <a:off x="285720" y="1283235"/>
          <a:ext cx="8534753" cy="5220860"/>
        </p:xfrm>
        <a:graphic>
          <a:graphicData uri="http://schemas.openxmlformats.org/drawingml/2006/table">
            <a:tbl>
              <a:tblPr/>
              <a:tblGrid>
                <a:gridCol w="4150108"/>
                <a:gridCol w="856253"/>
                <a:gridCol w="864096"/>
                <a:gridCol w="864096"/>
                <a:gridCol w="792088"/>
                <a:gridCol w="1008112"/>
              </a:tblGrid>
              <a:tr h="230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alibri"/>
                        <a:ea typeface="Times New Roman"/>
                      </a:endParaRPr>
                    </a:p>
                  </a:txBody>
                  <a:tcPr marL="49834" marR="498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alibri"/>
                        <a:ea typeface="Times New Roman"/>
                      </a:endParaRPr>
                    </a:p>
                  </a:txBody>
                  <a:tcPr marL="49834" marR="498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alibri"/>
                        <a:ea typeface="Times New Roman"/>
                      </a:endParaRPr>
                    </a:p>
                  </a:txBody>
                  <a:tcPr marL="49834" marR="498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alibri"/>
                        <a:ea typeface="Times New Roman"/>
                      </a:endParaRPr>
                    </a:p>
                  </a:txBody>
                  <a:tcPr marL="49834" marR="498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alibri"/>
                        <a:ea typeface="Times New Roman"/>
                      </a:endParaRPr>
                    </a:p>
                  </a:txBody>
                  <a:tcPr marL="49834" marR="498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тыс.рублей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7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2017 год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% к 2017 году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249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Муниципальная программа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района Нижегородской области "Развитие культуры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района Нижегородской области на 2017-2021 годы"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45 239,9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48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</a:rPr>
                        <a:t> 970,7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106,8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49 633,2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50 322,0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Подпрограмма  «Наследие»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29 816,2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31 934,8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107,1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32 122,5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32 317,6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Подпрограмма  «Развитие дополнительного музыкального образования детей»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4 412,4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4 724,4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107,1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4 751,6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4 779,8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Подпрограмма "Развитие внутреннего культурно-познавательного туризма" 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2,0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14,0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700,0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14,0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14,0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Подпрограмма "Развитие молодежной политики" 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34,5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90,0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260,9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90,0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90,0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Подпрограмма "Финансовое и хозяйственное обеспечение деятельности учреждений культуры Княгининского района"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10 256,3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11 480,1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111,9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11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899,1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12 334,9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Подпрограмма "Обеспечение реализации муниципальной программы" 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718,5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727,4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101,2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756,0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785,7</a:t>
                      </a:r>
                    </a:p>
                  </a:txBody>
                  <a:tcPr marL="49834" marR="49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D:\ДОКУМЕНТЫ\2017\ПРЕЗЕНТАЦИЯ по проекту решения\2016 фото для презентации\DBnrvgf3Lbs.jpg"/>
          <p:cNvPicPr>
            <a:picLocks noChangeAspect="1" noChangeArrowheads="1"/>
          </p:cNvPicPr>
          <p:nvPr/>
        </p:nvPicPr>
        <p:blipFill>
          <a:blip r:embed="rId2" cstate="print">
            <a:lum bright="44000" contrast="-76000"/>
          </a:blip>
          <a:srcRect/>
          <a:stretch>
            <a:fillRect/>
          </a:stretch>
        </p:blipFill>
        <p:spPr bwMode="auto">
          <a:xfrm>
            <a:off x="0" y="1785926"/>
            <a:ext cx="9144000" cy="4857784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3" name="Рисунок 12" descr="18415.jpg"/>
          <p:cNvPicPr>
            <a:picLocks noChangeAspect="1"/>
          </p:cNvPicPr>
          <p:nvPr/>
        </p:nvPicPr>
        <p:blipFill>
          <a:blip r:embed="rId3" cstate="print">
            <a:lum bright="45000" contrast="-38000"/>
            <a:extLst/>
          </a:blip>
          <a:stretch>
            <a:fillRect/>
          </a:stretch>
        </p:blipFill>
        <p:spPr>
          <a:xfrm>
            <a:off x="5643538" y="3786190"/>
            <a:ext cx="3286180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0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285720" y="307466"/>
            <a:ext cx="7881080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культуры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8028384" y="307466"/>
            <a:ext cx="758458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1769019" y="1100189"/>
            <a:ext cx="50710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Индикаторы достижения цели  муниципальной программы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093276"/>
              </p:ext>
            </p:extLst>
          </p:nvPr>
        </p:nvGraphicFramePr>
        <p:xfrm>
          <a:off x="205404" y="1417193"/>
          <a:ext cx="8724314" cy="5201367"/>
        </p:xfrm>
        <a:graphic>
          <a:graphicData uri="http://schemas.openxmlformats.org/drawingml/2006/table">
            <a:tbl>
              <a:tblPr/>
              <a:tblGrid>
                <a:gridCol w="4176464"/>
                <a:gridCol w="936104"/>
                <a:gridCol w="792088"/>
                <a:gridCol w="803434"/>
                <a:gridCol w="936104"/>
                <a:gridCol w="1080120"/>
              </a:tblGrid>
              <a:tr h="25033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0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2018 год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2019 год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2020 год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25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469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3650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3651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3653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3655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Повышение уровня удовлетворенности граждан 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района качеством предоставления муниципальных услуг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97,1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97,2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97,4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97,6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района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60,0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66,6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73,3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0,23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0,23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0,24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0,25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Увеличение количества фильмовыдач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566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566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567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568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1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35,6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35,8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36,3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5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68,1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68,5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69,0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69,5</a:t>
                      </a: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1\Desktop\1111\vNIKQ_-TE1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572383"/>
            <a:ext cx="2930214" cy="1999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1\Desktop\1111\b9VWpWROt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3" y="1278970"/>
            <a:ext cx="2891150" cy="1935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1\Desktop\1111\nEWyDSaWDC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214421"/>
            <a:ext cx="2783216" cy="1929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572383"/>
            <a:ext cx="2714644" cy="1982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" name="Овал 5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11779"/>
            <a:ext cx="32335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 на»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428596" y="214290"/>
            <a:ext cx="7500990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районного бюджета на культуру и кинематографию на 2018 год и плановый период 2019 и 2020 годов в расчете на 1 жителя, рублей</a:t>
            </a:r>
            <a:endParaRPr lang="ru-RU" sz="2000" b="1" dirty="0" smtClean="0">
              <a:ln w="18415" cmpd="sng">
                <a:noFill/>
                <a:prstDash val="solid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8001024" y="214290"/>
            <a:ext cx="928694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14678" y="2571744"/>
            <a:ext cx="2500330" cy="22145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5"/>
          <p:cNvSpPr/>
          <p:nvPr/>
        </p:nvSpPr>
        <p:spPr>
          <a:xfrm>
            <a:off x="1928794" y="2857496"/>
            <a:ext cx="1211580" cy="7147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2017 год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3 816,1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bject 15"/>
          <p:cNvSpPr/>
          <p:nvPr/>
        </p:nvSpPr>
        <p:spPr>
          <a:xfrm>
            <a:off x="1928794" y="3857628"/>
            <a:ext cx="1211580" cy="7147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4 076,1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bject 15"/>
          <p:cNvSpPr/>
          <p:nvPr/>
        </p:nvSpPr>
        <p:spPr>
          <a:xfrm>
            <a:off x="5786446" y="3857628"/>
            <a:ext cx="1211580" cy="7147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4 185,6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bject 15"/>
          <p:cNvSpPr/>
          <p:nvPr/>
        </p:nvSpPr>
        <p:spPr>
          <a:xfrm>
            <a:off x="5786446" y="2786058"/>
            <a:ext cx="1211580" cy="7147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4 129,8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64065293"/>
              </p:ext>
            </p:extLst>
          </p:nvPr>
        </p:nvGraphicFramePr>
        <p:xfrm>
          <a:off x="357158" y="785794"/>
          <a:ext cx="8786842" cy="3214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428992" y="3571876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500166" y="4000504"/>
            <a:ext cx="428628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85720" y="4357695"/>
            <a:ext cx="3071834" cy="22929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рамках программы поселениям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будут предоставляться 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на выполнение собственных и передаваемых полномочий органами местного самоуправления поселений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2018 год – 35,0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 – 35,4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35,9 млн.рублей.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6786578" y="4000504"/>
            <a:ext cx="428628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786182" y="4357695"/>
            <a:ext cx="5214974" cy="22929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-многофункциональному центру предоставления государственных и муниципальных услуг на территории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 в сумме: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2018 год – 5,7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 – 5,9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6,1 млн.рублей.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Княгининский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РИЦ» в сумме: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2018 год – 3,6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 – 3,7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3,8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4" y="6286520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ятиугольник 17"/>
          <p:cNvSpPr/>
          <p:nvPr/>
        </p:nvSpPr>
        <p:spPr>
          <a:xfrm>
            <a:off x="428596" y="214290"/>
            <a:ext cx="7500990" cy="50006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8072462" y="214290"/>
            <a:ext cx="642942" cy="50006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0"/>
          <p:cNvPicPr>
            <a:picLocks noChangeAspect="1" noChangeArrowheads="1"/>
          </p:cNvPicPr>
          <p:nvPr/>
        </p:nvPicPr>
        <p:blipFill>
          <a:blip r:embed="rId2" cstate="print">
            <a:lum bright="21000" contrast="-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8" y="5072074"/>
            <a:ext cx="2335389" cy="13573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D:\ДОКУМЕНТЫ\2017\ПРЕЗЕНТАЦИЯ по проекту решения\картинки для презентации\iо.jpg"/>
          <p:cNvPicPr>
            <a:picLocks noChangeAspect="1" noChangeArrowheads="1"/>
          </p:cNvPicPr>
          <p:nvPr/>
        </p:nvPicPr>
        <p:blipFill>
          <a:blip r:embed="rId3" cstate="print">
            <a:lum bright="35000" contrast="-47000"/>
          </a:blip>
          <a:srcRect/>
          <a:stretch>
            <a:fillRect/>
          </a:stretch>
        </p:blipFill>
        <p:spPr bwMode="auto">
          <a:xfrm>
            <a:off x="6643702" y="1643050"/>
            <a:ext cx="2500298" cy="14287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" name="Рисунок 10" descr="UQsC_hav6j0.jpg"/>
          <p:cNvPicPr>
            <a:picLocks noChangeAspect="1"/>
          </p:cNvPicPr>
          <p:nvPr/>
        </p:nvPicPr>
        <p:blipFill>
          <a:blip r:embed="rId4" cstate="print">
            <a:lum bright="39000" contrast="-48000"/>
            <a:extLst/>
          </a:blip>
          <a:stretch>
            <a:fillRect/>
          </a:stretch>
        </p:blipFill>
        <p:spPr>
          <a:xfrm>
            <a:off x="6786546" y="3286124"/>
            <a:ext cx="2357454" cy="1573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</p:spPr>
      </p:pic>
      <p:sp>
        <p:nvSpPr>
          <p:cNvPr id="4" name="Овал 3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00034" y="357166"/>
            <a:ext cx="7500990" cy="1000132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физической культуры и  спорта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7929586" y="357166"/>
            <a:ext cx="1071570" cy="1000132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2" y="1357298"/>
            <a:ext cx="871543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Утверждена: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от 05 декабря 2016 года № 2137 «Об утверждении муниципальной программы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 «Развитие физической культуры и спорта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2017-2021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отдел физической культуры и спорта администрации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2" y="3857628"/>
          <a:ext cx="7858181" cy="2598083"/>
        </p:xfrm>
        <a:graphic>
          <a:graphicData uri="http://schemas.openxmlformats.org/drawingml/2006/table">
            <a:tbl>
              <a:tblPr/>
              <a:tblGrid>
                <a:gridCol w="3433142"/>
                <a:gridCol w="886875"/>
                <a:gridCol w="886875"/>
                <a:gridCol w="771736"/>
                <a:gridCol w="1034588"/>
                <a:gridCol w="844965"/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2017 год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% к 2017 году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1147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Муниципальная программа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района Нижегородской области «Развитие физической культуры и спорта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района Нижегородской области» на 2017-2021 годы 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14 143,9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15 319,6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108,3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14 872,8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15 138,7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Подпрограмма  «Развитие физической культуры и массового спорта, развитие спорта высших достижений»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13 438,7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14 600,7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108,6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14 125,3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14 361,5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Подпрограмма  «Обеспечение реализации муниципальной программы»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705,2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718,9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101,9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747,5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777,2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295" marR="65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:\Users\1\Desktop\1111\le-sport-à-cormontreuil-mairie-de-cormontreuil.jpg"/>
          <p:cNvPicPr>
            <a:picLocks noChangeAspect="1" noChangeArrowheads="1"/>
          </p:cNvPicPr>
          <p:nvPr/>
        </p:nvPicPr>
        <p:blipFill>
          <a:blip r:embed="rId2">
            <a:lum bright="22000" contrast="-51000"/>
          </a:blip>
          <a:srcRect/>
          <a:stretch>
            <a:fillRect/>
          </a:stretch>
        </p:blipFill>
        <p:spPr bwMode="auto">
          <a:xfrm>
            <a:off x="285720" y="2071678"/>
            <a:ext cx="8715436" cy="4500594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179512" y="357166"/>
            <a:ext cx="7821512" cy="911594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физической культуры и  спорта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7965305" y="342226"/>
            <a:ext cx="927175" cy="911594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5512"/>
              </p:ext>
            </p:extLst>
          </p:nvPr>
        </p:nvGraphicFramePr>
        <p:xfrm>
          <a:off x="214282" y="1428736"/>
          <a:ext cx="8462174" cy="2071702"/>
        </p:xfrm>
        <a:graphic>
          <a:graphicData uri="http://schemas.openxmlformats.org/drawingml/2006/table">
            <a:tbl>
              <a:tblPr/>
              <a:tblGrid>
                <a:gridCol w="4018083"/>
                <a:gridCol w="852060"/>
                <a:gridCol w="855727"/>
                <a:gridCol w="936104"/>
                <a:gridCol w="864096"/>
                <a:gridCol w="936104"/>
              </a:tblGrid>
              <a:tr h="26046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измерения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 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82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2017 год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745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 и подростков, занимающихся в ДЮСШ, в общей численности детей и подростков от 6 до 17 лет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3,8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2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единиц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94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133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134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135</a:t>
                      </a: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Овал 20"/>
          <p:cNvSpPr/>
          <p:nvPr/>
        </p:nvSpPr>
        <p:spPr>
          <a:xfrm rot="1594596">
            <a:off x="1128556" y="4762715"/>
            <a:ext cx="1643074" cy="642942"/>
          </a:xfrm>
          <a:prstGeom prst="ellipse">
            <a:avLst/>
          </a:prstGeom>
          <a:gradFill flip="none" rotWithShape="1">
            <a:gsLst>
              <a:gs pos="0">
                <a:srgbClr val="5480C8">
                  <a:tint val="66000"/>
                  <a:satMod val="160000"/>
                </a:srgbClr>
              </a:gs>
              <a:gs pos="50000">
                <a:srgbClr val="5480C8">
                  <a:tint val="44500"/>
                  <a:satMod val="160000"/>
                </a:srgbClr>
              </a:gs>
              <a:gs pos="100000">
                <a:srgbClr val="5480C8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2017 год -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1193,07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14414" y="3857628"/>
            <a:ext cx="7215238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 rot="579750">
            <a:off x="2970899" y="5352176"/>
            <a:ext cx="1689505" cy="642942"/>
          </a:xfrm>
          <a:prstGeom prst="ellipse">
            <a:avLst/>
          </a:prstGeom>
          <a:gradFill flip="none" rotWithShape="1">
            <a:gsLst>
              <a:gs pos="0">
                <a:srgbClr val="5480C8">
                  <a:tint val="66000"/>
                  <a:satMod val="160000"/>
                </a:srgbClr>
              </a:gs>
              <a:gs pos="50000">
                <a:srgbClr val="5480C8">
                  <a:tint val="44500"/>
                  <a:satMod val="160000"/>
                </a:srgbClr>
              </a:gs>
              <a:gs pos="100000">
                <a:srgbClr val="5480C8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2018 год -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1292,25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 rot="21216918">
            <a:off x="5031281" y="5375751"/>
            <a:ext cx="1643074" cy="642942"/>
          </a:xfrm>
          <a:prstGeom prst="ellipse">
            <a:avLst/>
          </a:prstGeom>
          <a:gradFill flip="none" rotWithShape="1">
            <a:gsLst>
              <a:gs pos="0">
                <a:srgbClr val="5480C8">
                  <a:tint val="66000"/>
                  <a:satMod val="160000"/>
                </a:srgbClr>
              </a:gs>
              <a:gs pos="50000">
                <a:srgbClr val="5480C8">
                  <a:tint val="44500"/>
                  <a:satMod val="160000"/>
                </a:srgbClr>
              </a:gs>
              <a:gs pos="100000">
                <a:srgbClr val="5480C8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2019 год -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1254,56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 rot="20009522">
            <a:off x="6833996" y="4809237"/>
            <a:ext cx="1643074" cy="642942"/>
          </a:xfrm>
          <a:prstGeom prst="ellipse">
            <a:avLst/>
          </a:prstGeom>
          <a:gradFill flip="none" rotWithShape="1">
            <a:gsLst>
              <a:gs pos="0">
                <a:srgbClr val="5480C8">
                  <a:tint val="66000"/>
                  <a:satMod val="160000"/>
                </a:srgbClr>
              </a:gs>
              <a:gs pos="50000">
                <a:srgbClr val="5480C8">
                  <a:tint val="44500"/>
                  <a:satMod val="160000"/>
                </a:srgbClr>
              </a:gs>
              <a:gs pos="100000">
                <a:srgbClr val="5480C8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2020 год -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1276,99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9" name="Picture 3" descr="D:\ДОКУМЕНТЫ\2017\ПРЕЗЕНТАЦИЯ по проекту решения\картинки для презентации\foto3.png"/>
          <p:cNvPicPr>
            <a:picLocks noChangeAspect="1" noChangeArrowheads="1"/>
          </p:cNvPicPr>
          <p:nvPr/>
        </p:nvPicPr>
        <p:blipFill>
          <a:blip r:embed="rId2" cstate="print">
            <a:lum bright="36000" contrast="-74000"/>
          </a:blip>
          <a:srcRect/>
          <a:stretch>
            <a:fillRect/>
          </a:stretch>
        </p:blipFill>
        <p:spPr bwMode="auto">
          <a:xfrm>
            <a:off x="1" y="1285860"/>
            <a:ext cx="9144000" cy="557214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6" name="TextBox 5"/>
          <p:cNvSpPr txBox="1"/>
          <p:nvPr/>
        </p:nvSpPr>
        <p:spPr>
          <a:xfrm>
            <a:off x="285720" y="1285860"/>
            <a:ext cx="485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Утверждена: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от 28.08.2014 №1327 "Об утверждении муниципальной программы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агропромышленного комплекса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2015-2020 годы».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000372"/>
            <a:ext cx="2428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2015-2020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3504" y="1285860"/>
            <a:ext cx="364333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:                          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3429000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6018" name="Picture 2" descr="D:\ДОКУМЕНТЫ\2017\ПРЕЗЕНТАЦИЯ по проекту решения\картинки для презентации\img_7971543_104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929198"/>
            <a:ext cx="2500298" cy="1500198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sp>
        <p:nvSpPr>
          <p:cNvPr id="13" name="TextBox 12"/>
          <p:cNvSpPr txBox="1"/>
          <p:nvPr/>
        </p:nvSpPr>
        <p:spPr>
          <a:xfrm>
            <a:off x="0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ятиугольник 17"/>
          <p:cNvSpPr/>
          <p:nvPr/>
        </p:nvSpPr>
        <p:spPr>
          <a:xfrm>
            <a:off x="500034" y="214290"/>
            <a:ext cx="7500990" cy="1000132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агропромышленного комплекса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области» на 2015-2020 годы»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7929586" y="214290"/>
            <a:ext cx="1071570" cy="1000132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021793"/>
              </p:ext>
            </p:extLst>
          </p:nvPr>
        </p:nvGraphicFramePr>
        <p:xfrm>
          <a:off x="2720360" y="2670855"/>
          <a:ext cx="6096000" cy="3756760"/>
        </p:xfrm>
        <a:graphic>
          <a:graphicData uri="http://schemas.openxmlformats.org/drawingml/2006/table">
            <a:tbl>
              <a:tblPr/>
              <a:tblGrid>
                <a:gridCol w="2956670"/>
                <a:gridCol w="695170"/>
                <a:gridCol w="648072"/>
                <a:gridCol w="504056"/>
                <a:gridCol w="665051"/>
                <a:gridCol w="626981"/>
              </a:tblGrid>
              <a:tr h="6279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муниципальной   программы (подпрограммы)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2018 год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  к 2017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году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2019 год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2020 год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115501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Муниципальная программа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района Нижегородской области "Развитие агропромышленного комплекса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района Нижегородской области» на 2015-2020 годы»</a:t>
                      </a:r>
                      <a:endParaRPr lang="ru-RU" sz="1000" dirty="0">
                        <a:latin typeface="Arial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44 534,1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21 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993,1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49,4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26 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395,1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40 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462,8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73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Подпрограмма  "Развитие сельского хозяйства, пищевой и перерабатывающей промышленности Княгининского района Нижегородской области" до 2020 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40 037,8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17 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</a:rPr>
                        <a:t>276,8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</a:rPr>
                        <a:t>43,2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21 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</a:rPr>
                        <a:t>509,0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35 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</a:rPr>
                        <a:t>400,2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9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Подпрограмма "Эпизоотическое благополучие Княгининского района Нижегородской области до 2020 года"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155,4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151,5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97,5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151,5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151,5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6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4 340,9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4 564,8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105,2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4734,6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4 911,1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58" y="3857628"/>
            <a:ext cx="2357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3357554" y="2428868"/>
          <a:ext cx="5572164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3357554" y="1214422"/>
          <a:ext cx="5572164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3357554" y="3143248"/>
          <a:ext cx="5598473" cy="816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9" name="Схема 18"/>
          <p:cNvGraphicFramePr/>
          <p:nvPr/>
        </p:nvGraphicFramePr>
        <p:xfrm>
          <a:off x="3357554" y="4143380"/>
          <a:ext cx="5604835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11267" name="Picture 3" descr="D:\ДОКУМЕНТЫ\2017\ПРЕЗЕНТАЦИЯ по проекту решения\картинки для презентации\rwHZO05s2A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14282" y="1214422"/>
            <a:ext cx="3071834" cy="164307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14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14282" y="4869160"/>
            <a:ext cx="3071833" cy="1631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ятиугольник 23"/>
          <p:cNvSpPr/>
          <p:nvPr/>
        </p:nvSpPr>
        <p:spPr>
          <a:xfrm>
            <a:off x="363360" y="285728"/>
            <a:ext cx="7500990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Поддержка сельскохозяйственного производства </a:t>
            </a:r>
          </a:p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2018 году</a:t>
            </a: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7864350" y="294537"/>
            <a:ext cx="928694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3" name="Схема 22"/>
          <p:cNvGraphicFramePr/>
          <p:nvPr/>
        </p:nvGraphicFramePr>
        <p:xfrm>
          <a:off x="3357554" y="5286388"/>
          <a:ext cx="5604835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pic>
        <p:nvPicPr>
          <p:cNvPr id="16" name="Picture 2" descr="http://agronews.ua/sites/default/files/images/1-14_0.640.jpg"/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194331" y="3029717"/>
            <a:ext cx="3071834" cy="1695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55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611779"/>
            <a:ext cx="30620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214282" y="260648"/>
            <a:ext cx="8001056" cy="785818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 на 2018 год</a:t>
            </a:r>
          </a:p>
          <a:p>
            <a:pPr lvl="0"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Нашивка 29"/>
          <p:cNvSpPr/>
          <p:nvPr/>
        </p:nvSpPr>
        <p:spPr>
          <a:xfrm>
            <a:off x="8215338" y="262561"/>
            <a:ext cx="714380" cy="785818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897997502"/>
              </p:ext>
            </p:extLst>
          </p:nvPr>
        </p:nvGraphicFramePr>
        <p:xfrm>
          <a:off x="182792" y="1176254"/>
          <a:ext cx="8715436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C:\Users\1\Desktop\1111\3avFy3TsuM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984119">
            <a:off x="352797" y="4877123"/>
            <a:ext cx="2226522" cy="1733872"/>
          </a:xfrm>
          <a:prstGeom prst="rect">
            <a:avLst/>
          </a:prstGeom>
          <a:noFill/>
          <a:effectLst>
            <a:softEdge rad="63500"/>
          </a:effectLst>
          <a:scene3d>
            <a:camera prst="isometricOffAxis1Right"/>
            <a:lightRig rig="threePt" dir="t"/>
          </a:scene3d>
        </p:spPr>
      </p:pic>
      <p:pic>
        <p:nvPicPr>
          <p:cNvPr id="10241" name="Picture 1" descr="D:\ДОКУМЕНТЫ\2017\ПРЕЗЕНТАЦИЯ по проекту решения\картинки для презентации\5a6a24a7-7e15-4454-a46e-6da19b8fac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4926485"/>
            <a:ext cx="2520280" cy="1681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2" descr="D:\ДОКУМЕНТЫ\2017\ПРЕЗЕНТАЦИЯ по проекту решения\картинки для презентации\2016 фото для презентации\фок\XIor5ZTl-e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72198" y="4914626"/>
            <a:ext cx="2571768" cy="1693363"/>
          </a:xfrm>
          <a:prstGeom prst="rect">
            <a:avLst/>
          </a:prstGeom>
          <a:noFill/>
          <a:effectLst>
            <a:softEdge rad="63500"/>
          </a:effectLst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 descr="P12304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43182"/>
            <a:ext cx="2190765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Рисунок 36" descr="42d34ff4bb7e4134b16f07f7ff71af070cff106c_7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7977" y="2714620"/>
            <a:ext cx="2256023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Рисунок 32" descr="P1230422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4678" y="5143512"/>
            <a:ext cx="2928958" cy="1607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Рисунок 35" descr="P12907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0826" y="5143512"/>
            <a:ext cx="2285984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 descr="P129064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34" y="5000636"/>
            <a:ext cx="2214579" cy="1660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081111056"/>
              </p:ext>
            </p:extLst>
          </p:nvPr>
        </p:nvGraphicFramePr>
        <p:xfrm>
          <a:off x="642912" y="1643051"/>
          <a:ext cx="3214712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1" name="Стрелка вправо 20"/>
          <p:cNvSpPr/>
          <p:nvPr/>
        </p:nvSpPr>
        <p:spPr>
          <a:xfrm>
            <a:off x="4071935" y="1714489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9" y="1643051"/>
          <a:ext cx="3214712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2071670" y="2643182"/>
            <a:ext cx="5000660" cy="13573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2018 году предусмотрены в сумме 13 939,0 тыс. руб., что составляет 190,1 % к уровню 2017 года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 rot="1749426">
            <a:off x="2403132" y="4080053"/>
            <a:ext cx="717118" cy="374154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57158" y="4500570"/>
            <a:ext cx="2643206" cy="10001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дорожного фонда и собственных доходов поселений – 5692,6 тыс. руб.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357554" y="4500570"/>
            <a:ext cx="2571768" cy="7143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районного бюджета – 1972,2 тыс. руб.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357158" y="357166"/>
            <a:ext cx="7786742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формируются и используются средства дорожного фонда поселений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</a:p>
          <a:p>
            <a:pPr lvl="0"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8072462" y="357166"/>
            <a:ext cx="928694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8764101">
            <a:off x="6165806" y="4060865"/>
            <a:ext cx="717118" cy="374154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214810" y="4000504"/>
            <a:ext cx="717118" cy="445592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6500826" y="4500570"/>
            <a:ext cx="2357454" cy="7143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областного бюджета –  6 274,2 тыс. руб.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" descr="D:\ДОКУМЕНТЫ\2017\ПРЕЗЕНТАЦИЯ по проекту решения\картинки для презентации\человечки для презентации\iStock_000015294617Small.jpg"/>
          <p:cNvPicPr>
            <a:picLocks noChangeAspect="1" noChangeArrowheads="1"/>
          </p:cNvPicPr>
          <p:nvPr/>
        </p:nvPicPr>
        <p:blipFill>
          <a:blip r:embed="rId2" cstate="print">
            <a:lum bright="35000" contrast="-55000"/>
          </a:blip>
          <a:srcRect/>
          <a:stretch>
            <a:fillRect/>
          </a:stretch>
        </p:blipFill>
        <p:spPr bwMode="auto">
          <a:xfrm>
            <a:off x="0" y="1214422"/>
            <a:ext cx="9144000" cy="5643577"/>
          </a:xfrm>
          <a:prstGeom prst="rect">
            <a:avLst/>
          </a:prstGeom>
          <a:noFill/>
          <a:effectLst>
            <a:softEdge rad="635000"/>
          </a:effectLst>
        </p:spPr>
      </p:pic>
      <p:graphicFrame>
        <p:nvGraphicFramePr>
          <p:cNvPr id="10" name="Схема 9"/>
          <p:cNvGraphicFramePr/>
          <p:nvPr/>
        </p:nvGraphicFramePr>
        <p:xfrm>
          <a:off x="3286116" y="1857364"/>
          <a:ext cx="1857388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214282" y="4429132"/>
          <a:ext cx="1643074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2857488" y="4143380"/>
          <a:ext cx="2286016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7" y="1214427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2018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4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местных бюджетов в 2018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500034" y="214290"/>
            <a:ext cx="7358114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</a:t>
            </a:r>
          </a:p>
          <a:p>
            <a:pPr lvl="0"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8001024" y="214290"/>
            <a:ext cx="928694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5286380" y="2000240"/>
          <a:ext cx="3857620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0" y="1928802"/>
          <a:ext cx="400052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50" y="1214424"/>
            <a:ext cx="4357719" cy="10001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50" y="3000373"/>
            <a:ext cx="4357719" cy="12144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 Нижегородской области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50" y="5072074"/>
            <a:ext cx="4357719" cy="10715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2018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1324009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9" y="857232"/>
            <a:ext cx="2489200" cy="1661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8358214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D:\ДОКУМЕНТЫ\2017\ПРЕЗЕНТАЦИЯ по проекту решения\картинки для презентации\vQf5LSudn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42" y="3214686"/>
            <a:ext cx="2643207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428596" y="214290"/>
            <a:ext cx="7358114" cy="714380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</a:t>
            </a:r>
            <a:r>
              <a:rPr lang="ru-RU" sz="2400" b="1" spc="50" dirty="0" err="1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8001024" y="214290"/>
            <a:ext cx="928694" cy="714380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C:\Users\1\Desktop\1111\P13000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1857364"/>
            <a:ext cx="2223537" cy="15604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7" name="Picture 3" descr="C:\Users\1\Desktop\1111\Безымянный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4643446"/>
            <a:ext cx="2618613" cy="1784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857232"/>
            <a:ext cx="8929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203355"/>
              </p:ext>
            </p:extLst>
          </p:nvPr>
        </p:nvGraphicFramePr>
        <p:xfrm>
          <a:off x="500034" y="4015219"/>
          <a:ext cx="8464454" cy="26476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95902"/>
                <a:gridCol w="4968552"/>
              </a:tblGrid>
              <a:tr h="31294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5721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Тямусева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Нина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72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обл.,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866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721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312941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730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 8-00 до 17-00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Вс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8" y="6450226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49706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59</a:t>
            </a:fld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142984"/>
            <a:ext cx="5357850" cy="2857520"/>
          </a:xfrm>
          <a:prstGeom prst="rect">
            <a:avLst/>
          </a:prstGeom>
          <a:noFill/>
        </p:spPr>
      </p:pic>
      <p:sp>
        <p:nvSpPr>
          <p:cNvPr id="11" name="Пятиугольник 10"/>
          <p:cNvSpPr/>
          <p:nvPr/>
        </p:nvSpPr>
        <p:spPr>
          <a:xfrm>
            <a:off x="571472" y="142852"/>
            <a:ext cx="7358114" cy="714380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  <a:p>
            <a:pPr lvl="0"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ашивка 11"/>
          <p:cNvSpPr/>
          <p:nvPr/>
        </p:nvSpPr>
        <p:spPr>
          <a:xfrm>
            <a:off x="8001024" y="142852"/>
            <a:ext cx="928694" cy="714380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7" y="1571612"/>
            <a:ext cx="3155310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597" y="1643052"/>
            <a:ext cx="8229600" cy="4373563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решению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500034" y="428604"/>
            <a:ext cx="7358114" cy="857256"/>
          </a:xfrm>
          <a:prstGeom prst="homePlate">
            <a:avLst/>
          </a:prstGeom>
          <a:ln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001024" y="428604"/>
            <a:ext cx="891456" cy="857256"/>
          </a:xfrm>
          <a:prstGeom prst="chevron">
            <a:avLst>
              <a:gd name="adj" fmla="val 50000"/>
            </a:avLst>
          </a:prstGeom>
          <a:ln>
            <a:solidFill>
              <a:srgbClr val="0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14982</TotalTime>
  <Words>7645</Words>
  <Application>Microsoft Office PowerPoint</Application>
  <PresentationFormat>Экран (4:3)</PresentationFormat>
  <Paragraphs>2044</Paragraphs>
  <Slides>60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Аптека</vt:lpstr>
      <vt:lpstr>Презентация PowerPoint</vt:lpstr>
      <vt:lpstr>Презентация PowerPoint</vt:lpstr>
      <vt:lpstr>Презентация PowerPoint</vt:lpstr>
      <vt:lpstr>Консолидированный бюджет  Княгининского района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1752</cp:revision>
  <cp:lastPrinted>2018-10-02T06:59:47Z</cp:lastPrinted>
  <dcterms:created xsi:type="dcterms:W3CDTF">2013-11-18T11:27:07Z</dcterms:created>
  <dcterms:modified xsi:type="dcterms:W3CDTF">2018-10-02T08:15:59Z</dcterms:modified>
</cp:coreProperties>
</file>