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rawings/drawing1.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drawings/drawing2.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9.xml" ContentType="application/vnd.openxmlformats-officedocument.drawingml.chart+xml"/>
  <Override PartName="/ppt/drawings/drawing3.xml" ContentType="application/vnd.openxmlformats-officedocument.drawingml.chartshapes+xml"/>
  <Override PartName="/ppt/charts/chart10.xml" ContentType="application/vnd.openxmlformats-officedocument.drawingml.chart+xml"/>
  <Override PartName="/ppt/drawings/drawing4.xml" ContentType="application/vnd.openxmlformats-officedocument.drawingml.chartshapes+xml"/>
  <Override PartName="/ppt/notesSlides/notesSlide4.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drawings/drawing5.xml" ContentType="application/vnd.openxmlformats-officedocument.drawingml.chartshapes+xml"/>
  <Override PartName="/ppt/charts/chart14.xml" ContentType="application/vnd.openxmlformats-officedocument.drawingml.chart+xml"/>
  <Override PartName="/ppt/drawings/drawing6.xml" ContentType="application/vnd.openxmlformats-officedocument.drawingml.chartshapes+xml"/>
  <Override PartName="/ppt/notesSlides/notesSlide5.xml" ContentType="application/vnd.openxmlformats-officedocument.presentationml.notesSlide+xml"/>
  <Override PartName="/ppt/charts/chart15.xml" ContentType="application/vnd.openxmlformats-officedocument.drawingml.chart+xml"/>
  <Override PartName="/ppt/notesSlides/notesSlide6.xml" ContentType="application/vnd.openxmlformats-officedocument.presentationml.notesSlide+xml"/>
  <Override PartName="/ppt/charts/chart16.xml" ContentType="application/vnd.openxmlformats-officedocument.drawingml.chart+xml"/>
  <Override PartName="/ppt/drawings/drawing7.xml" ContentType="application/vnd.openxmlformats-officedocument.drawingml.chartshapes+xml"/>
  <Override PartName="/ppt/charts/chart17.xml" ContentType="application/vnd.openxmlformats-officedocument.drawingml.chart+xml"/>
  <Override PartName="/ppt/drawings/drawing8.xml" ContentType="application/vnd.openxmlformats-officedocument.drawingml.chartshape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257" r:id="rId2"/>
    <p:sldId id="320" r:id="rId3"/>
    <p:sldId id="370" r:id="rId4"/>
    <p:sldId id="368" r:id="rId5"/>
    <p:sldId id="369" r:id="rId6"/>
    <p:sldId id="265" r:id="rId7"/>
    <p:sldId id="359" r:id="rId8"/>
    <p:sldId id="302" r:id="rId9"/>
    <p:sldId id="329" r:id="rId10"/>
    <p:sldId id="333" r:id="rId11"/>
    <p:sldId id="331" r:id="rId12"/>
    <p:sldId id="279" r:id="rId13"/>
    <p:sldId id="301" r:id="rId14"/>
    <p:sldId id="269" r:id="rId15"/>
    <p:sldId id="371" r:id="rId16"/>
    <p:sldId id="347" r:id="rId17"/>
    <p:sldId id="268" r:id="rId18"/>
    <p:sldId id="306" r:id="rId19"/>
    <p:sldId id="276" r:id="rId20"/>
    <p:sldId id="361" r:id="rId21"/>
    <p:sldId id="362" r:id="rId22"/>
    <p:sldId id="363" r:id="rId23"/>
    <p:sldId id="321" r:id="rId24"/>
    <p:sldId id="322" r:id="rId25"/>
    <p:sldId id="312" r:id="rId26"/>
    <p:sldId id="378" r:id="rId27"/>
    <p:sldId id="379" r:id="rId28"/>
    <p:sldId id="385" r:id="rId29"/>
    <p:sldId id="380" r:id="rId30"/>
    <p:sldId id="381" r:id="rId31"/>
    <p:sldId id="323" r:id="rId32"/>
    <p:sldId id="338" r:id="rId33"/>
    <p:sldId id="364" r:id="rId34"/>
    <p:sldId id="382" r:id="rId35"/>
    <p:sldId id="281" r:id="rId36"/>
    <p:sldId id="383" r:id="rId37"/>
    <p:sldId id="282" r:id="rId38"/>
    <p:sldId id="288" r:id="rId39"/>
    <p:sldId id="342" r:id="rId40"/>
    <p:sldId id="384" r:id="rId41"/>
    <p:sldId id="387" r:id="rId42"/>
    <p:sldId id="343" r:id="rId43"/>
    <p:sldId id="344" r:id="rId44"/>
    <p:sldId id="345" r:id="rId45"/>
    <p:sldId id="346" r:id="rId46"/>
    <p:sldId id="313" r:id="rId47"/>
    <p:sldId id="332" r:id="rId48"/>
    <p:sldId id="340" r:id="rId49"/>
    <p:sldId id="339" r:id="rId50"/>
    <p:sldId id="295" r:id="rId51"/>
    <p:sldId id="377" r:id="rId52"/>
    <p:sldId id="289" r:id="rId53"/>
    <p:sldId id="386" r:id="rId54"/>
    <p:sldId id="290" r:id="rId55"/>
    <p:sldId id="376" r:id="rId56"/>
    <p:sldId id="365" r:id="rId57"/>
    <p:sldId id="373" r:id="rId58"/>
    <p:sldId id="374" r:id="rId59"/>
    <p:sldId id="355" r:id="rId60"/>
    <p:sldId id="296" r:id="rId61"/>
    <p:sldId id="335" r:id="rId62"/>
    <p:sldId id="366" r:id="rId63"/>
    <p:sldId id="297" r:id="rId64"/>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BDC44"/>
    <a:srgbClr val="CFF1FD"/>
    <a:srgbClr val="99CCFF"/>
    <a:srgbClr val="0C5427"/>
    <a:srgbClr val="66CCFF"/>
    <a:srgbClr val="AAF2FC"/>
    <a:srgbClr val="0066FF"/>
    <a:srgbClr val="CCECFF"/>
    <a:srgbClr val="A7E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06" autoAdjust="0"/>
    <p:restoredTop sz="99550" autoAdjust="0"/>
  </p:normalViewPr>
  <p:slideViewPr>
    <p:cSldViewPr>
      <p:cViewPr>
        <p:scale>
          <a:sx n="90" d="100"/>
          <a:sy n="90" d="100"/>
        </p:scale>
        <p:origin x="-624" y="-5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5.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6.xlsx"/></Relationships>
</file>

<file path=ppt/charts/_rels/chart15.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D:\&#1044;&#1054;&#1050;&#1059;&#1052;&#1045;&#1053;&#1058;&#1067;\2020\&#1087;&#1088;&#1077;&#1079;&#1077;&#1085;&#1090;&#1072;&#1094;&#1080;&#1103;%20&#1087;&#1086;%20&#1086;&#1090;&#1095;&#1077;&#1090;&#1091;\&#1075;&#1088;&#1072;&#1092;&#1080;&#1082;&#1080;.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D:\&#1044;&#1054;&#1050;&#1059;&#1052;&#1045;&#1053;&#1058;&#1067;\2021\&#1087;&#1088;&#1077;&#1079;&#1077;&#1085;&#1090;&#1072;&#1094;&#1080;&#1080;\&#1087;&#1088;&#1077;&#1079;&#1077;&#1085;&#1090;&#1072;&#1094;&#1080;&#1103;%20&#1087;&#1086;%20&#1086;&#1090;&#1095;&#1077;&#1090;&#1091;\&#1075;&#1088;&#1072;&#1092;&#1080;&#1082;&#108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Объем отгруженных товаров собственного производства, выполняемых работ (услуг) в расчете на 1 жителя, тыс.руб.</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numRef>
              <c:f>'социально-экономич'!$A$21:$A$23</c:f>
              <c:numCache>
                <c:formatCode>General</c:formatCode>
                <c:ptCount val="3"/>
                <c:pt idx="0">
                  <c:v>2018</c:v>
                </c:pt>
                <c:pt idx="1">
                  <c:v>2019</c:v>
                </c:pt>
                <c:pt idx="2">
                  <c:v>2020</c:v>
                </c:pt>
              </c:numCache>
            </c:numRef>
          </c:cat>
          <c:val>
            <c:numRef>
              <c:f>'социально-экономич'!$B$21:$B$23</c:f>
              <c:numCache>
                <c:formatCode>General</c:formatCode>
                <c:ptCount val="3"/>
                <c:pt idx="0">
                  <c:v>302.7</c:v>
                </c:pt>
                <c:pt idx="1">
                  <c:v>346.3</c:v>
                </c:pt>
                <c:pt idx="2">
                  <c:v>375.8</c:v>
                </c:pt>
              </c:numCache>
            </c:numRef>
          </c:val>
        </c:ser>
        <c:dLbls>
          <c:showLegendKey val="0"/>
          <c:showVal val="0"/>
          <c:showCatName val="0"/>
          <c:showSerName val="0"/>
          <c:showPercent val="0"/>
          <c:showBubbleSize val="0"/>
        </c:dLbls>
        <c:gapWidth val="55"/>
        <c:gapDepth val="55"/>
        <c:shape val="box"/>
        <c:axId val="78840192"/>
        <c:axId val="78841728"/>
        <c:axId val="0"/>
      </c:bar3DChart>
      <c:catAx>
        <c:axId val="78840192"/>
        <c:scaling>
          <c:orientation val="minMax"/>
        </c:scaling>
        <c:delete val="0"/>
        <c:axPos val="b"/>
        <c:numFmt formatCode="General" sourceLinked="1"/>
        <c:majorTickMark val="none"/>
        <c:minorTickMark val="none"/>
        <c:tickLblPos val="nextTo"/>
        <c:txPr>
          <a:bodyPr/>
          <a:lstStyle/>
          <a:p>
            <a:pPr>
              <a:defRPr sz="1200">
                <a:latin typeface="Times New Roman" pitchFamily="18" charset="0"/>
                <a:cs typeface="Times New Roman" pitchFamily="18" charset="0"/>
              </a:defRPr>
            </a:pPr>
            <a:endParaRPr lang="ru-RU"/>
          </a:p>
        </c:txPr>
        <c:crossAx val="78841728"/>
        <c:crosses val="autoZero"/>
        <c:auto val="1"/>
        <c:lblAlgn val="ctr"/>
        <c:lblOffset val="100"/>
        <c:noMultiLvlLbl val="0"/>
      </c:catAx>
      <c:valAx>
        <c:axId val="78841728"/>
        <c:scaling>
          <c:orientation val="minMax"/>
        </c:scaling>
        <c:delete val="0"/>
        <c:axPos val="l"/>
        <c:majorGridlines/>
        <c:numFmt formatCode="General" sourceLinked="1"/>
        <c:majorTickMark val="none"/>
        <c:minorTickMark val="none"/>
        <c:tickLblPos val="nextTo"/>
        <c:txPr>
          <a:bodyPr/>
          <a:lstStyle/>
          <a:p>
            <a:pPr>
              <a:defRPr sz="1000">
                <a:latin typeface="Times New Roman" pitchFamily="18" charset="0"/>
                <a:cs typeface="Times New Roman" pitchFamily="18" charset="0"/>
              </a:defRPr>
            </a:pPr>
            <a:endParaRPr lang="ru-RU"/>
          </a:p>
        </c:txPr>
        <c:crossAx val="7884019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Объем отгруженных товаров собственного производства, выполняемых работ (услуг), млн.руб.</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numRef>
              <c:f>'социально-экономич'!$A$4:$A$6</c:f>
              <c:numCache>
                <c:formatCode>General</c:formatCode>
                <c:ptCount val="3"/>
                <c:pt idx="0">
                  <c:v>2018</c:v>
                </c:pt>
                <c:pt idx="1">
                  <c:v>2019</c:v>
                </c:pt>
                <c:pt idx="2">
                  <c:v>2020</c:v>
                </c:pt>
              </c:numCache>
            </c:numRef>
          </c:cat>
          <c:val>
            <c:numRef>
              <c:f>'социально-экономич'!$B$4:$B$6</c:f>
              <c:numCache>
                <c:formatCode>General</c:formatCode>
                <c:ptCount val="3"/>
                <c:pt idx="0">
                  <c:v>3436.2</c:v>
                </c:pt>
                <c:pt idx="1">
                  <c:v>3867.3</c:v>
                </c:pt>
                <c:pt idx="2">
                  <c:v>4174.3</c:v>
                </c:pt>
              </c:numCache>
            </c:numRef>
          </c:val>
        </c:ser>
        <c:dLbls>
          <c:showLegendKey val="0"/>
          <c:showVal val="0"/>
          <c:showCatName val="0"/>
          <c:showSerName val="0"/>
          <c:showPercent val="0"/>
          <c:showBubbleSize val="0"/>
        </c:dLbls>
        <c:gapWidth val="55"/>
        <c:gapDepth val="55"/>
        <c:shape val="box"/>
        <c:axId val="78862208"/>
        <c:axId val="78863744"/>
        <c:axId val="0"/>
      </c:bar3DChart>
      <c:catAx>
        <c:axId val="78862208"/>
        <c:scaling>
          <c:orientation val="minMax"/>
        </c:scaling>
        <c:delete val="0"/>
        <c:axPos val="b"/>
        <c:numFmt formatCode="General" sourceLinked="1"/>
        <c:majorTickMark val="none"/>
        <c:minorTickMark val="none"/>
        <c:tickLblPos val="nextTo"/>
        <c:txPr>
          <a:bodyPr/>
          <a:lstStyle/>
          <a:p>
            <a:pPr>
              <a:defRPr sz="1200">
                <a:latin typeface="Times New Roman" pitchFamily="18" charset="0"/>
                <a:cs typeface="Times New Roman" pitchFamily="18" charset="0"/>
              </a:defRPr>
            </a:pPr>
            <a:endParaRPr lang="ru-RU"/>
          </a:p>
        </c:txPr>
        <c:crossAx val="78863744"/>
        <c:crosses val="autoZero"/>
        <c:auto val="1"/>
        <c:lblAlgn val="ctr"/>
        <c:lblOffset val="100"/>
        <c:noMultiLvlLbl val="0"/>
      </c:catAx>
      <c:valAx>
        <c:axId val="78863744"/>
        <c:scaling>
          <c:orientation val="minMax"/>
        </c:scaling>
        <c:delete val="0"/>
        <c:axPos val="l"/>
        <c:majorGridlines/>
        <c:numFmt formatCode="General" sourceLinked="1"/>
        <c:majorTickMark val="none"/>
        <c:minorTickMark val="none"/>
        <c:tickLblPos val="nextTo"/>
        <c:txPr>
          <a:bodyPr/>
          <a:lstStyle/>
          <a:p>
            <a:pPr>
              <a:defRPr>
                <a:latin typeface="Times New Roman" pitchFamily="18" charset="0"/>
                <a:cs typeface="Times New Roman" pitchFamily="18" charset="0"/>
              </a:defRPr>
            </a:pPr>
            <a:endParaRPr lang="ru-RU"/>
          </a:p>
        </c:txPr>
        <c:crossAx val="7886220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3"/>
    </mc:Choice>
    <mc:Fallback>
      <c:style val="13"/>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Объем розничного товарооборота, млн. рублей</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numRef>
              <c:f>'социально-экономич'!$A$52:$A$54</c:f>
              <c:numCache>
                <c:formatCode>General</c:formatCode>
                <c:ptCount val="3"/>
                <c:pt idx="0">
                  <c:v>2018</c:v>
                </c:pt>
                <c:pt idx="1">
                  <c:v>2019</c:v>
                </c:pt>
                <c:pt idx="2">
                  <c:v>2020</c:v>
                </c:pt>
              </c:numCache>
            </c:numRef>
          </c:cat>
          <c:val>
            <c:numRef>
              <c:f>'социально-экономич'!$B$52:$B$54</c:f>
              <c:numCache>
                <c:formatCode>General</c:formatCode>
                <c:ptCount val="3"/>
                <c:pt idx="0">
                  <c:v>949.8</c:v>
                </c:pt>
                <c:pt idx="1">
                  <c:v>1009.4</c:v>
                </c:pt>
                <c:pt idx="2">
                  <c:v>963.5</c:v>
                </c:pt>
              </c:numCache>
            </c:numRef>
          </c:val>
        </c:ser>
        <c:dLbls>
          <c:showLegendKey val="0"/>
          <c:showVal val="0"/>
          <c:showCatName val="0"/>
          <c:showSerName val="0"/>
          <c:showPercent val="0"/>
          <c:showBubbleSize val="0"/>
        </c:dLbls>
        <c:gapWidth val="55"/>
        <c:gapDepth val="55"/>
        <c:shape val="box"/>
        <c:axId val="77741440"/>
        <c:axId val="77767808"/>
        <c:axId val="0"/>
      </c:bar3DChart>
      <c:catAx>
        <c:axId val="77741440"/>
        <c:scaling>
          <c:orientation val="minMax"/>
        </c:scaling>
        <c:delete val="0"/>
        <c:axPos val="b"/>
        <c:numFmt formatCode="General" sourceLinked="1"/>
        <c:majorTickMark val="none"/>
        <c:minorTickMark val="none"/>
        <c:tickLblPos val="nextTo"/>
        <c:txPr>
          <a:bodyPr/>
          <a:lstStyle/>
          <a:p>
            <a:pPr>
              <a:defRPr sz="1200"/>
            </a:pPr>
            <a:endParaRPr lang="ru-RU"/>
          </a:p>
        </c:txPr>
        <c:crossAx val="77767808"/>
        <c:crosses val="autoZero"/>
        <c:auto val="1"/>
        <c:lblAlgn val="ctr"/>
        <c:lblOffset val="100"/>
        <c:noMultiLvlLbl val="0"/>
      </c:catAx>
      <c:valAx>
        <c:axId val="77767808"/>
        <c:scaling>
          <c:orientation val="minMax"/>
        </c:scaling>
        <c:delete val="0"/>
        <c:axPos val="l"/>
        <c:majorGridlines/>
        <c:numFmt formatCode="General" sourceLinked="1"/>
        <c:majorTickMark val="none"/>
        <c:minorTickMark val="none"/>
        <c:tickLblPos val="nextTo"/>
        <c:crossAx val="7774144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Фонд оплаты труда, млн. рублей</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numRef>
              <c:f>'социально-экономич'!$A$36:$A$38</c:f>
              <c:numCache>
                <c:formatCode>General</c:formatCode>
                <c:ptCount val="3"/>
                <c:pt idx="0">
                  <c:v>2018</c:v>
                </c:pt>
                <c:pt idx="1">
                  <c:v>2019</c:v>
                </c:pt>
                <c:pt idx="2">
                  <c:v>2020</c:v>
                </c:pt>
              </c:numCache>
            </c:numRef>
          </c:cat>
          <c:val>
            <c:numRef>
              <c:f>'социально-экономич'!$B$36:$B$38</c:f>
              <c:numCache>
                <c:formatCode>General</c:formatCode>
                <c:ptCount val="3"/>
                <c:pt idx="0">
                  <c:v>959.1</c:v>
                </c:pt>
                <c:pt idx="1">
                  <c:v>1047.5999999999999</c:v>
                </c:pt>
                <c:pt idx="2">
                  <c:v>1206.8</c:v>
                </c:pt>
              </c:numCache>
            </c:numRef>
          </c:val>
        </c:ser>
        <c:dLbls>
          <c:showLegendKey val="0"/>
          <c:showVal val="0"/>
          <c:showCatName val="0"/>
          <c:showSerName val="0"/>
          <c:showPercent val="0"/>
          <c:showBubbleSize val="0"/>
        </c:dLbls>
        <c:gapWidth val="55"/>
        <c:gapDepth val="55"/>
        <c:shape val="box"/>
        <c:axId val="77788288"/>
        <c:axId val="77789824"/>
        <c:axId val="0"/>
      </c:bar3DChart>
      <c:catAx>
        <c:axId val="77788288"/>
        <c:scaling>
          <c:orientation val="minMax"/>
        </c:scaling>
        <c:delete val="0"/>
        <c:axPos val="b"/>
        <c:numFmt formatCode="General" sourceLinked="1"/>
        <c:majorTickMark val="none"/>
        <c:minorTickMark val="none"/>
        <c:tickLblPos val="nextTo"/>
        <c:txPr>
          <a:bodyPr/>
          <a:lstStyle/>
          <a:p>
            <a:pPr>
              <a:defRPr sz="1200">
                <a:latin typeface="Times New Roman" pitchFamily="18" charset="0"/>
                <a:cs typeface="Times New Roman" pitchFamily="18" charset="0"/>
              </a:defRPr>
            </a:pPr>
            <a:endParaRPr lang="ru-RU"/>
          </a:p>
        </c:txPr>
        <c:crossAx val="77789824"/>
        <c:crosses val="autoZero"/>
        <c:auto val="1"/>
        <c:lblAlgn val="ctr"/>
        <c:lblOffset val="100"/>
        <c:noMultiLvlLbl val="0"/>
      </c:catAx>
      <c:valAx>
        <c:axId val="77789824"/>
        <c:scaling>
          <c:orientation val="minMax"/>
        </c:scaling>
        <c:delete val="0"/>
        <c:axPos val="l"/>
        <c:majorGridlines/>
        <c:numFmt formatCode="General" sourceLinked="1"/>
        <c:majorTickMark val="none"/>
        <c:minorTickMark val="none"/>
        <c:tickLblPos val="nextTo"/>
        <c:crossAx val="7778828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30"/>
    </mc:Choice>
    <mc:Fallback>
      <c:style val="30"/>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Инвестиции в основной капитал, </a:t>
            </a:r>
          </a:p>
          <a:p>
            <a:pPr>
              <a:defRPr sz="1200">
                <a:latin typeface="Times New Roman" pitchFamily="18" charset="0"/>
                <a:cs typeface="Times New Roman" pitchFamily="18" charset="0"/>
              </a:defRPr>
            </a:pPr>
            <a:r>
              <a:rPr lang="ru-RU" sz="1200">
                <a:latin typeface="Times New Roman" pitchFamily="18" charset="0"/>
                <a:cs typeface="Times New Roman" pitchFamily="18" charset="0"/>
              </a:rPr>
              <a:t>млн. рублей</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numRef>
              <c:f>'социально-экономич'!$A$69:$A$71</c:f>
              <c:numCache>
                <c:formatCode>General</c:formatCode>
                <c:ptCount val="3"/>
                <c:pt idx="0">
                  <c:v>2018</c:v>
                </c:pt>
                <c:pt idx="1">
                  <c:v>2019</c:v>
                </c:pt>
                <c:pt idx="2">
                  <c:v>2020</c:v>
                </c:pt>
              </c:numCache>
            </c:numRef>
          </c:cat>
          <c:val>
            <c:numRef>
              <c:f>'социально-экономич'!$B$69:$B$71</c:f>
              <c:numCache>
                <c:formatCode>General</c:formatCode>
                <c:ptCount val="3"/>
                <c:pt idx="0">
                  <c:v>269</c:v>
                </c:pt>
                <c:pt idx="1">
                  <c:v>286.60000000000002</c:v>
                </c:pt>
                <c:pt idx="2">
                  <c:v>273.10000000000002</c:v>
                </c:pt>
              </c:numCache>
            </c:numRef>
          </c:val>
        </c:ser>
        <c:dLbls>
          <c:showLegendKey val="0"/>
          <c:showVal val="0"/>
          <c:showCatName val="0"/>
          <c:showSerName val="0"/>
          <c:showPercent val="0"/>
          <c:showBubbleSize val="0"/>
        </c:dLbls>
        <c:gapWidth val="55"/>
        <c:gapDepth val="55"/>
        <c:shape val="box"/>
        <c:axId val="77847168"/>
        <c:axId val="77873536"/>
        <c:axId val="0"/>
      </c:bar3DChart>
      <c:catAx>
        <c:axId val="77847168"/>
        <c:scaling>
          <c:orientation val="minMax"/>
        </c:scaling>
        <c:delete val="0"/>
        <c:axPos val="b"/>
        <c:numFmt formatCode="General" sourceLinked="1"/>
        <c:majorTickMark val="none"/>
        <c:minorTickMark val="none"/>
        <c:tickLblPos val="nextTo"/>
        <c:txPr>
          <a:bodyPr/>
          <a:lstStyle/>
          <a:p>
            <a:pPr>
              <a:defRPr sz="1200">
                <a:latin typeface="Times New Roman" pitchFamily="18" charset="0"/>
                <a:cs typeface="Times New Roman" pitchFamily="18" charset="0"/>
              </a:defRPr>
            </a:pPr>
            <a:endParaRPr lang="ru-RU"/>
          </a:p>
        </c:txPr>
        <c:crossAx val="77873536"/>
        <c:crosses val="autoZero"/>
        <c:auto val="1"/>
        <c:lblAlgn val="ctr"/>
        <c:lblOffset val="100"/>
        <c:noMultiLvlLbl val="0"/>
      </c:catAx>
      <c:valAx>
        <c:axId val="77873536"/>
        <c:scaling>
          <c:orientation val="minMax"/>
        </c:scaling>
        <c:delete val="0"/>
        <c:axPos val="l"/>
        <c:majorGridlines/>
        <c:numFmt formatCode="General" sourceLinked="1"/>
        <c:majorTickMark val="none"/>
        <c:minorTickMark val="none"/>
        <c:tickLblPos val="nextTo"/>
        <c:crossAx val="77847168"/>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3"/>
    </mc:Choice>
    <mc:Fallback>
      <c:style val="23"/>
    </mc:Fallback>
  </mc:AlternateContent>
  <c:chart>
    <c:title>
      <c:tx>
        <c:rich>
          <a:bodyPr/>
          <a:lstStyle/>
          <a:p>
            <a:pPr>
              <a:defRPr sz="1200">
                <a:latin typeface="Times New Roman" pitchFamily="18" charset="0"/>
                <a:cs typeface="Times New Roman" pitchFamily="18" charset="0"/>
              </a:defRPr>
            </a:pPr>
            <a:r>
              <a:rPr lang="ru-RU" sz="1200">
                <a:latin typeface="Times New Roman" pitchFamily="18" charset="0"/>
                <a:cs typeface="Times New Roman" pitchFamily="18" charset="0"/>
              </a:rPr>
              <a:t>Средняя заработная плата по району, рублей</a:t>
            </a:r>
          </a:p>
        </c:rich>
      </c:tx>
      <c:layout>
        <c:manualLayout>
          <c:xMode val="edge"/>
          <c:yMode val="edge"/>
          <c:x val="0.16600000000000004"/>
          <c:y val="2.7777777777778307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73840769903771"/>
          <c:y val="0.10391504183516742"/>
          <c:w val="0.842706036745408"/>
          <c:h val="0.80410092764306862"/>
        </c:manualLayout>
      </c:layout>
      <c:bar3DChart>
        <c:barDir val="col"/>
        <c:grouping val="stacked"/>
        <c:varyColors val="0"/>
        <c:ser>
          <c:idx val="0"/>
          <c:order val="0"/>
          <c:invertIfNegative val="0"/>
          <c:cat>
            <c:numRef>
              <c:f>'социально-экономич'!$A$84:$A$86</c:f>
              <c:numCache>
                <c:formatCode>General</c:formatCode>
                <c:ptCount val="3"/>
                <c:pt idx="0">
                  <c:v>2018</c:v>
                </c:pt>
                <c:pt idx="1">
                  <c:v>2019</c:v>
                </c:pt>
                <c:pt idx="2">
                  <c:v>2020</c:v>
                </c:pt>
              </c:numCache>
            </c:numRef>
          </c:cat>
          <c:val>
            <c:numRef>
              <c:f>'социально-экономич'!$B$84:$B$86</c:f>
              <c:numCache>
                <c:formatCode>General</c:formatCode>
                <c:ptCount val="3"/>
                <c:pt idx="0">
                  <c:v>27946.2</c:v>
                </c:pt>
                <c:pt idx="1">
                  <c:v>30577.200000000001</c:v>
                </c:pt>
                <c:pt idx="2">
                  <c:v>34326.5</c:v>
                </c:pt>
              </c:numCache>
            </c:numRef>
          </c:val>
        </c:ser>
        <c:dLbls>
          <c:showLegendKey val="0"/>
          <c:showVal val="0"/>
          <c:showCatName val="0"/>
          <c:showSerName val="0"/>
          <c:showPercent val="0"/>
          <c:showBubbleSize val="0"/>
        </c:dLbls>
        <c:gapWidth val="55"/>
        <c:gapDepth val="55"/>
        <c:shape val="box"/>
        <c:axId val="77910400"/>
        <c:axId val="77911936"/>
        <c:axId val="0"/>
      </c:bar3DChart>
      <c:catAx>
        <c:axId val="77910400"/>
        <c:scaling>
          <c:orientation val="minMax"/>
        </c:scaling>
        <c:delete val="0"/>
        <c:axPos val="b"/>
        <c:numFmt formatCode="General" sourceLinked="1"/>
        <c:majorTickMark val="none"/>
        <c:minorTickMark val="none"/>
        <c:tickLblPos val="nextTo"/>
        <c:txPr>
          <a:bodyPr/>
          <a:lstStyle/>
          <a:p>
            <a:pPr>
              <a:defRPr sz="1200">
                <a:latin typeface="Times New Roman" pitchFamily="18" charset="0"/>
                <a:cs typeface="Times New Roman" pitchFamily="18" charset="0"/>
              </a:defRPr>
            </a:pPr>
            <a:endParaRPr lang="ru-RU"/>
          </a:p>
        </c:txPr>
        <c:crossAx val="77911936"/>
        <c:crosses val="autoZero"/>
        <c:auto val="1"/>
        <c:lblAlgn val="ctr"/>
        <c:lblOffset val="100"/>
        <c:noMultiLvlLbl val="0"/>
      </c:catAx>
      <c:valAx>
        <c:axId val="77911936"/>
        <c:scaling>
          <c:orientation val="minMax"/>
        </c:scaling>
        <c:delete val="0"/>
        <c:axPos val="l"/>
        <c:majorGridlines/>
        <c:numFmt formatCode="General" sourceLinked="1"/>
        <c:majorTickMark val="none"/>
        <c:minorTickMark val="none"/>
        <c:tickLblPos val="nextTo"/>
        <c:crossAx val="77910400"/>
        <c:crosses val="autoZero"/>
        <c:crossBetween val="between"/>
      </c:valAx>
    </c:plotArea>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'исполн район бюдж'!$A$6</c:f>
              <c:strCache>
                <c:ptCount val="1"/>
                <c:pt idx="0">
                  <c:v>Доходы</c:v>
                </c:pt>
              </c:strCache>
            </c:strRef>
          </c:tx>
          <c:invertIfNegative val="0"/>
          <c:cat>
            <c:numRef>
              <c:f>'исполн район бюдж'!$B$5:$D$5</c:f>
              <c:numCache>
                <c:formatCode>General</c:formatCode>
                <c:ptCount val="3"/>
                <c:pt idx="0">
                  <c:v>2018</c:v>
                </c:pt>
                <c:pt idx="1">
                  <c:v>2019</c:v>
                </c:pt>
                <c:pt idx="2">
                  <c:v>2020</c:v>
                </c:pt>
              </c:numCache>
            </c:numRef>
          </c:cat>
          <c:val>
            <c:numRef>
              <c:f>'исполн район бюдж'!$B$6:$D$6</c:f>
              <c:numCache>
                <c:formatCode>General</c:formatCode>
                <c:ptCount val="3"/>
                <c:pt idx="0">
                  <c:v>401.3</c:v>
                </c:pt>
                <c:pt idx="1">
                  <c:v>457.8</c:v>
                </c:pt>
                <c:pt idx="2">
                  <c:v>466.6</c:v>
                </c:pt>
              </c:numCache>
            </c:numRef>
          </c:val>
        </c:ser>
        <c:ser>
          <c:idx val="1"/>
          <c:order val="1"/>
          <c:tx>
            <c:strRef>
              <c:f>'исполн район бюдж'!$A$7</c:f>
              <c:strCache>
                <c:ptCount val="1"/>
                <c:pt idx="0">
                  <c:v>Расходы</c:v>
                </c:pt>
              </c:strCache>
            </c:strRef>
          </c:tx>
          <c:invertIfNegative val="0"/>
          <c:cat>
            <c:numRef>
              <c:f>'исполн район бюдж'!$B$5:$D$5</c:f>
              <c:numCache>
                <c:formatCode>General</c:formatCode>
                <c:ptCount val="3"/>
                <c:pt idx="0">
                  <c:v>2018</c:v>
                </c:pt>
                <c:pt idx="1">
                  <c:v>2019</c:v>
                </c:pt>
                <c:pt idx="2">
                  <c:v>2020</c:v>
                </c:pt>
              </c:numCache>
            </c:numRef>
          </c:cat>
          <c:val>
            <c:numRef>
              <c:f>'исполн район бюдж'!$B$7:$D$7</c:f>
              <c:numCache>
                <c:formatCode>General</c:formatCode>
                <c:ptCount val="3"/>
                <c:pt idx="0">
                  <c:v>379.5</c:v>
                </c:pt>
                <c:pt idx="1">
                  <c:v>434.6</c:v>
                </c:pt>
                <c:pt idx="2">
                  <c:v>465.1</c:v>
                </c:pt>
              </c:numCache>
            </c:numRef>
          </c:val>
        </c:ser>
        <c:ser>
          <c:idx val="2"/>
          <c:order val="2"/>
          <c:tx>
            <c:strRef>
              <c:f>'исполн район бюдж'!$A$8</c:f>
              <c:strCache>
                <c:ptCount val="1"/>
                <c:pt idx="0">
                  <c:v>Профицит</c:v>
                </c:pt>
              </c:strCache>
            </c:strRef>
          </c:tx>
          <c:invertIfNegative val="0"/>
          <c:cat>
            <c:numRef>
              <c:f>'исполн район бюдж'!$B$5:$D$5</c:f>
              <c:numCache>
                <c:formatCode>General</c:formatCode>
                <c:ptCount val="3"/>
                <c:pt idx="0">
                  <c:v>2018</c:v>
                </c:pt>
                <c:pt idx="1">
                  <c:v>2019</c:v>
                </c:pt>
                <c:pt idx="2">
                  <c:v>2020</c:v>
                </c:pt>
              </c:numCache>
            </c:numRef>
          </c:cat>
          <c:val>
            <c:numRef>
              <c:f>'исполн район бюдж'!$B$8:$D$8</c:f>
              <c:numCache>
                <c:formatCode>General</c:formatCode>
                <c:ptCount val="3"/>
                <c:pt idx="0">
                  <c:v>21.800000000000011</c:v>
                </c:pt>
                <c:pt idx="1">
                  <c:v>23.199999999999992</c:v>
                </c:pt>
                <c:pt idx="2">
                  <c:v>1.5</c:v>
                </c:pt>
              </c:numCache>
            </c:numRef>
          </c:val>
        </c:ser>
        <c:dLbls>
          <c:showLegendKey val="0"/>
          <c:showVal val="0"/>
          <c:showCatName val="0"/>
          <c:showSerName val="0"/>
          <c:showPercent val="0"/>
          <c:showBubbleSize val="0"/>
        </c:dLbls>
        <c:gapWidth val="150"/>
        <c:shape val="cylinder"/>
        <c:axId val="79994240"/>
        <c:axId val="80004224"/>
        <c:axId val="0"/>
      </c:bar3DChart>
      <c:catAx>
        <c:axId val="79994240"/>
        <c:scaling>
          <c:orientation val="minMax"/>
        </c:scaling>
        <c:delete val="0"/>
        <c:axPos val="b"/>
        <c:numFmt formatCode="General" sourceLinked="1"/>
        <c:majorTickMark val="none"/>
        <c:minorTickMark val="none"/>
        <c:tickLblPos val="nextTo"/>
        <c:txPr>
          <a:bodyPr/>
          <a:lstStyle/>
          <a:p>
            <a:pPr>
              <a:defRPr sz="1800" b="1">
                <a:latin typeface="Times New Roman" pitchFamily="18" charset="0"/>
                <a:cs typeface="Times New Roman" pitchFamily="18" charset="0"/>
              </a:defRPr>
            </a:pPr>
            <a:endParaRPr lang="ru-RU"/>
          </a:p>
        </c:txPr>
        <c:crossAx val="80004224"/>
        <c:crosses val="autoZero"/>
        <c:auto val="1"/>
        <c:lblAlgn val="ctr"/>
        <c:lblOffset val="100"/>
        <c:noMultiLvlLbl val="0"/>
      </c:catAx>
      <c:valAx>
        <c:axId val="80004224"/>
        <c:scaling>
          <c:orientation val="minMax"/>
        </c:scaling>
        <c:delete val="0"/>
        <c:axPos val="l"/>
        <c:majorGridlines/>
        <c:numFmt formatCode="General" sourceLinked="1"/>
        <c:majorTickMark val="none"/>
        <c:minorTickMark val="none"/>
        <c:tickLblPos val="nextTo"/>
        <c:crossAx val="79994240"/>
        <c:crosses val="autoZero"/>
        <c:crossBetween val="between"/>
      </c:valAx>
    </c:plotArea>
    <c:legend>
      <c:legendPos val="r"/>
      <c:layout/>
      <c:overlay val="0"/>
      <c:txPr>
        <a:bodyPr/>
        <a:lstStyle/>
        <a:p>
          <a:pPr>
            <a:defRPr sz="1400" b="0">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'исполн район бюдж'!$A$26</c:f>
              <c:strCache>
                <c:ptCount val="1"/>
                <c:pt idx="0">
                  <c:v>План на год</c:v>
                </c:pt>
              </c:strCache>
            </c:strRef>
          </c:tx>
          <c:invertIfNegative val="0"/>
          <c:dPt>
            <c:idx val="2"/>
            <c:invertIfNegative val="0"/>
            <c:bubble3D val="0"/>
            <c:spPr>
              <a:solidFill>
                <a:srgbClr val="4BDC44"/>
              </a:solidFill>
            </c:spPr>
          </c:dPt>
          <c:cat>
            <c:strRef>
              <c:f>'исполн район бюдж'!$B$25:$D$25</c:f>
              <c:strCache>
                <c:ptCount val="3"/>
                <c:pt idx="0">
                  <c:v>Доходы</c:v>
                </c:pt>
                <c:pt idx="1">
                  <c:v>Расходы</c:v>
                </c:pt>
                <c:pt idx="2">
                  <c:v>Дефицит (Профицит)</c:v>
                </c:pt>
              </c:strCache>
            </c:strRef>
          </c:cat>
          <c:val>
            <c:numRef>
              <c:f>'исполн район бюдж'!$B$26:$D$26</c:f>
              <c:numCache>
                <c:formatCode>General</c:formatCode>
                <c:ptCount val="3"/>
                <c:pt idx="0">
                  <c:v>444.1</c:v>
                </c:pt>
                <c:pt idx="1">
                  <c:v>496.6</c:v>
                </c:pt>
                <c:pt idx="2">
                  <c:v>-52.5</c:v>
                </c:pt>
              </c:numCache>
            </c:numRef>
          </c:val>
        </c:ser>
        <c:ser>
          <c:idx val="1"/>
          <c:order val="1"/>
          <c:tx>
            <c:strRef>
              <c:f>'исполн район бюдж'!$A$27</c:f>
              <c:strCache>
                <c:ptCount val="1"/>
                <c:pt idx="0">
                  <c:v>Фактическое исполнение</c:v>
                </c:pt>
              </c:strCache>
            </c:strRef>
          </c:tx>
          <c:invertIfNegative val="0"/>
          <c:dPt>
            <c:idx val="2"/>
            <c:invertIfNegative val="0"/>
            <c:bubble3D val="0"/>
            <c:spPr>
              <a:solidFill>
                <a:srgbClr val="7030A0"/>
              </a:solidFill>
            </c:spPr>
          </c:dPt>
          <c:cat>
            <c:strRef>
              <c:f>'исполн район бюдж'!$B$25:$D$25</c:f>
              <c:strCache>
                <c:ptCount val="3"/>
                <c:pt idx="0">
                  <c:v>Доходы</c:v>
                </c:pt>
                <c:pt idx="1">
                  <c:v>Расходы</c:v>
                </c:pt>
                <c:pt idx="2">
                  <c:v>Дефицит (Профицит)</c:v>
                </c:pt>
              </c:strCache>
            </c:strRef>
          </c:cat>
          <c:val>
            <c:numRef>
              <c:f>'исполн район бюдж'!$B$27:$D$27</c:f>
              <c:numCache>
                <c:formatCode>General</c:formatCode>
                <c:ptCount val="3"/>
                <c:pt idx="0">
                  <c:v>466.6</c:v>
                </c:pt>
                <c:pt idx="1">
                  <c:v>465.1</c:v>
                </c:pt>
                <c:pt idx="2">
                  <c:v>1.5</c:v>
                </c:pt>
              </c:numCache>
            </c:numRef>
          </c:val>
        </c:ser>
        <c:dLbls>
          <c:showLegendKey val="0"/>
          <c:showVal val="0"/>
          <c:showCatName val="0"/>
          <c:showSerName val="0"/>
          <c:showPercent val="0"/>
          <c:showBubbleSize val="0"/>
        </c:dLbls>
        <c:gapWidth val="150"/>
        <c:shape val="box"/>
        <c:axId val="80061184"/>
        <c:axId val="80062720"/>
        <c:axId val="0"/>
      </c:bar3DChart>
      <c:catAx>
        <c:axId val="80061184"/>
        <c:scaling>
          <c:orientation val="minMax"/>
        </c:scaling>
        <c:delete val="0"/>
        <c:axPos val="b"/>
        <c:majorTickMark val="none"/>
        <c:minorTickMark val="none"/>
        <c:tickLblPos val="nextTo"/>
        <c:txPr>
          <a:bodyPr/>
          <a:lstStyle/>
          <a:p>
            <a:pPr>
              <a:defRPr sz="1600" b="1">
                <a:latin typeface="Times New Roman" pitchFamily="18" charset="0"/>
                <a:cs typeface="Times New Roman" pitchFamily="18" charset="0"/>
              </a:defRPr>
            </a:pPr>
            <a:endParaRPr lang="ru-RU"/>
          </a:p>
        </c:txPr>
        <c:crossAx val="80062720"/>
        <c:crosses val="autoZero"/>
        <c:auto val="1"/>
        <c:lblAlgn val="ctr"/>
        <c:lblOffset val="100"/>
        <c:noMultiLvlLbl val="0"/>
      </c:catAx>
      <c:valAx>
        <c:axId val="80062720"/>
        <c:scaling>
          <c:orientation val="minMax"/>
        </c:scaling>
        <c:delete val="0"/>
        <c:axPos val="l"/>
        <c:majorGridlines/>
        <c:numFmt formatCode="General" sourceLinked="1"/>
        <c:majorTickMark val="none"/>
        <c:minorTickMark val="none"/>
        <c:tickLblPos val="nextTo"/>
        <c:crossAx val="80061184"/>
        <c:crosses val="autoZero"/>
        <c:crossBetween val="between"/>
      </c:valAx>
    </c:plotArea>
    <c:legend>
      <c:legendPos val="r"/>
      <c:layout>
        <c:manualLayout>
          <c:xMode val="edge"/>
          <c:yMode val="edge"/>
          <c:x val="0.75282745322245703"/>
          <c:y val="0.32935347656060715"/>
          <c:w val="0.23541872638101041"/>
          <c:h val="9.4140305187032855E-2"/>
        </c:manualLayout>
      </c:layout>
      <c:overlay val="0"/>
      <c:txPr>
        <a:bodyPr/>
        <a:lstStyle/>
        <a:p>
          <a:pPr>
            <a:defRPr sz="1300">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5.7362372972609522E-2"/>
          <c:y val="9.7671783832776179E-2"/>
          <c:w val="0.68341611144759995"/>
          <c:h val="0.9023282161672237"/>
        </c:manualLayout>
      </c:layout>
      <c:pie3DChart>
        <c:varyColors val="1"/>
        <c:dLbls>
          <c:showLegendKey val="0"/>
          <c:showVal val="0"/>
          <c:showCatName val="0"/>
          <c:showSerName val="0"/>
          <c:showPercent val="0"/>
          <c:showBubbleSize val="0"/>
          <c:showLeaderLines val="1"/>
        </c:dLbls>
      </c:pie3DChart>
      <c:spPr>
        <a:noFill/>
        <a:ln w="25400">
          <a:noFill/>
        </a:ln>
      </c:spPr>
    </c:plotArea>
    <c:legend>
      <c:legendPos val="r"/>
      <c:layout>
        <c:manualLayout>
          <c:xMode val="edge"/>
          <c:yMode val="edge"/>
          <c:x val="0.74454084788080765"/>
          <c:y val="0.31166385792737167"/>
          <c:w val="0.25384304275265585"/>
          <c:h val="0.31244360778674402"/>
        </c:manualLayout>
      </c:layout>
      <c:overlay val="0"/>
      <c:txPr>
        <a:bodyPr/>
        <a:lstStyle/>
        <a:p>
          <a:pPr>
            <a:defRPr sz="1600" b="0">
              <a:latin typeface="Times New Roman" pitchFamily="18" charset="0"/>
              <a:cs typeface="Times New Roman" pitchFamily="18" charset="0"/>
            </a:defRPr>
          </a:pPr>
          <a:endParaRPr lang="ru-RU"/>
        </a:p>
      </c:txPr>
    </c:legend>
    <c:plotVisOnly val="1"/>
    <c:dispBlanksAs val="zero"/>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5.7362372972609522E-2"/>
          <c:y val="9.7671783832776179E-2"/>
          <c:w val="0.57657850461000071"/>
          <c:h val="0.80465643233445217"/>
        </c:manualLayout>
      </c:layout>
      <c:pie3DChart>
        <c:varyColors val="1"/>
        <c:ser>
          <c:idx val="0"/>
          <c:order val="0"/>
          <c:explosion val="20"/>
          <c:dLbls>
            <c:dLbl>
              <c:idx val="0"/>
              <c:layout>
                <c:manualLayout>
                  <c:x val="-0.17696833568880932"/>
                  <c:y val="-0.13415686348558917"/>
                </c:manualLayout>
              </c:layout>
              <c:tx>
                <c:rich>
                  <a:bodyPr/>
                  <a:lstStyle/>
                  <a:p>
                    <a:r>
                      <a:rPr lang="ru-RU" sz="1200" b="1" dirty="0" smtClean="0">
                        <a:latin typeface="Times New Roman" pitchFamily="18" charset="0"/>
                        <a:cs typeface="Times New Roman" pitchFamily="18" charset="0"/>
                      </a:rPr>
                      <a:t>63,4 </a:t>
                    </a:r>
                    <a:r>
                      <a:rPr lang="ru-RU" sz="1200" b="1" dirty="0" smtClean="0">
                        <a:latin typeface="Times New Roman" pitchFamily="18" charset="0"/>
                        <a:cs typeface="Times New Roman" pitchFamily="18" charset="0"/>
                      </a:rPr>
                      <a:t>% </a:t>
                    </a:r>
                    <a:endParaRPr lang="en-US" sz="1200" b="1" dirty="0">
                      <a:latin typeface="Times New Roman" pitchFamily="18" charset="0"/>
                      <a:cs typeface="Times New Roman" pitchFamily="18" charset="0"/>
                    </a:endParaRPr>
                  </a:p>
                </c:rich>
              </c:tx>
              <c:dLblPos val="bestFit"/>
              <c:showLegendKey val="0"/>
              <c:showVal val="0"/>
              <c:showCatName val="0"/>
              <c:showSerName val="0"/>
              <c:showPercent val="0"/>
              <c:showBubbleSize val="0"/>
            </c:dLbl>
            <c:dLbl>
              <c:idx val="1"/>
              <c:layout>
                <c:manualLayout>
                  <c:x val="0.11507554344168629"/>
                  <c:y val="3.6560609779892624E-2"/>
                </c:manualLayout>
              </c:layout>
              <c:tx>
                <c:rich>
                  <a:bodyPr/>
                  <a:lstStyle/>
                  <a:p>
                    <a:r>
                      <a:rPr lang="ru-RU" sz="1200" b="1" dirty="0" smtClean="0">
                        <a:latin typeface="Times New Roman" pitchFamily="18" charset="0"/>
                        <a:cs typeface="Times New Roman" pitchFamily="18" charset="0"/>
                      </a:rPr>
                      <a:t>35,2 </a:t>
                    </a:r>
                    <a:r>
                      <a:rPr lang="ru-RU" sz="1200" b="1" dirty="0" smtClean="0">
                        <a:latin typeface="Times New Roman" pitchFamily="18" charset="0"/>
                        <a:cs typeface="Times New Roman" pitchFamily="18" charset="0"/>
                      </a:rPr>
                      <a:t>%</a:t>
                    </a:r>
                    <a:endParaRPr lang="en-US" sz="1200" b="1" dirty="0">
                      <a:latin typeface="Times New Roman" pitchFamily="18" charset="0"/>
                      <a:cs typeface="Times New Roman" pitchFamily="18" charset="0"/>
                    </a:endParaRPr>
                  </a:p>
                </c:rich>
              </c:tx>
              <c:dLblPos val="bestFit"/>
              <c:showLegendKey val="0"/>
              <c:showVal val="0"/>
              <c:showCatName val="0"/>
              <c:showSerName val="0"/>
              <c:showPercent val="0"/>
              <c:showBubbleSize val="0"/>
            </c:dLbl>
            <c:dLbl>
              <c:idx val="2"/>
              <c:layout>
                <c:manualLayout>
                  <c:x val="5.6774130814732454E-2"/>
                  <c:y val="4.2393640044948756E-2"/>
                </c:manualLayout>
              </c:layout>
              <c:tx>
                <c:rich>
                  <a:bodyPr/>
                  <a:lstStyle/>
                  <a:p>
                    <a:r>
                      <a:rPr lang="ru-RU" sz="1200" b="1" dirty="0" smtClean="0">
                        <a:latin typeface="Times New Roman" pitchFamily="18" charset="0"/>
                        <a:cs typeface="Times New Roman" pitchFamily="18" charset="0"/>
                      </a:rPr>
                      <a:t>1,4%</a:t>
                    </a:r>
                    <a:endParaRPr lang="en-US" sz="1200" b="1" dirty="0">
                      <a:latin typeface="Times New Roman" pitchFamily="18" charset="0"/>
                      <a:cs typeface="Times New Roman" pitchFamily="18" charset="0"/>
                    </a:endParaRPr>
                  </a:p>
                </c:rich>
              </c:tx>
              <c:showLegendKey val="0"/>
              <c:showVal val="0"/>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0"/>
            <c:showCatName val="0"/>
            <c:showSerName val="0"/>
            <c:showPercent val="1"/>
            <c:showBubbleSize val="0"/>
            <c:showLeaderLines val="1"/>
          </c:dLbls>
          <c:cat>
            <c:strRef>
              <c:f>Лист7!$A$3:$A$5</c:f>
              <c:strCache>
                <c:ptCount val="3"/>
                <c:pt idx="0">
                  <c:v>Безвозмездные поступления</c:v>
                </c:pt>
                <c:pt idx="1">
                  <c:v>Налоговые доходы</c:v>
                </c:pt>
                <c:pt idx="2">
                  <c:v>Неналоговые доходы</c:v>
                </c:pt>
              </c:strCache>
            </c:strRef>
          </c:cat>
          <c:val>
            <c:numRef>
              <c:f>Лист7!$B$3:$B$5</c:f>
              <c:numCache>
                <c:formatCode>General</c:formatCode>
                <c:ptCount val="3"/>
                <c:pt idx="0">
                  <c:v>311.60000000000002</c:v>
                </c:pt>
                <c:pt idx="1">
                  <c:v>133.19999999999999</c:v>
                </c:pt>
                <c:pt idx="2">
                  <c:v>13</c:v>
                </c:pt>
              </c:numCache>
            </c:numRef>
          </c:val>
        </c:ser>
        <c:dLbls>
          <c:showLegendKey val="0"/>
          <c:showVal val="0"/>
          <c:showCatName val="0"/>
          <c:showSerName val="0"/>
          <c:showPercent val="0"/>
          <c:showBubbleSize val="0"/>
          <c:showLeaderLines val="1"/>
        </c:dLbls>
      </c:pie3DChart>
      <c:spPr>
        <a:noFill/>
        <a:ln w="25400">
          <a:noFill/>
        </a:ln>
      </c:spPr>
    </c:plotArea>
    <c:legend>
      <c:legendPos val="r"/>
      <c:layout/>
      <c:overlay val="0"/>
      <c:txPr>
        <a:bodyPr/>
        <a:lstStyle/>
        <a:p>
          <a:pPr>
            <a:defRPr sz="1400" b="0">
              <a:latin typeface="Times New Roman" pitchFamily="18" charset="0"/>
              <a:cs typeface="Times New Roman" pitchFamily="18" charset="0"/>
            </a:defRPr>
          </a:pPr>
          <a:endParaRPr lang="ru-RU"/>
        </a:p>
      </c:txPr>
    </c:legend>
    <c:plotVisOnly val="1"/>
    <c:dispBlanksAs val="zero"/>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8.2054295451874482E-2"/>
          <c:y val="4.2295313085864268E-2"/>
          <c:w val="0.78725036236142121"/>
          <c:h val="0.86226981627296584"/>
        </c:manualLayout>
      </c:layout>
      <c:bar3DChart>
        <c:barDir val="col"/>
        <c:grouping val="clustered"/>
        <c:varyColors val="0"/>
        <c:ser>
          <c:idx val="0"/>
          <c:order val="0"/>
          <c:invertIfNegative val="0"/>
          <c:dLbls>
            <c:dLbl>
              <c:idx val="0"/>
              <c:layout>
                <c:manualLayout>
                  <c:x val="0"/>
                  <c:y val="-3.4285714285714253E-2"/>
                </c:manualLayout>
              </c:layout>
              <c:showLegendKey val="0"/>
              <c:showVal val="1"/>
              <c:showCatName val="0"/>
              <c:showSerName val="0"/>
              <c:showPercent val="0"/>
              <c:showBubbleSize val="0"/>
            </c:dLbl>
            <c:dLbl>
              <c:idx val="1"/>
              <c:layout>
                <c:manualLayout>
                  <c:x val="0"/>
                  <c:y val="-4.5714285714285714E-2"/>
                </c:manualLayout>
              </c:layout>
              <c:showLegendKey val="0"/>
              <c:showVal val="1"/>
              <c:showCatName val="0"/>
              <c:showSerName val="0"/>
              <c:showPercent val="0"/>
              <c:showBubbleSize val="0"/>
            </c:dLbl>
            <c:dLbl>
              <c:idx val="2"/>
              <c:layout>
                <c:manualLayout>
                  <c:x val="1.9900497512437811E-2"/>
                  <c:y val="-3.4285714285714267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Лист8!$A$52:$A$54</c:f>
              <c:strCache>
                <c:ptCount val="3"/>
                <c:pt idx="0">
                  <c:v>2018 год</c:v>
                </c:pt>
                <c:pt idx="1">
                  <c:v>2019 год</c:v>
                </c:pt>
                <c:pt idx="2">
                  <c:v>2020 год</c:v>
                </c:pt>
              </c:strCache>
            </c:strRef>
          </c:cat>
          <c:val>
            <c:numRef>
              <c:f>Лист8!$B$52:$B$54</c:f>
              <c:numCache>
                <c:formatCode>General</c:formatCode>
                <c:ptCount val="3"/>
                <c:pt idx="0">
                  <c:v>166.3</c:v>
                </c:pt>
                <c:pt idx="1">
                  <c:v>182.6</c:v>
                </c:pt>
                <c:pt idx="2">
                  <c:v>210.2</c:v>
                </c:pt>
              </c:numCache>
            </c:numRef>
          </c:val>
        </c:ser>
        <c:dLbls>
          <c:showLegendKey val="0"/>
          <c:showVal val="0"/>
          <c:showCatName val="0"/>
          <c:showSerName val="0"/>
          <c:showPercent val="0"/>
          <c:showBubbleSize val="0"/>
        </c:dLbls>
        <c:gapWidth val="150"/>
        <c:shape val="cylinder"/>
        <c:axId val="149035648"/>
        <c:axId val="149356928"/>
        <c:axId val="0"/>
      </c:bar3DChart>
      <c:catAx>
        <c:axId val="149035648"/>
        <c:scaling>
          <c:orientation val="minMax"/>
        </c:scaling>
        <c:delete val="0"/>
        <c:axPos val="b"/>
        <c:numFmt formatCode="General" sourceLinked="1"/>
        <c:majorTickMark val="out"/>
        <c:minorTickMark val="none"/>
        <c:tickLblPos val="nextTo"/>
        <c:crossAx val="149356928"/>
        <c:crosses val="autoZero"/>
        <c:auto val="1"/>
        <c:lblAlgn val="ctr"/>
        <c:lblOffset val="100"/>
        <c:noMultiLvlLbl val="0"/>
      </c:catAx>
      <c:valAx>
        <c:axId val="149356928"/>
        <c:scaling>
          <c:orientation val="minMax"/>
        </c:scaling>
        <c:delete val="0"/>
        <c:axPos val="l"/>
        <c:majorGridlines/>
        <c:numFmt formatCode="General" sourceLinked="1"/>
        <c:majorTickMark val="out"/>
        <c:minorTickMark val="none"/>
        <c:tickLblPos val="nextTo"/>
        <c:crossAx val="149035648"/>
        <c:crosses val="autoZero"/>
        <c:crossBetween val="between"/>
      </c:valAx>
      <c:spPr>
        <a:noFill/>
        <a:ln w="25400">
          <a:noFill/>
        </a:ln>
      </c:spPr>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8.2054295451874482E-2"/>
          <c:y val="4.2295313085864268E-2"/>
          <c:w val="0.78725036236142121"/>
          <c:h val="0.86226981627296584"/>
        </c:manualLayout>
      </c:layout>
      <c:bar3DChart>
        <c:barDir val="col"/>
        <c:grouping val="clustered"/>
        <c:varyColors val="0"/>
        <c:ser>
          <c:idx val="0"/>
          <c:order val="0"/>
          <c:invertIfNegative val="0"/>
          <c:dLbls>
            <c:dLbl>
              <c:idx val="0"/>
              <c:layout>
                <c:manualLayout>
                  <c:x val="0"/>
                  <c:y val="-3.4285714285714253E-2"/>
                </c:manualLayout>
              </c:layout>
              <c:showLegendKey val="0"/>
              <c:showVal val="1"/>
              <c:showCatName val="0"/>
              <c:showSerName val="0"/>
              <c:showPercent val="0"/>
              <c:showBubbleSize val="0"/>
            </c:dLbl>
            <c:dLbl>
              <c:idx val="1"/>
              <c:layout>
                <c:manualLayout>
                  <c:x val="0"/>
                  <c:y val="-4.5714285714285714E-2"/>
                </c:manualLayout>
              </c:layout>
              <c:showLegendKey val="0"/>
              <c:showVal val="1"/>
              <c:showCatName val="0"/>
              <c:showSerName val="0"/>
              <c:showPercent val="0"/>
              <c:showBubbleSize val="0"/>
            </c:dLbl>
            <c:dLbl>
              <c:idx val="2"/>
              <c:layout>
                <c:manualLayout>
                  <c:x val="1.9900301641399304E-2"/>
                  <c:y val="-4.88977097040952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Лист16!$A$23:$A$25</c:f>
              <c:strCache>
                <c:ptCount val="3"/>
                <c:pt idx="0">
                  <c:v>2018 год</c:v>
                </c:pt>
                <c:pt idx="1">
                  <c:v>2019 год</c:v>
                </c:pt>
                <c:pt idx="2">
                  <c:v>2020 год</c:v>
                </c:pt>
              </c:strCache>
            </c:strRef>
          </c:cat>
          <c:val>
            <c:numRef>
              <c:f>Лист16!$B$23:$B$25</c:f>
              <c:numCache>
                <c:formatCode>General</c:formatCode>
                <c:ptCount val="3"/>
                <c:pt idx="0">
                  <c:v>428.9</c:v>
                </c:pt>
                <c:pt idx="1">
                  <c:v>487.6</c:v>
                </c:pt>
                <c:pt idx="2">
                  <c:v>499.2</c:v>
                </c:pt>
              </c:numCache>
            </c:numRef>
          </c:val>
        </c:ser>
        <c:dLbls>
          <c:showLegendKey val="0"/>
          <c:showVal val="0"/>
          <c:showCatName val="0"/>
          <c:showSerName val="0"/>
          <c:showPercent val="0"/>
          <c:showBubbleSize val="0"/>
        </c:dLbls>
        <c:gapWidth val="150"/>
        <c:shape val="cylinder"/>
        <c:axId val="137593984"/>
        <c:axId val="137595520"/>
        <c:axId val="0"/>
      </c:bar3DChart>
      <c:catAx>
        <c:axId val="137593984"/>
        <c:scaling>
          <c:orientation val="minMax"/>
        </c:scaling>
        <c:delete val="0"/>
        <c:axPos val="b"/>
        <c:numFmt formatCode="General" sourceLinked="1"/>
        <c:majorTickMark val="out"/>
        <c:minorTickMark val="none"/>
        <c:tickLblPos val="nextTo"/>
        <c:crossAx val="137595520"/>
        <c:crosses val="autoZero"/>
        <c:auto val="1"/>
        <c:lblAlgn val="ctr"/>
        <c:lblOffset val="100"/>
        <c:noMultiLvlLbl val="0"/>
      </c:catAx>
      <c:valAx>
        <c:axId val="137595520"/>
        <c:scaling>
          <c:orientation val="minMax"/>
        </c:scaling>
        <c:delete val="0"/>
        <c:axPos val="l"/>
        <c:majorGridlines/>
        <c:numFmt formatCode="General" sourceLinked="1"/>
        <c:majorTickMark val="out"/>
        <c:minorTickMark val="none"/>
        <c:tickLblPos val="nextTo"/>
        <c:crossAx val="137593984"/>
        <c:crosses val="autoZero"/>
        <c:crossBetween val="between"/>
      </c:valAx>
      <c:spPr>
        <a:noFill/>
        <a:ln w="25400">
          <a:noFill/>
        </a:ln>
      </c:spPr>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04156020232569"/>
          <c:y val="0.11076743498485427"/>
          <c:w val="0.63360744642019085"/>
          <c:h val="0.80786299377086312"/>
        </c:manualLayout>
      </c:layout>
      <c:lineChart>
        <c:grouping val="standard"/>
        <c:varyColors val="0"/>
        <c:ser>
          <c:idx val="0"/>
          <c:order val="0"/>
          <c:tx>
            <c:strRef>
              <c:f>Лист17!$A$9</c:f>
              <c:strCache>
                <c:ptCount val="1"/>
                <c:pt idx="0">
                  <c:v>налоговые</c:v>
                </c:pt>
              </c:strCache>
            </c:strRef>
          </c:tx>
          <c:dLbls>
            <c:dLbl>
              <c:idx val="0"/>
              <c:layout>
                <c:manualLayout>
                  <c:x val="0"/>
                  <c:y val="4.1336561852624368E-2"/>
                </c:manualLayout>
              </c:layout>
              <c:showLegendKey val="0"/>
              <c:showVal val="1"/>
              <c:showCatName val="0"/>
              <c:showSerName val="0"/>
              <c:showPercent val="0"/>
              <c:showBubbleSize val="0"/>
            </c:dLbl>
            <c:dLbl>
              <c:idx val="1"/>
              <c:layout>
                <c:manualLayout>
                  <c:x val="6.4134288109402573E-3"/>
                  <c:y val="1.9290395531224726E-2"/>
                </c:manualLayout>
              </c:layout>
              <c:showLegendKey val="0"/>
              <c:showVal val="1"/>
              <c:showCatName val="0"/>
              <c:showSerName val="0"/>
              <c:showPercent val="0"/>
              <c:showBubbleSize val="0"/>
            </c:dLbl>
            <c:dLbl>
              <c:idx val="2"/>
              <c:layout>
                <c:manualLayout>
                  <c:x val="-3.2067144054700992E-3"/>
                  <c:y val="-2.480193711157464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Лист17!$B$8:$D$8</c:f>
              <c:strCache>
                <c:ptCount val="3"/>
                <c:pt idx="0">
                  <c:v>2018 год</c:v>
                </c:pt>
                <c:pt idx="1">
                  <c:v>2019 год</c:v>
                </c:pt>
                <c:pt idx="2">
                  <c:v>2020 год</c:v>
                </c:pt>
              </c:strCache>
            </c:strRef>
          </c:cat>
          <c:val>
            <c:numRef>
              <c:f>Лист17!$B$9:$D$9</c:f>
              <c:numCache>
                <c:formatCode>General</c:formatCode>
                <c:ptCount val="3"/>
                <c:pt idx="0">
                  <c:v>155.9</c:v>
                </c:pt>
                <c:pt idx="1">
                  <c:v>167.8</c:v>
                </c:pt>
                <c:pt idx="2">
                  <c:v>202.3</c:v>
                </c:pt>
              </c:numCache>
            </c:numRef>
          </c:val>
          <c:smooth val="0"/>
        </c:ser>
        <c:ser>
          <c:idx val="1"/>
          <c:order val="1"/>
          <c:tx>
            <c:strRef>
              <c:f>Лист17!$A$10</c:f>
              <c:strCache>
                <c:ptCount val="1"/>
                <c:pt idx="0">
                  <c:v>неналоговые</c:v>
                </c:pt>
              </c:strCache>
            </c:strRef>
          </c:tx>
          <c:dLbls>
            <c:dLbl>
              <c:idx val="0"/>
              <c:layout>
                <c:manualLayout>
                  <c:x val="0"/>
                  <c:y val="-3.5825020272274494E-2"/>
                </c:manualLayout>
              </c:layout>
              <c:showLegendKey val="0"/>
              <c:showVal val="1"/>
              <c:showCatName val="0"/>
              <c:showSerName val="0"/>
              <c:showPercent val="0"/>
              <c:showBubbleSize val="0"/>
            </c:dLbl>
            <c:dLbl>
              <c:idx val="1"/>
              <c:layout>
                <c:manualLayout>
                  <c:x val="-1.6033572027349908E-3"/>
                  <c:y val="-3.582502027227449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Лист17!$B$8:$D$8</c:f>
              <c:strCache>
                <c:ptCount val="3"/>
                <c:pt idx="0">
                  <c:v>2018 год</c:v>
                </c:pt>
                <c:pt idx="1">
                  <c:v>2019 год</c:v>
                </c:pt>
                <c:pt idx="2">
                  <c:v>2020 год</c:v>
                </c:pt>
              </c:strCache>
            </c:strRef>
          </c:cat>
          <c:val>
            <c:numRef>
              <c:f>Лист17!$B$10:$D$10</c:f>
              <c:numCache>
                <c:formatCode>General</c:formatCode>
                <c:ptCount val="3"/>
                <c:pt idx="0">
                  <c:v>10.4</c:v>
                </c:pt>
                <c:pt idx="1">
                  <c:v>14.8</c:v>
                </c:pt>
                <c:pt idx="2">
                  <c:v>7.9</c:v>
                </c:pt>
              </c:numCache>
            </c:numRef>
          </c:val>
          <c:smooth val="0"/>
        </c:ser>
        <c:dLbls>
          <c:showLegendKey val="0"/>
          <c:showVal val="0"/>
          <c:showCatName val="0"/>
          <c:showSerName val="0"/>
          <c:showPercent val="0"/>
          <c:showBubbleSize val="0"/>
        </c:dLbls>
        <c:marker val="1"/>
        <c:smooth val="0"/>
        <c:axId val="142869248"/>
        <c:axId val="142871552"/>
      </c:lineChart>
      <c:catAx>
        <c:axId val="142869248"/>
        <c:scaling>
          <c:orientation val="minMax"/>
        </c:scaling>
        <c:delete val="0"/>
        <c:axPos val="b"/>
        <c:numFmt formatCode="General" sourceLinked="1"/>
        <c:majorTickMark val="none"/>
        <c:minorTickMark val="none"/>
        <c:tickLblPos val="nextTo"/>
        <c:crossAx val="142871552"/>
        <c:crosses val="autoZero"/>
        <c:auto val="1"/>
        <c:lblAlgn val="ctr"/>
        <c:lblOffset val="100"/>
        <c:noMultiLvlLbl val="0"/>
      </c:catAx>
      <c:valAx>
        <c:axId val="142871552"/>
        <c:scaling>
          <c:orientation val="minMax"/>
        </c:scaling>
        <c:delete val="0"/>
        <c:axPos val="l"/>
        <c:majorGridlines/>
        <c:numFmt formatCode="General" sourceLinked="1"/>
        <c:majorTickMark val="none"/>
        <c:minorTickMark val="none"/>
        <c:tickLblPos val="nextTo"/>
        <c:txPr>
          <a:bodyPr/>
          <a:lstStyle/>
          <a:p>
            <a:pPr>
              <a:defRPr sz="1400" b="1"/>
            </a:pPr>
            <a:endParaRPr lang="ru-RU"/>
          </a:p>
        </c:txPr>
        <c:crossAx val="142869248"/>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0425206773539"/>
          <c:y val="0.13314798993234347"/>
          <c:w val="0.71716579177602802"/>
          <c:h val="0.73310241340733351"/>
        </c:manualLayout>
      </c:layout>
      <c:barChart>
        <c:barDir val="col"/>
        <c:grouping val="clustered"/>
        <c:varyColors val="0"/>
        <c:ser>
          <c:idx val="0"/>
          <c:order val="0"/>
          <c:tx>
            <c:strRef>
              <c:f>Лист18!$B$2</c:f>
              <c:strCache>
                <c:ptCount val="1"/>
                <c:pt idx="0">
                  <c:v>2019</c:v>
                </c:pt>
              </c:strCache>
            </c:strRef>
          </c:tx>
          <c:invertIfNegative val="0"/>
          <c:dLbls>
            <c:dLbl>
              <c:idx val="0"/>
              <c:layout>
                <c:manualLayout>
                  <c:x val="-1.5122873345935728E-2"/>
                  <c:y val="0"/>
                </c:manualLayout>
              </c:layout>
              <c:tx>
                <c:rich>
                  <a:bodyPr/>
                  <a:lstStyle/>
                  <a:p>
                    <a:r>
                      <a:rPr lang="ru-RU" dirty="0" smtClean="0"/>
                      <a:t>1</a:t>
                    </a:r>
                    <a:r>
                      <a:rPr lang="en-US" dirty="0" smtClean="0"/>
                      <a:t>40,</a:t>
                    </a:r>
                    <a:r>
                      <a:rPr lang="ru-RU" dirty="0" smtClean="0"/>
                      <a:t>3</a:t>
                    </a:r>
                    <a:endParaRPr lang="en-US" dirty="0"/>
                  </a:p>
                </c:rich>
              </c:tx>
              <c:showLegendKey val="0"/>
              <c:showVal val="1"/>
              <c:showCatName val="0"/>
              <c:showSerName val="0"/>
              <c:showPercent val="0"/>
              <c:showBubbleSize val="0"/>
            </c:dLbl>
            <c:dLbl>
              <c:idx val="2"/>
              <c:layout>
                <c:manualLayout>
                  <c:x val="-2.520478890989288E-3"/>
                  <c:y val="-1.1730205278592375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Лист18!$A$3:$A$5</c:f>
              <c:strCache>
                <c:ptCount val="3"/>
                <c:pt idx="0">
                  <c:v>НДФЛ</c:v>
                </c:pt>
                <c:pt idx="1">
                  <c:v>ЕНВД</c:v>
                </c:pt>
                <c:pt idx="2">
                  <c:v>налоги на имущество</c:v>
                </c:pt>
              </c:strCache>
            </c:strRef>
          </c:cat>
          <c:val>
            <c:numRef>
              <c:f>Лист18!$B$3:$B$5</c:f>
              <c:numCache>
                <c:formatCode>General</c:formatCode>
                <c:ptCount val="3"/>
                <c:pt idx="0">
                  <c:v>140.30000000000001</c:v>
                </c:pt>
                <c:pt idx="1">
                  <c:v>2.2000000000000002</c:v>
                </c:pt>
                <c:pt idx="2">
                  <c:v>12.3</c:v>
                </c:pt>
              </c:numCache>
            </c:numRef>
          </c:val>
        </c:ser>
        <c:ser>
          <c:idx val="1"/>
          <c:order val="1"/>
          <c:tx>
            <c:strRef>
              <c:f>Лист18!$C$2</c:f>
              <c:strCache>
                <c:ptCount val="1"/>
                <c:pt idx="0">
                  <c:v>2020</c:v>
                </c:pt>
              </c:strCache>
            </c:strRef>
          </c:tx>
          <c:invertIfNegative val="0"/>
          <c:dLbls>
            <c:dLbl>
              <c:idx val="2"/>
              <c:layout>
                <c:manualLayout>
                  <c:x val="-9.2416491733075181E-17"/>
                  <c:y val="-1.1730205278592375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Лист18!$A$3:$A$5</c:f>
              <c:strCache>
                <c:ptCount val="3"/>
                <c:pt idx="0">
                  <c:v>НДФЛ</c:v>
                </c:pt>
                <c:pt idx="1">
                  <c:v>ЕНВД</c:v>
                </c:pt>
                <c:pt idx="2">
                  <c:v>налоги на имущество</c:v>
                </c:pt>
              </c:strCache>
            </c:strRef>
          </c:cat>
          <c:val>
            <c:numRef>
              <c:f>Лист18!$C$3:$C$5</c:f>
              <c:numCache>
                <c:formatCode>General</c:formatCode>
                <c:ptCount val="3"/>
                <c:pt idx="0">
                  <c:v>157.80000000000001</c:v>
                </c:pt>
                <c:pt idx="1">
                  <c:v>2.2000000000000002</c:v>
                </c:pt>
                <c:pt idx="2" formatCode="0.0">
                  <c:v>13</c:v>
                </c:pt>
              </c:numCache>
            </c:numRef>
          </c:val>
        </c:ser>
        <c:dLbls>
          <c:showLegendKey val="0"/>
          <c:showVal val="0"/>
          <c:showCatName val="0"/>
          <c:showSerName val="0"/>
          <c:showPercent val="0"/>
          <c:showBubbleSize val="0"/>
        </c:dLbls>
        <c:gapWidth val="150"/>
        <c:axId val="136979584"/>
        <c:axId val="137517312"/>
      </c:barChart>
      <c:catAx>
        <c:axId val="136979584"/>
        <c:scaling>
          <c:orientation val="minMax"/>
        </c:scaling>
        <c:delete val="0"/>
        <c:axPos val="b"/>
        <c:numFmt formatCode="General" sourceLinked="1"/>
        <c:majorTickMark val="out"/>
        <c:minorTickMark val="none"/>
        <c:tickLblPos val="nextTo"/>
        <c:crossAx val="137517312"/>
        <c:crosses val="autoZero"/>
        <c:auto val="1"/>
        <c:lblAlgn val="ctr"/>
        <c:lblOffset val="100"/>
        <c:noMultiLvlLbl val="0"/>
      </c:catAx>
      <c:valAx>
        <c:axId val="137517312"/>
        <c:scaling>
          <c:orientation val="minMax"/>
        </c:scaling>
        <c:delete val="0"/>
        <c:axPos val="l"/>
        <c:majorGridlines/>
        <c:numFmt formatCode="General" sourceLinked="1"/>
        <c:majorTickMark val="out"/>
        <c:minorTickMark val="none"/>
        <c:tickLblPos val="nextTo"/>
        <c:crossAx val="136979584"/>
        <c:crosses val="autoZero"/>
        <c:crossBetween val="between"/>
      </c:valAx>
    </c:plotArea>
    <c:legend>
      <c:legendPos val="r"/>
      <c:layout/>
      <c:overlay val="0"/>
    </c:legend>
    <c:plotVisOnly val="1"/>
    <c:dispBlanksAs val="gap"/>
    <c:showDLblsOverMax val="0"/>
  </c:chart>
  <c:txPr>
    <a:bodyPr/>
    <a:lstStyle/>
    <a:p>
      <a:pPr>
        <a:defRPr sz="1200"/>
      </a:pPr>
      <a:endParaRPr lang="ru-RU"/>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v>млн. руб.</c:v>
          </c:tx>
          <c:invertIfNegative val="0"/>
          <c:cat>
            <c:strRef>
              <c:f>'Консолид бюдж'!$B$2:$B$4</c:f>
              <c:strCache>
                <c:ptCount val="3"/>
                <c:pt idx="0">
                  <c:v>2018 год</c:v>
                </c:pt>
                <c:pt idx="1">
                  <c:v>2019 год </c:v>
                </c:pt>
                <c:pt idx="2">
                  <c:v>2020 год </c:v>
                </c:pt>
              </c:strCache>
            </c:strRef>
          </c:cat>
          <c:val>
            <c:numRef>
              <c:f>'Консолид бюдж'!$C$2:$C$4</c:f>
              <c:numCache>
                <c:formatCode>General</c:formatCode>
                <c:ptCount val="3"/>
                <c:pt idx="0">
                  <c:v>410.1</c:v>
                </c:pt>
                <c:pt idx="1">
                  <c:v>463.1</c:v>
                </c:pt>
                <c:pt idx="2">
                  <c:v>496.6</c:v>
                </c:pt>
              </c:numCache>
            </c:numRef>
          </c:val>
        </c:ser>
        <c:dLbls>
          <c:showLegendKey val="0"/>
          <c:showVal val="0"/>
          <c:showCatName val="0"/>
          <c:showSerName val="0"/>
          <c:showPercent val="0"/>
          <c:showBubbleSize val="0"/>
        </c:dLbls>
        <c:gapWidth val="55"/>
        <c:gapDepth val="55"/>
        <c:shape val="cylinder"/>
        <c:axId val="79889536"/>
        <c:axId val="79891072"/>
        <c:axId val="0"/>
      </c:bar3DChart>
      <c:catAx>
        <c:axId val="79889536"/>
        <c:scaling>
          <c:orientation val="minMax"/>
        </c:scaling>
        <c:delete val="0"/>
        <c:axPos val="b"/>
        <c:majorTickMark val="none"/>
        <c:minorTickMark val="none"/>
        <c:tickLblPos val="nextTo"/>
        <c:txPr>
          <a:bodyPr/>
          <a:lstStyle/>
          <a:p>
            <a:pPr>
              <a:defRPr sz="1600" b="1">
                <a:latin typeface="Times New Roman" pitchFamily="18" charset="0"/>
                <a:cs typeface="Times New Roman" pitchFamily="18" charset="0"/>
              </a:defRPr>
            </a:pPr>
            <a:endParaRPr lang="ru-RU"/>
          </a:p>
        </c:txPr>
        <c:crossAx val="79891072"/>
        <c:crosses val="autoZero"/>
        <c:auto val="1"/>
        <c:lblAlgn val="ctr"/>
        <c:lblOffset val="100"/>
        <c:noMultiLvlLbl val="0"/>
      </c:catAx>
      <c:valAx>
        <c:axId val="79891072"/>
        <c:scaling>
          <c:orientation val="minMax"/>
        </c:scaling>
        <c:delete val="0"/>
        <c:axPos val="l"/>
        <c:majorGridlines/>
        <c:numFmt formatCode="General" sourceLinked="1"/>
        <c:majorTickMark val="none"/>
        <c:minorTickMark val="none"/>
        <c:tickLblPos val="nextTo"/>
        <c:crossAx val="79889536"/>
        <c:crosses val="autoZero"/>
        <c:crossBetween val="between"/>
      </c:valAx>
    </c:plotArea>
    <c:legend>
      <c:legendPos val="r"/>
      <c:layout/>
      <c:overlay val="0"/>
      <c:txPr>
        <a:bodyPr/>
        <a:lstStyle/>
        <a:p>
          <a:pPr>
            <a:defRPr sz="1600" b="1">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1116711009119275"/>
          <c:y val="3.1338882154770445E-2"/>
          <c:w val="0.69631846301206257"/>
          <c:h val="0.96866097569128162"/>
        </c:manualLayout>
      </c:layout>
      <c:pie3DChart>
        <c:varyColors val="1"/>
        <c:ser>
          <c:idx val="0"/>
          <c:order val="0"/>
          <c:explosion val="25"/>
          <c:dLbls>
            <c:dLbl>
              <c:idx val="0"/>
              <c:layout>
                <c:manualLayout>
                  <c:x val="3.362423670915158E-2"/>
                  <c:y val="2.6063457862103456E-2"/>
                </c:manualLayout>
              </c:layout>
              <c:tx>
                <c:rich>
                  <a:bodyPr/>
                  <a:lstStyle/>
                  <a:p>
                    <a:r>
                      <a:rPr lang="ru-RU" dirty="0" smtClean="0"/>
                      <a:t>Общегосударственные</a:t>
                    </a:r>
                    <a:r>
                      <a:rPr lang="ru-RU" baseline="0" dirty="0" smtClean="0"/>
                      <a:t> вопросы</a:t>
                    </a:r>
                    <a:endParaRPr lang="en-US" dirty="0"/>
                  </a:p>
                </c:rich>
              </c:tx>
              <c:showLegendKey val="0"/>
              <c:showVal val="0"/>
              <c:showCatName val="0"/>
              <c:showSerName val="0"/>
              <c:showPercent val="1"/>
              <c:showBubbleSize val="0"/>
            </c:dLbl>
            <c:dLbl>
              <c:idx val="1"/>
              <c:layout>
                <c:manualLayout>
                  <c:x val="8.9446288898892667E-2"/>
                  <c:y val="-7.1530854647768784E-3"/>
                </c:manualLayout>
              </c:layout>
              <c:tx>
                <c:rich>
                  <a:bodyPr/>
                  <a:lstStyle/>
                  <a:p>
                    <a:r>
                      <a:rPr lang="ru-RU" dirty="0" smtClean="0"/>
                      <a:t>Национальная оборона</a:t>
                    </a:r>
                    <a:endParaRPr lang="en-US" dirty="0"/>
                  </a:p>
                </c:rich>
              </c:tx>
              <c:showLegendKey val="0"/>
              <c:showVal val="0"/>
              <c:showCatName val="0"/>
              <c:showSerName val="0"/>
              <c:showPercent val="1"/>
              <c:showBubbleSize val="0"/>
            </c:dLbl>
            <c:dLbl>
              <c:idx val="2"/>
              <c:layout>
                <c:manualLayout>
                  <c:x val="0.11759756191315895"/>
                  <c:y val="7.7337346844889923E-2"/>
                </c:manualLayout>
              </c:layout>
              <c:tx>
                <c:rich>
                  <a:bodyPr/>
                  <a:lstStyle/>
                  <a:p>
                    <a:r>
                      <a:rPr lang="ru-RU" dirty="0" smtClean="0"/>
                      <a:t>Национальная безопасность и правоохранительная деятельность</a:t>
                    </a:r>
                    <a:endParaRPr lang="en-US" dirty="0"/>
                  </a:p>
                </c:rich>
              </c:tx>
              <c:showLegendKey val="0"/>
              <c:showVal val="0"/>
              <c:showCatName val="0"/>
              <c:showSerName val="0"/>
              <c:showPercent val="1"/>
              <c:showBubbleSize val="0"/>
            </c:dLbl>
            <c:dLbl>
              <c:idx val="3"/>
              <c:layout>
                <c:manualLayout>
                  <c:x val="8.433161251732553E-2"/>
                  <c:y val="8.7740782178515539E-2"/>
                </c:manualLayout>
              </c:layout>
              <c:tx>
                <c:rich>
                  <a:bodyPr/>
                  <a:lstStyle/>
                  <a:p>
                    <a:r>
                      <a:rPr lang="ru-RU" dirty="0" smtClean="0"/>
                      <a:t>Национальная</a:t>
                    </a:r>
                    <a:r>
                      <a:rPr lang="ru-RU" baseline="0" dirty="0" smtClean="0"/>
                      <a:t> экономика</a:t>
                    </a:r>
                    <a:endParaRPr lang="en-US" dirty="0"/>
                  </a:p>
                </c:rich>
              </c:tx>
              <c:showLegendKey val="0"/>
              <c:showVal val="0"/>
              <c:showCatName val="0"/>
              <c:showSerName val="0"/>
              <c:showPercent val="1"/>
              <c:showBubbleSize val="0"/>
            </c:dLbl>
            <c:dLbl>
              <c:idx val="4"/>
              <c:layout>
                <c:manualLayout>
                  <c:x val="-1.3217857795154209E-2"/>
                  <c:y val="-4.3892511717884573E-2"/>
                </c:manualLayout>
              </c:layout>
              <c:tx>
                <c:rich>
                  <a:bodyPr/>
                  <a:lstStyle/>
                  <a:p>
                    <a:r>
                      <a:rPr lang="ru-RU" dirty="0" smtClean="0"/>
                      <a:t>Жилищно-коммунальное хозяйство</a:t>
                    </a:r>
                    <a:endParaRPr lang="en-US" dirty="0"/>
                  </a:p>
                </c:rich>
              </c:tx>
              <c:showLegendKey val="0"/>
              <c:showVal val="0"/>
              <c:showCatName val="0"/>
              <c:showSerName val="0"/>
              <c:showPercent val="1"/>
              <c:showBubbleSize val="0"/>
            </c:dLbl>
            <c:dLbl>
              <c:idx val="5"/>
              <c:layout>
                <c:manualLayout>
                  <c:x val="0.11321295679060454"/>
                  <c:y val="-0.22138003423737931"/>
                </c:manualLayout>
              </c:layout>
              <c:tx>
                <c:rich>
                  <a:bodyPr/>
                  <a:lstStyle/>
                  <a:p>
                    <a:r>
                      <a:rPr lang="ru-RU" sz="1200" b="1" smtClean="0">
                        <a:latin typeface="Times New Roman" pitchFamily="18" charset="0"/>
                        <a:cs typeface="Times New Roman" pitchFamily="18" charset="0"/>
                      </a:rPr>
                      <a:t>Образование</a:t>
                    </a:r>
                    <a:endParaRPr lang="en-US" sz="1200" b="1" dirty="0">
                      <a:latin typeface="Times New Roman" pitchFamily="18" charset="0"/>
                      <a:cs typeface="Times New Roman" pitchFamily="18" charset="0"/>
                    </a:endParaRPr>
                  </a:p>
                </c:rich>
              </c:tx>
              <c:showLegendKey val="0"/>
              <c:showVal val="0"/>
              <c:showCatName val="0"/>
              <c:showSerName val="0"/>
              <c:showPercent val="1"/>
              <c:showBubbleSize val="0"/>
            </c:dLbl>
            <c:dLbl>
              <c:idx val="6"/>
              <c:layout>
                <c:manualLayout>
                  <c:x val="0.15150750920550618"/>
                  <c:y val="4.486550354095082E-2"/>
                </c:manualLayout>
              </c:layout>
              <c:tx>
                <c:rich>
                  <a:bodyPr/>
                  <a:lstStyle/>
                  <a:p>
                    <a:r>
                      <a:rPr lang="ru-RU" sz="1200" b="1" dirty="0" smtClean="0">
                        <a:latin typeface="Times New Roman" pitchFamily="18" charset="0"/>
                        <a:cs typeface="Times New Roman" pitchFamily="18" charset="0"/>
                      </a:rPr>
                      <a:t>Культура</a:t>
                    </a:r>
                    <a:r>
                      <a:rPr lang="ru-RU" sz="1200" b="1" baseline="0" dirty="0" smtClean="0">
                        <a:latin typeface="Times New Roman" pitchFamily="18" charset="0"/>
                        <a:cs typeface="Times New Roman" pitchFamily="18" charset="0"/>
                      </a:rPr>
                      <a:t> и кинематография</a:t>
                    </a:r>
                    <a:endParaRPr lang="en-US" sz="1200" b="1" dirty="0">
                      <a:latin typeface="Times New Roman" pitchFamily="18" charset="0"/>
                      <a:cs typeface="Times New Roman" pitchFamily="18" charset="0"/>
                    </a:endParaRPr>
                  </a:p>
                </c:rich>
              </c:tx>
              <c:showLegendKey val="0"/>
              <c:showVal val="0"/>
              <c:showCatName val="0"/>
              <c:showSerName val="0"/>
              <c:showPercent val="1"/>
              <c:showBubbleSize val="0"/>
            </c:dLbl>
            <c:dLbl>
              <c:idx val="7"/>
              <c:layout>
                <c:manualLayout>
                  <c:x val="2.4338426671941587E-3"/>
                  <c:y val="-1.128960310572338E-2"/>
                </c:manualLayout>
              </c:layout>
              <c:tx>
                <c:rich>
                  <a:bodyPr/>
                  <a:lstStyle/>
                  <a:p>
                    <a:r>
                      <a:rPr lang="ru-RU" sz="1200" smtClean="0"/>
                      <a:t>Социальная политика</a:t>
                    </a:r>
                    <a:endParaRPr lang="en-US" sz="1200" dirty="0"/>
                  </a:p>
                </c:rich>
              </c:tx>
              <c:showLegendKey val="0"/>
              <c:showVal val="0"/>
              <c:showCatName val="0"/>
              <c:showSerName val="0"/>
              <c:showPercent val="1"/>
              <c:showBubbleSize val="0"/>
            </c:dLbl>
            <c:dLbl>
              <c:idx val="8"/>
              <c:layout>
                <c:manualLayout>
                  <c:x val="-4.0099428186954715E-2"/>
                  <c:y val="-3.3515706863246321E-2"/>
                </c:manualLayout>
              </c:layout>
              <c:tx>
                <c:rich>
                  <a:bodyPr/>
                  <a:lstStyle/>
                  <a:p>
                    <a:r>
                      <a:rPr lang="ru-RU" sz="1200" smtClean="0"/>
                      <a:t>Физическая культура и спорт</a:t>
                    </a:r>
                    <a:endParaRPr lang="en-US" sz="1200" dirty="0"/>
                  </a:p>
                </c:rich>
              </c:tx>
              <c:showLegendKey val="0"/>
              <c:showVal val="0"/>
              <c:showCatName val="0"/>
              <c:showSerName val="0"/>
              <c:showPercent val="1"/>
              <c:showBubbleSize val="0"/>
            </c:dLbl>
            <c:dLbl>
              <c:idx val="9"/>
              <c:layout>
                <c:manualLayout>
                  <c:x val="-5.1729597922582422E-2"/>
                  <c:y val="-6.4892634172289479E-2"/>
                </c:manualLayout>
              </c:layout>
              <c:tx>
                <c:rich>
                  <a:bodyPr/>
                  <a:lstStyle/>
                  <a:p>
                    <a:r>
                      <a:rPr lang="ru-RU" sz="1200" b="1" i="0" baseline="0" smtClean="0"/>
                      <a:t>Средства массовой информации</a:t>
                    </a:r>
                    <a:endParaRPr lang="en-US" sz="1200" b="1" i="0" baseline="0"/>
                  </a:p>
                </c:rich>
              </c:tx>
              <c:showLegendKey val="0"/>
              <c:showVal val="0"/>
              <c:showCatName val="0"/>
              <c:showSerName val="0"/>
              <c:showPercent val="1"/>
              <c:showBubbleSize val="0"/>
            </c:dLbl>
            <c:dLbl>
              <c:idx val="10"/>
              <c:layout>
                <c:manualLayout>
                  <c:x val="0.10884974658754892"/>
                  <c:y val="-4.1349676330270674E-2"/>
                </c:manualLayout>
              </c:layout>
              <c:tx>
                <c:rich>
                  <a:bodyPr/>
                  <a:lstStyle/>
                  <a:p>
                    <a:r>
                      <a:rPr lang="ru-RU" sz="1200" b="1" i="0" baseline="0" smtClean="0"/>
                      <a:t>Межбюджетные трансферты общего характера бюджетам бюджетной системы Российской Федерации</a:t>
                    </a:r>
                    <a:endParaRPr lang="en-US" sz="1200" b="1" i="0" baseline="0"/>
                  </a:p>
                </c:rich>
              </c:tx>
              <c:showLegendKey val="0"/>
              <c:showVal val="0"/>
              <c:showCatName val="0"/>
              <c:showSerName val="0"/>
              <c:showPercent val="1"/>
              <c:showBubbleSize val="0"/>
            </c:dLbl>
            <c:txPr>
              <a:bodyPr/>
              <a:lstStyle/>
              <a:p>
                <a:pPr>
                  <a:defRPr sz="1200" b="1">
                    <a:latin typeface="Times New Roman" pitchFamily="18" charset="0"/>
                    <a:cs typeface="Times New Roman" pitchFamily="18" charset="0"/>
                  </a:defRPr>
                </a:pPr>
                <a:endParaRPr lang="ru-RU"/>
              </a:p>
            </c:txPr>
            <c:showLegendKey val="0"/>
            <c:showVal val="0"/>
            <c:showCatName val="0"/>
            <c:showSerName val="0"/>
            <c:showPercent val="1"/>
            <c:showBubbleSize val="0"/>
            <c:showLeaderLines val="0"/>
          </c:dLbls>
          <c:cat>
            <c:strRef>
              <c:f>консолидир!$A$3:$A$13</c:f>
              <c:strCache>
                <c:ptCount val="11"/>
                <c:pt idx="0">
                  <c:v>Общегосударственные вопросы</c:v>
                </c:pt>
                <c:pt idx="1">
                  <c:v>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Образование</c:v>
                </c:pt>
                <c:pt idx="6">
                  <c:v>Культура и кинематография</c:v>
                </c:pt>
                <c:pt idx="7">
                  <c:v>Социальная политика</c:v>
                </c:pt>
                <c:pt idx="8">
                  <c:v>Физическая культура и спорт</c:v>
                </c:pt>
                <c:pt idx="9">
                  <c:v>Средства массовой информации</c:v>
                </c:pt>
                <c:pt idx="10">
                  <c:v>Межбюджетные трансферты общего характера бюджетам бюджетной системы Российской Федерации</c:v>
                </c:pt>
              </c:strCache>
            </c:strRef>
          </c:cat>
          <c:val>
            <c:numRef>
              <c:f>консолидир!$B$3:$B$13</c:f>
              <c:numCache>
                <c:formatCode>General</c:formatCode>
                <c:ptCount val="11"/>
                <c:pt idx="0">
                  <c:v>10.8</c:v>
                </c:pt>
                <c:pt idx="1">
                  <c:v>0.1</c:v>
                </c:pt>
                <c:pt idx="2">
                  <c:v>3.4</c:v>
                </c:pt>
                <c:pt idx="3">
                  <c:v>10</c:v>
                </c:pt>
                <c:pt idx="4">
                  <c:v>11.5</c:v>
                </c:pt>
                <c:pt idx="5">
                  <c:v>39.700000000000003</c:v>
                </c:pt>
                <c:pt idx="6">
                  <c:v>10.8</c:v>
                </c:pt>
                <c:pt idx="7">
                  <c:v>2.2000000000000002</c:v>
                </c:pt>
                <c:pt idx="8">
                  <c:v>10.6</c:v>
                </c:pt>
                <c:pt idx="9">
                  <c:v>0.8</c:v>
                </c:pt>
                <c:pt idx="10">
                  <c:v>0.1</c:v>
                </c:pt>
              </c:numCache>
            </c:numRef>
          </c:val>
        </c:ser>
        <c:dLbls>
          <c:showLegendKey val="0"/>
          <c:showVal val="0"/>
          <c:showCatName val="0"/>
          <c:showSerName val="0"/>
          <c:showPercent val="1"/>
          <c:showBubbleSize val="0"/>
          <c:showLeaderLines val="0"/>
        </c:dLbls>
      </c:pie3DChart>
    </c:plotArea>
    <c:plotVisOnly val="1"/>
    <c:dispBlanksAs val="zero"/>
    <c:showDLblsOverMax val="0"/>
  </c:chart>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10867136920384952"/>
          <c:y val="0.20162635829367817"/>
          <c:w val="0.72514534120734908"/>
          <c:h val="0.70711590394392254"/>
        </c:manualLayout>
      </c:layout>
      <c:pie3DChart>
        <c:varyColors val="1"/>
        <c:ser>
          <c:idx val="0"/>
          <c:order val="0"/>
          <c:explosion val="25"/>
          <c:dLbls>
            <c:dLbl>
              <c:idx val="0"/>
              <c:layout>
                <c:manualLayout>
                  <c:x val="-0.10104642388451457"/>
                  <c:y val="-9.7657352472717091E-2"/>
                </c:manualLayout>
              </c:layout>
              <c:tx>
                <c:rich>
                  <a:bodyPr/>
                  <a:lstStyle/>
                  <a:p>
                    <a:r>
                      <a:rPr lang="ru-RU"/>
                      <a:t>Общегосударственные </a:t>
                    </a:r>
                    <a:r>
                      <a:rPr lang="ru-RU" smtClean="0"/>
                      <a:t>вопросы 44 </a:t>
                    </a:r>
                    <a:r>
                      <a:rPr lang="ru-RU" sz="1200" b="1" i="0" u="none" strike="noStrike" baseline="0" smtClean="0"/>
                      <a:t>млн. руб.</a:t>
                    </a:r>
                    <a:endParaRPr lang="ru-RU"/>
                  </a:p>
                </c:rich>
              </c:tx>
              <c:showLegendKey val="0"/>
              <c:showVal val="1"/>
              <c:showCatName val="1"/>
              <c:showSerName val="0"/>
              <c:showPercent val="0"/>
              <c:showBubbleSize val="0"/>
            </c:dLbl>
            <c:dLbl>
              <c:idx val="1"/>
              <c:layout>
                <c:manualLayout>
                  <c:x val="-7.6339676290463704E-2"/>
                  <c:y val="-5.3342796588688131E-2"/>
                </c:manualLayout>
              </c:layout>
              <c:tx>
                <c:rich>
                  <a:bodyPr/>
                  <a:lstStyle/>
                  <a:p>
                    <a:r>
                      <a:rPr lang="ru-RU"/>
                      <a:t>Национальная </a:t>
                    </a:r>
                    <a:r>
                      <a:rPr lang="ru-RU" smtClean="0"/>
                      <a:t>оборона 0,4 </a:t>
                    </a:r>
                    <a:r>
                      <a:rPr lang="ru-RU" sz="1200" b="1" i="0" u="none" strike="noStrike" baseline="0" smtClean="0"/>
                      <a:t>млн. руб.</a:t>
                    </a:r>
                    <a:endParaRPr lang="ru-RU"/>
                  </a:p>
                </c:rich>
              </c:tx>
              <c:showLegendKey val="0"/>
              <c:showVal val="1"/>
              <c:showCatName val="1"/>
              <c:showSerName val="0"/>
              <c:showPercent val="0"/>
              <c:showBubbleSize val="0"/>
            </c:dLbl>
            <c:dLbl>
              <c:idx val="2"/>
              <c:layout>
                <c:manualLayout>
                  <c:x val="0.11173900918635171"/>
                  <c:y val="-3.5080504508540014E-2"/>
                </c:manualLayout>
              </c:layout>
              <c:tx>
                <c:rich>
                  <a:bodyPr/>
                  <a:lstStyle/>
                  <a:p>
                    <a:r>
                      <a:rPr lang="ru-RU"/>
                      <a:t>Национальная безопасность и правоохранительная </a:t>
                    </a:r>
                    <a:r>
                      <a:rPr lang="ru-RU" smtClean="0"/>
                      <a:t>деятельность 4,1 </a:t>
                    </a:r>
                    <a:r>
                      <a:rPr lang="ru-RU" sz="1200" b="1" i="0" u="none" strike="noStrike" baseline="0" smtClean="0"/>
                      <a:t>млн. руб.</a:t>
                    </a:r>
                    <a:endParaRPr lang="ru-RU"/>
                  </a:p>
                </c:rich>
              </c:tx>
              <c:showLegendKey val="0"/>
              <c:showVal val="1"/>
              <c:showCatName val="1"/>
              <c:showSerName val="0"/>
              <c:showPercent val="0"/>
              <c:showBubbleSize val="0"/>
            </c:dLbl>
            <c:dLbl>
              <c:idx val="3"/>
              <c:layout>
                <c:manualLayout>
                  <c:x val="2.4900481189851369E-2"/>
                  <c:y val="1.7664533146489563E-2"/>
                </c:manualLayout>
              </c:layout>
              <c:tx>
                <c:rich>
                  <a:bodyPr/>
                  <a:lstStyle/>
                  <a:p>
                    <a:r>
                      <a:rPr lang="ru-RU"/>
                      <a:t>Национальная </a:t>
                    </a:r>
                    <a:r>
                      <a:rPr lang="ru-RU" smtClean="0"/>
                      <a:t>экономика</a:t>
                    </a:r>
                    <a:r>
                      <a:rPr lang="ru-RU" baseline="0" smtClean="0"/>
                      <a:t> </a:t>
                    </a:r>
                    <a:r>
                      <a:rPr lang="ru-RU" smtClean="0"/>
                      <a:t>40,5 </a:t>
                    </a:r>
                    <a:r>
                      <a:rPr lang="ru-RU" sz="1200" b="1" i="0" u="none" strike="noStrike" baseline="0" smtClean="0"/>
                      <a:t>млн. руб.</a:t>
                    </a:r>
                    <a:endParaRPr lang="ru-RU"/>
                  </a:p>
                </c:rich>
              </c:tx>
              <c:showLegendKey val="0"/>
              <c:showVal val="1"/>
              <c:showCatName val="1"/>
              <c:showSerName val="0"/>
              <c:showPercent val="0"/>
              <c:showBubbleSize val="0"/>
            </c:dLbl>
            <c:dLbl>
              <c:idx val="4"/>
              <c:layout>
                <c:manualLayout>
                  <c:x val="-4.7225405590724315E-3"/>
                  <c:y val="1.3147480748757429E-2"/>
                </c:manualLayout>
              </c:layout>
              <c:tx>
                <c:rich>
                  <a:bodyPr/>
                  <a:lstStyle/>
                  <a:p>
                    <a:r>
                      <a:rPr lang="ru-RU"/>
                      <a:t>Жилищно-коммунальное </a:t>
                    </a:r>
                    <a:r>
                      <a:rPr lang="ru-RU" smtClean="0"/>
                      <a:t>хозяйство 39 </a:t>
                    </a:r>
                    <a:r>
                      <a:rPr lang="ru-RU" sz="1200" b="1" i="0" u="none" strike="noStrike" baseline="0" smtClean="0"/>
                      <a:t>млн. руб.</a:t>
                    </a:r>
                    <a:endParaRPr lang="ru-RU"/>
                  </a:p>
                </c:rich>
              </c:tx>
              <c:showLegendKey val="0"/>
              <c:showVal val="1"/>
              <c:showCatName val="1"/>
              <c:showSerName val="0"/>
              <c:showPercent val="0"/>
              <c:showBubbleSize val="0"/>
            </c:dLbl>
            <c:dLbl>
              <c:idx val="5"/>
              <c:layout>
                <c:manualLayout>
                  <c:x val="-7.6409230096237971E-2"/>
                  <c:y val="-0.26945837744012385"/>
                </c:manualLayout>
              </c:layout>
              <c:tx>
                <c:rich>
                  <a:bodyPr/>
                  <a:lstStyle/>
                  <a:p>
                    <a:r>
                      <a:rPr lang="ru-RU" smtClean="0"/>
                      <a:t>Образование</a:t>
                    </a:r>
                    <a:r>
                      <a:rPr lang="ru-RU" baseline="0" smtClean="0"/>
                      <a:t> </a:t>
                    </a:r>
                    <a:r>
                      <a:rPr lang="ru-RU" smtClean="0"/>
                      <a:t>197,2 </a:t>
                    </a:r>
                    <a:r>
                      <a:rPr lang="ru-RU" sz="1200" b="1" i="0" u="none" strike="noStrike" baseline="0" smtClean="0"/>
                      <a:t>млн. руб.</a:t>
                    </a:r>
                    <a:endParaRPr lang="ru-RU"/>
                  </a:p>
                </c:rich>
              </c:tx>
              <c:showLegendKey val="0"/>
              <c:showVal val="1"/>
              <c:showCatName val="1"/>
              <c:showSerName val="0"/>
              <c:showPercent val="0"/>
              <c:showBubbleSize val="0"/>
            </c:dLbl>
            <c:dLbl>
              <c:idx val="6"/>
              <c:layout>
                <c:manualLayout>
                  <c:x val="0.10060050306211726"/>
                  <c:y val="5.0957057452200114E-3"/>
                </c:manualLayout>
              </c:layout>
              <c:tx>
                <c:rich>
                  <a:bodyPr/>
                  <a:lstStyle/>
                  <a:p>
                    <a:r>
                      <a:rPr lang="ru-RU"/>
                      <a:t>Культура и </a:t>
                    </a:r>
                    <a:r>
                      <a:rPr lang="ru-RU" smtClean="0"/>
                      <a:t>кинематография 53,4 млн. руб.</a:t>
                    </a:r>
                    <a:endParaRPr lang="ru-RU"/>
                  </a:p>
                </c:rich>
              </c:tx>
              <c:showLegendKey val="0"/>
              <c:showVal val="1"/>
              <c:showCatName val="1"/>
              <c:showSerName val="0"/>
              <c:showPercent val="0"/>
              <c:showBubbleSize val="0"/>
            </c:dLbl>
            <c:dLbl>
              <c:idx val="7"/>
              <c:layout>
                <c:manualLayout>
                  <c:x val="1.691252164550353E-4"/>
                  <c:y val="-1.3125348535074452E-2"/>
                </c:manualLayout>
              </c:layout>
              <c:tx>
                <c:rich>
                  <a:bodyPr/>
                  <a:lstStyle/>
                  <a:p>
                    <a:r>
                      <a:rPr lang="ru-RU" dirty="0"/>
                      <a:t>Социальная </a:t>
                    </a:r>
                    <a:r>
                      <a:rPr lang="ru-RU" dirty="0" smtClean="0"/>
                      <a:t>политика 9,1 </a:t>
                    </a:r>
                    <a:r>
                      <a:rPr lang="ru-RU" sz="1200" b="1" i="0" u="none" strike="noStrike" baseline="0" dirty="0" smtClean="0"/>
                      <a:t>млн. руб.</a:t>
                    </a:r>
                    <a:endParaRPr lang="ru-RU" dirty="0"/>
                  </a:p>
                </c:rich>
              </c:tx>
              <c:showLegendKey val="0"/>
              <c:showVal val="1"/>
              <c:showCatName val="1"/>
              <c:showSerName val="0"/>
              <c:showPercent val="0"/>
              <c:showBubbleSize val="0"/>
            </c:dLbl>
            <c:dLbl>
              <c:idx val="8"/>
              <c:layout>
                <c:manualLayout>
                  <c:x val="7.2859235039991277E-3"/>
                  <c:y val="-5.3806438090712574E-2"/>
                </c:manualLayout>
              </c:layout>
              <c:tx>
                <c:rich>
                  <a:bodyPr/>
                  <a:lstStyle/>
                  <a:p>
                    <a:r>
                      <a:rPr lang="ru-RU"/>
                      <a:t>Физическая культура и </a:t>
                    </a:r>
                    <a:r>
                      <a:rPr lang="ru-RU" smtClean="0"/>
                      <a:t>спорт 16,2 </a:t>
                    </a:r>
                    <a:r>
                      <a:rPr lang="ru-RU" sz="1200" b="1" i="0" u="none" strike="noStrike" baseline="0" smtClean="0"/>
                      <a:t>млн. руб.</a:t>
                    </a:r>
                    <a:endParaRPr lang="ru-RU"/>
                  </a:p>
                </c:rich>
              </c:tx>
              <c:showLegendKey val="0"/>
              <c:showVal val="1"/>
              <c:showCatName val="1"/>
              <c:showSerName val="0"/>
              <c:showPercent val="0"/>
              <c:showBubbleSize val="0"/>
            </c:dLbl>
            <c:dLbl>
              <c:idx val="9"/>
              <c:layout>
                <c:manualLayout>
                  <c:x val="-7.7019356955380591E-2"/>
                  <c:y val="-0.16159391284674748"/>
                </c:manualLayout>
              </c:layout>
              <c:tx>
                <c:rich>
                  <a:bodyPr/>
                  <a:lstStyle/>
                  <a:p>
                    <a:r>
                      <a:rPr lang="ru-RU"/>
                      <a:t>Средства массовой </a:t>
                    </a:r>
                    <a:r>
                      <a:rPr lang="ru-RU" smtClean="0"/>
                      <a:t>информации 4,0 </a:t>
                    </a:r>
                    <a:r>
                      <a:rPr lang="ru-RU" sz="1200" b="1" i="0" u="none" strike="noStrike" baseline="0" smtClean="0"/>
                      <a:t>млн. руб.</a:t>
                    </a:r>
                    <a:endParaRPr lang="ru-RU"/>
                  </a:p>
                </c:rich>
              </c:tx>
              <c:showLegendKey val="0"/>
              <c:showVal val="1"/>
              <c:showCatName val="1"/>
              <c:showSerName val="0"/>
              <c:showPercent val="0"/>
              <c:showBubbleSize val="0"/>
            </c:dLbl>
            <c:dLbl>
              <c:idx val="10"/>
              <c:layout>
                <c:manualLayout>
                  <c:x val="8.3088212683794585E-2"/>
                  <c:y val="2.402385587805117E-3"/>
                </c:manualLayout>
              </c:layout>
              <c:tx>
                <c:rich>
                  <a:bodyPr/>
                  <a:lstStyle/>
                  <a:p>
                    <a:r>
                      <a:rPr lang="ru-RU" dirty="0"/>
                      <a:t>Межбюджетные трансферты общего характера бюджетам бюджетной системы Российской Федерации
</a:t>
                    </a:r>
                    <a:r>
                      <a:rPr lang="ru-RU" dirty="0" smtClean="0"/>
                      <a:t> 57,2 </a:t>
                    </a:r>
                    <a:r>
                      <a:rPr lang="ru-RU" sz="1200" b="1" i="0" u="none" strike="noStrike" baseline="0" dirty="0" smtClean="0"/>
                      <a:t>млн. руб.</a:t>
                    </a:r>
                    <a:endParaRPr lang="ru-RU" dirty="0"/>
                  </a:p>
                </c:rich>
              </c:tx>
              <c:showLegendKey val="0"/>
              <c:showVal val="1"/>
              <c:showCatName val="1"/>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1"/>
            <c:showSerName val="0"/>
            <c:showPercent val="0"/>
            <c:showBubbleSize val="0"/>
            <c:showLeaderLines val="0"/>
          </c:dLbls>
          <c:cat>
            <c:strRef>
              <c:f>район!$A$4:$A$14</c:f>
              <c:strCache>
                <c:ptCount val="11"/>
                <c:pt idx="0">
                  <c:v>Общегосударственные вопросы</c:v>
                </c:pt>
                <c:pt idx="1">
                  <c:v>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Образование</c:v>
                </c:pt>
                <c:pt idx="6">
                  <c:v>Культура и кинематография</c:v>
                </c:pt>
                <c:pt idx="7">
                  <c:v>Социальная политика</c:v>
                </c:pt>
                <c:pt idx="8">
                  <c:v>Физическая культура и спорт</c:v>
                </c:pt>
                <c:pt idx="9">
                  <c:v>Средства массовой информации</c:v>
                </c:pt>
                <c:pt idx="10">
                  <c:v>Межбюджетные трансферты общего характера бюджетам бюджетной системы Российской Федерации
</c:v>
                </c:pt>
              </c:strCache>
            </c:strRef>
          </c:cat>
          <c:val>
            <c:numRef>
              <c:f>район!$C$4:$C$14</c:f>
              <c:numCache>
                <c:formatCode>General</c:formatCode>
                <c:ptCount val="11"/>
                <c:pt idx="0">
                  <c:v>44</c:v>
                </c:pt>
                <c:pt idx="1">
                  <c:v>0.4</c:v>
                </c:pt>
                <c:pt idx="2">
                  <c:v>4.0999999999999996</c:v>
                </c:pt>
                <c:pt idx="3">
                  <c:v>40.5</c:v>
                </c:pt>
                <c:pt idx="4">
                  <c:v>39</c:v>
                </c:pt>
                <c:pt idx="5">
                  <c:v>197.2</c:v>
                </c:pt>
                <c:pt idx="6">
                  <c:v>53.4</c:v>
                </c:pt>
                <c:pt idx="7">
                  <c:v>9.1</c:v>
                </c:pt>
                <c:pt idx="8">
                  <c:v>16.2</c:v>
                </c:pt>
                <c:pt idx="9">
                  <c:v>4</c:v>
                </c:pt>
                <c:pt idx="10">
                  <c:v>57.2</c:v>
                </c:pt>
              </c:numCache>
            </c:numRef>
          </c:val>
        </c:ser>
        <c:dLbls>
          <c:showLegendKey val="0"/>
          <c:showVal val="1"/>
          <c:showCatName val="1"/>
          <c:showSerName val="0"/>
          <c:showPercent val="0"/>
          <c:showBubbleSize val="0"/>
          <c:showLeaderLines val="0"/>
        </c:dLbls>
      </c:pie3DChart>
    </c:plotArea>
    <c:plotVisOnly val="1"/>
    <c:dispBlanksAs val="gap"/>
    <c:showDLblsOverMax val="0"/>
  </c:chart>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'по МП'!$B$5</c:f>
              <c:strCache>
                <c:ptCount val="1"/>
                <c:pt idx="0">
                  <c:v>План</c:v>
                </c:pt>
              </c:strCache>
            </c:strRef>
          </c:tx>
          <c:invertIfNegative val="0"/>
          <c:cat>
            <c:numRef>
              <c:f>'по МП'!$C$4:$E$4</c:f>
              <c:numCache>
                <c:formatCode>General</c:formatCode>
                <c:ptCount val="3"/>
                <c:pt idx="0">
                  <c:v>2018</c:v>
                </c:pt>
                <c:pt idx="1">
                  <c:v>2019</c:v>
                </c:pt>
                <c:pt idx="2">
                  <c:v>2020</c:v>
                </c:pt>
              </c:numCache>
            </c:numRef>
          </c:cat>
          <c:val>
            <c:numRef>
              <c:f>'по МП'!$C$5:$E$5</c:f>
              <c:numCache>
                <c:formatCode>General</c:formatCode>
                <c:ptCount val="3"/>
                <c:pt idx="0">
                  <c:v>398.6</c:v>
                </c:pt>
                <c:pt idx="1">
                  <c:v>477.8</c:v>
                </c:pt>
                <c:pt idx="2">
                  <c:v>486</c:v>
                </c:pt>
              </c:numCache>
            </c:numRef>
          </c:val>
        </c:ser>
        <c:ser>
          <c:idx val="1"/>
          <c:order val="1"/>
          <c:tx>
            <c:strRef>
              <c:f>'по МП'!$B$6</c:f>
              <c:strCache>
                <c:ptCount val="1"/>
                <c:pt idx="0">
                  <c:v>Факт</c:v>
                </c:pt>
              </c:strCache>
            </c:strRef>
          </c:tx>
          <c:invertIfNegative val="0"/>
          <c:cat>
            <c:numRef>
              <c:f>'по МП'!$C$4:$E$4</c:f>
              <c:numCache>
                <c:formatCode>General</c:formatCode>
                <c:ptCount val="3"/>
                <c:pt idx="0">
                  <c:v>2018</c:v>
                </c:pt>
                <c:pt idx="1">
                  <c:v>2019</c:v>
                </c:pt>
                <c:pt idx="2">
                  <c:v>2020</c:v>
                </c:pt>
              </c:numCache>
            </c:numRef>
          </c:cat>
          <c:val>
            <c:numRef>
              <c:f>'по МП'!$C$6:$E$6</c:f>
              <c:numCache>
                <c:formatCode>General</c:formatCode>
                <c:ptCount val="3"/>
                <c:pt idx="0">
                  <c:v>375.4</c:v>
                </c:pt>
                <c:pt idx="1">
                  <c:v>426.9</c:v>
                </c:pt>
                <c:pt idx="2">
                  <c:v>455</c:v>
                </c:pt>
              </c:numCache>
            </c:numRef>
          </c:val>
        </c:ser>
        <c:dLbls>
          <c:showLegendKey val="0"/>
          <c:showVal val="0"/>
          <c:showCatName val="0"/>
          <c:showSerName val="0"/>
          <c:showPercent val="0"/>
          <c:showBubbleSize val="0"/>
        </c:dLbls>
        <c:gapWidth val="150"/>
        <c:axId val="81206272"/>
        <c:axId val="81208064"/>
      </c:barChart>
      <c:catAx>
        <c:axId val="81206272"/>
        <c:scaling>
          <c:orientation val="minMax"/>
        </c:scaling>
        <c:delete val="0"/>
        <c:axPos val="b"/>
        <c:numFmt formatCode="General" sourceLinked="1"/>
        <c:majorTickMark val="out"/>
        <c:minorTickMark val="none"/>
        <c:tickLblPos val="nextTo"/>
        <c:txPr>
          <a:bodyPr/>
          <a:lstStyle/>
          <a:p>
            <a:pPr>
              <a:defRPr sz="1400" b="1">
                <a:latin typeface="Times New Roman" pitchFamily="18" charset="0"/>
                <a:cs typeface="Times New Roman" pitchFamily="18" charset="0"/>
              </a:defRPr>
            </a:pPr>
            <a:endParaRPr lang="ru-RU"/>
          </a:p>
        </c:txPr>
        <c:crossAx val="81208064"/>
        <c:crosses val="autoZero"/>
        <c:auto val="1"/>
        <c:lblAlgn val="ctr"/>
        <c:lblOffset val="100"/>
        <c:noMultiLvlLbl val="0"/>
      </c:catAx>
      <c:valAx>
        <c:axId val="81208064"/>
        <c:scaling>
          <c:orientation val="minMax"/>
        </c:scaling>
        <c:delete val="0"/>
        <c:axPos val="l"/>
        <c:majorGridlines/>
        <c:numFmt formatCode="General" sourceLinked="1"/>
        <c:majorTickMark val="out"/>
        <c:minorTickMark val="none"/>
        <c:tickLblPos val="nextTo"/>
        <c:txPr>
          <a:bodyPr/>
          <a:lstStyle/>
          <a:p>
            <a:pPr>
              <a:defRPr sz="1400" b="1">
                <a:latin typeface="Times New Roman" pitchFamily="18" charset="0"/>
                <a:cs typeface="Times New Roman" pitchFamily="18" charset="0"/>
              </a:defRPr>
            </a:pPr>
            <a:endParaRPr lang="ru-RU"/>
          </a:p>
        </c:txPr>
        <c:crossAx val="81206272"/>
        <c:crosses val="autoZero"/>
        <c:crossBetween val="between"/>
      </c:valAx>
    </c:plotArea>
    <c:legend>
      <c:legendPos val="r"/>
      <c:layout/>
      <c:overlay val="0"/>
      <c:txPr>
        <a:bodyPr/>
        <a:lstStyle/>
        <a:p>
          <a:pPr>
            <a:defRPr sz="1400" b="1">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latin typeface="Times New Roman" pitchFamily="18" charset="0"/>
                <a:cs typeface="Times New Roman" pitchFamily="18" charset="0"/>
              </a:defRPr>
            </a:pPr>
            <a:r>
              <a:rPr lang="ru-RU">
                <a:latin typeface="Times New Roman" pitchFamily="18" charset="0"/>
                <a:cs typeface="Times New Roman" pitchFamily="18" charset="0"/>
              </a:rPr>
              <a:t>План</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dLbl>
              <c:idx val="0"/>
              <c:layout>
                <c:manualLayout>
                  <c:x val="-0.23117191601049869"/>
                  <c:y val="-0.27294400842792454"/>
                </c:manualLayout>
              </c:layout>
              <c:tx>
                <c:rich>
                  <a:bodyPr/>
                  <a:lstStyle/>
                  <a:p>
                    <a:pPr>
                      <a:defRPr sz="1600" b="1">
                        <a:latin typeface="Times New Roman" pitchFamily="18" charset="0"/>
                        <a:cs typeface="Times New Roman" pitchFamily="18" charset="0"/>
                      </a:defRPr>
                    </a:pPr>
                    <a:r>
                      <a:rPr lang="ru-RU" sz="1600" b="1" dirty="0" smtClean="0"/>
                      <a:t>33,5 млн. руб.</a:t>
                    </a:r>
                    <a:endParaRPr lang="en-US" sz="1600" b="1" dirty="0"/>
                  </a:p>
                </c:rich>
              </c:tx>
              <c:spPr/>
              <c:showLegendKey val="0"/>
              <c:showVal val="0"/>
              <c:showCatName val="0"/>
              <c:showSerName val="0"/>
              <c:showPercent val="1"/>
              <c:showBubbleSize val="0"/>
            </c:dLbl>
            <c:dLbl>
              <c:idx val="1"/>
              <c:layout>
                <c:manualLayout>
                  <c:x val="0.13361001749781276"/>
                  <c:y val="3.375369266071699E-3"/>
                </c:manualLayout>
              </c:layout>
              <c:tx>
                <c:rich>
                  <a:bodyPr/>
                  <a:lstStyle/>
                  <a:p>
                    <a:pPr>
                      <a:defRPr sz="1600">
                        <a:latin typeface="Times New Roman" pitchFamily="18" charset="0"/>
                        <a:cs typeface="Times New Roman" pitchFamily="18" charset="0"/>
                      </a:defRPr>
                    </a:pPr>
                    <a:r>
                      <a:rPr lang="ru-RU" sz="1600" b="1" dirty="0" smtClean="0">
                        <a:latin typeface="Times New Roman" pitchFamily="18" charset="0"/>
                        <a:cs typeface="Times New Roman" pitchFamily="18" charset="0"/>
                      </a:rPr>
                      <a:t>2,7 млн</a:t>
                    </a:r>
                    <a:r>
                      <a:rPr lang="ru-RU" sz="1600" b="1" baseline="0" dirty="0" smtClean="0">
                        <a:latin typeface="Times New Roman" pitchFamily="18" charset="0"/>
                        <a:cs typeface="Times New Roman" pitchFamily="18" charset="0"/>
                      </a:rPr>
                      <a:t>. </a:t>
                    </a:r>
                    <a:r>
                      <a:rPr lang="ru-RU" sz="1600" b="1" baseline="0" dirty="0">
                        <a:latin typeface="Times New Roman" pitchFamily="18" charset="0"/>
                        <a:cs typeface="Times New Roman" pitchFamily="18" charset="0"/>
                      </a:rPr>
                      <a:t>руб.</a:t>
                    </a:r>
                    <a:endParaRPr lang="en-US" sz="1600" b="1" dirty="0">
                      <a:latin typeface="Times New Roman" pitchFamily="18" charset="0"/>
                      <a:cs typeface="Times New Roman" pitchFamily="18" charset="0"/>
                    </a:endParaRPr>
                  </a:p>
                </c:rich>
              </c:tx>
              <c:spPr/>
              <c:showLegendKey val="0"/>
              <c:showVal val="0"/>
              <c:showCatName val="0"/>
              <c:showSerName val="0"/>
              <c:showPercent val="1"/>
              <c:showBubbleSize val="0"/>
            </c:dLbl>
            <c:txPr>
              <a:bodyPr/>
              <a:lstStyle/>
              <a:p>
                <a:pPr>
                  <a:defRPr>
                    <a:latin typeface="Times New Roman" pitchFamily="18" charset="0"/>
                    <a:cs typeface="Times New Roman" pitchFamily="18" charset="0"/>
                  </a:defRPr>
                </a:pPr>
                <a:endParaRPr lang="ru-RU"/>
              </a:p>
            </c:txPr>
            <c:showLegendKey val="0"/>
            <c:showVal val="0"/>
            <c:showCatName val="0"/>
            <c:showSerName val="0"/>
            <c:showPercent val="1"/>
            <c:showBubbleSize val="0"/>
            <c:showLeaderLines val="1"/>
          </c:dLbls>
          <c:cat>
            <c:strRef>
              <c:f>'нац проекты'!$B$7:$C$7</c:f>
              <c:strCache>
                <c:ptCount val="2"/>
                <c:pt idx="0">
                  <c:v>Жилье и городская среда</c:v>
                </c:pt>
                <c:pt idx="1">
                  <c:v>Образование</c:v>
                </c:pt>
              </c:strCache>
            </c:strRef>
          </c:cat>
          <c:val>
            <c:numRef>
              <c:f>'нац проекты'!$B$8:$C$8</c:f>
              <c:numCache>
                <c:formatCode>General</c:formatCode>
                <c:ptCount val="2"/>
                <c:pt idx="0">
                  <c:v>33481</c:v>
                </c:pt>
                <c:pt idx="1">
                  <c:v>2688.3</c:v>
                </c:pt>
              </c:numCache>
            </c:numRef>
          </c:val>
        </c:ser>
        <c:dLbls>
          <c:showLegendKey val="0"/>
          <c:showVal val="0"/>
          <c:showCatName val="0"/>
          <c:showSerName val="0"/>
          <c:showPercent val="1"/>
          <c:showBubbleSize val="0"/>
          <c:showLeaderLines val="1"/>
        </c:dLbls>
      </c:pie3DChart>
    </c:plotArea>
    <c:legend>
      <c:legendPos val="t"/>
      <c:layout/>
      <c:overlay val="0"/>
      <c:txPr>
        <a:bodyPr/>
        <a:lstStyle/>
        <a:p>
          <a:pPr>
            <a:defRPr sz="1400">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latin typeface="Times New Roman" pitchFamily="18" charset="0"/>
                <a:cs typeface="Times New Roman" pitchFamily="18" charset="0"/>
              </a:defRPr>
            </a:pPr>
            <a:r>
              <a:rPr lang="ru-RU">
                <a:latin typeface="Times New Roman" pitchFamily="18" charset="0"/>
                <a:cs typeface="Times New Roman" pitchFamily="18" charset="0"/>
              </a:rPr>
              <a:t>Исполнено</a:t>
            </a: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230085197084855"/>
          <c:y val="0.30244239760351632"/>
          <c:w val="0.81662548675243662"/>
          <c:h val="0.6192911335703698"/>
        </c:manualLayout>
      </c:layout>
      <c:pie3DChart>
        <c:varyColors val="1"/>
        <c:ser>
          <c:idx val="0"/>
          <c:order val="0"/>
          <c:dLbls>
            <c:dLbl>
              <c:idx val="0"/>
              <c:layout>
                <c:manualLayout>
                  <c:x val="-0.21506445252024881"/>
                  <c:y val="-0.24071642543184338"/>
                </c:manualLayout>
              </c:layout>
              <c:tx>
                <c:rich>
                  <a:bodyPr/>
                  <a:lstStyle/>
                  <a:p>
                    <a:pPr>
                      <a:defRPr sz="1600" b="1">
                        <a:latin typeface="Times New Roman" pitchFamily="18" charset="0"/>
                        <a:cs typeface="Times New Roman" pitchFamily="18" charset="0"/>
                      </a:defRPr>
                    </a:pPr>
                    <a:r>
                      <a:rPr lang="ru-RU" sz="1600" b="1" dirty="0" smtClean="0">
                        <a:latin typeface="Times New Roman" pitchFamily="18" charset="0"/>
                        <a:cs typeface="Times New Roman" pitchFamily="18" charset="0"/>
                      </a:rPr>
                      <a:t>24,2 млн. руб.</a:t>
                    </a:r>
                    <a:endParaRPr lang="en-US" sz="1600" b="1" dirty="0">
                      <a:latin typeface="Times New Roman" pitchFamily="18" charset="0"/>
                      <a:cs typeface="Times New Roman" pitchFamily="18" charset="0"/>
                    </a:endParaRPr>
                  </a:p>
                </c:rich>
              </c:tx>
              <c:spPr/>
              <c:showLegendKey val="0"/>
              <c:showVal val="0"/>
              <c:showCatName val="0"/>
              <c:showSerName val="0"/>
              <c:showPercent val="1"/>
              <c:showBubbleSize val="0"/>
            </c:dLbl>
            <c:dLbl>
              <c:idx val="1"/>
              <c:layout>
                <c:manualLayout>
                  <c:x val="0.13051295840598845"/>
                  <c:y val="-4.8064055544668107E-3"/>
                </c:manualLayout>
              </c:layout>
              <c:tx>
                <c:rich>
                  <a:bodyPr/>
                  <a:lstStyle/>
                  <a:p>
                    <a:pPr>
                      <a:defRPr sz="1600" b="1">
                        <a:latin typeface="Times New Roman" pitchFamily="18" charset="0"/>
                        <a:cs typeface="Times New Roman" pitchFamily="18" charset="0"/>
                      </a:defRPr>
                    </a:pPr>
                    <a:r>
                      <a:rPr lang="ru-RU" sz="1600" b="1" dirty="0" smtClean="0">
                        <a:latin typeface="Times New Roman" pitchFamily="18" charset="0"/>
                        <a:cs typeface="Times New Roman" pitchFamily="18" charset="0"/>
                      </a:rPr>
                      <a:t>2,7 млн. руб.</a:t>
                    </a:r>
                    <a:endParaRPr lang="en-US" sz="1600" b="1" dirty="0">
                      <a:latin typeface="Times New Roman" pitchFamily="18" charset="0"/>
                      <a:cs typeface="Times New Roman" pitchFamily="18" charset="0"/>
                    </a:endParaRPr>
                  </a:p>
                </c:rich>
              </c:tx>
              <c:spPr/>
              <c:showLegendKey val="0"/>
              <c:showVal val="0"/>
              <c:showCatName val="0"/>
              <c:showSerName val="0"/>
              <c:showPercent val="1"/>
              <c:showBubbleSize val="0"/>
            </c:dLbl>
            <c:showLegendKey val="0"/>
            <c:showVal val="0"/>
            <c:showCatName val="0"/>
            <c:showSerName val="0"/>
            <c:showPercent val="1"/>
            <c:showBubbleSize val="0"/>
            <c:showLeaderLines val="1"/>
          </c:dLbls>
          <c:cat>
            <c:strRef>
              <c:f>'нац проекты'!$B$12:$C$12</c:f>
              <c:strCache>
                <c:ptCount val="2"/>
                <c:pt idx="0">
                  <c:v>Жилье и городская среда</c:v>
                </c:pt>
                <c:pt idx="1">
                  <c:v>Образование</c:v>
                </c:pt>
              </c:strCache>
            </c:strRef>
          </c:cat>
          <c:val>
            <c:numRef>
              <c:f>'нац проекты'!$B$13:$C$13</c:f>
              <c:numCache>
                <c:formatCode>General</c:formatCode>
                <c:ptCount val="2"/>
                <c:pt idx="0">
                  <c:v>24178.799999999996</c:v>
                </c:pt>
                <c:pt idx="1">
                  <c:v>2680.5</c:v>
                </c:pt>
              </c:numCache>
            </c:numRef>
          </c:val>
        </c:ser>
        <c:dLbls>
          <c:showLegendKey val="0"/>
          <c:showVal val="0"/>
          <c:showCatName val="0"/>
          <c:showSerName val="0"/>
          <c:showPercent val="1"/>
          <c:showBubbleSize val="0"/>
          <c:showLeaderLines val="1"/>
        </c:dLbls>
      </c:pie3DChart>
    </c:plotArea>
    <c:legend>
      <c:legendPos val="t"/>
      <c:layout>
        <c:manualLayout>
          <c:xMode val="edge"/>
          <c:yMode val="edge"/>
          <c:x val="9.1256027080546767E-2"/>
          <c:y val="0.10204373022761019"/>
          <c:w val="0.80687435049184064"/>
          <c:h val="7.5910299840421289E-2"/>
        </c:manualLayout>
      </c:layout>
      <c:overlay val="0"/>
      <c:txPr>
        <a:bodyPr/>
        <a:lstStyle/>
        <a:p>
          <a:pPr>
            <a:defRPr sz="1400">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жилье!$D$6</c:f>
              <c:strCache>
                <c:ptCount val="1"/>
                <c:pt idx="0">
                  <c:v>2018</c:v>
                </c:pt>
              </c:strCache>
            </c:strRef>
          </c:tx>
          <c:invertIfNegative val="0"/>
          <c:cat>
            <c:strRef>
              <c:f>жилье!$C$7:$C$8</c:f>
              <c:strCache>
                <c:ptCount val="2"/>
                <c:pt idx="0">
                  <c:v>количество молодых семей</c:v>
                </c:pt>
                <c:pt idx="1">
                  <c:v>количество детей-сирот</c:v>
                </c:pt>
              </c:strCache>
            </c:strRef>
          </c:cat>
          <c:val>
            <c:numRef>
              <c:f>жилье!$D$7:$D$8</c:f>
              <c:numCache>
                <c:formatCode>General</c:formatCode>
                <c:ptCount val="2"/>
                <c:pt idx="0">
                  <c:v>1</c:v>
                </c:pt>
                <c:pt idx="1">
                  <c:v>3</c:v>
                </c:pt>
              </c:numCache>
            </c:numRef>
          </c:val>
        </c:ser>
        <c:ser>
          <c:idx val="1"/>
          <c:order val="1"/>
          <c:tx>
            <c:strRef>
              <c:f>жилье!$E$6</c:f>
              <c:strCache>
                <c:ptCount val="1"/>
                <c:pt idx="0">
                  <c:v>2019</c:v>
                </c:pt>
              </c:strCache>
            </c:strRef>
          </c:tx>
          <c:invertIfNegative val="0"/>
          <c:cat>
            <c:strRef>
              <c:f>жилье!$C$7:$C$8</c:f>
              <c:strCache>
                <c:ptCount val="2"/>
                <c:pt idx="0">
                  <c:v>количество молодых семей</c:v>
                </c:pt>
                <c:pt idx="1">
                  <c:v>количество детей-сирот</c:v>
                </c:pt>
              </c:strCache>
            </c:strRef>
          </c:cat>
          <c:val>
            <c:numRef>
              <c:f>жилье!$E$7:$E$8</c:f>
              <c:numCache>
                <c:formatCode>General</c:formatCode>
                <c:ptCount val="2"/>
                <c:pt idx="0">
                  <c:v>4</c:v>
                </c:pt>
                <c:pt idx="1">
                  <c:v>3</c:v>
                </c:pt>
              </c:numCache>
            </c:numRef>
          </c:val>
        </c:ser>
        <c:ser>
          <c:idx val="2"/>
          <c:order val="2"/>
          <c:tx>
            <c:strRef>
              <c:f>жилье!$F$6</c:f>
              <c:strCache>
                <c:ptCount val="1"/>
                <c:pt idx="0">
                  <c:v>2020</c:v>
                </c:pt>
              </c:strCache>
            </c:strRef>
          </c:tx>
          <c:invertIfNegative val="0"/>
          <c:cat>
            <c:strRef>
              <c:f>жилье!$C$7:$C$8</c:f>
              <c:strCache>
                <c:ptCount val="2"/>
                <c:pt idx="0">
                  <c:v>количество молодых семей</c:v>
                </c:pt>
                <c:pt idx="1">
                  <c:v>количество детей-сирот</c:v>
                </c:pt>
              </c:strCache>
            </c:strRef>
          </c:cat>
          <c:val>
            <c:numRef>
              <c:f>жилье!$F$7:$F$8</c:f>
              <c:numCache>
                <c:formatCode>General</c:formatCode>
                <c:ptCount val="2"/>
                <c:pt idx="0">
                  <c:v>1</c:v>
                </c:pt>
                <c:pt idx="1">
                  <c:v>3</c:v>
                </c:pt>
              </c:numCache>
            </c:numRef>
          </c:val>
        </c:ser>
        <c:dLbls>
          <c:showLegendKey val="0"/>
          <c:showVal val="0"/>
          <c:showCatName val="0"/>
          <c:showSerName val="0"/>
          <c:showPercent val="0"/>
          <c:showBubbleSize val="0"/>
        </c:dLbls>
        <c:gapWidth val="150"/>
        <c:shape val="box"/>
        <c:axId val="82582912"/>
        <c:axId val="82588800"/>
        <c:axId val="0"/>
      </c:bar3DChart>
      <c:catAx>
        <c:axId val="82582912"/>
        <c:scaling>
          <c:orientation val="minMax"/>
        </c:scaling>
        <c:delete val="0"/>
        <c:axPos val="b"/>
        <c:numFmt formatCode="General" sourceLinked="1"/>
        <c:majorTickMark val="out"/>
        <c:minorTickMark val="none"/>
        <c:tickLblPos val="nextTo"/>
        <c:txPr>
          <a:bodyPr/>
          <a:lstStyle/>
          <a:p>
            <a:pPr>
              <a:defRPr sz="1600" b="1">
                <a:latin typeface="Times New Roman" pitchFamily="18" charset="0"/>
                <a:cs typeface="Times New Roman" pitchFamily="18" charset="0"/>
              </a:defRPr>
            </a:pPr>
            <a:endParaRPr lang="ru-RU"/>
          </a:p>
        </c:txPr>
        <c:crossAx val="82588800"/>
        <c:crosses val="autoZero"/>
        <c:auto val="1"/>
        <c:lblAlgn val="ctr"/>
        <c:lblOffset val="100"/>
        <c:noMultiLvlLbl val="0"/>
      </c:catAx>
      <c:valAx>
        <c:axId val="82588800"/>
        <c:scaling>
          <c:orientation val="minMax"/>
        </c:scaling>
        <c:delete val="0"/>
        <c:axPos val="l"/>
        <c:majorGridlines/>
        <c:numFmt formatCode="General" sourceLinked="1"/>
        <c:majorTickMark val="out"/>
        <c:minorTickMark val="none"/>
        <c:tickLblPos val="nextTo"/>
        <c:txPr>
          <a:bodyPr/>
          <a:lstStyle/>
          <a:p>
            <a:pPr>
              <a:defRPr sz="1400" b="1">
                <a:latin typeface="Times New Roman" pitchFamily="18" charset="0"/>
                <a:cs typeface="Times New Roman" pitchFamily="18" charset="0"/>
              </a:defRPr>
            </a:pPr>
            <a:endParaRPr lang="ru-RU"/>
          </a:p>
        </c:txPr>
        <c:crossAx val="82582912"/>
        <c:crosses val="autoZero"/>
        <c:crossBetween val="between"/>
      </c:valAx>
    </c:plotArea>
    <c:legend>
      <c:legendPos val="r"/>
      <c:layout/>
      <c:overlay val="0"/>
      <c:txPr>
        <a:bodyPr/>
        <a:lstStyle/>
        <a:p>
          <a:pPr>
            <a:defRPr sz="1400" b="1">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2.3611111111111117E-2"/>
          <c:y val="5.4106099078066183E-2"/>
          <c:w val="0.5791666666666665"/>
          <c:h val="0.88792308048114854"/>
        </c:manualLayout>
      </c:layout>
      <c:pie3DChart>
        <c:varyColors val="1"/>
        <c:ser>
          <c:idx val="0"/>
          <c:order val="0"/>
          <c:explosion val="25"/>
          <c:cat>
            <c:strRef>
              <c:f>'Фин помощь'!$E$3:$E$8</c:f>
              <c:strCache>
                <c:ptCount val="5"/>
                <c:pt idx="0">
                  <c:v>Иные межбюджетные трансферты на поддержку мер по обеспечению сбалансированности бюджетов поселений</c:v>
                </c:pt>
                <c:pt idx="1">
                  <c:v>Субвенции на осуществление государственных полномочий Российской Федерации по первичному воинскому учету на территориях, где отсутствуют военные комиссариаты</c:v>
                </c:pt>
                <c:pt idx="2">
                  <c:v>Субсидии по обустройству и восстановлению памятных мест, посвященных Великой Отечественной войне </c:v>
                </c:pt>
                <c:pt idx="3">
                  <c:v>Дотации из районного фонда финансовой поддержки поселений Княгининского района на выравнивание бюджетной обеспеченности поселений </c:v>
                </c:pt>
                <c:pt idx="4">
                  <c:v>Прочие иные межбюджетные трансферты</c:v>
                </c:pt>
              </c:strCache>
            </c:strRef>
          </c:cat>
          <c:val>
            <c:numRef>
              <c:f>'Фин помощь'!$F$3:$F$8</c:f>
              <c:numCache>
                <c:formatCode>General</c:formatCode>
                <c:ptCount val="5"/>
                <c:pt idx="0">
                  <c:v>33336.1</c:v>
                </c:pt>
                <c:pt idx="1">
                  <c:v>361.1</c:v>
                </c:pt>
                <c:pt idx="2">
                  <c:v>372.7</c:v>
                </c:pt>
                <c:pt idx="3" formatCode="#,##0.00">
                  <c:v>23847.3</c:v>
                </c:pt>
                <c:pt idx="4" formatCode="#,##0.00">
                  <c:v>18574.5</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sz="1200">
              <a:latin typeface="Times New Roman" pitchFamily="18" charset="0"/>
              <a:cs typeface="Times New Roman" pitchFamily="18" charset="0"/>
            </a:defRPr>
          </a:pPr>
          <a:endParaRPr lang="ru-RU"/>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8812AE-BD37-44F4-8183-85C433A8CA06}"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9A4CFC9B-DFF7-4543-8E57-131D0DDC3A0A}" type="pres">
      <dgm:prSet presAssocID="{CB8812AE-BD37-44F4-8183-85C433A8CA06}" presName="linear" presStyleCnt="0">
        <dgm:presLayoutVars>
          <dgm:animLvl val="lvl"/>
          <dgm:resizeHandles val="exact"/>
        </dgm:presLayoutVars>
      </dgm:prSet>
      <dgm:spPr/>
      <dgm:t>
        <a:bodyPr/>
        <a:lstStyle/>
        <a:p>
          <a:endParaRPr lang="ru-RU"/>
        </a:p>
      </dgm:t>
    </dgm:pt>
  </dgm:ptLst>
  <dgm:cxnLst>
    <dgm:cxn modelId="{4E57BA7B-D7EF-49E4-89C9-00227AA2F966}" type="presOf" srcId="{CB8812AE-BD37-44F4-8183-85C433A8CA06}" destId="{9A4CFC9B-DFF7-4543-8E57-131D0DDC3A0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060F80-449F-4F95-8865-E6823BE41193}"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3D7AEC0B-A523-48C3-92A1-EFAEA8E4AB1F}" type="pres">
      <dgm:prSet presAssocID="{51060F80-449F-4F95-8865-E6823BE41193}" presName="linear" presStyleCnt="0">
        <dgm:presLayoutVars>
          <dgm:animLvl val="lvl"/>
          <dgm:resizeHandles val="exact"/>
        </dgm:presLayoutVars>
      </dgm:prSet>
      <dgm:spPr/>
      <dgm:t>
        <a:bodyPr/>
        <a:lstStyle/>
        <a:p>
          <a:endParaRPr lang="ru-RU"/>
        </a:p>
      </dgm:t>
    </dgm:pt>
  </dgm:ptLst>
  <dgm:cxnLst>
    <dgm:cxn modelId="{37B91952-992E-4999-9363-86B8956D1DF7}" type="presOf" srcId="{51060F80-449F-4F95-8865-E6823BE41193}" destId="{3D7AEC0B-A523-48C3-92A1-EFAEA8E4AB1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060F80-449F-4F95-8865-E6823BE41193}"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3D7AEC0B-A523-48C3-92A1-EFAEA8E4AB1F}" type="pres">
      <dgm:prSet presAssocID="{51060F80-449F-4F95-8865-E6823BE41193}" presName="linear" presStyleCnt="0">
        <dgm:presLayoutVars>
          <dgm:animLvl val="lvl"/>
          <dgm:resizeHandles val="exact"/>
        </dgm:presLayoutVars>
      </dgm:prSet>
      <dgm:spPr/>
      <dgm:t>
        <a:bodyPr/>
        <a:lstStyle/>
        <a:p>
          <a:endParaRPr lang="ru-RU"/>
        </a:p>
      </dgm:t>
    </dgm:pt>
  </dgm:ptLst>
  <dgm:cxnLst>
    <dgm:cxn modelId="{E2081FE5-93C0-4B9C-ADB5-AE8B3155C85F}" type="presOf" srcId="{51060F80-449F-4F95-8865-E6823BE41193}" destId="{3D7AEC0B-A523-48C3-92A1-EFAEA8E4AB1F}"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809CF4-FCE4-4FA4-8BAC-F64AA350A0AC}"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ru-RU"/>
        </a:p>
      </dgm:t>
    </dgm:pt>
    <dgm:pt modelId="{5AFABFEC-D9CD-4D63-8996-3A212DA7A44D}" type="pres">
      <dgm:prSet presAssocID="{22809CF4-FCE4-4FA4-8BAC-F64AA350A0AC}" presName="linear" presStyleCnt="0">
        <dgm:presLayoutVars>
          <dgm:animLvl val="lvl"/>
          <dgm:resizeHandles val="exact"/>
        </dgm:presLayoutVars>
      </dgm:prSet>
      <dgm:spPr/>
      <dgm:t>
        <a:bodyPr/>
        <a:lstStyle/>
        <a:p>
          <a:endParaRPr lang="ru-RU"/>
        </a:p>
      </dgm:t>
    </dgm:pt>
  </dgm:ptLst>
  <dgm:cxnLst>
    <dgm:cxn modelId="{109A9D6A-9D98-4816-B8B7-FD523A91B6B8}" type="presOf" srcId="{22809CF4-FCE4-4FA4-8BAC-F64AA350A0AC}" destId="{5AFABFEC-D9CD-4D63-8996-3A212DA7A44D}"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CA412D-FD87-490F-A9CF-5F8A74E2ACEA}"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0987B750-EF7C-42C4-B3FE-14371F146417}" type="pres">
      <dgm:prSet presAssocID="{E5CA412D-FD87-490F-A9CF-5F8A74E2ACEA}" presName="linear" presStyleCnt="0">
        <dgm:presLayoutVars>
          <dgm:animLvl val="lvl"/>
          <dgm:resizeHandles val="exact"/>
        </dgm:presLayoutVars>
      </dgm:prSet>
      <dgm:spPr/>
      <dgm:t>
        <a:bodyPr/>
        <a:lstStyle/>
        <a:p>
          <a:endParaRPr lang="ru-RU"/>
        </a:p>
      </dgm:t>
    </dgm:pt>
  </dgm:ptLst>
  <dgm:cxnLst>
    <dgm:cxn modelId="{F1141C5A-7E3D-4C28-9241-4C6F31D2861C}" type="presOf" srcId="{E5CA412D-FD87-490F-A9CF-5F8A74E2ACEA}" destId="{0987B750-EF7C-42C4-B3FE-14371F146417}" srcOrd="0" destOrd="0" presId="urn:microsoft.com/office/officeart/2005/8/layout/vList2"/>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8812AE-BD37-44F4-8183-85C433A8CA06}"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9A4CFC9B-DFF7-4543-8E57-131D0DDC3A0A}" type="pres">
      <dgm:prSet presAssocID="{CB8812AE-BD37-44F4-8183-85C433A8CA06}" presName="linear" presStyleCnt="0">
        <dgm:presLayoutVars>
          <dgm:animLvl val="lvl"/>
          <dgm:resizeHandles val="exact"/>
        </dgm:presLayoutVars>
      </dgm:prSet>
      <dgm:spPr/>
      <dgm:t>
        <a:bodyPr/>
        <a:lstStyle/>
        <a:p>
          <a:endParaRPr lang="ru-RU"/>
        </a:p>
      </dgm:t>
    </dgm:pt>
  </dgm:ptLst>
  <dgm:cxnLst>
    <dgm:cxn modelId="{A3944E40-1924-4C2F-A5FD-C34E486C3FA7}" type="presOf" srcId="{CB8812AE-BD37-44F4-8183-85C433A8CA06}" destId="{9A4CFC9B-DFF7-4543-8E57-131D0DDC3A0A}" srcOrd="0" destOrd="0" presId="urn:microsoft.com/office/officeart/2005/8/layout/vList2"/>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6C734C-43FF-4497-BD4C-F72F358DA761}" type="doc">
      <dgm:prSet loTypeId="urn:microsoft.com/office/officeart/2005/8/layout/hierarchy1" loCatId="hierarchy" qsTypeId="urn:microsoft.com/office/officeart/2005/8/quickstyle/simple5" qsCatId="simple" csTypeId="urn:microsoft.com/office/officeart/2005/8/colors/colorful5" csCatId="colorful" phldr="1"/>
      <dgm:spPr/>
      <dgm:t>
        <a:bodyPr/>
        <a:lstStyle/>
        <a:p>
          <a:endParaRPr lang="ru-RU"/>
        </a:p>
      </dgm:t>
    </dgm:pt>
    <dgm:pt modelId="{DDB9FBCB-6109-4A3A-9C24-67826405E2F2}">
      <dgm:prSet phldrT="[Текст]" custT="1"/>
      <dgm:spPr/>
      <dgm:t>
        <a:bodyPr/>
        <a:lstStyle/>
        <a:p>
          <a:r>
            <a:rPr lang="ru-RU" sz="2400" b="1" dirty="0" smtClean="0">
              <a:latin typeface="Times New Roman" pitchFamily="18" charset="0"/>
              <a:cs typeface="Times New Roman" pitchFamily="18" charset="0"/>
            </a:rPr>
            <a:t>Всего расходов районного бюджета за 2020  г. – 465,1 млн. руб.</a:t>
          </a:r>
          <a:endParaRPr lang="ru-RU" sz="2400" b="1" dirty="0">
            <a:latin typeface="Times New Roman" pitchFamily="18" charset="0"/>
            <a:cs typeface="Times New Roman" pitchFamily="18" charset="0"/>
          </a:endParaRPr>
        </a:p>
      </dgm:t>
    </dgm:pt>
    <dgm:pt modelId="{F0DF4230-B01A-4173-9BB9-1DE29D0E6EB4}" type="parTrans" cxnId="{5E7D6158-AD2F-41BC-8449-3448AE801D11}">
      <dgm:prSet/>
      <dgm:spPr/>
      <dgm:t>
        <a:bodyPr/>
        <a:lstStyle/>
        <a:p>
          <a:endParaRPr lang="ru-RU" sz="1800">
            <a:latin typeface="Times New Roman" pitchFamily="18" charset="0"/>
            <a:cs typeface="Times New Roman" pitchFamily="18" charset="0"/>
          </a:endParaRPr>
        </a:p>
      </dgm:t>
    </dgm:pt>
    <dgm:pt modelId="{DFF82C70-069A-41B2-AAA5-87E77EDDFA0B}" type="sibTrans" cxnId="{5E7D6158-AD2F-41BC-8449-3448AE801D11}">
      <dgm:prSet/>
      <dgm:spPr/>
      <dgm:t>
        <a:bodyPr/>
        <a:lstStyle/>
        <a:p>
          <a:endParaRPr lang="ru-RU" sz="1800">
            <a:latin typeface="Times New Roman" pitchFamily="18" charset="0"/>
            <a:cs typeface="Times New Roman" pitchFamily="18" charset="0"/>
          </a:endParaRPr>
        </a:p>
      </dgm:t>
    </dgm:pt>
    <dgm:pt modelId="{BFFE7C79-B4E7-4E46-94FB-07700132E356}">
      <dgm:prSet phldrT="[Текст]" custT="1"/>
      <dgm:spPr/>
      <dgm:t>
        <a:bodyPr/>
        <a:lstStyle/>
        <a:p>
          <a:r>
            <a:rPr lang="ru-RU" sz="1800" dirty="0" smtClean="0">
              <a:latin typeface="Times New Roman" pitchFamily="18" charset="0"/>
              <a:cs typeface="Times New Roman" pitchFamily="18" charset="0"/>
            </a:rPr>
            <a:t>Расходы по 13 муниципальным программам на сумму 455,0 млн. руб. (97,8% всех расходов</a:t>
          </a:r>
          <a:endParaRPr lang="ru-RU" sz="1800" dirty="0">
            <a:latin typeface="Times New Roman" pitchFamily="18" charset="0"/>
            <a:cs typeface="Times New Roman" pitchFamily="18" charset="0"/>
          </a:endParaRPr>
        </a:p>
      </dgm:t>
    </dgm:pt>
    <dgm:pt modelId="{945EFBA9-7202-4070-AFA8-B098A97D5D67}" type="parTrans" cxnId="{1D04D47D-D40D-43DE-AF99-BE5E1B2EB593}">
      <dgm:prSet/>
      <dgm:spPr/>
      <dgm:t>
        <a:bodyPr/>
        <a:lstStyle/>
        <a:p>
          <a:endParaRPr lang="ru-RU" sz="1800">
            <a:latin typeface="Times New Roman" pitchFamily="18" charset="0"/>
            <a:cs typeface="Times New Roman" pitchFamily="18" charset="0"/>
          </a:endParaRPr>
        </a:p>
      </dgm:t>
    </dgm:pt>
    <dgm:pt modelId="{05D31F8B-C18B-42A7-A124-39A520FAE9A9}" type="sibTrans" cxnId="{1D04D47D-D40D-43DE-AF99-BE5E1B2EB593}">
      <dgm:prSet/>
      <dgm:spPr/>
      <dgm:t>
        <a:bodyPr/>
        <a:lstStyle/>
        <a:p>
          <a:endParaRPr lang="ru-RU" sz="1800">
            <a:latin typeface="Times New Roman" pitchFamily="18" charset="0"/>
            <a:cs typeface="Times New Roman" pitchFamily="18" charset="0"/>
          </a:endParaRPr>
        </a:p>
      </dgm:t>
    </dgm:pt>
    <dgm:pt modelId="{25C87E8A-0A07-46B4-9003-90F89073DDA9}">
      <dgm:prSet phldrT="[Текст]" custT="1"/>
      <dgm:spPr/>
      <dgm:t>
        <a:bodyPr/>
        <a:lstStyle/>
        <a:p>
          <a:r>
            <a:rPr lang="ru-RU" sz="1800" dirty="0" smtClean="0">
              <a:latin typeface="Times New Roman" pitchFamily="18" charset="0"/>
              <a:cs typeface="Times New Roman" pitchFamily="18" charset="0"/>
            </a:rPr>
            <a:t>Непрограммные расходы 10,1 млн. руб. (2,2% всех расходов)</a:t>
          </a:r>
          <a:endParaRPr lang="ru-RU" sz="1800" dirty="0">
            <a:latin typeface="Times New Roman" pitchFamily="18" charset="0"/>
            <a:cs typeface="Times New Roman" pitchFamily="18" charset="0"/>
          </a:endParaRPr>
        </a:p>
      </dgm:t>
    </dgm:pt>
    <dgm:pt modelId="{DCF11F97-A406-4D2C-9279-BCE053C0E73E}" type="parTrans" cxnId="{D159614E-F0A2-4D12-A4B6-C37C897A9AE3}">
      <dgm:prSet/>
      <dgm:spPr/>
      <dgm:t>
        <a:bodyPr/>
        <a:lstStyle/>
        <a:p>
          <a:endParaRPr lang="ru-RU" sz="1800">
            <a:latin typeface="Times New Roman" pitchFamily="18" charset="0"/>
            <a:cs typeface="Times New Roman" pitchFamily="18" charset="0"/>
          </a:endParaRPr>
        </a:p>
      </dgm:t>
    </dgm:pt>
    <dgm:pt modelId="{F0924BA5-AD4F-45B5-99F9-BA81850B4FD9}" type="sibTrans" cxnId="{D159614E-F0A2-4D12-A4B6-C37C897A9AE3}">
      <dgm:prSet/>
      <dgm:spPr/>
      <dgm:t>
        <a:bodyPr/>
        <a:lstStyle/>
        <a:p>
          <a:endParaRPr lang="ru-RU" sz="1800">
            <a:latin typeface="Times New Roman" pitchFamily="18" charset="0"/>
            <a:cs typeface="Times New Roman" pitchFamily="18" charset="0"/>
          </a:endParaRPr>
        </a:p>
      </dgm:t>
    </dgm:pt>
    <dgm:pt modelId="{73998E3E-9C03-4E32-A2CF-1B64A70B20F4}" type="pres">
      <dgm:prSet presAssocID="{996C734C-43FF-4497-BD4C-F72F358DA761}" presName="hierChild1" presStyleCnt="0">
        <dgm:presLayoutVars>
          <dgm:chPref val="1"/>
          <dgm:dir/>
          <dgm:animOne val="branch"/>
          <dgm:animLvl val="lvl"/>
          <dgm:resizeHandles/>
        </dgm:presLayoutVars>
      </dgm:prSet>
      <dgm:spPr/>
      <dgm:t>
        <a:bodyPr/>
        <a:lstStyle/>
        <a:p>
          <a:endParaRPr lang="ru-RU"/>
        </a:p>
      </dgm:t>
    </dgm:pt>
    <dgm:pt modelId="{3FAB1734-AE5C-4D5C-85A3-FF17EB99B09B}" type="pres">
      <dgm:prSet presAssocID="{DDB9FBCB-6109-4A3A-9C24-67826405E2F2}" presName="hierRoot1" presStyleCnt="0"/>
      <dgm:spPr/>
    </dgm:pt>
    <dgm:pt modelId="{DCC67CF1-1465-4B06-AB71-F5B8EA8AEC01}" type="pres">
      <dgm:prSet presAssocID="{DDB9FBCB-6109-4A3A-9C24-67826405E2F2}" presName="composite" presStyleCnt="0"/>
      <dgm:spPr/>
    </dgm:pt>
    <dgm:pt modelId="{A9C539BB-5A23-4A9C-B926-F99D1A212944}" type="pres">
      <dgm:prSet presAssocID="{DDB9FBCB-6109-4A3A-9C24-67826405E2F2}" presName="background" presStyleLbl="node0" presStyleIdx="0" presStyleCnt="1"/>
      <dgm:spPr/>
    </dgm:pt>
    <dgm:pt modelId="{A532B01B-6CD6-4768-BEEE-7EDFF771EDEC}" type="pres">
      <dgm:prSet presAssocID="{DDB9FBCB-6109-4A3A-9C24-67826405E2F2}" presName="text" presStyleLbl="fgAcc0" presStyleIdx="0" presStyleCnt="1" custScaleX="149087">
        <dgm:presLayoutVars>
          <dgm:chPref val="3"/>
        </dgm:presLayoutVars>
      </dgm:prSet>
      <dgm:spPr/>
      <dgm:t>
        <a:bodyPr/>
        <a:lstStyle/>
        <a:p>
          <a:endParaRPr lang="ru-RU"/>
        </a:p>
      </dgm:t>
    </dgm:pt>
    <dgm:pt modelId="{FF72CE82-4874-40CB-83B3-1D86ADA7ACC9}" type="pres">
      <dgm:prSet presAssocID="{DDB9FBCB-6109-4A3A-9C24-67826405E2F2}" presName="hierChild2" presStyleCnt="0"/>
      <dgm:spPr/>
    </dgm:pt>
    <dgm:pt modelId="{A4F09FB4-F446-4B06-86EA-A64F1408DAB0}" type="pres">
      <dgm:prSet presAssocID="{945EFBA9-7202-4070-AFA8-B098A97D5D67}" presName="Name10" presStyleLbl="parChTrans1D2" presStyleIdx="0" presStyleCnt="2"/>
      <dgm:spPr/>
      <dgm:t>
        <a:bodyPr/>
        <a:lstStyle/>
        <a:p>
          <a:endParaRPr lang="ru-RU"/>
        </a:p>
      </dgm:t>
    </dgm:pt>
    <dgm:pt modelId="{00A6D899-84C8-491D-86AE-491CE6A123EE}" type="pres">
      <dgm:prSet presAssocID="{BFFE7C79-B4E7-4E46-94FB-07700132E356}" presName="hierRoot2" presStyleCnt="0"/>
      <dgm:spPr/>
    </dgm:pt>
    <dgm:pt modelId="{41AF9199-C9A0-4E7A-AB8F-D4A0826A9E6E}" type="pres">
      <dgm:prSet presAssocID="{BFFE7C79-B4E7-4E46-94FB-07700132E356}" presName="composite2" presStyleCnt="0"/>
      <dgm:spPr/>
    </dgm:pt>
    <dgm:pt modelId="{AD57A9F5-9FE5-4DAF-AC13-461355E0CD98}" type="pres">
      <dgm:prSet presAssocID="{BFFE7C79-B4E7-4E46-94FB-07700132E356}" presName="background2" presStyleLbl="node2" presStyleIdx="0" presStyleCnt="2"/>
      <dgm:spPr/>
    </dgm:pt>
    <dgm:pt modelId="{6EC1237C-5C4A-4197-B7E3-DF877E1447A6}" type="pres">
      <dgm:prSet presAssocID="{BFFE7C79-B4E7-4E46-94FB-07700132E356}" presName="text2" presStyleLbl="fgAcc2" presStyleIdx="0" presStyleCnt="2">
        <dgm:presLayoutVars>
          <dgm:chPref val="3"/>
        </dgm:presLayoutVars>
      </dgm:prSet>
      <dgm:spPr/>
      <dgm:t>
        <a:bodyPr/>
        <a:lstStyle/>
        <a:p>
          <a:endParaRPr lang="ru-RU"/>
        </a:p>
      </dgm:t>
    </dgm:pt>
    <dgm:pt modelId="{E993F3FF-1F32-4BA9-A0F9-7513072581A7}" type="pres">
      <dgm:prSet presAssocID="{BFFE7C79-B4E7-4E46-94FB-07700132E356}" presName="hierChild3" presStyleCnt="0"/>
      <dgm:spPr/>
    </dgm:pt>
    <dgm:pt modelId="{1C298ACB-9BB1-4AE3-A978-DC7703204141}" type="pres">
      <dgm:prSet presAssocID="{DCF11F97-A406-4D2C-9279-BCE053C0E73E}" presName="Name10" presStyleLbl="parChTrans1D2" presStyleIdx="1" presStyleCnt="2"/>
      <dgm:spPr/>
      <dgm:t>
        <a:bodyPr/>
        <a:lstStyle/>
        <a:p>
          <a:endParaRPr lang="ru-RU"/>
        </a:p>
      </dgm:t>
    </dgm:pt>
    <dgm:pt modelId="{5BA1DEF6-9E07-4F77-B5B2-831FC7B43CB4}" type="pres">
      <dgm:prSet presAssocID="{25C87E8A-0A07-46B4-9003-90F89073DDA9}" presName="hierRoot2" presStyleCnt="0"/>
      <dgm:spPr/>
    </dgm:pt>
    <dgm:pt modelId="{487D9EE0-73A3-46C2-9EAF-1EF84A777399}" type="pres">
      <dgm:prSet presAssocID="{25C87E8A-0A07-46B4-9003-90F89073DDA9}" presName="composite2" presStyleCnt="0"/>
      <dgm:spPr/>
    </dgm:pt>
    <dgm:pt modelId="{42D4E98C-F4F3-4B29-806B-16B33D5D90D4}" type="pres">
      <dgm:prSet presAssocID="{25C87E8A-0A07-46B4-9003-90F89073DDA9}" presName="background2" presStyleLbl="node2" presStyleIdx="1" presStyleCnt="2"/>
      <dgm:spPr/>
    </dgm:pt>
    <dgm:pt modelId="{56EA3220-1AE0-4722-B0F5-0B33B698AA34}" type="pres">
      <dgm:prSet presAssocID="{25C87E8A-0A07-46B4-9003-90F89073DDA9}" presName="text2" presStyleLbl="fgAcc2" presStyleIdx="1" presStyleCnt="2">
        <dgm:presLayoutVars>
          <dgm:chPref val="3"/>
        </dgm:presLayoutVars>
      </dgm:prSet>
      <dgm:spPr/>
      <dgm:t>
        <a:bodyPr/>
        <a:lstStyle/>
        <a:p>
          <a:endParaRPr lang="ru-RU"/>
        </a:p>
      </dgm:t>
    </dgm:pt>
    <dgm:pt modelId="{6CE30EC7-CABB-422D-A88F-35330BF0E6BC}" type="pres">
      <dgm:prSet presAssocID="{25C87E8A-0A07-46B4-9003-90F89073DDA9}" presName="hierChild3" presStyleCnt="0"/>
      <dgm:spPr/>
    </dgm:pt>
  </dgm:ptLst>
  <dgm:cxnLst>
    <dgm:cxn modelId="{1D04D47D-D40D-43DE-AF99-BE5E1B2EB593}" srcId="{DDB9FBCB-6109-4A3A-9C24-67826405E2F2}" destId="{BFFE7C79-B4E7-4E46-94FB-07700132E356}" srcOrd="0" destOrd="0" parTransId="{945EFBA9-7202-4070-AFA8-B098A97D5D67}" sibTransId="{05D31F8B-C18B-42A7-A124-39A520FAE9A9}"/>
    <dgm:cxn modelId="{CDCDEF61-BEA4-4A78-A815-91DE98720328}" type="presOf" srcId="{996C734C-43FF-4497-BD4C-F72F358DA761}" destId="{73998E3E-9C03-4E32-A2CF-1B64A70B20F4}" srcOrd="0" destOrd="0" presId="urn:microsoft.com/office/officeart/2005/8/layout/hierarchy1"/>
    <dgm:cxn modelId="{F5FFF0E2-6006-4B21-BC8E-E5C048B041F5}" type="presOf" srcId="{945EFBA9-7202-4070-AFA8-B098A97D5D67}" destId="{A4F09FB4-F446-4B06-86EA-A64F1408DAB0}" srcOrd="0" destOrd="0" presId="urn:microsoft.com/office/officeart/2005/8/layout/hierarchy1"/>
    <dgm:cxn modelId="{9C9F994B-7445-46DE-A291-021CE1209B5F}" type="presOf" srcId="{25C87E8A-0A07-46B4-9003-90F89073DDA9}" destId="{56EA3220-1AE0-4722-B0F5-0B33B698AA34}" srcOrd="0" destOrd="0" presId="urn:microsoft.com/office/officeart/2005/8/layout/hierarchy1"/>
    <dgm:cxn modelId="{B995B949-41EC-4168-AB69-1A4A54144F33}" type="presOf" srcId="{DDB9FBCB-6109-4A3A-9C24-67826405E2F2}" destId="{A532B01B-6CD6-4768-BEEE-7EDFF771EDEC}" srcOrd="0" destOrd="0" presId="urn:microsoft.com/office/officeart/2005/8/layout/hierarchy1"/>
    <dgm:cxn modelId="{2EF931B9-F8D6-4890-A422-912AC2D21CA0}" type="presOf" srcId="{DCF11F97-A406-4D2C-9279-BCE053C0E73E}" destId="{1C298ACB-9BB1-4AE3-A978-DC7703204141}" srcOrd="0" destOrd="0" presId="urn:microsoft.com/office/officeart/2005/8/layout/hierarchy1"/>
    <dgm:cxn modelId="{5E7D6158-AD2F-41BC-8449-3448AE801D11}" srcId="{996C734C-43FF-4497-BD4C-F72F358DA761}" destId="{DDB9FBCB-6109-4A3A-9C24-67826405E2F2}" srcOrd="0" destOrd="0" parTransId="{F0DF4230-B01A-4173-9BB9-1DE29D0E6EB4}" sibTransId="{DFF82C70-069A-41B2-AAA5-87E77EDDFA0B}"/>
    <dgm:cxn modelId="{D159614E-F0A2-4D12-A4B6-C37C897A9AE3}" srcId="{DDB9FBCB-6109-4A3A-9C24-67826405E2F2}" destId="{25C87E8A-0A07-46B4-9003-90F89073DDA9}" srcOrd="1" destOrd="0" parTransId="{DCF11F97-A406-4D2C-9279-BCE053C0E73E}" sibTransId="{F0924BA5-AD4F-45B5-99F9-BA81850B4FD9}"/>
    <dgm:cxn modelId="{FBE7FA9F-1669-4D15-B342-C24D65C51ABA}" type="presOf" srcId="{BFFE7C79-B4E7-4E46-94FB-07700132E356}" destId="{6EC1237C-5C4A-4197-B7E3-DF877E1447A6}" srcOrd="0" destOrd="0" presId="urn:microsoft.com/office/officeart/2005/8/layout/hierarchy1"/>
    <dgm:cxn modelId="{F74F9FFB-F49D-4D1B-83DA-C600E0FCE944}" type="presParOf" srcId="{73998E3E-9C03-4E32-A2CF-1B64A70B20F4}" destId="{3FAB1734-AE5C-4D5C-85A3-FF17EB99B09B}" srcOrd="0" destOrd="0" presId="urn:microsoft.com/office/officeart/2005/8/layout/hierarchy1"/>
    <dgm:cxn modelId="{DC2B3C4B-9218-452C-8E46-B3853DCB2F07}" type="presParOf" srcId="{3FAB1734-AE5C-4D5C-85A3-FF17EB99B09B}" destId="{DCC67CF1-1465-4B06-AB71-F5B8EA8AEC01}" srcOrd="0" destOrd="0" presId="urn:microsoft.com/office/officeart/2005/8/layout/hierarchy1"/>
    <dgm:cxn modelId="{F8493211-40AA-4F74-9B07-7D514FEB8E14}" type="presParOf" srcId="{DCC67CF1-1465-4B06-AB71-F5B8EA8AEC01}" destId="{A9C539BB-5A23-4A9C-B926-F99D1A212944}" srcOrd="0" destOrd="0" presId="urn:microsoft.com/office/officeart/2005/8/layout/hierarchy1"/>
    <dgm:cxn modelId="{73CCCC34-4A27-4885-9F6D-9434BE6CF01A}" type="presParOf" srcId="{DCC67CF1-1465-4B06-AB71-F5B8EA8AEC01}" destId="{A532B01B-6CD6-4768-BEEE-7EDFF771EDEC}" srcOrd="1" destOrd="0" presId="urn:microsoft.com/office/officeart/2005/8/layout/hierarchy1"/>
    <dgm:cxn modelId="{DFFAA174-0BC9-426D-BD79-DE61361B88DF}" type="presParOf" srcId="{3FAB1734-AE5C-4D5C-85A3-FF17EB99B09B}" destId="{FF72CE82-4874-40CB-83B3-1D86ADA7ACC9}" srcOrd="1" destOrd="0" presId="urn:microsoft.com/office/officeart/2005/8/layout/hierarchy1"/>
    <dgm:cxn modelId="{32D845C0-3C45-4BA6-B32C-AC174C71CA7C}" type="presParOf" srcId="{FF72CE82-4874-40CB-83B3-1D86ADA7ACC9}" destId="{A4F09FB4-F446-4B06-86EA-A64F1408DAB0}" srcOrd="0" destOrd="0" presId="urn:microsoft.com/office/officeart/2005/8/layout/hierarchy1"/>
    <dgm:cxn modelId="{6AB09837-7680-4412-87B8-CD32EC6B6A51}" type="presParOf" srcId="{FF72CE82-4874-40CB-83B3-1D86ADA7ACC9}" destId="{00A6D899-84C8-491D-86AE-491CE6A123EE}" srcOrd="1" destOrd="0" presId="urn:microsoft.com/office/officeart/2005/8/layout/hierarchy1"/>
    <dgm:cxn modelId="{A0B72A9A-6602-430E-8BA7-18A0F6A4515C}" type="presParOf" srcId="{00A6D899-84C8-491D-86AE-491CE6A123EE}" destId="{41AF9199-C9A0-4E7A-AB8F-D4A0826A9E6E}" srcOrd="0" destOrd="0" presId="urn:microsoft.com/office/officeart/2005/8/layout/hierarchy1"/>
    <dgm:cxn modelId="{AB856545-3B82-4729-9C6C-CA642104CCCF}" type="presParOf" srcId="{41AF9199-C9A0-4E7A-AB8F-D4A0826A9E6E}" destId="{AD57A9F5-9FE5-4DAF-AC13-461355E0CD98}" srcOrd="0" destOrd="0" presId="urn:microsoft.com/office/officeart/2005/8/layout/hierarchy1"/>
    <dgm:cxn modelId="{CFBFEA43-42FA-4B0B-B8C1-8077393012E5}" type="presParOf" srcId="{41AF9199-C9A0-4E7A-AB8F-D4A0826A9E6E}" destId="{6EC1237C-5C4A-4197-B7E3-DF877E1447A6}" srcOrd="1" destOrd="0" presId="urn:microsoft.com/office/officeart/2005/8/layout/hierarchy1"/>
    <dgm:cxn modelId="{151E92A9-E45D-4AF6-A09E-CCFB3B02627B}" type="presParOf" srcId="{00A6D899-84C8-491D-86AE-491CE6A123EE}" destId="{E993F3FF-1F32-4BA9-A0F9-7513072581A7}" srcOrd="1" destOrd="0" presId="urn:microsoft.com/office/officeart/2005/8/layout/hierarchy1"/>
    <dgm:cxn modelId="{E66EAAB5-AA11-4998-BF36-9148D3328A43}" type="presParOf" srcId="{FF72CE82-4874-40CB-83B3-1D86ADA7ACC9}" destId="{1C298ACB-9BB1-4AE3-A978-DC7703204141}" srcOrd="2" destOrd="0" presId="urn:microsoft.com/office/officeart/2005/8/layout/hierarchy1"/>
    <dgm:cxn modelId="{1A96A9D3-DD61-4929-8FE6-7F76283BCEB3}" type="presParOf" srcId="{FF72CE82-4874-40CB-83B3-1D86ADA7ACC9}" destId="{5BA1DEF6-9E07-4F77-B5B2-831FC7B43CB4}" srcOrd="3" destOrd="0" presId="urn:microsoft.com/office/officeart/2005/8/layout/hierarchy1"/>
    <dgm:cxn modelId="{4E82BAE6-D2A5-4A4C-9B31-BB74BD4335C2}" type="presParOf" srcId="{5BA1DEF6-9E07-4F77-B5B2-831FC7B43CB4}" destId="{487D9EE0-73A3-46C2-9EAF-1EF84A777399}" srcOrd="0" destOrd="0" presId="urn:microsoft.com/office/officeart/2005/8/layout/hierarchy1"/>
    <dgm:cxn modelId="{73E07DB4-E7A1-4DC0-83A1-0F34704054A5}" type="presParOf" srcId="{487D9EE0-73A3-46C2-9EAF-1EF84A777399}" destId="{42D4E98C-F4F3-4B29-806B-16B33D5D90D4}" srcOrd="0" destOrd="0" presId="urn:microsoft.com/office/officeart/2005/8/layout/hierarchy1"/>
    <dgm:cxn modelId="{E89818C4-957F-40A4-B4C2-5C0D4484C6E5}" type="presParOf" srcId="{487D9EE0-73A3-46C2-9EAF-1EF84A777399}" destId="{56EA3220-1AE0-4722-B0F5-0B33B698AA34}" srcOrd="1" destOrd="0" presId="urn:microsoft.com/office/officeart/2005/8/layout/hierarchy1"/>
    <dgm:cxn modelId="{EBEA2B0A-ECCD-4C66-9BC5-B9CD8B14FF01}" type="presParOf" srcId="{5BA1DEF6-9E07-4F77-B5B2-831FC7B43CB4}" destId="{6CE30EC7-CABB-422D-A88F-35330BF0E6B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98ACB-9BB1-4AE3-A978-DC7703204141}">
      <dsp:nvSpPr>
        <dsp:cNvPr id="0" name=""/>
        <dsp:cNvSpPr/>
      </dsp:nvSpPr>
      <dsp:spPr>
        <a:xfrm>
          <a:off x="2912566" y="1548840"/>
          <a:ext cx="1489769" cy="708994"/>
        </a:xfrm>
        <a:custGeom>
          <a:avLst/>
          <a:gdLst/>
          <a:ahLst/>
          <a:cxnLst/>
          <a:rect l="0" t="0" r="0" b="0"/>
          <a:pathLst>
            <a:path>
              <a:moveTo>
                <a:pt x="0" y="0"/>
              </a:moveTo>
              <a:lnTo>
                <a:pt x="0" y="483159"/>
              </a:lnTo>
              <a:lnTo>
                <a:pt x="1489769" y="483159"/>
              </a:lnTo>
              <a:lnTo>
                <a:pt x="1489769" y="70899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F09FB4-F446-4B06-86EA-A64F1408DAB0}">
      <dsp:nvSpPr>
        <dsp:cNvPr id="0" name=""/>
        <dsp:cNvSpPr/>
      </dsp:nvSpPr>
      <dsp:spPr>
        <a:xfrm>
          <a:off x="1422796" y="1548840"/>
          <a:ext cx="1489769" cy="708994"/>
        </a:xfrm>
        <a:custGeom>
          <a:avLst/>
          <a:gdLst/>
          <a:ahLst/>
          <a:cxnLst/>
          <a:rect l="0" t="0" r="0" b="0"/>
          <a:pathLst>
            <a:path>
              <a:moveTo>
                <a:pt x="1489769" y="0"/>
              </a:moveTo>
              <a:lnTo>
                <a:pt x="1489769" y="483159"/>
              </a:lnTo>
              <a:lnTo>
                <a:pt x="0" y="483159"/>
              </a:lnTo>
              <a:lnTo>
                <a:pt x="0" y="70899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C539BB-5A23-4A9C-B926-F99D1A212944}">
      <dsp:nvSpPr>
        <dsp:cNvPr id="0" name=""/>
        <dsp:cNvSpPr/>
      </dsp:nvSpPr>
      <dsp:spPr>
        <a:xfrm>
          <a:off x="1095341" y="834"/>
          <a:ext cx="3634449" cy="1548005"/>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532B01B-6CD6-4768-BEEE-7EDFF771EDEC}">
      <dsp:nvSpPr>
        <dsp:cNvPr id="0" name=""/>
        <dsp:cNvSpPr/>
      </dsp:nvSpPr>
      <dsp:spPr>
        <a:xfrm>
          <a:off x="1366208" y="258158"/>
          <a:ext cx="3634449" cy="1548005"/>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pitchFamily="18" charset="0"/>
              <a:cs typeface="Times New Roman" pitchFamily="18" charset="0"/>
            </a:rPr>
            <a:t>Всего расходов районного бюджета за 2020  г. – 465,1 млн. руб.</a:t>
          </a:r>
          <a:endParaRPr lang="ru-RU" sz="2400" b="1" kern="1200" dirty="0">
            <a:latin typeface="Times New Roman" pitchFamily="18" charset="0"/>
            <a:cs typeface="Times New Roman" pitchFamily="18" charset="0"/>
          </a:endParaRPr>
        </a:p>
      </dsp:txBody>
      <dsp:txXfrm>
        <a:off x="1411548" y="303498"/>
        <a:ext cx="3543769" cy="1457325"/>
      </dsp:txXfrm>
    </dsp:sp>
    <dsp:sp modelId="{AD57A9F5-9FE5-4DAF-AC13-461355E0CD98}">
      <dsp:nvSpPr>
        <dsp:cNvPr id="0" name=""/>
        <dsp:cNvSpPr/>
      </dsp:nvSpPr>
      <dsp:spPr>
        <a:xfrm>
          <a:off x="203894" y="2257835"/>
          <a:ext cx="2437804" cy="154800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EC1237C-5C4A-4197-B7E3-DF877E1447A6}">
      <dsp:nvSpPr>
        <dsp:cNvPr id="0" name=""/>
        <dsp:cNvSpPr/>
      </dsp:nvSpPr>
      <dsp:spPr>
        <a:xfrm>
          <a:off x="474761" y="2515159"/>
          <a:ext cx="2437804" cy="154800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latin typeface="Times New Roman" pitchFamily="18" charset="0"/>
              <a:cs typeface="Times New Roman" pitchFamily="18" charset="0"/>
            </a:rPr>
            <a:t>Расходы по 13 муниципальным программам на сумму 455,0 млн. руб. (97,8% всех расходов</a:t>
          </a:r>
          <a:endParaRPr lang="ru-RU" sz="1800" kern="1200" dirty="0">
            <a:latin typeface="Times New Roman" pitchFamily="18" charset="0"/>
            <a:cs typeface="Times New Roman" pitchFamily="18" charset="0"/>
          </a:endParaRPr>
        </a:p>
      </dsp:txBody>
      <dsp:txXfrm>
        <a:off x="520101" y="2560499"/>
        <a:ext cx="2347124" cy="1457325"/>
      </dsp:txXfrm>
    </dsp:sp>
    <dsp:sp modelId="{42D4E98C-F4F3-4B29-806B-16B33D5D90D4}">
      <dsp:nvSpPr>
        <dsp:cNvPr id="0" name=""/>
        <dsp:cNvSpPr/>
      </dsp:nvSpPr>
      <dsp:spPr>
        <a:xfrm>
          <a:off x="3183433" y="2257835"/>
          <a:ext cx="2437804" cy="154800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6EA3220-1AE0-4722-B0F5-0B33B698AA34}">
      <dsp:nvSpPr>
        <dsp:cNvPr id="0" name=""/>
        <dsp:cNvSpPr/>
      </dsp:nvSpPr>
      <dsp:spPr>
        <a:xfrm>
          <a:off x="3454300" y="2515159"/>
          <a:ext cx="2437804" cy="154800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latin typeface="Times New Roman" pitchFamily="18" charset="0"/>
              <a:cs typeface="Times New Roman" pitchFamily="18" charset="0"/>
            </a:rPr>
            <a:t>Непрограммные расходы 10,1 млн. руб. (2,2% всех расходов)</a:t>
          </a:r>
          <a:endParaRPr lang="ru-RU" sz="1800" kern="1200" dirty="0">
            <a:latin typeface="Times New Roman" pitchFamily="18" charset="0"/>
            <a:cs typeface="Times New Roman" pitchFamily="18" charset="0"/>
          </a:endParaRPr>
        </a:p>
      </dsp:txBody>
      <dsp:txXfrm>
        <a:off x="3499640" y="2560499"/>
        <a:ext cx="2347124" cy="14573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0.73438</cdr:x>
      <cdr:y>0.08621</cdr:y>
    </cdr:from>
    <cdr:to>
      <cdr:x>0.9075</cdr:x>
      <cdr:y>0.17717</cdr:y>
    </cdr:to>
    <cdr:sp macro="" textlink="">
      <cdr:nvSpPr>
        <cdr:cNvPr id="2" name="TextBox 1"/>
        <cdr:cNvSpPr txBox="1"/>
      </cdr:nvSpPr>
      <cdr:spPr>
        <a:xfrm xmlns:a="http://schemas.openxmlformats.org/drawingml/2006/main">
          <a:off x="3357586" y="357190"/>
          <a:ext cx="791505" cy="3768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ru-RU" sz="1400" b="1" dirty="0" smtClean="0">
              <a:latin typeface="Times New Roman" pitchFamily="18" charset="0"/>
              <a:cs typeface="Times New Roman" pitchFamily="18" charset="0"/>
            </a:rPr>
            <a:t>34326,5</a:t>
          </a:r>
          <a:endParaRPr lang="ru-RU" sz="1400" b="1" dirty="0">
            <a:latin typeface="Times New Roman" pitchFamily="18" charset="0"/>
            <a:cs typeface="Times New Roman" pitchFamily="18" charset="0"/>
          </a:endParaRPr>
        </a:p>
      </cdr:txBody>
    </cdr:sp>
  </cdr:relSizeAnchor>
  <cdr:relSizeAnchor xmlns:cdr="http://schemas.openxmlformats.org/drawingml/2006/chartDrawing">
    <cdr:from>
      <cdr:x>0.21875</cdr:x>
      <cdr:y>0.2069</cdr:y>
    </cdr:from>
    <cdr:to>
      <cdr:x>0.39187</cdr:x>
      <cdr:y>0.29786</cdr:y>
    </cdr:to>
    <cdr:sp macro="" textlink="">
      <cdr:nvSpPr>
        <cdr:cNvPr id="3" name="TextBox 1"/>
        <cdr:cNvSpPr txBox="1"/>
      </cdr:nvSpPr>
      <cdr:spPr>
        <a:xfrm xmlns:a="http://schemas.openxmlformats.org/drawingml/2006/main">
          <a:off x="1000132" y="857256"/>
          <a:ext cx="791505" cy="3768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ru-RU" sz="1400" b="1" dirty="0" smtClean="0">
              <a:latin typeface="Times New Roman" pitchFamily="18" charset="0"/>
              <a:cs typeface="Times New Roman" pitchFamily="18" charset="0"/>
            </a:rPr>
            <a:t>27946,2</a:t>
          </a:r>
          <a:endParaRPr lang="ru-RU" sz="1400" b="1" dirty="0">
            <a:latin typeface="Times New Roman" pitchFamily="18" charset="0"/>
            <a:cs typeface="Times New Roman" pitchFamily="18" charset="0"/>
          </a:endParaRPr>
        </a:p>
      </cdr:txBody>
    </cdr:sp>
  </cdr:relSizeAnchor>
  <cdr:relSizeAnchor xmlns:cdr="http://schemas.openxmlformats.org/drawingml/2006/chartDrawing">
    <cdr:from>
      <cdr:x>0.48438</cdr:x>
      <cdr:y>0.15517</cdr:y>
    </cdr:from>
    <cdr:to>
      <cdr:x>0.6575</cdr:x>
      <cdr:y>0.24613</cdr:y>
    </cdr:to>
    <cdr:sp macro="" textlink="">
      <cdr:nvSpPr>
        <cdr:cNvPr id="4" name="TextBox 1"/>
        <cdr:cNvSpPr txBox="1"/>
      </cdr:nvSpPr>
      <cdr:spPr>
        <a:xfrm xmlns:a="http://schemas.openxmlformats.org/drawingml/2006/main">
          <a:off x="2214578" y="642942"/>
          <a:ext cx="791504" cy="3768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ru-RU" sz="1400" b="1" dirty="0" smtClean="0">
              <a:latin typeface="Times New Roman" pitchFamily="18" charset="0"/>
              <a:cs typeface="Times New Roman" pitchFamily="18" charset="0"/>
            </a:rPr>
            <a:t>30577,2</a:t>
          </a:r>
          <a:endParaRPr lang="ru-RU" sz="1400" b="1" dirty="0">
            <a:latin typeface="Times New Roman" pitchFamily="18" charset="0"/>
            <a:cs typeface="Times New Roma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0.39167</cdr:x>
      <cdr:y>0.52083</cdr:y>
    </cdr:from>
    <cdr:to>
      <cdr:x>0.54793</cdr:x>
      <cdr:y>0.57337</cdr:y>
    </cdr:to>
    <cdr:sp macro="" textlink="">
      <cdr:nvSpPr>
        <cdr:cNvPr id="2" name="TextBox 12"/>
        <cdr:cNvSpPr txBox="1"/>
      </cdr:nvSpPr>
      <cdr:spPr>
        <a:xfrm xmlns:a="http://schemas.openxmlformats.org/drawingml/2006/main">
          <a:off x="3385595" y="3050978"/>
          <a:ext cx="135071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400" b="1" dirty="0" smtClean="0">
              <a:latin typeface="Times New Roman" pitchFamily="18" charset="0"/>
              <a:cs typeface="Times New Roman" pitchFamily="18" charset="0"/>
            </a:rPr>
            <a:t>93,7%</a:t>
          </a:r>
          <a:endParaRPr lang="ru-RU" sz="1400" b="1" dirty="0">
            <a:latin typeface="Times New Roman" pitchFamily="18" charset="0"/>
            <a:cs typeface="Times New Roman" pitchFamily="18" charset="0"/>
          </a:endParaRPr>
        </a:p>
      </cdr:txBody>
    </cdr:sp>
  </cdr:relSizeAnchor>
  <cdr:relSizeAnchor xmlns:cdr="http://schemas.openxmlformats.org/drawingml/2006/chartDrawing">
    <cdr:from>
      <cdr:x>0.40496</cdr:x>
      <cdr:y>0.06098</cdr:y>
    </cdr:from>
    <cdr:to>
      <cdr:x>0.48631</cdr:x>
      <cdr:y>0.12982</cdr:y>
    </cdr:to>
    <cdr:sp macro="" textlink="">
      <cdr:nvSpPr>
        <cdr:cNvPr id="3" name="TextBox 1"/>
        <cdr:cNvSpPr txBox="1"/>
      </cdr:nvSpPr>
      <cdr:spPr>
        <a:xfrm xmlns:a="http://schemas.openxmlformats.org/drawingml/2006/main">
          <a:off x="3500462" y="357190"/>
          <a:ext cx="703218" cy="4033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600" b="1" dirty="0">
              <a:latin typeface="Times New Roman" pitchFamily="18" charset="0"/>
              <a:cs typeface="Times New Roman" pitchFamily="18" charset="0"/>
            </a:rPr>
            <a:t>465,1</a:t>
          </a:r>
        </a:p>
      </cdr:txBody>
    </cdr:sp>
  </cdr:relSizeAnchor>
  <cdr:relSizeAnchor xmlns:cdr="http://schemas.openxmlformats.org/drawingml/2006/chartDrawing">
    <cdr:from>
      <cdr:x>0.33884</cdr:x>
      <cdr:y>0.0122</cdr:y>
    </cdr:from>
    <cdr:to>
      <cdr:x>0.41322</cdr:x>
      <cdr:y>0.08537</cdr:y>
    </cdr:to>
    <cdr:sp macro="" textlink="">
      <cdr:nvSpPr>
        <cdr:cNvPr id="4" name="TextBox 1"/>
        <cdr:cNvSpPr txBox="1"/>
      </cdr:nvSpPr>
      <cdr:spPr>
        <a:xfrm xmlns:a="http://schemas.openxmlformats.org/drawingml/2006/main">
          <a:off x="2928958" y="71438"/>
          <a:ext cx="642942" cy="4286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600" b="1" dirty="0" smtClean="0">
              <a:latin typeface="Times New Roman" pitchFamily="18" charset="0"/>
              <a:cs typeface="Times New Roman" pitchFamily="18" charset="0"/>
            </a:rPr>
            <a:t>496,6</a:t>
          </a:r>
          <a:endParaRPr lang="ru-RU" sz="1600" b="1" dirty="0">
            <a:latin typeface="Times New Roman" pitchFamily="18" charset="0"/>
            <a:cs typeface="Times New Roman" pitchFamily="18" charset="0"/>
          </a:endParaRPr>
        </a:p>
      </cdr:txBody>
    </cdr:sp>
  </cdr:relSizeAnchor>
  <cdr:relSizeAnchor xmlns:cdr="http://schemas.openxmlformats.org/drawingml/2006/chartDrawing">
    <cdr:from>
      <cdr:x>0.79339</cdr:x>
      <cdr:y>0</cdr:y>
    </cdr:from>
    <cdr:to>
      <cdr:x>0.99174</cdr:x>
      <cdr:y>0.09824</cdr:y>
    </cdr:to>
    <cdr:sp macro="" textlink="">
      <cdr:nvSpPr>
        <cdr:cNvPr id="5" name="TextBox 1"/>
        <cdr:cNvSpPr txBox="1"/>
      </cdr:nvSpPr>
      <cdr:spPr>
        <a:xfrm xmlns:a="http://schemas.openxmlformats.org/drawingml/2006/main">
          <a:off x="6858047" y="0"/>
          <a:ext cx="1714551" cy="57548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ru-RU" sz="2000" b="1" dirty="0" smtClean="0">
              <a:latin typeface="Times New Roman" pitchFamily="18" charset="0"/>
              <a:cs typeface="Times New Roman" pitchFamily="18" charset="0"/>
            </a:rPr>
            <a:t>Млн. рублей</a:t>
          </a:r>
          <a:endParaRPr lang="ru-RU" sz="2000" b="1" dirty="0">
            <a:latin typeface="Times New Roman" pitchFamily="18" charset="0"/>
            <a:cs typeface="Times New Roman" pitchFamily="18" charset="0"/>
          </a:endParaRPr>
        </a:p>
      </cdr:txBody>
    </cdr:sp>
  </cdr:relSizeAnchor>
  <cdr:relSizeAnchor xmlns:cdr="http://schemas.openxmlformats.org/drawingml/2006/chartDrawing">
    <cdr:from>
      <cdr:x>0.175</cdr:x>
      <cdr:y>0.49306</cdr:y>
    </cdr:from>
    <cdr:to>
      <cdr:x>0.36668</cdr:x>
      <cdr:y>0.5456</cdr:y>
    </cdr:to>
    <cdr:sp macro="" textlink="">
      <cdr:nvSpPr>
        <cdr:cNvPr id="6" name="TextBox 12"/>
        <cdr:cNvSpPr txBox="1"/>
      </cdr:nvSpPr>
      <cdr:spPr>
        <a:xfrm xmlns:a="http://schemas.openxmlformats.org/drawingml/2006/main">
          <a:off x="1512700" y="2888304"/>
          <a:ext cx="165688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400" b="1" dirty="0" smtClean="0">
              <a:latin typeface="Times New Roman" pitchFamily="18" charset="0"/>
              <a:cs typeface="Times New Roman" pitchFamily="18" charset="0"/>
            </a:rPr>
            <a:t>105,1%</a:t>
          </a:r>
          <a:endParaRPr lang="ru-RU" sz="1400" b="1" dirty="0">
            <a:latin typeface="Times New Roman" pitchFamily="18" charset="0"/>
            <a:cs typeface="Times New Roman" pitchFamily="18" charset="0"/>
          </a:endParaRPr>
        </a:p>
      </cdr:txBody>
    </cdr:sp>
  </cdr:relSizeAnchor>
  <cdr:relSizeAnchor xmlns:cdr="http://schemas.openxmlformats.org/drawingml/2006/chartDrawing">
    <cdr:from>
      <cdr:x>0.19008</cdr:x>
      <cdr:y>0.04878</cdr:y>
    </cdr:from>
    <cdr:to>
      <cdr:x>0.26446</cdr:x>
      <cdr:y>0.10976</cdr:y>
    </cdr:to>
    <cdr:sp macro="" textlink="">
      <cdr:nvSpPr>
        <cdr:cNvPr id="7" name="TextBox 1"/>
        <cdr:cNvSpPr txBox="1"/>
      </cdr:nvSpPr>
      <cdr:spPr>
        <a:xfrm xmlns:a="http://schemas.openxmlformats.org/drawingml/2006/main">
          <a:off x="1643074" y="285752"/>
          <a:ext cx="642942" cy="3571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latin typeface="Times New Roman" pitchFamily="18" charset="0"/>
              <a:cs typeface="Times New Roman" pitchFamily="18" charset="0"/>
            </a:rPr>
            <a:t>466,6</a:t>
          </a:r>
        </a:p>
        <a:p xmlns:a="http://schemas.openxmlformats.org/drawingml/2006/main">
          <a:endParaRPr lang="ru-RU" sz="1600" b="1" dirty="0">
            <a:latin typeface="Times New Roman" pitchFamily="18" charset="0"/>
            <a:cs typeface="Times New Roman" pitchFamily="18" charset="0"/>
          </a:endParaRPr>
        </a:p>
      </cdr:txBody>
    </cdr:sp>
  </cdr:relSizeAnchor>
  <cdr:relSizeAnchor xmlns:cdr="http://schemas.openxmlformats.org/drawingml/2006/chartDrawing">
    <cdr:from>
      <cdr:x>0.1157</cdr:x>
      <cdr:y>0.08537</cdr:y>
    </cdr:from>
    <cdr:to>
      <cdr:x>0.19127</cdr:x>
      <cdr:y>0.14474</cdr:y>
    </cdr:to>
    <cdr:sp macro="" textlink="">
      <cdr:nvSpPr>
        <cdr:cNvPr id="8" name="TextBox 1"/>
        <cdr:cNvSpPr txBox="1"/>
      </cdr:nvSpPr>
      <cdr:spPr>
        <a:xfrm xmlns:a="http://schemas.openxmlformats.org/drawingml/2006/main">
          <a:off x="1000132" y="500066"/>
          <a:ext cx="653211" cy="347790"/>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ru-RU" sz="1600" b="1" dirty="0" smtClean="0">
              <a:latin typeface="Times New Roman" pitchFamily="18" charset="0"/>
              <a:cs typeface="Times New Roman" pitchFamily="18" charset="0"/>
            </a:rPr>
            <a:t>444,1</a:t>
          </a:r>
          <a:endParaRPr lang="ru-RU" sz="1600" b="1" dirty="0">
            <a:latin typeface="Times New Roman" pitchFamily="18" charset="0"/>
            <a:cs typeface="Times New Roman" pitchFamily="18" charset="0"/>
          </a:endParaRPr>
        </a:p>
      </cdr:txBody>
    </cdr:sp>
  </cdr:relSizeAnchor>
  <cdr:relSizeAnchor xmlns:cdr="http://schemas.openxmlformats.org/drawingml/2006/chartDrawing">
    <cdr:from>
      <cdr:x>0.53719</cdr:x>
      <cdr:y>0.71951</cdr:y>
    </cdr:from>
    <cdr:to>
      <cdr:x>0.61564</cdr:x>
      <cdr:y>0.77761</cdr:y>
    </cdr:to>
    <cdr:sp macro="" textlink="">
      <cdr:nvSpPr>
        <cdr:cNvPr id="9" name="TextBox 1"/>
        <cdr:cNvSpPr txBox="1"/>
      </cdr:nvSpPr>
      <cdr:spPr>
        <a:xfrm xmlns:a="http://schemas.openxmlformats.org/drawingml/2006/main">
          <a:off x="4643470" y="4214842"/>
          <a:ext cx="678093" cy="3403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latin typeface="Times New Roman" pitchFamily="18" charset="0"/>
              <a:cs typeface="Times New Roman" pitchFamily="18" charset="0"/>
            </a:rPr>
            <a:t>-52,5</a:t>
          </a:r>
          <a:endParaRPr lang="ru-RU" sz="1600" b="1" dirty="0">
            <a:latin typeface="Times New Roman" pitchFamily="18" charset="0"/>
            <a:cs typeface="Times New Roman" pitchFamily="18" charset="0"/>
          </a:endParaRPr>
        </a:p>
      </cdr:txBody>
    </cdr:sp>
  </cdr:relSizeAnchor>
  <cdr:relSizeAnchor xmlns:cdr="http://schemas.openxmlformats.org/drawingml/2006/chartDrawing">
    <cdr:from>
      <cdr:x>0.61983</cdr:x>
      <cdr:y>0.73171</cdr:y>
    </cdr:from>
    <cdr:to>
      <cdr:x>0.67769</cdr:x>
      <cdr:y>0.79268</cdr:y>
    </cdr:to>
    <cdr:sp macro="" textlink="">
      <cdr:nvSpPr>
        <cdr:cNvPr id="10" name="TextBox 1"/>
        <cdr:cNvSpPr txBox="1"/>
      </cdr:nvSpPr>
      <cdr:spPr>
        <a:xfrm xmlns:a="http://schemas.openxmlformats.org/drawingml/2006/main">
          <a:off x="5357850" y="4286280"/>
          <a:ext cx="500066" cy="3571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600" b="1" dirty="0" smtClean="0">
              <a:latin typeface="Times New Roman" pitchFamily="18" charset="0"/>
              <a:cs typeface="Times New Roman" pitchFamily="18" charset="0"/>
            </a:rPr>
            <a:t>1,5</a:t>
          </a:r>
          <a:endParaRPr lang="ru-RU" sz="1600" b="1" dirty="0">
            <a:latin typeface="Times New Roman" pitchFamily="18" charset="0"/>
            <a:cs typeface="Times New Roman"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0.1157</cdr:x>
      <cdr:y>0.26275</cdr:y>
    </cdr:from>
    <cdr:to>
      <cdr:x>0.35227</cdr:x>
      <cdr:y>0.51455</cdr:y>
    </cdr:to>
    <cdr:sp macro="" textlink="">
      <cdr:nvSpPr>
        <cdr:cNvPr id="2" name="TextBox 1"/>
        <cdr:cNvSpPr txBox="1"/>
      </cdr:nvSpPr>
      <cdr:spPr>
        <a:xfrm xmlns:a="http://schemas.openxmlformats.org/drawingml/2006/main">
          <a:off x="1000132" y="1143008"/>
          <a:ext cx="2044911" cy="10953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4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0.28099</cdr:x>
      <cdr:y>0.03284</cdr:y>
    </cdr:from>
    <cdr:to>
      <cdr:x>0.53423</cdr:x>
      <cdr:y>0.11928</cdr:y>
    </cdr:to>
    <cdr:sp macro="" textlink="">
      <cdr:nvSpPr>
        <cdr:cNvPr id="3" name="TextBox 2"/>
        <cdr:cNvSpPr txBox="1"/>
      </cdr:nvSpPr>
      <cdr:spPr>
        <a:xfrm xmlns:a="http://schemas.openxmlformats.org/drawingml/2006/main">
          <a:off x="2428892" y="142876"/>
          <a:ext cx="2189006" cy="37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4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0.44628</cdr:x>
      <cdr:y>0.47624</cdr:y>
    </cdr:from>
    <cdr:to>
      <cdr:x>0.73656</cdr:x>
      <cdr:y>0.64247</cdr:y>
    </cdr:to>
    <cdr:sp macro="" textlink="">
      <cdr:nvSpPr>
        <cdr:cNvPr id="4" name="TextBox 3"/>
        <cdr:cNvSpPr txBox="1"/>
      </cdr:nvSpPr>
      <cdr:spPr>
        <a:xfrm xmlns:a="http://schemas.openxmlformats.org/drawingml/2006/main">
          <a:off x="3857652" y="2071702"/>
          <a:ext cx="2509180" cy="7231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latin typeface="Times New Roman" panose="02020603050405020304" pitchFamily="18" charset="0"/>
              <a:cs typeface="Times New Roman" panose="02020603050405020304" pitchFamily="18" charset="0"/>
            </a:rPr>
            <a:t>   </a:t>
          </a:r>
          <a:endParaRPr lang="ru-RU" sz="1400" b="1" dirty="0">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0.04131</cdr:x>
      <cdr:y>0.15411</cdr:y>
    </cdr:from>
    <cdr:to>
      <cdr:x>0.27788</cdr:x>
      <cdr:y>0.44844</cdr:y>
    </cdr:to>
    <cdr:sp macro="" textlink="">
      <cdr:nvSpPr>
        <cdr:cNvPr id="2" name="TextBox 1"/>
        <cdr:cNvSpPr txBox="1"/>
      </cdr:nvSpPr>
      <cdr:spPr>
        <a:xfrm xmlns:a="http://schemas.openxmlformats.org/drawingml/2006/main">
          <a:off x="324237" y="661183"/>
          <a:ext cx="1856808" cy="12627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latin typeface="Times New Roman" panose="02020603050405020304" pitchFamily="18" charset="0"/>
              <a:cs typeface="Times New Roman" panose="02020603050405020304" pitchFamily="18" charset="0"/>
            </a:rPr>
            <a:t>164,4 </a:t>
          </a:r>
          <a:r>
            <a:rPr lang="ru-RU" sz="1400" b="1" dirty="0" err="1" smtClean="0">
              <a:latin typeface="Times New Roman" panose="02020603050405020304" pitchFamily="18" charset="0"/>
              <a:cs typeface="Times New Roman" panose="02020603050405020304" pitchFamily="18" charset="0"/>
            </a:rPr>
            <a:t>млн.руб</a:t>
          </a:r>
          <a:endParaRPr lang="ru-RU" sz="14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0.24096</cdr:x>
      <cdr:y>0.08392</cdr:y>
    </cdr:from>
    <cdr:to>
      <cdr:x>0.47826</cdr:x>
      <cdr:y>0.16651</cdr:y>
    </cdr:to>
    <cdr:sp macro="" textlink="">
      <cdr:nvSpPr>
        <cdr:cNvPr id="3" name="TextBox 2"/>
        <cdr:cNvSpPr txBox="1"/>
      </cdr:nvSpPr>
      <cdr:spPr>
        <a:xfrm xmlns:a="http://schemas.openxmlformats.org/drawingml/2006/main">
          <a:off x="1927934" y="360035"/>
          <a:ext cx="1898651" cy="3543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a:t> </a:t>
          </a:r>
          <a:r>
            <a:rPr lang="ru-RU" sz="1400" b="1" dirty="0" smtClean="0"/>
            <a:t>   </a:t>
          </a:r>
          <a:r>
            <a:rPr lang="ru-RU" sz="1400" b="1" dirty="0" smtClean="0">
              <a:latin typeface="Times New Roman" panose="02020603050405020304" pitchFamily="18" charset="0"/>
              <a:cs typeface="Times New Roman" panose="02020603050405020304" pitchFamily="18" charset="0"/>
            </a:rPr>
            <a:t>6,5</a:t>
          </a:r>
          <a:r>
            <a:rPr lang="ru-RU" sz="1400" b="1" baseline="0" dirty="0" smtClean="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млн.руб</a:t>
          </a:r>
          <a:endParaRPr lang="ru-RU" sz="14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0.43373</cdr:x>
      <cdr:y>0.16784</cdr:y>
    </cdr:from>
    <cdr:to>
      <cdr:x>0.60714</cdr:x>
      <cdr:y>0.24977</cdr:y>
    </cdr:to>
    <cdr:sp macro="" textlink="">
      <cdr:nvSpPr>
        <cdr:cNvPr id="4" name="TextBox 3"/>
        <cdr:cNvSpPr txBox="1"/>
      </cdr:nvSpPr>
      <cdr:spPr>
        <a:xfrm xmlns:a="http://schemas.openxmlformats.org/drawingml/2006/main">
          <a:off x="3470299" y="720070"/>
          <a:ext cx="1387486" cy="35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latin typeface="Times New Roman" panose="02020603050405020304" pitchFamily="18" charset="0"/>
              <a:cs typeface="Times New Roman" panose="02020603050405020304" pitchFamily="18" charset="0"/>
            </a:rPr>
            <a:t>295,7 </a:t>
          </a:r>
          <a:r>
            <a:rPr lang="ru-RU" sz="1400" b="1" dirty="0" smtClean="0">
              <a:latin typeface="Times New Roman" panose="02020603050405020304" pitchFamily="18" charset="0"/>
              <a:cs typeface="Times New Roman" panose="02020603050405020304" pitchFamily="18" charset="0"/>
            </a:rPr>
            <a:t>млн.руб.</a:t>
          </a:r>
          <a:endParaRPr lang="ru-RU" sz="14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0.2117</cdr:x>
      <cdr:y>0.8692</cdr:y>
    </cdr:from>
    <cdr:to>
      <cdr:x>0.80907</cdr:x>
      <cdr:y>0.9564</cdr:y>
    </cdr:to>
    <cdr:sp macro="" textlink="">
      <cdr:nvSpPr>
        <cdr:cNvPr id="5" name="TextBox 4"/>
        <cdr:cNvSpPr txBox="1"/>
      </cdr:nvSpPr>
      <cdr:spPr>
        <a:xfrm xmlns:a="http://schemas.openxmlformats.org/drawingml/2006/main">
          <a:off x="1066698" y="2773509"/>
          <a:ext cx="3010002" cy="2782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800" b="1" dirty="0">
            <a:latin typeface="Times New Roman" panose="02020603050405020304" pitchFamily="18" charset="0"/>
            <a:cs typeface="Times New Roman" panose="02020603050405020304"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0.06022</cdr:x>
      <cdr:y>0.02151</cdr:y>
    </cdr:from>
    <cdr:to>
      <cdr:x>0.33212</cdr:x>
      <cdr:y>0.09831</cdr:y>
    </cdr:to>
    <cdr:sp macro="" textlink="">
      <cdr:nvSpPr>
        <cdr:cNvPr id="2" name="TextBox 1"/>
        <cdr:cNvSpPr txBox="1"/>
      </cdr:nvSpPr>
      <cdr:spPr>
        <a:xfrm xmlns:a="http://schemas.openxmlformats.org/drawingml/2006/main">
          <a:off x="314325" y="66676"/>
          <a:ext cx="1419225" cy="2381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0.02373</cdr:x>
      <cdr:y>0.01841</cdr:y>
    </cdr:from>
    <cdr:to>
      <cdr:x>0.19343</cdr:x>
      <cdr:y>0.08292</cdr:y>
    </cdr:to>
    <cdr:sp macro="" textlink="">
      <cdr:nvSpPr>
        <cdr:cNvPr id="3" name="TextBox 2"/>
        <cdr:cNvSpPr txBox="1"/>
      </cdr:nvSpPr>
      <cdr:spPr>
        <a:xfrm xmlns:a="http://schemas.openxmlformats.org/drawingml/2006/main">
          <a:off x="123842" y="56986"/>
          <a:ext cx="885783" cy="19969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000" b="1"/>
            <a:t>млн.рублей</a:t>
          </a:r>
        </a:p>
      </cdr:txBody>
    </cdr:sp>
  </cdr:relSizeAnchor>
</c:userShapes>
</file>

<file path=ppt/drawings/drawing6.xml><?xml version="1.0" encoding="utf-8"?>
<c:userShapes xmlns:c="http://schemas.openxmlformats.org/drawingml/2006/chart">
  <cdr:relSizeAnchor xmlns:cdr="http://schemas.openxmlformats.org/drawingml/2006/chartDrawing">
    <cdr:from>
      <cdr:x>0.03373</cdr:x>
      <cdr:y>0.02483</cdr:y>
    </cdr:from>
    <cdr:to>
      <cdr:x>0.19572</cdr:x>
      <cdr:y>0.08547</cdr:y>
    </cdr:to>
    <cdr:sp macro="" textlink="">
      <cdr:nvSpPr>
        <cdr:cNvPr id="2" name="TextBox 1"/>
        <cdr:cNvSpPr txBox="1"/>
      </cdr:nvSpPr>
      <cdr:spPr>
        <a:xfrm xmlns:a="http://schemas.openxmlformats.org/drawingml/2006/main">
          <a:off x="215107" y="111845"/>
          <a:ext cx="1032975" cy="2731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100" dirty="0" err="1"/>
            <a:t>млн.рублей</a:t>
          </a:r>
          <a:endParaRPr lang="ru-RU" sz="1100" dirty="0"/>
        </a:p>
      </cdr:txBody>
    </cdr:sp>
  </cdr:relSizeAnchor>
  <cdr:relSizeAnchor xmlns:cdr="http://schemas.openxmlformats.org/drawingml/2006/chartDrawing">
    <cdr:from>
      <cdr:x>0.09167</cdr:x>
      <cdr:y>0.06149</cdr:y>
    </cdr:from>
    <cdr:to>
      <cdr:x>0.29167</cdr:x>
      <cdr:y>0.34261</cdr:y>
    </cdr:to>
    <cdr:sp macro="" textlink="">
      <cdr:nvSpPr>
        <cdr:cNvPr id="3" name="TextBox 2"/>
        <cdr:cNvSpPr txBox="1"/>
      </cdr:nvSpPr>
      <cdr:spPr>
        <a:xfrm xmlns:a="http://schemas.openxmlformats.org/drawingml/2006/main">
          <a:off x="419100" y="2000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0.04167</cdr:x>
      <cdr:y>0.0205</cdr:y>
    </cdr:from>
    <cdr:to>
      <cdr:x>0.25</cdr:x>
      <cdr:y>0.0937</cdr:y>
    </cdr:to>
    <cdr:sp macro="" textlink="">
      <cdr:nvSpPr>
        <cdr:cNvPr id="4" name="TextBox 3"/>
        <cdr:cNvSpPr txBox="1"/>
      </cdr:nvSpPr>
      <cdr:spPr>
        <a:xfrm xmlns:a="http://schemas.openxmlformats.org/drawingml/2006/main">
          <a:off x="190500" y="66674"/>
          <a:ext cx="952500" cy="2381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0.36458</cdr:x>
      <cdr:y>0.77599</cdr:y>
    </cdr:from>
    <cdr:to>
      <cdr:x>0.4625</cdr:x>
      <cdr:y>0.8287</cdr:y>
    </cdr:to>
    <cdr:sp macro="" textlink="">
      <cdr:nvSpPr>
        <cdr:cNvPr id="7" name="TextBox 6"/>
        <cdr:cNvSpPr txBox="1"/>
      </cdr:nvSpPr>
      <cdr:spPr>
        <a:xfrm xmlns:a="http://schemas.openxmlformats.org/drawingml/2006/main">
          <a:off x="1666875" y="2524125"/>
          <a:ext cx="447675" cy="1714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7.xml><?xml version="1.0" encoding="utf-8"?>
<c:userShapes xmlns:c="http://schemas.openxmlformats.org/drawingml/2006/chart">
  <cdr:relSizeAnchor xmlns:cdr="http://schemas.openxmlformats.org/drawingml/2006/chartDrawing">
    <cdr:from>
      <cdr:x>0.68254</cdr:x>
      <cdr:y>0.25926</cdr:y>
    </cdr:from>
    <cdr:to>
      <cdr:x>0.83123</cdr:x>
      <cdr:y>0.27161</cdr:y>
    </cdr:to>
    <cdr:sp macro="" textlink="">
      <cdr:nvSpPr>
        <cdr:cNvPr id="3" name="Прямая соединительная линия 2"/>
        <cdr:cNvSpPr/>
      </cdr:nvSpPr>
      <cdr:spPr>
        <a:xfrm xmlns:a="http://schemas.openxmlformats.org/drawingml/2006/main" rot="5400000" flipH="1" flipV="1">
          <a:off x="6777111" y="866757"/>
          <a:ext cx="71437" cy="1338319"/>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0.76191</cdr:x>
      <cdr:y>0.37037</cdr:y>
    </cdr:from>
    <cdr:to>
      <cdr:x>0.85604</cdr:x>
      <cdr:y>0.39506</cdr:y>
    </cdr:to>
    <cdr:sp macro="" textlink="">
      <cdr:nvSpPr>
        <cdr:cNvPr id="5" name="Прямая соединительная линия 4"/>
        <cdr:cNvSpPr/>
      </cdr:nvSpPr>
      <cdr:spPr>
        <a:xfrm xmlns:a="http://schemas.openxmlformats.org/drawingml/2006/main" rot="5400000" flipV="1">
          <a:off x="7210249" y="1790943"/>
          <a:ext cx="142875" cy="847274"/>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0.86719</cdr:x>
      <cdr:y>0.51421</cdr:y>
    </cdr:from>
    <cdr:to>
      <cdr:x>0.96719</cdr:x>
      <cdr:y>0.54395</cdr:y>
    </cdr:to>
    <cdr:sp macro="" textlink="">
      <cdr:nvSpPr>
        <cdr:cNvPr id="8" name="TextBox 7"/>
        <cdr:cNvSpPr txBox="1"/>
      </cdr:nvSpPr>
      <cdr:spPr>
        <a:xfrm xmlns:a="http://schemas.openxmlformats.org/drawingml/2006/main">
          <a:off x="7929586" y="3705225"/>
          <a:ext cx="914400" cy="21431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0.38889</cdr:x>
      <cdr:y>0.12346</cdr:y>
    </cdr:from>
    <cdr:to>
      <cdr:x>0.44627</cdr:x>
      <cdr:y>0.19753</cdr:y>
    </cdr:to>
    <cdr:sp macro="" textlink="">
      <cdr:nvSpPr>
        <cdr:cNvPr id="11" name="Прямая соединительная линия 10"/>
        <cdr:cNvSpPr/>
      </cdr:nvSpPr>
      <cdr:spPr>
        <a:xfrm xmlns:a="http://schemas.openxmlformats.org/drawingml/2006/main" flipH="1" flipV="1">
          <a:off x="3500462" y="714380"/>
          <a:ext cx="516460" cy="428627"/>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0.64286</cdr:x>
      <cdr:y>0.22222</cdr:y>
    </cdr:from>
    <cdr:to>
      <cdr:x>0.75397</cdr:x>
      <cdr:y>0.24247</cdr:y>
    </cdr:to>
    <cdr:sp macro="" textlink="">
      <cdr:nvSpPr>
        <cdr:cNvPr id="13" name="Прямая соединительная линия 12"/>
        <cdr:cNvSpPr/>
      </cdr:nvSpPr>
      <cdr:spPr>
        <a:xfrm xmlns:a="http://schemas.openxmlformats.org/drawingml/2006/main" flipV="1">
          <a:off x="5786478" y="1285884"/>
          <a:ext cx="1000132" cy="117156"/>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0.46032</cdr:x>
      <cdr:y>0.1358</cdr:y>
    </cdr:from>
    <cdr:to>
      <cdr:x>0.5177</cdr:x>
      <cdr:y>0.19753</cdr:y>
    </cdr:to>
    <cdr:sp macro="" textlink="">
      <cdr:nvSpPr>
        <cdr:cNvPr id="15" name="Прямая соединительная линия 14"/>
        <cdr:cNvSpPr/>
      </cdr:nvSpPr>
      <cdr:spPr>
        <a:xfrm xmlns:a="http://schemas.openxmlformats.org/drawingml/2006/main" flipH="1">
          <a:off x="4143404" y="785818"/>
          <a:ext cx="516460" cy="35719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0.27049</cdr:x>
      <cdr:y>0.13333</cdr:y>
    </cdr:from>
    <cdr:to>
      <cdr:x>0.34426</cdr:x>
      <cdr:y>0.21346</cdr:y>
    </cdr:to>
    <cdr:sp macro="" textlink="">
      <cdr:nvSpPr>
        <cdr:cNvPr id="17" name="Прямая соединительная линия 16"/>
        <cdr:cNvSpPr/>
      </cdr:nvSpPr>
      <cdr:spPr>
        <a:xfrm xmlns:a="http://schemas.openxmlformats.org/drawingml/2006/main" rot="16200000" flipV="1">
          <a:off x="2464266" y="607568"/>
          <a:ext cx="429318" cy="64294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0.60318</cdr:x>
      <cdr:y>0.18519</cdr:y>
    </cdr:from>
    <cdr:to>
      <cdr:x>0.63492</cdr:x>
      <cdr:y>0.22222</cdr:y>
    </cdr:to>
    <cdr:sp macro="" textlink="">
      <cdr:nvSpPr>
        <cdr:cNvPr id="12" name="Прямая соединительная линия 11"/>
        <cdr:cNvSpPr/>
      </cdr:nvSpPr>
      <cdr:spPr>
        <a:xfrm xmlns:a="http://schemas.openxmlformats.org/drawingml/2006/main" flipV="1">
          <a:off x="5429288" y="1071570"/>
          <a:ext cx="285752" cy="214314"/>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userShapes>
</file>

<file path=ppt/drawings/drawing8.xml><?xml version="1.0" encoding="utf-8"?>
<c:userShapes xmlns:c="http://schemas.openxmlformats.org/drawingml/2006/chart">
  <cdr:relSizeAnchor xmlns:cdr="http://schemas.openxmlformats.org/drawingml/2006/chartDrawing">
    <cdr:from>
      <cdr:x>0.14844</cdr:x>
      <cdr:y>0.31081</cdr:y>
    </cdr:from>
    <cdr:to>
      <cdr:x>0.1875</cdr:x>
      <cdr:y>0.32432</cdr:y>
    </cdr:to>
    <cdr:sp macro="" textlink="">
      <cdr:nvSpPr>
        <cdr:cNvPr id="3" name="Прямая соединительная линия 2"/>
        <cdr:cNvSpPr/>
      </cdr:nvSpPr>
      <cdr:spPr>
        <a:xfrm xmlns:a="http://schemas.openxmlformats.org/drawingml/2006/main">
          <a:off x="1357290" y="1643074"/>
          <a:ext cx="357190" cy="71438"/>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0.19531</cdr:x>
      <cdr:y>0.25676</cdr:y>
    </cdr:from>
    <cdr:to>
      <cdr:x>0.21875</cdr:x>
      <cdr:y>0.28378</cdr:y>
    </cdr:to>
    <cdr:sp macro="" textlink="">
      <cdr:nvSpPr>
        <cdr:cNvPr id="5" name="Прямая соединительная линия 4"/>
        <cdr:cNvSpPr/>
      </cdr:nvSpPr>
      <cdr:spPr>
        <a:xfrm xmlns:a="http://schemas.openxmlformats.org/drawingml/2006/main">
          <a:off x="1785918" y="1357322"/>
          <a:ext cx="214314" cy="142876"/>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0.16406</cdr:x>
      <cdr:y>0.10811</cdr:y>
    </cdr:from>
    <cdr:to>
      <cdr:x>0.25</cdr:x>
      <cdr:y>0.27027</cdr:y>
    </cdr:to>
    <cdr:sp macro="" textlink="">
      <cdr:nvSpPr>
        <cdr:cNvPr id="7" name="Прямая соединительная линия 6"/>
        <cdr:cNvSpPr/>
      </cdr:nvSpPr>
      <cdr:spPr>
        <a:xfrm xmlns:a="http://schemas.openxmlformats.org/drawingml/2006/main" rot="16200000" flipH="1">
          <a:off x="1464447" y="607223"/>
          <a:ext cx="857256" cy="785818"/>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0.53125</cdr:x>
      <cdr:y>0.10811</cdr:y>
    </cdr:from>
    <cdr:to>
      <cdr:x>0.54688</cdr:x>
      <cdr:y>0.21622</cdr:y>
    </cdr:to>
    <cdr:sp macro="" textlink="">
      <cdr:nvSpPr>
        <cdr:cNvPr id="9" name="Прямая соединительная линия 8"/>
        <cdr:cNvSpPr/>
      </cdr:nvSpPr>
      <cdr:spPr>
        <a:xfrm xmlns:a="http://schemas.openxmlformats.org/drawingml/2006/main" rot="5400000">
          <a:off x="4857752" y="571504"/>
          <a:ext cx="142876" cy="571504"/>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0.63281</cdr:x>
      <cdr:y>0.18919</cdr:y>
    </cdr:from>
    <cdr:to>
      <cdr:x>0.65625</cdr:x>
      <cdr:y>0.24324</cdr:y>
    </cdr:to>
    <cdr:sp macro="" textlink="">
      <cdr:nvSpPr>
        <cdr:cNvPr id="11" name="Прямая соединительная линия 10"/>
        <cdr:cNvSpPr/>
      </cdr:nvSpPr>
      <cdr:spPr>
        <a:xfrm xmlns:a="http://schemas.openxmlformats.org/drawingml/2006/main" rot="5400000">
          <a:off x="5786446" y="1000132"/>
          <a:ext cx="214314" cy="28575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0.64844</cdr:x>
      <cdr:y>0.18919</cdr:y>
    </cdr:from>
    <cdr:to>
      <cdr:x>0.78125</cdr:x>
      <cdr:y>0.24324</cdr:y>
    </cdr:to>
    <cdr:sp macro="" textlink="">
      <cdr:nvSpPr>
        <cdr:cNvPr id="13" name="Прямая соединительная линия 12"/>
        <cdr:cNvSpPr/>
      </cdr:nvSpPr>
      <cdr:spPr>
        <a:xfrm xmlns:a="http://schemas.openxmlformats.org/drawingml/2006/main" flipV="1">
          <a:off x="5929322" y="1000132"/>
          <a:ext cx="1214446" cy="28575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0.73438</cdr:x>
      <cdr:y>0.28378</cdr:y>
    </cdr:from>
    <cdr:to>
      <cdr:x>0.80469</cdr:x>
      <cdr:y>0.2973</cdr:y>
    </cdr:to>
    <cdr:sp macro="" textlink="">
      <cdr:nvSpPr>
        <cdr:cNvPr id="15" name="Прямая соединительная линия 14"/>
        <cdr:cNvSpPr/>
      </cdr:nvSpPr>
      <cdr:spPr>
        <a:xfrm xmlns:a="http://schemas.openxmlformats.org/drawingml/2006/main" flipV="1">
          <a:off x="6715140" y="1500198"/>
          <a:ext cx="642942" cy="71438"/>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5" y="1"/>
            <a:ext cx="2945659" cy="496411"/>
          </a:xfrm>
          <a:prstGeom prst="rect">
            <a:avLst/>
          </a:prstGeom>
        </p:spPr>
        <p:txBody>
          <a:bodyPr vert="horz" lIns="91440" tIns="45720" rIns="91440" bIns="45720" rtlCol="0"/>
          <a:lstStyle>
            <a:lvl1pPr algn="r">
              <a:defRPr sz="1200"/>
            </a:lvl1pPr>
          </a:lstStyle>
          <a:p>
            <a:fld id="{839D7287-5CD6-4B4A-80C9-425169D24D4C}" type="datetimeFigureOut">
              <a:rPr lang="ru-RU" smtClean="0"/>
              <a:pPr/>
              <a:t>14.02.2022</a:t>
            </a:fld>
            <a:endParaRPr lang="ru-RU"/>
          </a:p>
        </p:txBody>
      </p:sp>
      <p:sp>
        <p:nvSpPr>
          <p:cNvPr id="4" name="Нижний колонтитул 3"/>
          <p:cNvSpPr>
            <a:spLocks noGrp="1"/>
          </p:cNvSpPr>
          <p:nvPr>
            <p:ph type="ftr" sz="quarter" idx="2"/>
          </p:nvPr>
        </p:nvSpPr>
        <p:spPr>
          <a:xfrm>
            <a:off x="2" y="9430092"/>
            <a:ext cx="2945659" cy="496411"/>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5" y="9430092"/>
            <a:ext cx="2945659" cy="496411"/>
          </a:xfrm>
          <a:prstGeom prst="rect">
            <a:avLst/>
          </a:prstGeom>
        </p:spPr>
        <p:txBody>
          <a:bodyPr vert="horz" lIns="91440" tIns="45720" rIns="91440" bIns="45720" rtlCol="0" anchor="b"/>
          <a:lstStyle>
            <a:lvl1pPr algn="r">
              <a:defRPr sz="1200"/>
            </a:lvl1pPr>
          </a:lstStyle>
          <a:p>
            <a:fld id="{4BCBAF5D-7B64-469B-B26C-FA62F5BA56C4}" type="slidenum">
              <a:rPr lang="ru-RU" smtClean="0"/>
              <a:pPr/>
              <a:t>‹#›</a:t>
            </a:fld>
            <a:endParaRPr lang="ru-RU"/>
          </a:p>
        </p:txBody>
      </p:sp>
    </p:spTree>
    <p:extLst>
      <p:ext uri="{BB962C8B-B14F-4D97-AF65-F5344CB8AC3E}">
        <p14:creationId xmlns:p14="http://schemas.microsoft.com/office/powerpoint/2010/main" val="1105833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5" y="1"/>
            <a:ext cx="2945659" cy="496411"/>
          </a:xfrm>
          <a:prstGeom prst="rect">
            <a:avLst/>
          </a:prstGeom>
        </p:spPr>
        <p:txBody>
          <a:bodyPr vert="horz" lIns="91440" tIns="45720" rIns="91440" bIns="45720" rtlCol="0"/>
          <a:lstStyle>
            <a:lvl1pPr algn="r">
              <a:defRPr sz="1200"/>
            </a:lvl1pPr>
          </a:lstStyle>
          <a:p>
            <a:fld id="{4AF090C1-787D-4867-B900-CCB842A74EF5}" type="datetimeFigureOut">
              <a:rPr lang="ru-RU" smtClean="0"/>
              <a:pPr/>
              <a:t>14.02.2022</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8"/>
            <a:ext cx="5438140" cy="446770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2" y="9430092"/>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5" y="9430092"/>
            <a:ext cx="2945659" cy="496411"/>
          </a:xfrm>
          <a:prstGeom prst="rect">
            <a:avLst/>
          </a:prstGeom>
        </p:spPr>
        <p:txBody>
          <a:bodyPr vert="horz" lIns="91440" tIns="45720" rIns="91440" bIns="45720" rtlCol="0" anchor="b"/>
          <a:lstStyle>
            <a:lvl1pPr algn="r">
              <a:defRPr sz="1200"/>
            </a:lvl1pPr>
          </a:lstStyle>
          <a:p>
            <a:fld id="{1AE0FA24-06BC-49AF-B6C7-F1BB2025DF2B}" type="slidenum">
              <a:rPr lang="ru-RU" smtClean="0"/>
              <a:pPr/>
              <a:t>‹#›</a:t>
            </a:fld>
            <a:endParaRPr lang="ru-RU"/>
          </a:p>
        </p:txBody>
      </p:sp>
    </p:spTree>
    <p:extLst>
      <p:ext uri="{BB962C8B-B14F-4D97-AF65-F5344CB8AC3E}">
        <p14:creationId xmlns:p14="http://schemas.microsoft.com/office/powerpoint/2010/main" val="1329007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2</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AE0FA24-06BC-49AF-B6C7-F1BB2025DF2B}"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9163" y="746125"/>
            <a:ext cx="4959350" cy="37211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15</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20</a:t>
            </a:fld>
            <a:endParaRPr lang="ru-RU"/>
          </a:p>
        </p:txBody>
      </p:sp>
    </p:spTree>
    <p:extLst>
      <p:ext uri="{BB962C8B-B14F-4D97-AF65-F5344CB8AC3E}">
        <p14:creationId xmlns:p14="http://schemas.microsoft.com/office/powerpoint/2010/main" val="3268311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24</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E0FA24-06BC-49AF-B6C7-F1BB2025DF2B}" type="slidenum">
              <a:rPr lang="ru-RU" smtClean="0"/>
              <a:pPr/>
              <a:t>61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2445FA0-0690-458C-AF35-3A0D4853A927}" type="datetime1">
              <a:rPr lang="ru-RU" smtClean="0"/>
              <a:pPr/>
              <a:t>14.02.2022</a:t>
            </a:fld>
            <a:endParaRPr lang="ru-RU"/>
          </a:p>
        </p:txBody>
      </p:sp>
      <p:sp>
        <p:nvSpPr>
          <p:cNvPr id="5" name="Нижний колонтитул 4"/>
          <p:cNvSpPr>
            <a:spLocks noGrp="1"/>
          </p:cNvSpPr>
          <p:nvPr>
            <p:ph type="ftr" sz="quarter" idx="11"/>
          </p:nvPr>
        </p:nvSpPr>
        <p:spPr/>
        <p:txBody>
          <a:bodyPr/>
          <a:lstStyle/>
          <a:p>
            <a:r>
              <a:rPr lang="ru-RU" smtClean="0"/>
              <a:t>3</a:t>
            </a:r>
            <a:endParaRPr lang="ru-RU"/>
          </a:p>
        </p:txBody>
      </p:sp>
      <p:sp>
        <p:nvSpPr>
          <p:cNvPr id="6" name="Номер слайда 5"/>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393677-09C8-49D7-9E01-AB9C8F91AF6C}" type="datetime1">
              <a:rPr lang="ru-RU" smtClean="0"/>
              <a:pPr/>
              <a:t>14.02.2022</a:t>
            </a:fld>
            <a:endParaRPr lang="ru-RU"/>
          </a:p>
        </p:txBody>
      </p:sp>
      <p:sp>
        <p:nvSpPr>
          <p:cNvPr id="5" name="Нижний колонтитул 4"/>
          <p:cNvSpPr>
            <a:spLocks noGrp="1"/>
          </p:cNvSpPr>
          <p:nvPr>
            <p:ph type="ftr" sz="quarter" idx="11"/>
          </p:nvPr>
        </p:nvSpPr>
        <p:spPr/>
        <p:txBody>
          <a:bodyPr/>
          <a:lstStyle/>
          <a:p>
            <a:r>
              <a:rPr lang="ru-RU" smtClean="0"/>
              <a:t>3</a:t>
            </a:r>
            <a:endParaRPr lang="ru-RU"/>
          </a:p>
        </p:txBody>
      </p:sp>
      <p:sp>
        <p:nvSpPr>
          <p:cNvPr id="6" name="Номер слайда 5"/>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F1DD35-1F22-4577-A0E8-A981682095C7}" type="datetime1">
              <a:rPr lang="ru-RU" smtClean="0"/>
              <a:pPr/>
              <a:t>14.02.2022</a:t>
            </a:fld>
            <a:endParaRPr lang="ru-RU"/>
          </a:p>
        </p:txBody>
      </p:sp>
      <p:sp>
        <p:nvSpPr>
          <p:cNvPr id="5" name="Нижний колонтитул 4"/>
          <p:cNvSpPr>
            <a:spLocks noGrp="1"/>
          </p:cNvSpPr>
          <p:nvPr>
            <p:ph type="ftr" sz="quarter" idx="11"/>
          </p:nvPr>
        </p:nvSpPr>
        <p:spPr/>
        <p:txBody>
          <a:bodyPr/>
          <a:lstStyle/>
          <a:p>
            <a:r>
              <a:rPr lang="ru-RU" smtClean="0"/>
              <a:t>3</a:t>
            </a:r>
            <a:endParaRPr lang="ru-RU"/>
          </a:p>
        </p:txBody>
      </p:sp>
      <p:sp>
        <p:nvSpPr>
          <p:cNvPr id="6" name="Номер слайда 5"/>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D82C579-A7F6-4EEF-B7EE-6D16C174365E}" type="datetime1">
              <a:rPr lang="ru-RU" smtClean="0"/>
              <a:pPr/>
              <a:t>14.02.2022</a:t>
            </a:fld>
            <a:endParaRPr lang="ru-RU"/>
          </a:p>
        </p:txBody>
      </p:sp>
      <p:sp>
        <p:nvSpPr>
          <p:cNvPr id="6" name="Нижний колонтитул 5"/>
          <p:cNvSpPr>
            <a:spLocks noGrp="1"/>
          </p:cNvSpPr>
          <p:nvPr>
            <p:ph type="ftr" sz="quarter" idx="11"/>
          </p:nvPr>
        </p:nvSpPr>
        <p:spPr/>
        <p:txBody>
          <a:bodyPr/>
          <a:lstStyle/>
          <a:p>
            <a:r>
              <a:rPr lang="ru-RU" smtClean="0"/>
              <a:t>3</a:t>
            </a:r>
            <a:endParaRPr lang="ru-RU"/>
          </a:p>
        </p:txBody>
      </p:sp>
      <p:sp>
        <p:nvSpPr>
          <p:cNvPr id="7" name="Номер слайда 6"/>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80CC375-C46E-485C-8AA5-0447E18F2FF7}" type="datetime1">
              <a:rPr lang="ru-RU" smtClean="0"/>
              <a:pPr/>
              <a:t>14.02.2022</a:t>
            </a:fld>
            <a:endParaRPr lang="ru-RU"/>
          </a:p>
        </p:txBody>
      </p:sp>
      <p:sp>
        <p:nvSpPr>
          <p:cNvPr id="8" name="Нижний колонтитул 7"/>
          <p:cNvSpPr>
            <a:spLocks noGrp="1"/>
          </p:cNvSpPr>
          <p:nvPr>
            <p:ph type="ftr" sz="quarter" idx="11"/>
          </p:nvPr>
        </p:nvSpPr>
        <p:spPr/>
        <p:txBody>
          <a:bodyPr/>
          <a:lstStyle/>
          <a:p>
            <a:r>
              <a:rPr lang="ru-RU" smtClean="0"/>
              <a:t>3</a:t>
            </a:r>
            <a:endParaRPr lang="ru-RU"/>
          </a:p>
        </p:txBody>
      </p:sp>
      <p:sp>
        <p:nvSpPr>
          <p:cNvPr id="9" name="Номер слайда 8"/>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59EEB8B-FBCA-49EB-B80F-F9012336D720}" type="datetime1">
              <a:rPr lang="ru-RU" smtClean="0"/>
              <a:pPr/>
              <a:t>14.02.2022</a:t>
            </a:fld>
            <a:endParaRPr lang="ru-RU"/>
          </a:p>
        </p:txBody>
      </p:sp>
      <p:sp>
        <p:nvSpPr>
          <p:cNvPr id="4" name="Нижний колонтитул 3"/>
          <p:cNvSpPr>
            <a:spLocks noGrp="1"/>
          </p:cNvSpPr>
          <p:nvPr>
            <p:ph type="ftr" sz="quarter" idx="11"/>
          </p:nvPr>
        </p:nvSpPr>
        <p:spPr/>
        <p:txBody>
          <a:bodyPr/>
          <a:lstStyle/>
          <a:p>
            <a:r>
              <a:rPr lang="ru-RU" smtClean="0"/>
              <a:t>3</a:t>
            </a:r>
            <a:endParaRPr lang="ru-RU"/>
          </a:p>
        </p:txBody>
      </p:sp>
      <p:sp>
        <p:nvSpPr>
          <p:cNvPr id="5" name="Номер слайда 4"/>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EACDFA4-B2A7-4844-9B76-13197123AD9B}" type="datetime1">
              <a:rPr lang="ru-RU" smtClean="0"/>
              <a:pPr/>
              <a:t>14.02.2022</a:t>
            </a:fld>
            <a:endParaRPr lang="ru-RU"/>
          </a:p>
        </p:txBody>
      </p:sp>
      <p:sp>
        <p:nvSpPr>
          <p:cNvPr id="3" name="Нижний колонтитул 2"/>
          <p:cNvSpPr>
            <a:spLocks noGrp="1"/>
          </p:cNvSpPr>
          <p:nvPr>
            <p:ph type="ftr" sz="quarter" idx="11"/>
          </p:nvPr>
        </p:nvSpPr>
        <p:spPr/>
        <p:txBody>
          <a:bodyPr/>
          <a:lstStyle/>
          <a:p>
            <a:r>
              <a:rPr lang="ru-RU" smtClean="0"/>
              <a:t>3</a:t>
            </a:r>
            <a:endParaRPr lang="ru-RU"/>
          </a:p>
        </p:txBody>
      </p:sp>
      <p:sp>
        <p:nvSpPr>
          <p:cNvPr id="4" name="Номер слайда 3"/>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756EBC8-2E35-4D88-BA02-326CCC83D4B1}" type="datetime1">
              <a:rPr lang="ru-RU" smtClean="0"/>
              <a:pPr/>
              <a:t>14.02.2022</a:t>
            </a:fld>
            <a:endParaRPr lang="ru-RU"/>
          </a:p>
        </p:txBody>
      </p:sp>
      <p:sp>
        <p:nvSpPr>
          <p:cNvPr id="6" name="Нижний колонтитул 5"/>
          <p:cNvSpPr>
            <a:spLocks noGrp="1"/>
          </p:cNvSpPr>
          <p:nvPr>
            <p:ph type="ftr" sz="quarter" idx="11"/>
          </p:nvPr>
        </p:nvSpPr>
        <p:spPr/>
        <p:txBody>
          <a:bodyPr/>
          <a:lstStyle/>
          <a:p>
            <a:r>
              <a:rPr lang="ru-RU" smtClean="0"/>
              <a:t>3</a:t>
            </a:r>
            <a:endParaRPr lang="ru-RU"/>
          </a:p>
        </p:txBody>
      </p:sp>
      <p:sp>
        <p:nvSpPr>
          <p:cNvPr id="7" name="Номер слайда 6"/>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5AEA530-DAC2-428A-BA98-8942BE71D03F}" type="datetime1">
              <a:rPr lang="ru-RU" smtClean="0"/>
              <a:pPr/>
              <a:t>14.02.2022</a:t>
            </a:fld>
            <a:endParaRPr lang="ru-RU"/>
          </a:p>
        </p:txBody>
      </p:sp>
      <p:sp>
        <p:nvSpPr>
          <p:cNvPr id="6" name="Нижний колонтитул 5"/>
          <p:cNvSpPr>
            <a:spLocks noGrp="1"/>
          </p:cNvSpPr>
          <p:nvPr>
            <p:ph type="ftr" sz="quarter" idx="11"/>
          </p:nvPr>
        </p:nvSpPr>
        <p:spPr/>
        <p:txBody>
          <a:bodyPr/>
          <a:lstStyle/>
          <a:p>
            <a:r>
              <a:rPr lang="ru-RU" smtClean="0"/>
              <a:t>3</a:t>
            </a:r>
            <a:endParaRPr lang="ru-RU"/>
          </a:p>
        </p:txBody>
      </p:sp>
      <p:sp>
        <p:nvSpPr>
          <p:cNvPr id="7" name="Номер слайда 6"/>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7FB146-AEDC-4541-95F4-E2617E9E00A9}" type="datetime1">
              <a:rPr lang="ru-RU" smtClean="0"/>
              <a:pPr/>
              <a:t>14.02.2022</a:t>
            </a:fld>
            <a:endParaRPr lang="ru-RU"/>
          </a:p>
        </p:txBody>
      </p:sp>
      <p:sp>
        <p:nvSpPr>
          <p:cNvPr id="5" name="Нижний колонтитул 4"/>
          <p:cNvSpPr>
            <a:spLocks noGrp="1"/>
          </p:cNvSpPr>
          <p:nvPr>
            <p:ph type="ftr" sz="quarter" idx="11"/>
          </p:nvPr>
        </p:nvSpPr>
        <p:spPr/>
        <p:txBody>
          <a:bodyPr/>
          <a:lstStyle/>
          <a:p>
            <a:r>
              <a:rPr lang="ru-RU" smtClean="0"/>
              <a:t>3</a:t>
            </a:r>
            <a:endParaRPr lang="ru-RU"/>
          </a:p>
        </p:txBody>
      </p:sp>
      <p:sp>
        <p:nvSpPr>
          <p:cNvPr id="6" name="Номер слайда 5"/>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244A24-B550-4FE3-9558-56FCD5E9FE5B}" type="datetime1">
              <a:rPr lang="ru-RU" smtClean="0"/>
              <a:pPr/>
              <a:t>14.02.2022</a:t>
            </a:fld>
            <a:endParaRPr lang="ru-RU"/>
          </a:p>
        </p:txBody>
      </p:sp>
      <p:sp>
        <p:nvSpPr>
          <p:cNvPr id="5" name="Нижний колонтитул 4"/>
          <p:cNvSpPr>
            <a:spLocks noGrp="1"/>
          </p:cNvSpPr>
          <p:nvPr>
            <p:ph type="ftr" sz="quarter" idx="11"/>
          </p:nvPr>
        </p:nvSpPr>
        <p:spPr/>
        <p:txBody>
          <a:bodyPr/>
          <a:lstStyle/>
          <a:p>
            <a:r>
              <a:rPr lang="ru-RU" smtClean="0"/>
              <a:t>3</a:t>
            </a:r>
            <a:endParaRPr lang="ru-RU"/>
          </a:p>
        </p:txBody>
      </p:sp>
      <p:sp>
        <p:nvSpPr>
          <p:cNvPr id="6" name="Номер слайда 5"/>
          <p:cNvSpPr>
            <a:spLocks noGrp="1"/>
          </p:cNvSpPr>
          <p:nvPr>
            <p:ph type="sldNum" sz="quarter" idx="12"/>
          </p:nvPr>
        </p:nvSpPr>
        <p:spPr/>
        <p:txBody>
          <a:bodyPr/>
          <a:lstStyle/>
          <a:p>
            <a:fld id="{0DF55276-7436-4E82-921F-7D04667C0D2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1000">
              <a:srgbClr val="FFEFD1">
                <a:alpha val="0"/>
              </a:srgbClr>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78894-5896-4CEA-8D31-4C9368103229}" type="datetime1">
              <a:rPr lang="ru-RU" smtClean="0"/>
              <a:pPr/>
              <a:t>14.02.2022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3</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F55276-7436-4E82-921F-7D04667C0D2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33" Type="http://schemas.openxmlformats.org/officeDocument/2006/relationships/chart" Target="../charts/chart10.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29" Type="http://schemas.openxmlformats.org/officeDocument/2006/relationships/diagramQuickStyle" Target="../diagrams/quickStyle6.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32" Type="http://schemas.openxmlformats.org/officeDocument/2006/relationships/chart" Target="../charts/chart9.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10" Type="http://schemas.openxmlformats.org/officeDocument/2006/relationships/diagramColors" Target="../diagrams/colors2.xml"/><Relationship Id="rId19" Type="http://schemas.openxmlformats.org/officeDocument/2006/relationships/diagramQuickStyle" Target="../diagrams/quickStyle4.xml"/><Relationship Id="rId31" Type="http://schemas.microsoft.com/office/2007/relationships/diagramDrawing" Target="../diagrams/drawing6.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chart" Target="../charts/char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hart" Target="../charts/chart21.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C:\Users\1\Desktop\картинки для презентации 2018\238504_gallery.world.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4" name="Прямоугольник 13"/>
          <p:cNvSpPr/>
          <p:nvPr/>
        </p:nvSpPr>
        <p:spPr>
          <a:xfrm>
            <a:off x="857224" y="5214950"/>
            <a:ext cx="7929618" cy="101566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sp3d extrusionH="57150">
              <a:bevelT w="38100" h="38100" prst="convex"/>
            </a:sp3d>
          </a:bodyPr>
          <a:lstStyle/>
          <a:p>
            <a:pPr algn="ctr"/>
            <a:r>
              <a:rPr lang="ru-RU" sz="3600" b="1" dirty="0" smtClean="0">
                <a:solidFill>
                  <a:srgbClr val="0C5427"/>
                </a:solidFill>
                <a:latin typeface="Times New Roman" pitchFamily="18" charset="0"/>
                <a:cs typeface="Times New Roman" pitchFamily="18" charset="0"/>
              </a:rPr>
              <a:t>БЮДЖЕТ ДЛЯ ГРАЖДАН</a:t>
            </a:r>
          </a:p>
          <a:p>
            <a:pPr algn="ctr"/>
            <a:r>
              <a:rPr lang="ru-RU" sz="2400" b="1" dirty="0" smtClean="0">
                <a:solidFill>
                  <a:srgbClr val="0C5427"/>
                </a:solidFill>
                <a:latin typeface="Times New Roman" pitchFamily="18" charset="0"/>
                <a:cs typeface="Times New Roman" pitchFamily="18" charset="0"/>
              </a:rPr>
              <a:t>по отчету об исполнении районного бюджета за 2020 год</a:t>
            </a:r>
            <a:endParaRPr lang="ru-RU" sz="2400" dirty="0">
              <a:solidFill>
                <a:srgbClr val="0C5427"/>
              </a:solidFill>
            </a:endParaRPr>
          </a:p>
        </p:txBody>
      </p:sp>
      <p:pic>
        <p:nvPicPr>
          <p:cNvPr id="4" name="Picture 2" descr="C:\Users\1\Desktop\картинки для презентации 2018\NKAHdizzAkE.jpg"/>
          <p:cNvPicPr>
            <a:picLocks noChangeAspect="1" noChangeArrowheads="1"/>
          </p:cNvPicPr>
          <p:nvPr/>
        </p:nvPicPr>
        <p:blipFill>
          <a:blip r:embed="rId4"/>
          <a:srcRect/>
          <a:stretch>
            <a:fillRect/>
          </a:stretch>
        </p:blipFill>
        <p:spPr bwMode="auto">
          <a:xfrm>
            <a:off x="1000100" y="1142984"/>
            <a:ext cx="7143800" cy="39290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7" name="Picture 2" descr="герб"/>
          <p:cNvPicPr>
            <a:picLocks noChangeAspect="1" noChangeArrowheads="1"/>
          </p:cNvPicPr>
          <p:nvPr/>
        </p:nvPicPr>
        <p:blipFill>
          <a:blip r:embed="rId5" cstate="print"/>
          <a:srcRect/>
          <a:stretch>
            <a:fillRect/>
          </a:stretch>
        </p:blipFill>
        <p:spPr bwMode="auto">
          <a:xfrm>
            <a:off x="1142976" y="5214950"/>
            <a:ext cx="571504" cy="678661"/>
          </a:xfrm>
          <a:prstGeom prst="rect">
            <a:avLst/>
          </a:prstGeom>
          <a:noFill/>
          <a:ln w="9525">
            <a:noFill/>
            <a:miter lim="800000"/>
            <a:headEnd/>
            <a:tailEnd/>
          </a:ln>
          <a:effectLst/>
          <a:scene3d>
            <a:camera prst="orthographicFront">
              <a:rot lat="0" lon="0" rev="0"/>
            </a:camera>
            <a:lightRig rig="contrasting" dir="t">
              <a:rot lat="0" lon="0" rev="7800000"/>
            </a:lightRig>
          </a:scene3d>
          <a:sp3d>
            <a:bevelT w="139700" h="139700"/>
          </a:sp3d>
        </p:spPr>
      </p:pic>
      <p:pic>
        <p:nvPicPr>
          <p:cNvPr id="23554" name="Picture 2" descr="C:\Users\1\Desktop\картинки для презентации 2018\O17CKtxJYt8.jpg"/>
          <p:cNvPicPr>
            <a:picLocks noChangeAspect="1" noChangeArrowheads="1"/>
          </p:cNvPicPr>
          <p:nvPr/>
        </p:nvPicPr>
        <p:blipFill>
          <a:blip r:embed="rId6" cstate="print"/>
          <a:srcRect/>
          <a:stretch>
            <a:fillRect/>
          </a:stretch>
        </p:blipFill>
        <p:spPr bwMode="auto">
          <a:xfrm>
            <a:off x="6286512" y="857232"/>
            <a:ext cx="2571768" cy="1618776"/>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23555" name="Picture 3" descr="C:\Users\1\Desktop\картинки для презентации 2018\IMG_2632.JPG"/>
          <p:cNvPicPr>
            <a:picLocks noChangeAspect="1" noChangeArrowheads="1"/>
          </p:cNvPicPr>
          <p:nvPr/>
        </p:nvPicPr>
        <p:blipFill>
          <a:blip r:embed="rId7" cstate="print"/>
          <a:srcRect/>
          <a:stretch>
            <a:fillRect/>
          </a:stretch>
        </p:blipFill>
        <p:spPr bwMode="auto">
          <a:xfrm>
            <a:off x="285720" y="3429000"/>
            <a:ext cx="2643206" cy="1599392"/>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23557" name="Picture 5" descr="C:\Users\1\Desktop\картинки для презентации 2018\Безымянный церковь.png"/>
          <p:cNvPicPr>
            <a:picLocks noChangeAspect="1" noChangeArrowheads="1"/>
          </p:cNvPicPr>
          <p:nvPr/>
        </p:nvPicPr>
        <p:blipFill>
          <a:blip r:embed="rId8"/>
          <a:srcRect/>
          <a:stretch>
            <a:fillRect/>
          </a:stretch>
        </p:blipFill>
        <p:spPr bwMode="auto">
          <a:xfrm>
            <a:off x="6286512" y="3214686"/>
            <a:ext cx="2626827" cy="1714513"/>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23558" name="Picture 6" descr="C:\Users\1\Desktop\картинки для презентации 2018\49545872.jpg"/>
          <p:cNvPicPr>
            <a:picLocks noChangeAspect="1" noChangeArrowheads="1"/>
          </p:cNvPicPr>
          <p:nvPr/>
        </p:nvPicPr>
        <p:blipFill>
          <a:blip r:embed="rId9"/>
          <a:srcRect/>
          <a:stretch>
            <a:fillRect/>
          </a:stretch>
        </p:blipFill>
        <p:spPr bwMode="auto">
          <a:xfrm>
            <a:off x="285720" y="928670"/>
            <a:ext cx="2571768" cy="1643074"/>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1" name="TextBox 10"/>
          <p:cNvSpPr txBox="1"/>
          <p:nvPr/>
        </p:nvSpPr>
        <p:spPr>
          <a:xfrm>
            <a:off x="2643174" y="-142900"/>
            <a:ext cx="3653564" cy="707886"/>
          </a:xfrm>
          <a:prstGeom prst="rect">
            <a:avLst/>
          </a:prstGeom>
          <a:noFill/>
        </p:spPr>
        <p:txBody>
          <a:bodyPr wrap="none" rtlCol="0">
            <a:spAutoFit/>
          </a:bodyPr>
          <a:lstStyle/>
          <a:p>
            <a:r>
              <a:rPr lang="ru-RU" sz="4000" b="1" dirty="0" smtClean="0">
                <a:solidFill>
                  <a:srgbClr val="0C5427"/>
                </a:solidFill>
                <a:latin typeface="Times New Roman" pitchFamily="18" charset="0"/>
                <a:cs typeface="Times New Roman" pitchFamily="18" charset="0"/>
              </a:rPr>
              <a:t>Княгининский</a:t>
            </a:r>
            <a:endParaRPr lang="ru-RU" sz="4000" dirty="0"/>
          </a:p>
        </p:txBody>
      </p:sp>
      <p:sp>
        <p:nvSpPr>
          <p:cNvPr id="12" name="Заголовок 11"/>
          <p:cNvSpPr>
            <a:spLocks noGrp="1"/>
          </p:cNvSpPr>
          <p:nvPr>
            <p:ph type="title"/>
          </p:nvPr>
        </p:nvSpPr>
        <p:spPr>
          <a:xfrm>
            <a:off x="428596" y="214290"/>
            <a:ext cx="8229600" cy="725470"/>
          </a:xfrm>
        </p:spPr>
        <p:txBody>
          <a:bodyPr>
            <a:normAutofit fontScale="90000"/>
          </a:bodyPr>
          <a:lstStyle/>
          <a:p>
            <a:r>
              <a:rPr lang="ru-RU" b="1" dirty="0" smtClean="0">
                <a:solidFill>
                  <a:srgbClr val="0C5427"/>
                </a:solidFill>
                <a:latin typeface="Times New Roman" pitchFamily="18" charset="0"/>
                <a:cs typeface="Times New Roman" pitchFamily="18" charset="0"/>
              </a:rPr>
              <a:t>муниципальный район</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114"/>
          <p:cNvGraphicFramePr>
            <a:graphicFrameLocks/>
          </p:cNvGraphicFramePr>
          <p:nvPr/>
        </p:nvGraphicFramePr>
        <p:xfrm>
          <a:off x="117988" y="273279"/>
          <a:ext cx="8952271" cy="6370436"/>
        </p:xfrm>
        <a:graphic>
          <a:graphicData uri="http://schemas.openxmlformats.org/drawingml/2006/table">
            <a:tbl>
              <a:tblPr/>
              <a:tblGrid>
                <a:gridCol w="739236"/>
                <a:gridCol w="8213035"/>
              </a:tblGrid>
              <a:tr h="54383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2"/>
                          </a:solidFill>
                          <a:effectLst/>
                          <a:latin typeface="Times New Roman" pitchFamily="18" charset="0"/>
                          <a:cs typeface="Times New Roman" pitchFamily="18" charset="0"/>
                        </a:rPr>
                        <a:t>№</a:t>
                      </a:r>
                      <a:r>
                        <a:rPr kumimoji="0" lang="ru-RU" sz="1400" b="1" i="0" u="none" strike="noStrike" cap="none" normalizeH="0" baseline="0" dirty="0" err="1" smtClean="0">
                          <a:ln>
                            <a:noFill/>
                          </a:ln>
                          <a:solidFill>
                            <a:schemeClr val="tx2"/>
                          </a:solidFill>
                          <a:effectLst/>
                          <a:latin typeface="Times New Roman" pitchFamily="18" charset="0"/>
                          <a:cs typeface="Times New Roman" pitchFamily="18" charset="0"/>
                        </a:rPr>
                        <a:t>п</a:t>
                      </a:r>
                      <a:r>
                        <a:rPr kumimoji="0" lang="ru-RU" sz="1400" b="1" i="0" u="none" strike="noStrike" cap="none" normalizeH="0" baseline="0" dirty="0" smtClean="0">
                          <a:ln>
                            <a:noFill/>
                          </a:ln>
                          <a:solidFill>
                            <a:schemeClr val="tx2"/>
                          </a:solidFill>
                          <a:effectLst/>
                          <a:latin typeface="Times New Roman" pitchFamily="18" charset="0"/>
                          <a:cs typeface="Times New Roman" pitchFamily="18" charset="0"/>
                        </a:rPr>
                        <a:t>/</a:t>
                      </a:r>
                      <a:r>
                        <a:rPr kumimoji="0" lang="ru-RU" sz="1400" b="1" i="0" u="none" strike="noStrike" cap="none" normalizeH="0" baseline="0" dirty="0" err="1" smtClean="0">
                          <a:ln>
                            <a:noFill/>
                          </a:ln>
                          <a:solidFill>
                            <a:schemeClr val="tx2"/>
                          </a:solidFill>
                          <a:effectLst/>
                          <a:latin typeface="Times New Roman" pitchFamily="18" charset="0"/>
                          <a:cs typeface="Times New Roman" pitchFamily="18" charset="0"/>
                        </a:rPr>
                        <a:t>п</a:t>
                      </a:r>
                      <a:endParaRPr kumimoji="0" lang="ru-RU" sz="1400" b="1" i="0" u="none" strike="noStrike" cap="none" normalizeH="0" baseline="0" dirty="0" smtClean="0">
                        <a:ln>
                          <a:noFill/>
                        </a:ln>
                        <a:solidFill>
                          <a:schemeClr val="tx2"/>
                        </a:solidFill>
                        <a:effectLst/>
                        <a:latin typeface="Times New Roman" pitchFamily="18" charset="0"/>
                        <a:cs typeface="Times New Roman" pitchFamily="18" charset="0"/>
                      </a:endParaRPr>
                    </a:p>
                  </a:txBody>
                  <a:tcPr marL="91423" marR="91423" marT="45697" marB="456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2"/>
                          </a:solidFill>
                          <a:effectLst/>
                          <a:latin typeface="Times New Roman" pitchFamily="18" charset="0"/>
                          <a:cs typeface="Times New Roman" pitchFamily="18" charset="0"/>
                        </a:rPr>
                        <a:t>Содержание</a:t>
                      </a:r>
                    </a:p>
                  </a:txBody>
                  <a:tcPr marL="91423" marR="91423" marT="45697" marB="456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1.</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Общие понятия</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2.</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Социально-экономические показатели</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3.</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Исполнение районного бюджета за 2018-2020 годы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4.</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Исполнение консолидированного бюджета по доходам и расходам</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5.</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Расходы</a:t>
                      </a:r>
                      <a:r>
                        <a:rPr lang="ru-RU" sz="1400" b="0" baseline="0" dirty="0" smtClean="0">
                          <a:solidFill>
                            <a:schemeClr val="tx1"/>
                          </a:solidFill>
                          <a:latin typeface="Times New Roman" pitchFamily="18" charset="0"/>
                          <a:cs typeface="Times New Roman" pitchFamily="18" charset="0"/>
                        </a:rPr>
                        <a:t> и достигнутые результаты в области</a:t>
                      </a:r>
                      <a:r>
                        <a:rPr lang="ru-RU" sz="1400" b="0" dirty="0" smtClean="0">
                          <a:solidFill>
                            <a:schemeClr val="tx1"/>
                          </a:solidFill>
                          <a:latin typeface="Times New Roman" pitchFamily="18" charset="0"/>
                          <a:cs typeface="Times New Roman" pitchFamily="18" charset="0"/>
                        </a:rPr>
                        <a:t>  образования за 2020 год</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6. </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Расходы</a:t>
                      </a:r>
                      <a:r>
                        <a:rPr lang="ru-RU" sz="1400" b="0" baseline="0" dirty="0" smtClean="0">
                          <a:solidFill>
                            <a:schemeClr val="tx1"/>
                          </a:solidFill>
                          <a:latin typeface="Times New Roman" pitchFamily="18" charset="0"/>
                          <a:cs typeface="Times New Roman" pitchFamily="18" charset="0"/>
                        </a:rPr>
                        <a:t> и достигнутые результаты в области</a:t>
                      </a:r>
                      <a:r>
                        <a:rPr lang="ru-RU" sz="1400" b="0" dirty="0" smtClean="0">
                          <a:solidFill>
                            <a:schemeClr val="tx1"/>
                          </a:solidFill>
                          <a:latin typeface="Times New Roman" pitchFamily="18" charset="0"/>
                          <a:cs typeface="Times New Roman" pitchFamily="18" charset="0"/>
                        </a:rPr>
                        <a:t>  культуры за 2020 год</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8.</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Расходы</a:t>
                      </a:r>
                      <a:r>
                        <a:rPr lang="ru-RU" sz="1400" b="0" baseline="0" dirty="0" smtClean="0">
                          <a:solidFill>
                            <a:schemeClr val="tx1"/>
                          </a:solidFill>
                          <a:latin typeface="Times New Roman" pitchFamily="18" charset="0"/>
                          <a:cs typeface="Times New Roman" pitchFamily="18" charset="0"/>
                        </a:rPr>
                        <a:t> и достигнутые результаты в области</a:t>
                      </a:r>
                      <a:r>
                        <a:rPr lang="ru-RU" sz="1400" b="0" dirty="0" smtClean="0">
                          <a:solidFill>
                            <a:schemeClr val="tx1"/>
                          </a:solidFill>
                          <a:latin typeface="Times New Roman" pitchFamily="18" charset="0"/>
                          <a:cs typeface="Times New Roman" pitchFamily="18" charset="0"/>
                        </a:rPr>
                        <a:t>  физической культуры</a:t>
                      </a:r>
                      <a:r>
                        <a:rPr lang="ru-RU" sz="1400" b="0" baseline="0" dirty="0" smtClean="0">
                          <a:solidFill>
                            <a:schemeClr val="tx1"/>
                          </a:solidFill>
                          <a:latin typeface="Times New Roman" pitchFamily="18" charset="0"/>
                          <a:cs typeface="Times New Roman" pitchFamily="18" charset="0"/>
                        </a:rPr>
                        <a:t> и спорта</a:t>
                      </a:r>
                      <a:r>
                        <a:rPr lang="ru-RU" sz="1400" b="0" dirty="0" smtClean="0">
                          <a:solidFill>
                            <a:schemeClr val="tx1"/>
                          </a:solidFill>
                          <a:latin typeface="Times New Roman" pitchFamily="18" charset="0"/>
                          <a:cs typeface="Times New Roman" pitchFamily="18" charset="0"/>
                        </a:rPr>
                        <a:t> за 2020 год</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9.</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Расходы</a:t>
                      </a:r>
                      <a:r>
                        <a:rPr lang="ru-RU" sz="1400" b="0" baseline="0" dirty="0" smtClean="0">
                          <a:solidFill>
                            <a:schemeClr val="tx1"/>
                          </a:solidFill>
                          <a:latin typeface="Times New Roman" pitchFamily="18" charset="0"/>
                          <a:cs typeface="Times New Roman" pitchFamily="18" charset="0"/>
                        </a:rPr>
                        <a:t> в области социальной политики</a:t>
                      </a:r>
                      <a:endParaRPr lang="ru-RU" sz="1400" b="0" dirty="0" smtClean="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10.</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Итоги</a:t>
                      </a:r>
                      <a:r>
                        <a:rPr lang="ru-RU" sz="1400" b="0" baseline="0" dirty="0" smtClean="0">
                          <a:solidFill>
                            <a:schemeClr val="tx1"/>
                          </a:solidFill>
                          <a:latin typeface="Times New Roman" pitchFamily="18" charset="0"/>
                          <a:cs typeface="Times New Roman" pitchFamily="18" charset="0"/>
                        </a:rPr>
                        <a:t> реализации муниципальных программ за 2020 год</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11.</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Поддержка сельскохозяйственного производства в 2020 году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12.</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dirty="0" smtClean="0">
                          <a:latin typeface="Times New Roman" pitchFamily="18" charset="0"/>
                          <a:cs typeface="Times New Roman" pitchFamily="18" charset="0"/>
                        </a:rPr>
                        <a:t>Реализация программы по поддержке местных инициатив за 2020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13.</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lvl="0" algn="l"/>
                      <a:r>
                        <a:rPr lang="ru-RU" sz="1400" b="0" dirty="0" smtClean="0">
                          <a:solidFill>
                            <a:srgbClr val="000000"/>
                          </a:solidFill>
                          <a:latin typeface="Times New Roman" pitchFamily="18" charset="0"/>
                          <a:cs typeface="Times New Roman" pitchFamily="18" charset="0"/>
                        </a:rPr>
                        <a:t>Содержание дорог Княгининского  муниципального района</a:t>
                      </a:r>
                      <a:r>
                        <a:rPr lang="ru-RU" sz="1400" b="0" baseline="0" dirty="0" smtClean="0">
                          <a:solidFill>
                            <a:srgbClr val="000000"/>
                          </a:solidFill>
                          <a:latin typeface="Times New Roman" pitchFamily="18" charset="0"/>
                          <a:cs typeface="Times New Roman" pitchFamily="18" charset="0"/>
                        </a:rPr>
                        <a:t> </a:t>
                      </a:r>
                      <a:r>
                        <a:rPr lang="ru-RU" sz="1400" b="0" dirty="0" smtClean="0">
                          <a:solidFill>
                            <a:srgbClr val="000000"/>
                          </a:solidFill>
                          <a:latin typeface="Times New Roman" pitchFamily="18" charset="0"/>
                          <a:cs typeface="Times New Roman" pitchFamily="18" charset="0"/>
                        </a:rPr>
                        <a:t>в 2020 году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14.</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Финансовая помощь бюджетам поселений на исполнение собственных полномочий в 2020 году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15.</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cap="none" spc="50" dirty="0" smtClean="0">
                          <a:ln w="12700" cmpd="sng">
                            <a:noFill/>
                            <a:prstDash val="solid"/>
                          </a:ln>
                          <a:solidFill>
                            <a:schemeClr val="tx1"/>
                          </a:solidFill>
                          <a:effectLst/>
                          <a:latin typeface="Times New Roman" pitchFamily="18" charset="0"/>
                          <a:cs typeface="Times New Roman" pitchFamily="18" charset="0"/>
                        </a:rPr>
                        <a:t>Муниципальный долг Княгининского муниципального района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352184">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16.</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Открытые муниципальные информационные ресурсы</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r h="54383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100000"/>
                        <a:buFont typeface="Symbol" pitchFamily="18" charset="2"/>
                        <a:buNone/>
                        <a:tabLst/>
                      </a:pPr>
                      <a:r>
                        <a:rPr kumimoji="0" lang="ru-RU" sz="1400" b="1" i="0" u="none" strike="noStrike" cap="none" normalizeH="0" baseline="0" dirty="0" smtClean="0">
                          <a:ln>
                            <a:noFill/>
                          </a:ln>
                          <a:solidFill>
                            <a:schemeClr val="tx1"/>
                          </a:solidFill>
                          <a:effectLst/>
                          <a:latin typeface="Times New Roman" pitchFamily="18" charset="0"/>
                        </a:rPr>
                        <a:t>17.</a:t>
                      </a:r>
                    </a:p>
                  </a:txBody>
                  <a:tcPr marL="91423" marR="91423"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r>
                        <a:rPr lang="ru-RU" sz="1400" b="0" dirty="0" smtClean="0">
                          <a:solidFill>
                            <a:schemeClr val="tx1"/>
                          </a:solidFill>
                          <a:latin typeface="Times New Roman" pitchFamily="18" charset="0"/>
                          <a:cs typeface="Times New Roman" pitchFamily="18" charset="0"/>
                        </a:rPr>
                        <a:t>Общие понятия</a:t>
                      </a:r>
                      <a:endParaRPr lang="ru-RU" sz="1400" b="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r>
            </a:tbl>
          </a:graphicData>
        </a:graphic>
      </p:graphicFrame>
      <p:sp>
        <p:nvSpPr>
          <p:cNvPr id="8" name="Овал 7"/>
          <p:cNvSpPr/>
          <p:nvPr/>
        </p:nvSpPr>
        <p:spPr>
          <a:xfrm>
            <a:off x="8358214"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Номер слайда 3"/>
          <p:cNvSpPr>
            <a:spLocks noGrp="1"/>
          </p:cNvSpPr>
          <p:nvPr>
            <p:ph type="sldNum" sz="quarter" idx="12"/>
          </p:nvPr>
        </p:nvSpPr>
        <p:spPr>
          <a:xfrm>
            <a:off x="6553200" y="6356350"/>
            <a:ext cx="2233642" cy="365125"/>
          </a:xfrm>
        </p:spPr>
        <p:txBody>
          <a:bodyPr/>
          <a:lstStyle/>
          <a:p>
            <a:r>
              <a:rPr lang="ru-RU" dirty="0" smtClean="0">
                <a:ln>
                  <a:solidFill>
                    <a:schemeClr val="tx1">
                      <a:lumMod val="95000"/>
                      <a:lumOff val="5000"/>
                    </a:schemeClr>
                  </a:solidFill>
                </a:ln>
                <a:latin typeface="Times New Roman" panose="02020603050405020304" pitchFamily="18" charset="0"/>
                <a:cs typeface="Times New Roman" panose="02020603050405020304" pitchFamily="18" charset="0"/>
              </a:rPr>
              <a:t>    </a:t>
            </a:r>
            <a:r>
              <a:rPr lang="ru-RU" sz="1400" dirty="0" smtClean="0">
                <a:ln>
                  <a:solidFill>
                    <a:schemeClr val="tx1">
                      <a:lumMod val="95000"/>
                      <a:lumOff val="5000"/>
                    </a:schemeClr>
                  </a:solidFill>
                </a:ln>
                <a:latin typeface="Times New Roman" panose="02020603050405020304" pitchFamily="18" charset="0"/>
                <a:cs typeface="Times New Roman" panose="02020603050405020304" pitchFamily="18" charset="0"/>
              </a:rPr>
              <a:t>2</a:t>
            </a:r>
            <a:endParaRPr lang="ru-RU" sz="1400" dirty="0">
              <a:ln>
                <a:solidFill>
                  <a:schemeClr val="tx1">
                    <a:lumMod val="95000"/>
                    <a:lumOff val="5000"/>
                  </a:schemeClr>
                </a:solidFill>
              </a:ln>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C:\Users\1\Desktop\картинки для презентации 2018\investment-1200x800.jpg"/>
          <p:cNvPicPr>
            <a:picLocks noChangeAspect="1" noChangeArrowheads="1"/>
          </p:cNvPicPr>
          <p:nvPr/>
        </p:nvPicPr>
        <p:blipFill>
          <a:blip r:embed="rId3">
            <a:lum bright="20000" contrast="-38000"/>
          </a:blip>
          <a:srcRect/>
          <a:stretch>
            <a:fillRect/>
          </a:stretch>
        </p:blipFill>
        <p:spPr bwMode="auto">
          <a:xfrm>
            <a:off x="-1" y="0"/>
            <a:ext cx="9108309" cy="6858000"/>
          </a:xfrm>
          <a:prstGeom prst="rect">
            <a:avLst/>
          </a:prstGeom>
          <a:noFill/>
        </p:spPr>
      </p:pic>
      <p:sp>
        <p:nvSpPr>
          <p:cNvPr id="8" name="Овал 7"/>
          <p:cNvSpPr/>
          <p:nvPr/>
        </p:nvSpPr>
        <p:spPr>
          <a:xfrm>
            <a:off x="8358214"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одзаголовок 2"/>
          <p:cNvSpPr>
            <a:spLocks noGrp="1"/>
          </p:cNvSpPr>
          <p:nvPr>
            <p:ph type="subTitle" idx="1"/>
          </p:nvPr>
        </p:nvSpPr>
        <p:spPr>
          <a:xfrm>
            <a:off x="642910" y="1142984"/>
            <a:ext cx="8143932" cy="5286412"/>
          </a:xfrm>
          <a:noFill/>
          <a:ln>
            <a:noFill/>
          </a:ln>
        </p:spPr>
        <p:style>
          <a:lnRef idx="2">
            <a:schemeClr val="dk1"/>
          </a:lnRef>
          <a:fillRef idx="1">
            <a:schemeClr val="lt1"/>
          </a:fillRef>
          <a:effectRef idx="0">
            <a:schemeClr val="dk1"/>
          </a:effectRef>
          <a:fontRef idx="minor">
            <a:schemeClr val="dk1"/>
          </a:fontRef>
        </p:style>
        <p:txBody>
          <a:bodyPr>
            <a:normAutofit fontScale="85000" lnSpcReduction="10000"/>
          </a:bodyPr>
          <a:lstStyle/>
          <a:p>
            <a:pPr algn="just"/>
            <a:endParaRPr lang="ru-RU" sz="2000" b="1" dirty="0" smtClean="0">
              <a:solidFill>
                <a:schemeClr val="tx1"/>
              </a:solidFill>
              <a:latin typeface="Times New Roman" pitchFamily="18" charset="0"/>
              <a:cs typeface="Times New Roman" pitchFamily="18" charset="0"/>
            </a:endParaRPr>
          </a:p>
          <a:p>
            <a:pPr algn="just">
              <a:buBlip>
                <a:blip r:embed="rId4"/>
              </a:buBlip>
            </a:pPr>
            <a:r>
              <a:rPr lang="ru-RU" sz="2000" b="1" dirty="0" smtClean="0">
                <a:solidFill>
                  <a:schemeClr val="tx1"/>
                </a:solidFill>
                <a:latin typeface="Times New Roman" pitchFamily="18" charset="0"/>
                <a:cs typeface="Times New Roman" pitchFamily="18" charset="0"/>
              </a:rPr>
              <a:t> </a:t>
            </a:r>
            <a:r>
              <a:rPr lang="ru-RU" sz="2100" b="1" dirty="0" smtClean="0">
                <a:solidFill>
                  <a:schemeClr val="tx1"/>
                </a:solidFill>
                <a:latin typeface="Times New Roman" pitchFamily="18" charset="0"/>
                <a:cs typeface="Times New Roman" pitchFamily="18" charset="0"/>
              </a:rPr>
              <a:t>Отчет об исполнении бюджета содержит данные об исполнении бюджета по доходам, расходам и источникам финансирования дефицита бюджета в соответствии с бюджетной классификацией Российской Федерации. </a:t>
            </a:r>
          </a:p>
          <a:p>
            <a:pPr algn="just"/>
            <a:endParaRPr lang="ru-RU" sz="2100" b="1" dirty="0" smtClean="0">
              <a:solidFill>
                <a:schemeClr val="tx1"/>
              </a:solidFill>
              <a:latin typeface="Times New Roman" pitchFamily="18" charset="0"/>
              <a:cs typeface="Times New Roman" pitchFamily="18" charset="0"/>
            </a:endParaRPr>
          </a:p>
          <a:p>
            <a:pPr algn="just">
              <a:buBlip>
                <a:blip r:embed="rId4"/>
              </a:buBlip>
            </a:pPr>
            <a:r>
              <a:rPr lang="ru-RU" sz="2100" b="1" dirty="0" smtClean="0">
                <a:solidFill>
                  <a:schemeClr val="tx1"/>
                </a:solidFill>
                <a:latin typeface="Times New Roman" pitchFamily="18" charset="0"/>
                <a:cs typeface="Times New Roman" pitchFamily="18" charset="0"/>
              </a:rPr>
              <a:t>Годовой отчет об исполнении районного бюджета подлежит рассмотрению Земским собранием Княгининского муниципального района Нижегородской области и утверждается решением Земского собрания Княгининского муниципального района Нижегородской области. </a:t>
            </a:r>
          </a:p>
          <a:p>
            <a:pPr algn="just"/>
            <a:endParaRPr lang="ru-RU" sz="2100" b="1" dirty="0" smtClean="0">
              <a:solidFill>
                <a:schemeClr val="tx1"/>
              </a:solidFill>
              <a:latin typeface="Times New Roman" pitchFamily="18" charset="0"/>
              <a:cs typeface="Times New Roman" pitchFamily="18" charset="0"/>
            </a:endParaRPr>
          </a:p>
          <a:p>
            <a:pPr algn="just">
              <a:buBlip>
                <a:blip r:embed="rId4"/>
              </a:buBlip>
            </a:pPr>
            <a:r>
              <a:rPr lang="ru-RU" sz="2100" b="1" dirty="0" smtClean="0">
                <a:solidFill>
                  <a:schemeClr val="tx1"/>
                </a:solidFill>
                <a:latin typeface="Times New Roman" pitchFamily="18" charset="0"/>
                <a:cs typeface="Times New Roman" pitchFamily="18" charset="0"/>
              </a:rPr>
              <a:t> Решением Земского собрания Княгининского муниципального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 расходов и дефицита (</a:t>
            </a:r>
            <a:r>
              <a:rPr lang="ru-RU" sz="2100" b="1" dirty="0" err="1" smtClean="0">
                <a:solidFill>
                  <a:schemeClr val="tx1"/>
                </a:solidFill>
                <a:latin typeface="Times New Roman" pitchFamily="18" charset="0"/>
                <a:cs typeface="Times New Roman" pitchFamily="18" charset="0"/>
              </a:rPr>
              <a:t>профицита</a:t>
            </a:r>
            <a:r>
              <a:rPr lang="ru-RU" sz="2100" b="1" dirty="0" smtClean="0">
                <a:solidFill>
                  <a:schemeClr val="tx1"/>
                </a:solidFill>
                <a:latin typeface="Times New Roman" pitchFamily="18" charset="0"/>
                <a:cs typeface="Times New Roman" pitchFamily="18" charset="0"/>
              </a:rPr>
              <a:t>) районного бюджета. </a:t>
            </a:r>
          </a:p>
          <a:p>
            <a:pPr algn="just"/>
            <a:endParaRPr lang="ru-RU" sz="2100" b="1" dirty="0" smtClean="0">
              <a:solidFill>
                <a:schemeClr val="tx1"/>
              </a:solidFill>
              <a:latin typeface="Times New Roman" pitchFamily="18" charset="0"/>
              <a:cs typeface="Times New Roman" pitchFamily="18" charset="0"/>
            </a:endParaRPr>
          </a:p>
          <a:p>
            <a:pPr algn="just">
              <a:buBlip>
                <a:blip r:embed="rId4"/>
              </a:buBlip>
            </a:pPr>
            <a:r>
              <a:rPr lang="ru-RU" sz="2100" b="1" dirty="0" smtClean="0">
                <a:solidFill>
                  <a:schemeClr val="tx1"/>
                </a:solidFill>
                <a:latin typeface="Times New Roman" pitchFamily="18" charset="0"/>
                <a:cs typeface="Times New Roman" pitchFamily="18" charset="0"/>
              </a:rPr>
              <a:t> В отчете об исполнении районного бюджета указывается сколько и каких доходов поступило в бюджет за год и куда эти денежные средства были израсходованы. </a:t>
            </a:r>
          </a:p>
          <a:p>
            <a:pPr algn="just"/>
            <a:endParaRPr lang="ru-RU" sz="2000" b="1" dirty="0" smtClean="0">
              <a:solidFill>
                <a:schemeClr val="tx1"/>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a:xfrm>
            <a:off x="6553200" y="6356350"/>
            <a:ext cx="2233642" cy="365125"/>
          </a:xfrm>
        </p:spPr>
        <p:txBody>
          <a:bodyPr/>
          <a:lstStyle/>
          <a:p>
            <a:r>
              <a:rPr lang="ru-RU" dirty="0" smtClean="0">
                <a:ln>
                  <a:solidFill>
                    <a:schemeClr val="tx1">
                      <a:lumMod val="95000"/>
                      <a:lumOff val="5000"/>
                    </a:schemeClr>
                  </a:solidFill>
                </a:ln>
              </a:rPr>
              <a:t>    </a:t>
            </a:r>
            <a:r>
              <a:rPr lang="ru-RU" sz="1400" dirty="0" smtClean="0">
                <a:ln>
                  <a:solidFill>
                    <a:schemeClr val="tx1">
                      <a:lumMod val="95000"/>
                      <a:lumOff val="5000"/>
                    </a:schemeClr>
                  </a:solidFill>
                </a:ln>
                <a:latin typeface="Times New Roman" panose="02020603050405020304" pitchFamily="18" charset="0"/>
                <a:cs typeface="Times New Roman" panose="02020603050405020304" pitchFamily="18" charset="0"/>
              </a:rPr>
              <a:t>3</a:t>
            </a:r>
            <a:endParaRPr lang="ru-RU" sz="1400" dirty="0">
              <a:ln>
                <a:solidFill>
                  <a:schemeClr val="tx1">
                    <a:lumMod val="95000"/>
                    <a:lumOff val="5000"/>
                  </a:schemeClr>
                </a:solidFill>
              </a:ln>
              <a:latin typeface="Times New Roman" panose="02020603050405020304" pitchFamily="18" charset="0"/>
              <a:cs typeface="Times New Roman" panose="02020603050405020304" pitchFamily="18" charset="0"/>
            </a:endParaRPr>
          </a:p>
        </p:txBody>
      </p:sp>
      <p:sp>
        <p:nvSpPr>
          <p:cNvPr id="9" name="Заголовок 8"/>
          <p:cNvSpPr>
            <a:spLocks noGrp="1"/>
          </p:cNvSpPr>
          <p:nvPr>
            <p:ph type="ctrTitle"/>
          </p:nvPr>
        </p:nvSpPr>
        <p:spPr>
          <a:xfrm>
            <a:off x="357158" y="142852"/>
            <a:ext cx="8643998" cy="1143008"/>
          </a:xfrm>
        </p:spPr>
        <p:txBody>
          <a:bodyPr>
            <a:normAutofit/>
          </a:bodyPr>
          <a:lstStyle/>
          <a:p>
            <a:r>
              <a:rPr lang="ru-RU" sz="2600" b="1" dirty="0" smtClean="0">
                <a:latin typeface="Times New Roman" pitchFamily="18" charset="0"/>
                <a:cs typeface="Times New Roman" pitchFamily="18" charset="0"/>
              </a:rPr>
              <a:t>Что такое «Отчет об исполнении районного бюджета»</a:t>
            </a:r>
            <a:endParaRPr lang="ru-RU" sz="2600" dirty="0"/>
          </a:p>
        </p:txBody>
      </p:sp>
    </p:spTree>
    <p:extLst>
      <p:ext uri="{BB962C8B-B14F-4D97-AF65-F5344CB8AC3E}">
        <p14:creationId xmlns:p14="http://schemas.microsoft.com/office/powerpoint/2010/main" val="42905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1\Desktop\картинки\0001-001-.png"/>
          <p:cNvPicPr>
            <a:picLocks noChangeAspect="1" noChangeArrowheads="1"/>
          </p:cNvPicPr>
          <p:nvPr/>
        </p:nvPicPr>
        <p:blipFill>
          <a:blip r:embed="rId2" cstate="print">
            <a:lum bright="60000" contrast="-69000"/>
          </a:blip>
          <a:srcRect/>
          <a:stretch>
            <a:fillRect/>
          </a:stretch>
        </p:blipFill>
        <p:spPr bwMode="auto">
          <a:xfrm>
            <a:off x="0" y="0"/>
            <a:ext cx="9144000" cy="6858000"/>
          </a:xfrm>
          <a:prstGeom prst="rect">
            <a:avLst/>
          </a:prstGeom>
          <a:noFill/>
        </p:spPr>
      </p:pic>
      <p:sp>
        <p:nvSpPr>
          <p:cNvPr id="14" name="Овал 13"/>
          <p:cNvSpPr/>
          <p:nvPr/>
        </p:nvSpPr>
        <p:spPr>
          <a:xfrm>
            <a:off x="8286776" y="6429396"/>
            <a:ext cx="571507" cy="2143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sz="1600"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0DF55276-7436-4E82-921F-7D04667C0D27}" type="slidenum">
              <a:rPr lang="ru-RU" sz="1400" b="1" smtClean="0">
                <a:solidFill>
                  <a:schemeClr val="tx1"/>
                </a:solidFill>
                <a:latin typeface="Times New Roman" pitchFamily="18" charset="0"/>
                <a:cs typeface="Times New Roman" pitchFamily="18" charset="0"/>
              </a:rPr>
              <a:pPr/>
              <a:t>4</a:t>
            </a:fld>
            <a:endParaRPr lang="ru-RU" sz="14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285721" y="428605"/>
            <a:ext cx="8643999"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Из чего складываются доходы бюджета </a:t>
            </a:r>
            <a:endParaRPr lang="ru-RU" sz="2800" b="1" dirty="0" smtClean="0">
              <a:ln w="3175" cmpd="sng">
                <a:noFill/>
                <a:prstDash val="solid"/>
              </a:ln>
              <a:latin typeface="Times New Roman" pitchFamily="18" charset="0"/>
              <a:cs typeface="Times New Roman" pitchFamily="18" charset="0"/>
            </a:endParaRPr>
          </a:p>
        </p:txBody>
      </p:sp>
      <p:sp>
        <p:nvSpPr>
          <p:cNvPr id="5" name="Пятиугольник 4"/>
          <p:cNvSpPr/>
          <p:nvPr/>
        </p:nvSpPr>
        <p:spPr>
          <a:xfrm>
            <a:off x="428597" y="1428737"/>
            <a:ext cx="2053463" cy="1008111"/>
          </a:xfrm>
          <a:prstGeom prst="homePlate">
            <a:avLst/>
          </a:prstGeom>
          <a:solidFill>
            <a:srgbClr val="FF6565"/>
          </a:solidFill>
          <a:ln>
            <a:solidFill>
              <a:srgbClr val="FF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Налоговые доходы</a:t>
            </a:r>
            <a:endParaRPr lang="ru-RU" dirty="0">
              <a:solidFill>
                <a:schemeClr val="bg1"/>
              </a:solidFill>
              <a:latin typeface="Times New Roman" pitchFamily="18" charset="0"/>
              <a:cs typeface="Times New Roman" pitchFamily="18" charset="0"/>
            </a:endParaRPr>
          </a:p>
        </p:txBody>
      </p:sp>
      <p:sp>
        <p:nvSpPr>
          <p:cNvPr id="6" name="Скругленный прямоугольник 5"/>
          <p:cNvSpPr/>
          <p:nvPr/>
        </p:nvSpPr>
        <p:spPr>
          <a:xfrm>
            <a:off x="2643175" y="1285860"/>
            <a:ext cx="6143668" cy="1357322"/>
          </a:xfrm>
          <a:prstGeom prst="roundRect">
            <a:avLst/>
          </a:prstGeom>
          <a:noFill/>
          <a:ln w="38100">
            <a:solidFill>
              <a:srgbClr val="FF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2786049" y="1428736"/>
            <a:ext cx="5929355" cy="1077218"/>
          </a:xfrm>
          <a:prstGeom prst="rect">
            <a:avLst/>
          </a:prstGeom>
          <a:noFill/>
        </p:spPr>
        <p:txBody>
          <a:bodyPr wrap="square" rtlCol="0">
            <a:spAutoFit/>
          </a:bodyPr>
          <a:lstStyle/>
          <a:p>
            <a:pPr algn="just"/>
            <a:r>
              <a:rPr lang="ru-RU" sz="1600" b="1" dirty="0" smtClean="0">
                <a:latin typeface="Times New Roman" pitchFamily="18" charset="0"/>
                <a:cs typeface="Times New Roman" pitchFamily="18" charset="0"/>
              </a:rPr>
              <a:t>Поступления от уплаты налогов, установленных Налоговым кодексом Российской Федерации </a:t>
            </a:r>
          </a:p>
          <a:p>
            <a:pPr algn="just"/>
            <a:r>
              <a:rPr lang="ru-RU" sz="1600" dirty="0" smtClean="0">
                <a:latin typeface="Times New Roman" pitchFamily="18" charset="0"/>
                <a:cs typeface="Times New Roman" pitchFamily="18" charset="0"/>
              </a:rPr>
              <a:t>налог на доходы физических лиц, имущественные налоги, акцизы и другие </a:t>
            </a:r>
            <a:endParaRPr lang="ru-RU" sz="1600" dirty="0">
              <a:latin typeface="Times New Roman" pitchFamily="18" charset="0"/>
              <a:cs typeface="Times New Roman" pitchFamily="18" charset="0"/>
            </a:endParaRPr>
          </a:p>
        </p:txBody>
      </p:sp>
      <p:sp>
        <p:nvSpPr>
          <p:cNvPr id="8" name="Пятиугольник 7"/>
          <p:cNvSpPr/>
          <p:nvPr/>
        </p:nvSpPr>
        <p:spPr>
          <a:xfrm>
            <a:off x="428597" y="3000372"/>
            <a:ext cx="2053463" cy="1071570"/>
          </a:xfrm>
          <a:prstGeom prst="homePlate">
            <a:avLst/>
          </a:prstGeom>
          <a:solidFill>
            <a:srgbClr val="75BDAF"/>
          </a:solidFill>
          <a:ln>
            <a:solidFill>
              <a:srgbClr val="75B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Неналоговые доходы</a:t>
            </a:r>
            <a:endParaRPr lang="ru-RU" dirty="0">
              <a:solidFill>
                <a:schemeClr val="bg1"/>
              </a:solidFill>
              <a:latin typeface="Times New Roman" pitchFamily="18" charset="0"/>
              <a:cs typeface="Times New Roman" pitchFamily="18" charset="0"/>
            </a:endParaRPr>
          </a:p>
        </p:txBody>
      </p:sp>
      <p:sp>
        <p:nvSpPr>
          <p:cNvPr id="9" name="Скругленный прямоугольник 8"/>
          <p:cNvSpPr/>
          <p:nvPr/>
        </p:nvSpPr>
        <p:spPr>
          <a:xfrm>
            <a:off x="2643175" y="2857497"/>
            <a:ext cx="6143668" cy="1428760"/>
          </a:xfrm>
          <a:prstGeom prst="roundRect">
            <a:avLst/>
          </a:prstGeom>
          <a:noFill/>
          <a:ln w="38100">
            <a:solidFill>
              <a:srgbClr val="75B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786049" y="2857497"/>
            <a:ext cx="5929355" cy="1361912"/>
          </a:xfrm>
          <a:prstGeom prst="rect">
            <a:avLst/>
          </a:prstGeom>
          <a:noFill/>
        </p:spPr>
        <p:txBody>
          <a:bodyPr wrap="square" rtlCol="0">
            <a:spAutoFit/>
          </a:bodyPr>
          <a:lstStyle/>
          <a:p>
            <a:pPr algn="just"/>
            <a:r>
              <a:rPr lang="ru-RU" sz="1600" b="1" dirty="0" smtClean="0">
                <a:latin typeface="Times New Roman" pitchFamily="18" charset="0"/>
                <a:cs typeface="Times New Roman" pitchFamily="18" charset="0"/>
              </a:rPr>
              <a:t>Поступления от уплаты пошлин и сборов, установленных </a:t>
            </a:r>
          </a:p>
          <a:p>
            <a:pPr algn="just"/>
            <a:r>
              <a:rPr lang="ru-RU" sz="1600" b="1" dirty="0" smtClean="0">
                <a:latin typeface="Times New Roman" pitchFamily="18" charset="0"/>
                <a:cs typeface="Times New Roman" pitchFamily="18" charset="0"/>
              </a:rPr>
              <a:t>законодательством Российской Федерации </a:t>
            </a:r>
          </a:p>
          <a:p>
            <a:pPr algn="just"/>
            <a:r>
              <a:rPr lang="ru-RU" sz="1600" dirty="0" smtClean="0">
                <a:latin typeface="Times New Roman" pitchFamily="18" charset="0"/>
                <a:cs typeface="Times New Roman" pitchFamily="18" charset="0"/>
              </a:rPr>
              <a:t>доходы от использования муниципального имущества, плата за негативное воздействие на окружающую среду, штрафы за нарушение законодательства и другие </a:t>
            </a:r>
            <a:endParaRPr lang="ru-RU" sz="1600" dirty="0">
              <a:latin typeface="Times New Roman" pitchFamily="18" charset="0"/>
              <a:cs typeface="Times New Roman" pitchFamily="18" charset="0"/>
            </a:endParaRPr>
          </a:p>
        </p:txBody>
      </p:sp>
      <p:sp>
        <p:nvSpPr>
          <p:cNvPr id="11" name="Пятиугольник 10"/>
          <p:cNvSpPr/>
          <p:nvPr/>
        </p:nvSpPr>
        <p:spPr>
          <a:xfrm>
            <a:off x="428597" y="4643446"/>
            <a:ext cx="2053463" cy="1071570"/>
          </a:xfrm>
          <a:prstGeom prst="homePlate">
            <a:avLst/>
          </a:prstGeom>
          <a:solidFill>
            <a:srgbClr val="61A2E9"/>
          </a:solidFill>
          <a:ln>
            <a:solidFill>
              <a:srgbClr val="61A2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Безвозмездные поступления</a:t>
            </a:r>
            <a:endParaRPr lang="ru-RU" dirty="0">
              <a:solidFill>
                <a:schemeClr val="bg1"/>
              </a:solidFill>
              <a:latin typeface="Times New Roman" pitchFamily="18" charset="0"/>
              <a:cs typeface="Times New Roman" pitchFamily="18" charset="0"/>
            </a:endParaRPr>
          </a:p>
        </p:txBody>
      </p:sp>
      <p:sp>
        <p:nvSpPr>
          <p:cNvPr id="12" name="TextBox 11"/>
          <p:cNvSpPr txBox="1"/>
          <p:nvPr/>
        </p:nvSpPr>
        <p:spPr>
          <a:xfrm>
            <a:off x="2857488" y="4572009"/>
            <a:ext cx="5929355" cy="1323439"/>
          </a:xfrm>
          <a:prstGeom prst="rect">
            <a:avLst/>
          </a:prstGeom>
          <a:noFill/>
        </p:spPr>
        <p:txBody>
          <a:bodyPr wrap="square" rtlCol="0">
            <a:spAutoFit/>
          </a:bodyPr>
          <a:lstStyle/>
          <a:p>
            <a:pPr algn="just"/>
            <a:r>
              <a:rPr lang="ru-RU" sz="1600" b="1" dirty="0" smtClean="0">
                <a:latin typeface="Times New Roman" pitchFamily="18" charset="0"/>
                <a:cs typeface="Times New Roman" pitchFamily="18" charset="0"/>
              </a:rPr>
              <a:t>Поступления от других бюджетов бюджетной системы, граждан и организаций </a:t>
            </a:r>
          </a:p>
          <a:p>
            <a:pPr algn="just"/>
            <a:r>
              <a:rPr lang="ru-RU" sz="1600" dirty="0" smtClean="0">
                <a:latin typeface="Times New Roman" pitchFamily="18" charset="0"/>
                <a:cs typeface="Times New Roman" pitchFamily="18" charset="0"/>
              </a:rPr>
              <a:t>межбюджетные трансферты в виде дотаций, субвенций, субсидий, поступления от юридических и физических лиц, кроме налоговых и неналоговых доходов</a:t>
            </a:r>
            <a:endParaRPr lang="ru-RU" sz="1600" dirty="0">
              <a:solidFill>
                <a:srgbClr val="75BDAF"/>
              </a:solidFill>
              <a:latin typeface="Times New Roman" pitchFamily="18" charset="0"/>
              <a:cs typeface="Times New Roman" pitchFamily="18" charset="0"/>
            </a:endParaRPr>
          </a:p>
        </p:txBody>
      </p:sp>
      <p:sp>
        <p:nvSpPr>
          <p:cNvPr id="13" name="Скругленный прямоугольник 12"/>
          <p:cNvSpPr/>
          <p:nvPr/>
        </p:nvSpPr>
        <p:spPr>
          <a:xfrm>
            <a:off x="2714613" y="4500570"/>
            <a:ext cx="6143668" cy="1428760"/>
          </a:xfrm>
          <a:prstGeom prst="roundRect">
            <a:avLst/>
          </a:prstGeom>
          <a:noFill/>
          <a:ln w="38100">
            <a:solidFill>
              <a:srgbClr val="61A2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1442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C:\Users\1\Desktop\картинки\0001-001-.png"/>
          <p:cNvPicPr>
            <a:picLocks noChangeAspect="1" noChangeArrowheads="1"/>
          </p:cNvPicPr>
          <p:nvPr/>
        </p:nvPicPr>
        <p:blipFill>
          <a:blip r:embed="rId2" cstate="print">
            <a:lum bright="60000" contrast="-69000"/>
          </a:blip>
          <a:srcRect/>
          <a:stretch>
            <a:fillRect/>
          </a:stretch>
        </p:blipFill>
        <p:spPr bwMode="auto">
          <a:xfrm>
            <a:off x="0" y="0"/>
            <a:ext cx="9144000" cy="6858000"/>
          </a:xfrm>
          <a:prstGeom prst="rect">
            <a:avLst/>
          </a:prstGeom>
          <a:noFill/>
        </p:spPr>
      </p:pic>
      <p:sp>
        <p:nvSpPr>
          <p:cNvPr id="24" name="Овал 23"/>
          <p:cNvSpPr/>
          <p:nvPr/>
        </p:nvSpPr>
        <p:spPr>
          <a:xfrm>
            <a:off x="8286776" y="6429396"/>
            <a:ext cx="571507" cy="2143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sz="1600" dirty="0">
              <a:latin typeface="Times New Roman" pitchFamily="18" charset="0"/>
              <a:cs typeface="Times New Roman" pitchFamily="18" charset="0"/>
            </a:endParaRPr>
          </a:p>
        </p:txBody>
      </p:sp>
      <p:pic>
        <p:nvPicPr>
          <p:cNvPr id="27" name="Рисунок 26" descr="no-translate-detected_318-48282.jpg"/>
          <p:cNvPicPr>
            <a:picLocks noChangeAspect="1"/>
          </p:cNvPicPr>
          <p:nvPr/>
        </p:nvPicPr>
        <p:blipFill>
          <a:blip r:embed="rId3" cstate="print">
            <a:clrChange>
              <a:clrFrom>
                <a:srgbClr val="FFFFFF"/>
              </a:clrFrom>
              <a:clrTo>
                <a:srgbClr val="FFFFFF">
                  <a:alpha val="0"/>
                </a:srgbClr>
              </a:clrTo>
            </a:clrChange>
          </a:blip>
          <a:stretch>
            <a:fillRect/>
          </a:stretch>
        </p:blipFill>
        <p:spPr>
          <a:xfrm>
            <a:off x="3357555" y="1071548"/>
            <a:ext cx="571504" cy="571504"/>
          </a:xfrm>
          <a:prstGeom prst="rect">
            <a:avLst/>
          </a:prstGeom>
        </p:spPr>
      </p:pic>
      <p:pic>
        <p:nvPicPr>
          <p:cNvPr id="23" name="Рисунок 22" descr="https://im0-tub-ru.yandex.net/i?id=e328b8660bcde033d5b11e9f49fc16e8&amp;n=13&amp;exp=1"/>
          <p:cNvPicPr/>
          <p:nvPr/>
        </p:nvPicPr>
        <p:blipFill>
          <a:blip r:embed="rId4" cstate="print">
            <a:clrChange>
              <a:clrFrom>
                <a:srgbClr val="FFFFFF"/>
              </a:clrFrom>
              <a:clrTo>
                <a:srgbClr val="FFFFFF">
                  <a:alpha val="0"/>
                </a:srgbClr>
              </a:clrTo>
            </a:clrChange>
          </a:blip>
          <a:srcRect/>
          <a:stretch>
            <a:fillRect/>
          </a:stretch>
        </p:blipFill>
        <p:spPr bwMode="auto">
          <a:xfrm>
            <a:off x="6357951" y="3286124"/>
            <a:ext cx="571504" cy="428628"/>
          </a:xfrm>
          <a:prstGeom prst="rect">
            <a:avLst/>
          </a:prstGeom>
          <a:noFill/>
          <a:ln w="9525">
            <a:noFill/>
            <a:miter lim="800000"/>
            <a:headEnd/>
            <a:tailEnd/>
          </a:ln>
        </p:spPr>
      </p:pic>
      <p:pic>
        <p:nvPicPr>
          <p:cNvPr id="22" name="Рисунок 21" descr="http://moyaokruga.ru/img/image_big/a2bc7784-6999-48b0-ba3c-96d14f21b906.jpg"/>
          <p:cNvPicPr/>
          <p:nvPr/>
        </p:nvPicPr>
        <p:blipFill>
          <a:blip r:embed="rId5" cstate="print">
            <a:clrChange>
              <a:clrFrom>
                <a:srgbClr val="FFFFFF"/>
              </a:clrFrom>
              <a:clrTo>
                <a:srgbClr val="FFFFFF">
                  <a:alpha val="0"/>
                </a:srgbClr>
              </a:clrTo>
            </a:clrChange>
          </a:blip>
          <a:srcRect l="9341" t="1436" r="6527"/>
          <a:stretch>
            <a:fillRect/>
          </a:stretch>
        </p:blipFill>
        <p:spPr bwMode="auto">
          <a:xfrm>
            <a:off x="8192762" y="1075252"/>
            <a:ext cx="500065" cy="500065"/>
          </a:xfrm>
          <a:prstGeom prst="rect">
            <a:avLst/>
          </a:prstGeom>
          <a:noFill/>
          <a:ln w="9525">
            <a:noFill/>
            <a:miter lim="800000"/>
            <a:headEnd/>
            <a:tailEnd/>
          </a:ln>
        </p:spPr>
      </p:pic>
      <p:sp>
        <p:nvSpPr>
          <p:cNvPr id="3" name="Номер слайда 2"/>
          <p:cNvSpPr>
            <a:spLocks noGrp="1"/>
          </p:cNvSpPr>
          <p:nvPr>
            <p:ph type="sldNum" sz="quarter" idx="12"/>
          </p:nvPr>
        </p:nvSpPr>
        <p:spPr/>
        <p:txBody>
          <a:bodyPr/>
          <a:lstStyle/>
          <a:p>
            <a:fld id="{0DF55276-7436-4E82-921F-7D04667C0D27}" type="slidenum">
              <a:rPr lang="ru-RU" sz="1400" b="1" smtClean="0">
                <a:solidFill>
                  <a:schemeClr val="tx1"/>
                </a:solidFill>
                <a:latin typeface="Times New Roman" pitchFamily="18" charset="0"/>
                <a:cs typeface="Times New Roman" pitchFamily="18" charset="0"/>
              </a:rPr>
              <a:pPr/>
              <a:t>5</a:t>
            </a:fld>
            <a:endParaRPr lang="ru-RU" sz="1400" b="1" dirty="0">
              <a:solidFill>
                <a:schemeClr val="tx1"/>
              </a:solidFill>
              <a:latin typeface="Times New Roman" pitchFamily="18" charset="0"/>
              <a:cs typeface="Times New Roman" pitchFamily="18" charset="0"/>
            </a:endParaRPr>
          </a:p>
        </p:txBody>
      </p:sp>
      <p:sp>
        <p:nvSpPr>
          <p:cNvPr id="4" name="TextBox 3"/>
          <p:cNvSpPr txBox="1"/>
          <p:nvPr/>
        </p:nvSpPr>
        <p:spPr>
          <a:xfrm>
            <a:off x="285688" y="142852"/>
            <a:ext cx="8858312" cy="830997"/>
          </a:xfrm>
          <a:prstGeom prst="rect">
            <a:avLst/>
          </a:prstGeom>
          <a:noFill/>
        </p:spPr>
        <p:txBody>
          <a:bodyPr wrap="square" rtlCol="0">
            <a:spAutoFit/>
          </a:bodyPr>
          <a:lstStyle/>
          <a:p>
            <a:pPr algn="ctr"/>
            <a:r>
              <a:rPr lang="ru-RU" sz="2400" b="1" dirty="0" smtClean="0">
                <a:solidFill>
                  <a:srgbClr val="000000"/>
                </a:solidFill>
                <a:latin typeface="Times New Roman" pitchFamily="18" charset="0"/>
                <a:cs typeface="Times New Roman" pitchFamily="18" charset="0"/>
              </a:rPr>
              <a:t>Какие налоги уплачивают жители Княгининского  муниципального района</a:t>
            </a:r>
            <a:endParaRPr lang="ru-RU" sz="2400" dirty="0">
              <a:solidFill>
                <a:srgbClr val="000000"/>
              </a:solidFill>
              <a:latin typeface="Times New Roman" pitchFamily="18" charset="0"/>
              <a:cs typeface="Times New Roman" pitchFamily="18" charset="0"/>
            </a:endParaRPr>
          </a:p>
        </p:txBody>
      </p:sp>
      <p:sp>
        <p:nvSpPr>
          <p:cNvPr id="5" name="Скругленный прямоугольник 4"/>
          <p:cNvSpPr/>
          <p:nvPr/>
        </p:nvSpPr>
        <p:spPr>
          <a:xfrm>
            <a:off x="428596" y="1071546"/>
            <a:ext cx="3643339" cy="571504"/>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500034" y="1142984"/>
            <a:ext cx="3500463"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Земельный налог </a:t>
            </a:r>
            <a:endParaRPr lang="ru-RU" b="1" dirty="0">
              <a:latin typeface="Times New Roman" pitchFamily="18" charset="0"/>
              <a:cs typeface="Times New Roman" pitchFamily="18" charset="0"/>
            </a:endParaRPr>
          </a:p>
        </p:txBody>
      </p:sp>
      <p:sp>
        <p:nvSpPr>
          <p:cNvPr id="1029" name="AutoShape 5" descr="https://st4.depositphotos.com/17569458/20618/v/1600/depositphotos_206186460-stock-illustration-water-drop-icon-vector-illustratio.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31" name="AutoShape 7" descr="https://st4.depositphotos.com/17569458/20618/v/1600/depositphotos_206186460-stock-illustration-water-drop-icon-vector-illustratio.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1" name="TextBox 10"/>
          <p:cNvSpPr txBox="1"/>
          <p:nvPr/>
        </p:nvSpPr>
        <p:spPr>
          <a:xfrm>
            <a:off x="428596" y="1785926"/>
            <a:ext cx="3643339" cy="1384995"/>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Ставка налога от кадастровой стоимости земельных участков: 0,3% по участкам, занятым жилищным фондом, с/</a:t>
            </a:r>
            <a:r>
              <a:rPr lang="ru-RU" sz="1400" dirty="0" err="1" smtClean="0">
                <a:latin typeface="Times New Roman" pitchFamily="18" charset="0"/>
                <a:cs typeface="Times New Roman" pitchFamily="18" charset="0"/>
              </a:rPr>
              <a:t>х</a:t>
            </a:r>
            <a:r>
              <a:rPr lang="ru-RU" sz="1400" dirty="0" smtClean="0">
                <a:latin typeface="Times New Roman" pitchFamily="18" charset="0"/>
                <a:cs typeface="Times New Roman" pitchFamily="18" charset="0"/>
              </a:rPr>
              <a:t> назначения, для личного подсобного хозяйства, дачного хозяйства; 1,5% - в отношении других участков </a:t>
            </a:r>
            <a:endParaRPr lang="ru-RU" sz="1400" dirty="0">
              <a:latin typeface="Times New Roman" pitchFamily="18" charset="0"/>
              <a:cs typeface="Times New Roman" pitchFamily="18" charset="0"/>
            </a:endParaRPr>
          </a:p>
        </p:txBody>
      </p:sp>
      <p:sp>
        <p:nvSpPr>
          <p:cNvPr id="12" name="Скругленный прямоугольник 11"/>
          <p:cNvSpPr/>
          <p:nvPr/>
        </p:nvSpPr>
        <p:spPr>
          <a:xfrm>
            <a:off x="2285985" y="3214686"/>
            <a:ext cx="4714908" cy="571504"/>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2357421" y="3286125"/>
            <a:ext cx="4286280"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Налог на имущество физических лиц </a:t>
            </a:r>
            <a:endParaRPr lang="ru-RU" dirty="0">
              <a:latin typeface="Times New Roman" pitchFamily="18" charset="0"/>
              <a:cs typeface="Times New Roman" pitchFamily="18" charset="0"/>
            </a:endParaRPr>
          </a:p>
        </p:txBody>
      </p:sp>
      <p:sp>
        <p:nvSpPr>
          <p:cNvPr id="1034" name="AutoShape 10" descr="https://banner2.kisspng.com/20180811/soc/kisspng-portable-network-graphics-clip-art-computer-icons-home-icons-green-16-12-x-9-dumielauxepices-n-5b6f67e5d005f2.130537771534027749852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6" name="AutoShape 12" descr="https://banner2.kisspng.com/20180811/soc/kisspng-portable-network-graphics-clip-art-computer-icons-home-icons-green-16-12-x-9-dumielauxepices-n-5b6f67e5d005f2.130537771534027749852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8" name="AutoShape 14" descr="https://banner2.kisspng.com/20180601/acb/kisspng-house-computer-icons-clip-art-office-building-5b10fd09dbe935.449767481527840009900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8" name="TextBox 17"/>
          <p:cNvSpPr txBox="1"/>
          <p:nvPr/>
        </p:nvSpPr>
        <p:spPr>
          <a:xfrm>
            <a:off x="142844" y="4000505"/>
            <a:ext cx="8858312" cy="2246769"/>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Ставка налога исходя из кадастровой стоимости объектов налогообложения: </a:t>
            </a:r>
          </a:p>
          <a:p>
            <a:pPr algn="just"/>
            <a:r>
              <a:rPr lang="ru-RU" sz="1400" dirty="0" smtClean="0">
                <a:latin typeface="Times New Roman" pitchFamily="18" charset="0"/>
                <a:cs typeface="Times New Roman" pitchFamily="18" charset="0"/>
              </a:rPr>
              <a:t>     - по жилым домам, частям жилых домов, квартирам, частям квартир, комнатам, гаражам и </a:t>
            </a:r>
            <a:r>
              <a:rPr lang="ru-RU" sz="1400" dirty="0" err="1" smtClean="0">
                <a:latin typeface="Times New Roman" pitchFamily="18" charset="0"/>
                <a:cs typeface="Times New Roman" pitchFamily="18" charset="0"/>
              </a:rPr>
              <a:t>машино-местам</a:t>
            </a:r>
            <a:r>
              <a:rPr lang="ru-RU" sz="1400" dirty="0" smtClean="0">
                <a:latin typeface="Times New Roman" pitchFamily="18" charset="0"/>
                <a:cs typeface="Times New Roman" pitchFamily="18" charset="0"/>
              </a:rPr>
              <a:t>, хозяйственным строениям или сооружениям, площадь каждого из которых не превышает 50 кв.м - от 0,1% до 0,3%;</a:t>
            </a:r>
          </a:p>
          <a:p>
            <a:pPr algn="just"/>
            <a:r>
              <a:rPr lang="ru-RU" sz="1400" dirty="0" smtClean="0">
                <a:latin typeface="Times New Roman" pitchFamily="18" charset="0"/>
                <a:cs typeface="Times New Roman" pitchFamily="18" charset="0"/>
              </a:rPr>
              <a:t>    - по определенному министерством инвестиций, земельных и имущественных отношений Нижегородской области перечню объектов недвижимого имущества, в отношении которых налоговая база определяется как кадастровая стоимость в соответствии с НК РФ (административно-деловые и торговые центры, офисы, объекты общественного питания  и бытового обслуживания и др.), а также по объектам, кадастровая стоимость каждого из которых превышает 300 миллионов рублей –  2,0%; </a:t>
            </a:r>
          </a:p>
          <a:p>
            <a:pPr algn="just"/>
            <a:r>
              <a:rPr lang="ru-RU" sz="1400" dirty="0" smtClean="0">
                <a:latin typeface="Times New Roman" pitchFamily="18" charset="0"/>
                <a:cs typeface="Times New Roman" pitchFamily="18" charset="0"/>
              </a:rPr>
              <a:t>   -  по прочим  объектам – 0,5% .</a:t>
            </a:r>
            <a:endParaRPr lang="ru-RU" sz="1400" dirty="0">
              <a:latin typeface="Times New Roman" pitchFamily="18" charset="0"/>
              <a:cs typeface="Times New Roman" pitchFamily="18" charset="0"/>
            </a:endParaRPr>
          </a:p>
        </p:txBody>
      </p:sp>
      <p:sp>
        <p:nvSpPr>
          <p:cNvPr id="19" name="Скругленный прямоугольник 18"/>
          <p:cNvSpPr/>
          <p:nvPr/>
        </p:nvSpPr>
        <p:spPr>
          <a:xfrm>
            <a:off x="4500561" y="1071546"/>
            <a:ext cx="4286280" cy="571504"/>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p:cNvSpPr txBox="1"/>
          <p:nvPr/>
        </p:nvSpPr>
        <p:spPr>
          <a:xfrm>
            <a:off x="4572000" y="1142985"/>
            <a:ext cx="3714776"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Налог на доходы физических лиц </a:t>
            </a:r>
            <a:endParaRPr lang="ru-RU" dirty="0">
              <a:latin typeface="Times New Roman" pitchFamily="18" charset="0"/>
              <a:cs typeface="Times New Roman" pitchFamily="18" charset="0"/>
            </a:endParaRPr>
          </a:p>
        </p:txBody>
      </p:sp>
      <p:sp>
        <p:nvSpPr>
          <p:cNvPr id="21" name="TextBox 20"/>
          <p:cNvSpPr txBox="1"/>
          <p:nvPr/>
        </p:nvSpPr>
        <p:spPr>
          <a:xfrm>
            <a:off x="4572001" y="1857365"/>
            <a:ext cx="4143404" cy="954107"/>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Глава 23 Налогового кодекса Российской Федерации </a:t>
            </a:r>
          </a:p>
          <a:p>
            <a:pPr algn="just"/>
            <a:r>
              <a:rPr lang="ru-RU" sz="1400" dirty="0" smtClean="0">
                <a:latin typeface="Times New Roman" pitchFamily="18" charset="0"/>
                <a:cs typeface="Times New Roman" pitchFamily="18" charset="0"/>
              </a:rPr>
              <a:t>ставка налога 13%, в отдельных случаях 9%, 30% и 35% </a:t>
            </a:r>
            <a:endParaRPr lang="ru-RU" sz="1400" dirty="0">
              <a:latin typeface="Times New Roman" pitchFamily="18" charset="0"/>
              <a:cs typeface="Times New Roman" pitchFamily="18" charset="0"/>
            </a:endParaRPr>
          </a:p>
        </p:txBody>
      </p:sp>
      <p:sp>
        <p:nvSpPr>
          <p:cNvPr id="1041" name="AutoShape 17" descr="https://image.freepik.com/free-icon/no-translate-detected_318-4828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3" name="AutoShape 19" descr="https://image.freepik.com/free-icon/no-translate-detected_318-4828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106131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Овал 25"/>
          <p:cNvSpPr/>
          <p:nvPr/>
        </p:nvSpPr>
        <p:spPr>
          <a:xfrm>
            <a:off x="8358214"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p:cNvSpPr>
            <a:spLocks noGrp="1"/>
          </p:cNvSpPr>
          <p:nvPr>
            <p:ph type="sldNum" sz="quarter" idx="12"/>
          </p:nvPr>
        </p:nvSpPr>
        <p:spPr>
          <a:xfrm>
            <a:off x="6553200" y="6500834"/>
            <a:ext cx="2233642"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6</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rot="16200000">
            <a:off x="302239" y="5555622"/>
            <a:ext cx="1857388" cy="461665"/>
          </a:xfrm>
          <a:prstGeom prst="rect">
            <a:avLst/>
          </a:prstGeom>
        </p:spPr>
        <p:txBody>
          <a:bodyPr wrap="square">
            <a:spAutoFit/>
          </a:bodyPr>
          <a:lstStyle/>
          <a:p>
            <a:r>
              <a:rPr lang="ru-RU" sz="1200" b="1" dirty="0" smtClean="0">
                <a:latin typeface="Times New Roman" pitchFamily="18" charset="0"/>
                <a:cs typeface="Times New Roman" pitchFamily="18" charset="0"/>
              </a:rPr>
              <a:t>Общегосударственные вопросы</a:t>
            </a:r>
          </a:p>
        </p:txBody>
      </p:sp>
      <p:sp>
        <p:nvSpPr>
          <p:cNvPr id="12" name="Прямоугольник 11"/>
          <p:cNvSpPr/>
          <p:nvPr/>
        </p:nvSpPr>
        <p:spPr>
          <a:xfrm rot="16200000">
            <a:off x="898520" y="5581387"/>
            <a:ext cx="1766043" cy="461665"/>
          </a:xfrm>
          <a:prstGeom prst="rect">
            <a:avLst/>
          </a:prstGeom>
        </p:spPr>
        <p:txBody>
          <a:bodyPr wrap="square">
            <a:spAutoFit/>
          </a:bodyPr>
          <a:lstStyle/>
          <a:p>
            <a:r>
              <a:rPr lang="ru-RU" sz="1200" b="1" dirty="0" smtClean="0">
                <a:latin typeface="Times New Roman" pitchFamily="18" charset="0"/>
                <a:cs typeface="Times New Roman" pitchFamily="18" charset="0"/>
              </a:rPr>
              <a:t>Национальная оборона </a:t>
            </a:r>
            <a:endParaRPr lang="ru-RU" sz="1200" b="1" dirty="0"/>
          </a:p>
        </p:txBody>
      </p:sp>
      <p:sp>
        <p:nvSpPr>
          <p:cNvPr id="13" name="Прямоугольник 12"/>
          <p:cNvSpPr/>
          <p:nvPr/>
        </p:nvSpPr>
        <p:spPr>
          <a:xfrm rot="16200000">
            <a:off x="1487036" y="5299518"/>
            <a:ext cx="1857389" cy="830997"/>
          </a:xfrm>
          <a:prstGeom prst="rect">
            <a:avLst/>
          </a:prstGeom>
        </p:spPr>
        <p:txBody>
          <a:bodyPr wrap="square">
            <a:spAutoFit/>
          </a:bodyPr>
          <a:lstStyle/>
          <a:p>
            <a:r>
              <a:rPr lang="ru-RU" sz="1200" b="1" dirty="0" smtClean="0">
                <a:latin typeface="Times New Roman" pitchFamily="18" charset="0"/>
                <a:cs typeface="Times New Roman" pitchFamily="18" charset="0"/>
              </a:rPr>
              <a:t>Национальная безопасность и правоохранительная деятельность</a:t>
            </a:r>
            <a:endParaRPr lang="ru-RU" sz="1200" b="1" dirty="0"/>
          </a:p>
        </p:txBody>
      </p:sp>
      <p:sp>
        <p:nvSpPr>
          <p:cNvPr id="14" name="Прямоугольник 13"/>
          <p:cNvSpPr/>
          <p:nvPr/>
        </p:nvSpPr>
        <p:spPr>
          <a:xfrm rot="16200000">
            <a:off x="2042021" y="5438018"/>
            <a:ext cx="1857390" cy="553998"/>
          </a:xfrm>
          <a:prstGeom prst="rect">
            <a:avLst/>
          </a:prstGeom>
        </p:spPr>
        <p:txBody>
          <a:bodyPr wrap="square">
            <a:spAutoFit/>
          </a:bodyPr>
          <a:lstStyle/>
          <a:p>
            <a:r>
              <a:rPr lang="ru-RU" sz="1200" b="1" dirty="0" smtClean="0">
                <a:latin typeface="Times New Roman" pitchFamily="18" charset="0"/>
                <a:cs typeface="Times New Roman" pitchFamily="18" charset="0"/>
              </a:rPr>
              <a:t>Национальная экономика</a:t>
            </a:r>
            <a:r>
              <a:rPr lang="ru-RU" b="1" dirty="0" smtClean="0">
                <a:latin typeface="Times New Roman" pitchFamily="18" charset="0"/>
                <a:cs typeface="Times New Roman" pitchFamily="18" charset="0"/>
              </a:rPr>
              <a:t> </a:t>
            </a:r>
            <a:endParaRPr lang="ru-RU" b="1" dirty="0"/>
          </a:p>
        </p:txBody>
      </p:sp>
      <p:sp>
        <p:nvSpPr>
          <p:cNvPr id="15" name="Прямоугольник 14"/>
          <p:cNvSpPr/>
          <p:nvPr/>
        </p:nvSpPr>
        <p:spPr>
          <a:xfrm rot="16200000">
            <a:off x="2598701" y="5402299"/>
            <a:ext cx="1928828" cy="553998"/>
          </a:xfrm>
          <a:prstGeom prst="rect">
            <a:avLst/>
          </a:prstGeom>
        </p:spPr>
        <p:txBody>
          <a:bodyPr wrap="square">
            <a:spAutoFit/>
          </a:bodyPr>
          <a:lstStyle/>
          <a:p>
            <a:r>
              <a:rPr lang="ru-RU" sz="1200" b="1" dirty="0" err="1" smtClean="0">
                <a:latin typeface="Times New Roman" pitchFamily="18" charset="0"/>
                <a:cs typeface="Times New Roman" pitchFamily="18" charset="0"/>
              </a:rPr>
              <a:t>Жилищно</a:t>
            </a:r>
            <a:r>
              <a:rPr lang="ru-RU" sz="1200" b="1" dirty="0" smtClean="0">
                <a:latin typeface="Times New Roman" pitchFamily="18" charset="0"/>
                <a:cs typeface="Times New Roman" pitchFamily="18" charset="0"/>
              </a:rPr>
              <a:t>- коммунальное хозяйство</a:t>
            </a:r>
            <a:r>
              <a:rPr lang="ru-RU" b="1" dirty="0" smtClean="0">
                <a:latin typeface="Times New Roman" pitchFamily="18" charset="0"/>
                <a:cs typeface="Times New Roman" pitchFamily="18" charset="0"/>
              </a:rPr>
              <a:t> </a:t>
            </a:r>
            <a:endParaRPr lang="ru-RU" b="1" dirty="0"/>
          </a:p>
        </p:txBody>
      </p:sp>
      <p:sp>
        <p:nvSpPr>
          <p:cNvPr id="16" name="Прямоугольник 15"/>
          <p:cNvSpPr/>
          <p:nvPr/>
        </p:nvSpPr>
        <p:spPr>
          <a:xfrm rot="16200000">
            <a:off x="3205925" y="5438017"/>
            <a:ext cx="1857388" cy="553998"/>
          </a:xfrm>
          <a:prstGeom prst="rect">
            <a:avLst/>
          </a:prstGeom>
        </p:spPr>
        <p:txBody>
          <a:bodyPr wrap="square">
            <a:spAutoFit/>
          </a:bodyPr>
          <a:lstStyle/>
          <a:p>
            <a:r>
              <a:rPr lang="ru-RU" sz="1200" b="1" dirty="0" smtClean="0">
                <a:latin typeface="Times New Roman" pitchFamily="18" charset="0"/>
                <a:cs typeface="Times New Roman" pitchFamily="18" charset="0"/>
              </a:rPr>
              <a:t>Охрана окружающей среды</a:t>
            </a:r>
            <a:r>
              <a:rPr lang="ru-RU" b="1" dirty="0" smtClean="0">
                <a:latin typeface="Times New Roman" pitchFamily="18" charset="0"/>
                <a:cs typeface="Times New Roman" pitchFamily="18" charset="0"/>
              </a:rPr>
              <a:t> </a:t>
            </a:r>
            <a:endParaRPr lang="ru-RU" b="1" dirty="0"/>
          </a:p>
        </p:txBody>
      </p:sp>
      <p:sp>
        <p:nvSpPr>
          <p:cNvPr id="17" name="Прямоугольник 16"/>
          <p:cNvSpPr/>
          <p:nvPr/>
        </p:nvSpPr>
        <p:spPr>
          <a:xfrm rot="16200000">
            <a:off x="3863690" y="5637508"/>
            <a:ext cx="1643076" cy="369332"/>
          </a:xfrm>
          <a:prstGeom prst="rect">
            <a:avLst/>
          </a:prstGeom>
        </p:spPr>
        <p:txBody>
          <a:bodyPr wrap="square">
            <a:spAutoFit/>
          </a:bodyPr>
          <a:lstStyle/>
          <a:p>
            <a:r>
              <a:rPr lang="ru-RU" sz="1200" b="1" dirty="0" smtClean="0">
                <a:latin typeface="Times New Roman" pitchFamily="18" charset="0"/>
                <a:cs typeface="Times New Roman" pitchFamily="18" charset="0"/>
              </a:rPr>
              <a:t>Образование</a:t>
            </a:r>
            <a:r>
              <a:rPr lang="ru-RU" b="1" dirty="0" smtClean="0">
                <a:latin typeface="Times New Roman" pitchFamily="18" charset="0"/>
                <a:cs typeface="Times New Roman" pitchFamily="18" charset="0"/>
              </a:rPr>
              <a:t> </a:t>
            </a:r>
            <a:endParaRPr lang="ru-RU" b="1" dirty="0"/>
          </a:p>
        </p:txBody>
      </p:sp>
      <p:sp>
        <p:nvSpPr>
          <p:cNvPr id="18" name="Прямоугольник 17"/>
          <p:cNvSpPr/>
          <p:nvPr/>
        </p:nvSpPr>
        <p:spPr>
          <a:xfrm rot="16200000">
            <a:off x="4456090" y="5545174"/>
            <a:ext cx="1643075" cy="553998"/>
          </a:xfrm>
          <a:prstGeom prst="rect">
            <a:avLst/>
          </a:prstGeom>
        </p:spPr>
        <p:txBody>
          <a:bodyPr wrap="square">
            <a:spAutoFit/>
          </a:bodyPr>
          <a:lstStyle/>
          <a:p>
            <a:r>
              <a:rPr lang="ru-RU" sz="1200" b="1" dirty="0" smtClean="0">
                <a:latin typeface="Times New Roman" pitchFamily="18" charset="0"/>
                <a:cs typeface="Times New Roman" pitchFamily="18" charset="0"/>
              </a:rPr>
              <a:t>Культура, кинематография</a:t>
            </a:r>
            <a:r>
              <a:rPr lang="ru-RU" b="1" dirty="0" smtClean="0">
                <a:latin typeface="Times New Roman" pitchFamily="18" charset="0"/>
                <a:cs typeface="Times New Roman" pitchFamily="18" charset="0"/>
              </a:rPr>
              <a:t> </a:t>
            </a:r>
            <a:endParaRPr lang="ru-RU" b="1" dirty="0"/>
          </a:p>
        </p:txBody>
      </p:sp>
      <p:sp>
        <p:nvSpPr>
          <p:cNvPr id="20" name="Прямоугольник 19"/>
          <p:cNvSpPr/>
          <p:nvPr/>
        </p:nvSpPr>
        <p:spPr>
          <a:xfrm rot="16200000">
            <a:off x="5006698" y="5545175"/>
            <a:ext cx="1643076" cy="553998"/>
          </a:xfrm>
          <a:prstGeom prst="rect">
            <a:avLst/>
          </a:prstGeom>
        </p:spPr>
        <p:txBody>
          <a:bodyPr wrap="square">
            <a:spAutoFit/>
          </a:bodyPr>
          <a:lstStyle/>
          <a:p>
            <a:r>
              <a:rPr lang="ru-RU" sz="1200" b="1" dirty="0" smtClean="0">
                <a:latin typeface="Times New Roman" pitchFamily="18" charset="0"/>
                <a:cs typeface="Times New Roman" pitchFamily="18" charset="0"/>
              </a:rPr>
              <a:t>Социальная политика</a:t>
            </a:r>
            <a:r>
              <a:rPr lang="ru-RU" b="1" dirty="0" smtClean="0">
                <a:latin typeface="Times New Roman" pitchFamily="18" charset="0"/>
                <a:cs typeface="Times New Roman" pitchFamily="18" charset="0"/>
              </a:rPr>
              <a:t> </a:t>
            </a:r>
            <a:endParaRPr lang="ru-RU" b="1" dirty="0"/>
          </a:p>
        </p:txBody>
      </p:sp>
      <p:sp>
        <p:nvSpPr>
          <p:cNvPr id="21" name="Прямоугольник 20"/>
          <p:cNvSpPr/>
          <p:nvPr/>
        </p:nvSpPr>
        <p:spPr>
          <a:xfrm rot="16200000">
            <a:off x="5624370" y="5591340"/>
            <a:ext cx="1643074" cy="461665"/>
          </a:xfrm>
          <a:prstGeom prst="rect">
            <a:avLst/>
          </a:prstGeom>
        </p:spPr>
        <p:txBody>
          <a:bodyPr wrap="square">
            <a:spAutoFit/>
          </a:bodyPr>
          <a:lstStyle/>
          <a:p>
            <a:r>
              <a:rPr lang="ru-RU" sz="1200" b="1" dirty="0" smtClean="0">
                <a:latin typeface="Times New Roman" pitchFamily="18" charset="0"/>
                <a:cs typeface="Times New Roman" pitchFamily="18" charset="0"/>
              </a:rPr>
              <a:t>Физическая культура и спорт </a:t>
            </a:r>
            <a:endParaRPr lang="ru-RU" sz="1200" b="1" dirty="0"/>
          </a:p>
        </p:txBody>
      </p:sp>
      <p:sp>
        <p:nvSpPr>
          <p:cNvPr id="22" name="Прямоугольник 21"/>
          <p:cNvSpPr/>
          <p:nvPr/>
        </p:nvSpPr>
        <p:spPr>
          <a:xfrm rot="16200000">
            <a:off x="6099164" y="5473736"/>
            <a:ext cx="1785950" cy="553998"/>
          </a:xfrm>
          <a:prstGeom prst="rect">
            <a:avLst/>
          </a:prstGeom>
        </p:spPr>
        <p:txBody>
          <a:bodyPr wrap="square">
            <a:spAutoFit/>
          </a:bodyPr>
          <a:lstStyle/>
          <a:p>
            <a:r>
              <a:rPr lang="ru-RU" sz="1200" b="1" dirty="0" smtClean="0">
                <a:latin typeface="Times New Roman" pitchFamily="18" charset="0"/>
                <a:cs typeface="Times New Roman" pitchFamily="18" charset="0"/>
              </a:rPr>
              <a:t>Средства массовой информации</a:t>
            </a:r>
            <a:r>
              <a:rPr lang="ru-RU" b="1" dirty="0" smtClean="0">
                <a:latin typeface="Times New Roman" pitchFamily="18" charset="0"/>
                <a:cs typeface="Times New Roman" pitchFamily="18" charset="0"/>
              </a:rPr>
              <a:t> </a:t>
            </a:r>
            <a:endParaRPr lang="ru-RU" b="1" dirty="0"/>
          </a:p>
        </p:txBody>
      </p:sp>
      <p:sp>
        <p:nvSpPr>
          <p:cNvPr id="24" name="Прямоугольник 23"/>
          <p:cNvSpPr/>
          <p:nvPr/>
        </p:nvSpPr>
        <p:spPr>
          <a:xfrm rot="16200000">
            <a:off x="6813928" y="5238143"/>
            <a:ext cx="1776429" cy="1015663"/>
          </a:xfrm>
          <a:prstGeom prst="rect">
            <a:avLst/>
          </a:prstGeom>
        </p:spPr>
        <p:txBody>
          <a:bodyPr wrap="square">
            <a:spAutoFit/>
          </a:bodyPr>
          <a:lstStyle/>
          <a:p>
            <a:r>
              <a:rPr lang="ru-RU" sz="1200" b="1" dirty="0" smtClean="0">
                <a:latin typeface="Times New Roman" pitchFamily="18" charset="0"/>
                <a:cs typeface="Times New Roman" pitchFamily="18" charset="0"/>
              </a:rPr>
              <a:t>Межбюджетные трансферты общего характера бюджетам бюджетной системы РФ</a:t>
            </a:r>
            <a:endParaRPr lang="ru-RU" b="1" dirty="0"/>
          </a:p>
        </p:txBody>
      </p:sp>
      <p:pic>
        <p:nvPicPr>
          <p:cNvPr id="8" name="Рисунок 1" descr="C:\Documents and Settings\Евсеева Татьяна\Local Settings\Temporary Internet Files\Content.Word\Новый рисунок.png"/>
          <p:cNvPicPr>
            <a:picLocks noChangeAspect="1" noChangeArrowheads="1"/>
          </p:cNvPicPr>
          <p:nvPr/>
        </p:nvPicPr>
        <p:blipFill>
          <a:blip r:embed="rId2"/>
          <a:srcRect/>
          <a:stretch>
            <a:fillRect/>
          </a:stretch>
        </p:blipFill>
        <p:spPr bwMode="auto">
          <a:xfrm>
            <a:off x="1000100" y="4357695"/>
            <a:ext cx="4539377" cy="428628"/>
          </a:xfrm>
          <a:prstGeom prst="rect">
            <a:avLst/>
          </a:prstGeom>
          <a:noFill/>
          <a:ln w="9525">
            <a:noFill/>
            <a:miter lim="800000"/>
            <a:headEnd/>
            <a:tailEnd/>
          </a:ln>
        </p:spPr>
      </p:pic>
      <p:pic>
        <p:nvPicPr>
          <p:cNvPr id="1027" name="Рисунок 4" descr="C:\Documents and Settings\Евсеева Татьяна\Local Settings\Temporary Internet Files\Content.Word\Новый рисунок.png"/>
          <p:cNvPicPr>
            <a:picLocks noChangeAspect="1" noChangeArrowheads="1"/>
          </p:cNvPicPr>
          <p:nvPr/>
        </p:nvPicPr>
        <p:blipFill>
          <a:blip r:embed="rId3"/>
          <a:srcRect/>
          <a:stretch>
            <a:fillRect/>
          </a:stretch>
        </p:blipFill>
        <p:spPr bwMode="auto">
          <a:xfrm>
            <a:off x="5500694" y="4357694"/>
            <a:ext cx="1785950" cy="428628"/>
          </a:xfrm>
          <a:prstGeom prst="rect">
            <a:avLst/>
          </a:prstGeom>
          <a:noFill/>
          <a:ln w="9525">
            <a:noFill/>
            <a:miter lim="800000"/>
            <a:headEnd/>
            <a:tailEnd/>
          </a:ln>
        </p:spPr>
      </p:pic>
      <p:pic>
        <p:nvPicPr>
          <p:cNvPr id="1029" name="Picture 5"/>
          <p:cNvPicPr>
            <a:picLocks noChangeAspect="1" noChangeArrowheads="1"/>
          </p:cNvPicPr>
          <p:nvPr/>
        </p:nvPicPr>
        <p:blipFill>
          <a:blip r:embed="rId4"/>
          <a:srcRect/>
          <a:stretch>
            <a:fillRect/>
          </a:stretch>
        </p:blipFill>
        <p:spPr bwMode="auto">
          <a:xfrm>
            <a:off x="7286644" y="4357694"/>
            <a:ext cx="642942" cy="428628"/>
          </a:xfrm>
          <a:prstGeom prst="rect">
            <a:avLst/>
          </a:prstGeom>
          <a:noFill/>
          <a:ln w="9525">
            <a:noFill/>
            <a:miter lim="800000"/>
            <a:headEnd/>
            <a:tailEnd/>
          </a:ln>
          <a:effectLst/>
        </p:spPr>
      </p:pic>
      <p:sp>
        <p:nvSpPr>
          <p:cNvPr id="25" name="Скругленный прямоугольник 24"/>
          <p:cNvSpPr/>
          <p:nvPr/>
        </p:nvSpPr>
        <p:spPr>
          <a:xfrm>
            <a:off x="77802" y="1263644"/>
            <a:ext cx="8929718" cy="736596"/>
          </a:xfrm>
          <a:prstGeom prst="roundRect">
            <a:avLst/>
          </a:prstGeom>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rtlCol="0" anchor="ctr"/>
          <a:lstStyle/>
          <a:p>
            <a:pPr algn="ctr"/>
            <a:r>
              <a:rPr lang="ru-RU" dirty="0" smtClean="0">
                <a:solidFill>
                  <a:srgbClr val="7030A0"/>
                </a:solidFill>
                <a:latin typeface="Times New Roman" pitchFamily="18" charset="0"/>
                <a:cs typeface="Times New Roman" pitchFamily="18" charset="0"/>
              </a:rPr>
              <a:t>Расходы бюджета</a:t>
            </a:r>
            <a:r>
              <a:rPr lang="ru-RU" dirty="0" smtClean="0">
                <a:solidFill>
                  <a:schemeClr val="tx1"/>
                </a:solidFill>
                <a:latin typeface="Times New Roman" pitchFamily="18" charset="0"/>
                <a:cs typeface="Times New Roman" pitchFamily="18" charset="0"/>
              </a:rPr>
              <a:t> – выплачиваемые из бюджета денежные средства, за  исключением средств, являющихся источниками финансирования дефицита  бюджета.</a:t>
            </a:r>
            <a:endParaRPr lang="ru-RU" b="1" i="1" dirty="0">
              <a:latin typeface="Times New Roman" pitchFamily="18" charset="0"/>
              <a:cs typeface="Times New Roman" pitchFamily="18" charset="0"/>
            </a:endParaRPr>
          </a:p>
        </p:txBody>
      </p:sp>
      <p:sp>
        <p:nvSpPr>
          <p:cNvPr id="27" name="Скругленный прямоугольник 26"/>
          <p:cNvSpPr/>
          <p:nvPr/>
        </p:nvSpPr>
        <p:spPr>
          <a:xfrm>
            <a:off x="76200" y="2198678"/>
            <a:ext cx="8929718" cy="864096"/>
          </a:xfrm>
          <a:prstGeom prst="roundRect">
            <a:avLst/>
          </a:prstGeom>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rtlCol="0" anchor="ctr"/>
          <a:lstStyle/>
          <a:p>
            <a:pPr marL="285750" indent="-285750" algn="ctr"/>
            <a:r>
              <a:rPr lang="ru-RU" dirty="0" smtClean="0">
                <a:solidFill>
                  <a:schemeClr val="tx1"/>
                </a:solidFill>
                <a:latin typeface="Times New Roman" pitchFamily="18" charset="0"/>
                <a:cs typeface="Times New Roman" pitchFamily="18" charset="0"/>
              </a:rPr>
              <a:t>    Формирование расходов осуществляется в соответствии с расходными  обязательствами, законодательно закрепленными за соответствующими уровнями  бюджетов</a:t>
            </a:r>
          </a:p>
        </p:txBody>
      </p:sp>
      <p:sp>
        <p:nvSpPr>
          <p:cNvPr id="28" name="Скругленный прямоугольник 27"/>
          <p:cNvSpPr/>
          <p:nvPr/>
        </p:nvSpPr>
        <p:spPr>
          <a:xfrm>
            <a:off x="88900" y="3214686"/>
            <a:ext cx="8929718" cy="715962"/>
          </a:xfrm>
          <a:prstGeom prst="roundRect">
            <a:avLst/>
          </a:prstGeom>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rtlCol="0" anchor="ctr"/>
          <a:lstStyle/>
          <a:p>
            <a:pPr marL="285750" indent="-285750" algn="ctr">
              <a:defRPr/>
            </a:pPr>
            <a:r>
              <a:rPr lang="ru-RU" dirty="0" smtClean="0">
                <a:solidFill>
                  <a:schemeClr val="tx1"/>
                </a:solidFill>
                <a:latin typeface="Times New Roman" pitchFamily="18" charset="0"/>
                <a:cs typeface="Times New Roman" pitchFamily="18" charset="0"/>
              </a:rPr>
              <a:t>Принципы формирования расходов бюджета: по  муниципальным программам, по разделам (подразделам) функциональной структуры, по ведомствам.</a:t>
            </a:r>
            <a:endParaRPr lang="ru-RU" dirty="0">
              <a:solidFill>
                <a:schemeClr val="tx1"/>
              </a:solidFill>
              <a:latin typeface="Times New Roman" pitchFamily="18" charset="0"/>
              <a:cs typeface="Times New Roman" pitchFamily="18" charset="0"/>
            </a:endParaRPr>
          </a:p>
        </p:txBody>
      </p:sp>
      <p:sp>
        <p:nvSpPr>
          <p:cNvPr id="29" name="Прямоугольник 28"/>
          <p:cNvSpPr/>
          <p:nvPr/>
        </p:nvSpPr>
        <p:spPr>
          <a:xfrm>
            <a:off x="1643042" y="3929066"/>
            <a:ext cx="6215090" cy="369332"/>
          </a:xfrm>
          <a:prstGeom prst="rect">
            <a:avLst/>
          </a:prstGeom>
        </p:spPr>
        <p:txBody>
          <a:bodyPr wrap="square">
            <a:spAutoFit/>
          </a:bodyPr>
          <a:lstStyle/>
          <a:p>
            <a:pPr algn="ctr"/>
            <a:r>
              <a:rPr lang="ru-RU" b="1" u="sng" dirty="0" smtClean="0">
                <a:solidFill>
                  <a:schemeClr val="accent1">
                    <a:lumMod val="50000"/>
                  </a:schemeClr>
                </a:solidFill>
                <a:latin typeface="Tahoma" pitchFamily="34" charset="0"/>
                <a:cs typeface="Tahoma" pitchFamily="34" charset="0"/>
              </a:rPr>
              <a:t>Направления расходов бюджета по разделам:</a:t>
            </a:r>
            <a:endParaRPr lang="ru-RU" b="1" u="sng" dirty="0">
              <a:solidFill>
                <a:schemeClr val="accent1">
                  <a:lumMod val="50000"/>
                </a:schemeClr>
              </a:solidFill>
              <a:latin typeface="Tahoma" pitchFamily="34" charset="0"/>
              <a:cs typeface="Tahoma" pitchFamily="34" charset="0"/>
            </a:endParaRPr>
          </a:p>
        </p:txBody>
      </p:sp>
      <p:sp>
        <p:nvSpPr>
          <p:cNvPr id="33" name="Заголовок 32"/>
          <p:cNvSpPr>
            <a:spLocks noGrp="1"/>
          </p:cNvSpPr>
          <p:nvPr>
            <p:ph type="title"/>
          </p:nvPr>
        </p:nvSpPr>
        <p:spPr>
          <a:xfrm>
            <a:off x="500034" y="0"/>
            <a:ext cx="8429684" cy="1143000"/>
          </a:xfrm>
        </p:spPr>
        <p:txBody>
          <a:bodyPr>
            <a:normAutofit/>
          </a:bodyPr>
          <a:lstStyle/>
          <a:p>
            <a:r>
              <a:rPr lang="ru-RU" sz="2800" b="1" dirty="0" smtClean="0">
                <a:latin typeface="Times New Roman" pitchFamily="18" charset="0"/>
                <a:cs typeface="Times New Roman" pitchFamily="18" charset="0"/>
              </a:rPr>
              <a:t>Распределение расходов районного бюджета по основным функциям в 2020 году</a:t>
            </a:r>
            <a:endParaRPr lang="ru-RU"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Овал 16"/>
          <p:cNvSpPr/>
          <p:nvPr/>
        </p:nvSpPr>
        <p:spPr>
          <a:xfrm>
            <a:off x="8440236" y="6433864"/>
            <a:ext cx="642910"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266" name="Picture 2"/>
          <p:cNvPicPr>
            <a:picLocks noChangeAspect="1" noChangeArrowheads="1"/>
          </p:cNvPicPr>
          <p:nvPr/>
        </p:nvPicPr>
        <p:blipFill>
          <a:blip r:embed="rId2"/>
          <a:srcRect/>
          <a:stretch>
            <a:fillRect/>
          </a:stretch>
        </p:blipFill>
        <p:spPr bwMode="auto">
          <a:xfrm>
            <a:off x="9525" y="1992313"/>
            <a:ext cx="2743200" cy="1362075"/>
          </a:xfrm>
          <a:prstGeom prst="rect">
            <a:avLst/>
          </a:prstGeom>
          <a:noFill/>
          <a:ln w="9525">
            <a:noFill/>
            <a:miter lim="800000"/>
            <a:headEnd/>
            <a:tailEnd/>
          </a:ln>
        </p:spPr>
      </p:pic>
      <p:sp>
        <p:nvSpPr>
          <p:cNvPr id="11269" name="object 10"/>
          <p:cNvSpPr>
            <a:spLocks noChangeArrowheads="1"/>
          </p:cNvSpPr>
          <p:nvPr/>
        </p:nvSpPr>
        <p:spPr bwMode="auto">
          <a:xfrm>
            <a:off x="6361113" y="225425"/>
            <a:ext cx="790575" cy="1122363"/>
          </a:xfrm>
          <a:prstGeom prst="rect">
            <a:avLst/>
          </a:prstGeom>
          <a:blipFill dpi="0" rotWithShape="1">
            <a:blip r:embed="rId3"/>
            <a:srcRect/>
            <a:stretch>
              <a:fillRect/>
            </a:stretch>
          </a:blipFill>
          <a:ln w="9525">
            <a:noFill/>
            <a:miter lim="800000"/>
            <a:headEnd/>
            <a:tailEnd/>
          </a:ln>
        </p:spPr>
        <p:txBody>
          <a:bodyPr lIns="0" tIns="0" rIns="0" bIns="0"/>
          <a:lstStyle/>
          <a:p>
            <a:endParaRPr lang="ru-RU"/>
          </a:p>
        </p:txBody>
      </p:sp>
      <p:sp>
        <p:nvSpPr>
          <p:cNvPr id="6151" name="Прямоугольник 26"/>
          <p:cNvSpPr>
            <a:spLocks noChangeArrowheads="1"/>
          </p:cNvSpPr>
          <p:nvPr/>
        </p:nvSpPr>
        <p:spPr bwMode="auto">
          <a:xfrm>
            <a:off x="142844" y="1000108"/>
            <a:ext cx="87868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ru-RU" dirty="0">
                <a:solidFill>
                  <a:schemeClr val="tx1"/>
                </a:solidFill>
                <a:latin typeface="Times New Roman" pitchFamily="18" charset="0"/>
                <a:cs typeface="Times New Roman" pitchFamily="18" charset="0"/>
              </a:rPr>
              <a:t>Сбалансированность бюджета по доходам и расходам — основополагающее требование, предъявляемое к органам, составляющим и утверждающим бюджет</a:t>
            </a:r>
            <a:r>
              <a:rPr lang="ru-RU" dirty="0">
                <a:latin typeface="Times New Roman" pitchFamily="18" charset="0"/>
                <a:cs typeface="Times New Roman" pitchFamily="18" charset="0"/>
              </a:rPr>
              <a:t> </a:t>
            </a:r>
          </a:p>
        </p:txBody>
      </p:sp>
      <p:sp>
        <p:nvSpPr>
          <p:cNvPr id="19" name="Равно 18"/>
          <p:cNvSpPr/>
          <p:nvPr/>
        </p:nvSpPr>
        <p:spPr>
          <a:xfrm>
            <a:off x="4706938" y="2406650"/>
            <a:ext cx="1219200" cy="685800"/>
          </a:xfrm>
          <a:prstGeom prst="mathEqual">
            <a:avLst/>
          </a:prstGeom>
          <a:solidFill>
            <a:schemeClr val="accent2">
              <a:lumMod val="50000"/>
            </a:schemeClr>
          </a:solidFill>
          <a:ln>
            <a:solidFill>
              <a:schemeClr val="accent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1" name="Минус 20"/>
          <p:cNvSpPr/>
          <p:nvPr/>
        </p:nvSpPr>
        <p:spPr>
          <a:xfrm>
            <a:off x="2142476" y="2406650"/>
            <a:ext cx="1219200" cy="685800"/>
          </a:xfrm>
          <a:prstGeom prst="mathMinus">
            <a:avLst/>
          </a:prstGeom>
          <a:solidFill>
            <a:schemeClr val="accent2">
              <a:lumMod val="50000"/>
            </a:schemeClr>
          </a:solidFill>
          <a:ln>
            <a:solidFill>
              <a:schemeClr val="accent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1279" name="Picture 5"/>
          <p:cNvPicPr>
            <a:picLocks noChangeAspect="1" noChangeArrowheads="1"/>
          </p:cNvPicPr>
          <p:nvPr/>
        </p:nvPicPr>
        <p:blipFill>
          <a:blip r:embed="rId4">
            <a:clrChange>
              <a:clrFrom>
                <a:srgbClr val="FFFFFF"/>
              </a:clrFrom>
              <a:clrTo>
                <a:srgbClr val="FFFFFF">
                  <a:alpha val="0"/>
                </a:srgbClr>
              </a:clrTo>
            </a:clrChange>
            <a:lum bright="3000" contrast="-23000"/>
          </a:blip>
          <a:srcRect/>
          <a:stretch>
            <a:fillRect/>
          </a:stretch>
        </p:blipFill>
        <p:spPr bwMode="auto">
          <a:xfrm>
            <a:off x="2022475" y="4057650"/>
            <a:ext cx="3263905" cy="1474788"/>
          </a:xfrm>
          <a:prstGeom prst="rect">
            <a:avLst/>
          </a:prstGeom>
          <a:noFill/>
          <a:ln w="9525">
            <a:noFill/>
            <a:miter lim="800000"/>
            <a:headEnd/>
            <a:tailEnd/>
          </a:ln>
          <a:effectLst/>
        </p:spPr>
      </p:pic>
      <p:sp>
        <p:nvSpPr>
          <p:cNvPr id="22" name="Минус 21"/>
          <p:cNvSpPr/>
          <p:nvPr/>
        </p:nvSpPr>
        <p:spPr>
          <a:xfrm>
            <a:off x="1380800" y="4611642"/>
            <a:ext cx="1219200" cy="685800"/>
          </a:xfrm>
          <a:prstGeom prst="mathMinus">
            <a:avLst/>
          </a:prstGeom>
          <a:solidFill>
            <a:schemeClr val="accent2">
              <a:lumMod val="50000"/>
            </a:schemeClr>
          </a:solidFill>
          <a:ln>
            <a:solidFill>
              <a:schemeClr val="accent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3" name="Равно 22"/>
          <p:cNvSpPr/>
          <p:nvPr/>
        </p:nvSpPr>
        <p:spPr>
          <a:xfrm>
            <a:off x="4712863" y="4611688"/>
            <a:ext cx="1219200" cy="685800"/>
          </a:xfrm>
          <a:prstGeom prst="mathEqual">
            <a:avLst/>
          </a:prstGeom>
          <a:solidFill>
            <a:schemeClr val="accent2">
              <a:lumMod val="50000"/>
            </a:schemeClr>
          </a:solidFill>
          <a:ln>
            <a:solidFill>
              <a:schemeClr val="accent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accent1">
                  <a:lumMod val="50000"/>
                </a:schemeClr>
              </a:solidFill>
            </a:endParaRPr>
          </a:p>
        </p:txBody>
      </p:sp>
      <p:pic>
        <p:nvPicPr>
          <p:cNvPr id="11286" name="Picture 7"/>
          <p:cNvPicPr>
            <a:picLocks noChangeAspect="1" noChangeArrowheads="1"/>
          </p:cNvPicPr>
          <p:nvPr/>
        </p:nvPicPr>
        <p:blipFill>
          <a:blip r:embed="rId5"/>
          <a:srcRect/>
          <a:stretch>
            <a:fillRect/>
          </a:stretch>
        </p:blipFill>
        <p:spPr bwMode="auto">
          <a:xfrm>
            <a:off x="3362325" y="2406650"/>
            <a:ext cx="1274763" cy="760413"/>
          </a:xfrm>
          <a:prstGeom prst="rect">
            <a:avLst/>
          </a:prstGeom>
          <a:noFill/>
          <a:ln w="9525">
            <a:noFill/>
            <a:miter lim="800000"/>
            <a:headEnd/>
            <a:tailEnd/>
          </a:ln>
          <a:effectLst/>
        </p:spPr>
      </p:pic>
      <p:pic>
        <p:nvPicPr>
          <p:cNvPr id="11287" name="Picture 8"/>
          <p:cNvPicPr>
            <a:picLocks noChangeAspect="1" noChangeArrowheads="1"/>
          </p:cNvPicPr>
          <p:nvPr/>
        </p:nvPicPr>
        <p:blipFill>
          <a:blip r:embed="rId5">
            <a:clrChange>
              <a:clrFrom>
                <a:srgbClr val="F1E4D9"/>
              </a:clrFrom>
              <a:clrTo>
                <a:srgbClr val="F1E4D9">
                  <a:alpha val="0"/>
                </a:srgbClr>
              </a:clrTo>
            </a:clrChange>
            <a:lum contrast="-7000"/>
          </a:blip>
          <a:srcRect/>
          <a:stretch>
            <a:fillRect/>
          </a:stretch>
        </p:blipFill>
        <p:spPr bwMode="auto">
          <a:xfrm>
            <a:off x="414338" y="4573588"/>
            <a:ext cx="1274762" cy="762000"/>
          </a:xfrm>
          <a:prstGeom prst="rect">
            <a:avLst/>
          </a:prstGeom>
          <a:noFill/>
          <a:ln w="9525">
            <a:noFill/>
            <a:miter lim="800000"/>
            <a:headEnd/>
            <a:tailEnd/>
          </a:ln>
          <a:effectLst/>
        </p:spPr>
      </p:pic>
      <p:sp>
        <p:nvSpPr>
          <p:cNvPr id="18" name="TextBox 17"/>
          <p:cNvSpPr txBox="1"/>
          <p:nvPr/>
        </p:nvSpPr>
        <p:spPr>
          <a:xfrm>
            <a:off x="8610054" y="6401615"/>
            <a:ext cx="274434" cy="307777"/>
          </a:xfrm>
          <a:prstGeom prst="rect">
            <a:avLst/>
          </a:prstGeom>
          <a:noFill/>
        </p:spPr>
        <p:txBody>
          <a:bodyPr wrap="none" rtlCol="0">
            <a:spAutoFit/>
          </a:bodyPr>
          <a:lstStyle/>
          <a:p>
            <a:r>
              <a:rPr lang="ru-RU" sz="1400" b="1" dirty="0" smtClean="0">
                <a:latin typeface="Times New Roman" pitchFamily="18" charset="0"/>
                <a:cs typeface="Times New Roman" pitchFamily="18" charset="0"/>
              </a:rPr>
              <a:t>7</a:t>
            </a:r>
            <a:endParaRPr lang="ru-RU" sz="1400" b="1" dirty="0">
              <a:latin typeface="Times New Roman" pitchFamily="18" charset="0"/>
              <a:cs typeface="Times New Roman" pitchFamily="18" charset="0"/>
            </a:endParaRPr>
          </a:p>
        </p:txBody>
      </p:sp>
      <p:sp>
        <p:nvSpPr>
          <p:cNvPr id="20" name="Скругленный прямоугольник 19"/>
          <p:cNvSpPr/>
          <p:nvPr/>
        </p:nvSpPr>
        <p:spPr>
          <a:xfrm>
            <a:off x="5857884" y="4000504"/>
            <a:ext cx="3197216" cy="2071702"/>
          </a:xfrm>
          <a:prstGeom prst="roundRect">
            <a:avLst/>
          </a:prstGeom>
          <a:scene3d>
            <a:camera prst="orthographicFront"/>
            <a:lightRig rig="threePt" dir="t"/>
          </a:scene3d>
          <a:sp3d>
            <a:bevelT w="101600" prst="riblet"/>
          </a:sp3d>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600" dirty="0" smtClean="0">
                <a:solidFill>
                  <a:srgbClr val="FF0000"/>
                </a:solidFill>
                <a:latin typeface="Times New Roman" pitchFamily="18" charset="0"/>
                <a:cs typeface="Times New Roman" pitchFamily="18" charset="0"/>
              </a:rPr>
              <a:t>ДЕФИЦИТ</a:t>
            </a:r>
          </a:p>
          <a:p>
            <a:pPr algn="ctr"/>
            <a:r>
              <a:rPr lang="ru-RU" sz="1600" dirty="0" smtClean="0">
                <a:solidFill>
                  <a:srgbClr val="007254"/>
                </a:solidFill>
                <a:latin typeface="Times New Roman" pitchFamily="18" charset="0"/>
                <a:cs typeface="Times New Roman" pitchFamily="18" charset="0"/>
              </a:rPr>
              <a:t>В случае превышения расходов над  доходами образуется дефицит бюджета  (необходимы источники покрытия  дефицита, можно например  использовать остатки средств или  привлечь средства в долг)</a:t>
            </a:r>
            <a:endParaRPr lang="ru-RU" sz="1600" dirty="0">
              <a:solidFill>
                <a:srgbClr val="007254"/>
              </a:solidFill>
              <a:latin typeface="Times New Roman" pitchFamily="18" charset="0"/>
              <a:cs typeface="Times New Roman" pitchFamily="18" charset="0"/>
            </a:endParaRPr>
          </a:p>
        </p:txBody>
      </p:sp>
      <p:sp>
        <p:nvSpPr>
          <p:cNvPr id="24" name="Скругленный прямоугольник 23"/>
          <p:cNvSpPr/>
          <p:nvPr/>
        </p:nvSpPr>
        <p:spPr>
          <a:xfrm>
            <a:off x="5857884" y="1920864"/>
            <a:ext cx="3197216" cy="1785950"/>
          </a:xfrm>
          <a:prstGeom prst="roundRect">
            <a:avLst/>
          </a:prstGeom>
          <a:scene3d>
            <a:camera prst="orthographicFront"/>
            <a:lightRig rig="threePt" dir="t"/>
          </a:scene3d>
          <a:sp3d>
            <a:bevelT w="101600" prst="riblet"/>
          </a:sp3d>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600" dirty="0" smtClean="0">
                <a:solidFill>
                  <a:srgbClr val="FF0000"/>
                </a:solidFill>
                <a:latin typeface="Times New Roman" pitchFamily="18" charset="0"/>
                <a:cs typeface="Times New Roman" pitchFamily="18" charset="0"/>
              </a:rPr>
              <a:t>ПРОФИЦИТ</a:t>
            </a:r>
          </a:p>
          <a:p>
            <a:pPr algn="ctr"/>
            <a:r>
              <a:rPr lang="ru-RU" sz="1600" dirty="0" smtClean="0">
                <a:solidFill>
                  <a:srgbClr val="007254"/>
                </a:solidFill>
                <a:latin typeface="Times New Roman" pitchFamily="18" charset="0"/>
                <a:cs typeface="Times New Roman" pitchFamily="18" charset="0"/>
              </a:rPr>
              <a:t>В случае превышения доходов  над расходами образуется  профицит</a:t>
            </a:r>
          </a:p>
          <a:p>
            <a:pPr algn="ctr"/>
            <a:r>
              <a:rPr lang="ru-RU" sz="1600" dirty="0" smtClean="0">
                <a:solidFill>
                  <a:srgbClr val="007254"/>
                </a:solidFill>
                <a:latin typeface="Times New Roman" pitchFamily="18" charset="0"/>
                <a:cs typeface="Times New Roman" pitchFamily="18" charset="0"/>
              </a:rPr>
              <a:t>бюджета (можно накапливать  резервы, погашать имеющиеся  долги)</a:t>
            </a:r>
            <a:endParaRPr lang="ru-RU" sz="1600" dirty="0">
              <a:solidFill>
                <a:srgbClr val="007254"/>
              </a:solidFill>
              <a:latin typeface="Times New Roman" pitchFamily="18" charset="0"/>
              <a:cs typeface="Times New Roman" pitchFamily="18" charset="0"/>
            </a:endParaRPr>
          </a:p>
        </p:txBody>
      </p:sp>
      <p:sp>
        <p:nvSpPr>
          <p:cNvPr id="25" name="Прямоугольник 24"/>
          <p:cNvSpPr/>
          <p:nvPr/>
        </p:nvSpPr>
        <p:spPr>
          <a:xfrm>
            <a:off x="357158" y="142852"/>
            <a:ext cx="8429684"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Сбалансированность бюджета, профицит, дефицит</a:t>
            </a:r>
            <a:endParaRPr lang="ru-RU" sz="2800" b="1" dirty="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Овал 13"/>
          <p:cNvSpPr/>
          <p:nvPr/>
        </p:nvSpPr>
        <p:spPr>
          <a:xfrm>
            <a:off x="8286775" y="6504825"/>
            <a:ext cx="535769" cy="21032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p:cNvSpPr>
            <a:spLocks noGrp="1"/>
          </p:cNvSpPr>
          <p:nvPr>
            <p:ph type="sldNum" sz="quarter" idx="12"/>
          </p:nvPr>
        </p:nvSpPr>
        <p:spPr>
          <a:xfrm>
            <a:off x="6429388" y="6504825"/>
            <a:ext cx="2286016"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8</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pic>
        <p:nvPicPr>
          <p:cNvPr id="15" name="Picture 2" descr="C:\Documents and Settings\Евсеева Татьяна\Рабочий стол\Рисунок1.png"/>
          <p:cNvPicPr>
            <a:picLocks noChangeAspect="1" noChangeArrowheads="1"/>
          </p:cNvPicPr>
          <p:nvPr/>
        </p:nvPicPr>
        <p:blipFill>
          <a:blip r:embed="rId2"/>
          <a:srcRect/>
          <a:stretch>
            <a:fillRect/>
          </a:stretch>
        </p:blipFill>
        <p:spPr bwMode="auto">
          <a:xfrm>
            <a:off x="-357222" y="1285860"/>
            <a:ext cx="5083175" cy="4872040"/>
          </a:xfrm>
          <a:prstGeom prst="rect">
            <a:avLst/>
          </a:prstGeom>
          <a:noFill/>
        </p:spPr>
      </p:pic>
      <p:sp>
        <p:nvSpPr>
          <p:cNvPr id="16" name="Вертикальный свиток 15"/>
          <p:cNvSpPr/>
          <p:nvPr/>
        </p:nvSpPr>
        <p:spPr>
          <a:xfrm>
            <a:off x="4643438" y="1285860"/>
            <a:ext cx="4225612" cy="608268"/>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latin typeface="Times New Roman" pitchFamily="18" charset="0"/>
                <a:cs typeface="Times New Roman" pitchFamily="18" charset="0"/>
              </a:rPr>
              <a:t>Площадь 769 квадратных километров.</a:t>
            </a:r>
          </a:p>
        </p:txBody>
      </p:sp>
      <p:sp>
        <p:nvSpPr>
          <p:cNvPr id="17" name="Вертикальный свиток 16"/>
          <p:cNvSpPr/>
          <p:nvPr/>
        </p:nvSpPr>
        <p:spPr>
          <a:xfrm>
            <a:off x="4643438" y="2000240"/>
            <a:ext cx="4225612" cy="608268"/>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latin typeface="Times New Roman" pitchFamily="18" charset="0"/>
                <a:cs typeface="Times New Roman" pitchFamily="18" charset="0"/>
              </a:rPr>
              <a:t>Численность населения  Княгининского муниципального района - 11 107 человек</a:t>
            </a:r>
          </a:p>
        </p:txBody>
      </p:sp>
      <p:sp>
        <p:nvSpPr>
          <p:cNvPr id="18" name="Вертикальный свиток 17"/>
          <p:cNvSpPr/>
          <p:nvPr/>
        </p:nvSpPr>
        <p:spPr>
          <a:xfrm>
            <a:off x="4656138" y="2719382"/>
            <a:ext cx="4225612" cy="84773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solidFill>
                  <a:sysClr val="windowText" lastClr="000000"/>
                </a:solidFill>
                <a:latin typeface="Times New Roman" pitchFamily="18" charset="0"/>
                <a:cs typeface="Times New Roman" pitchFamily="18" charset="0"/>
              </a:rPr>
              <a:t>Объем отгруженных товаров собственного производства, выполненных работ и услуг – </a:t>
            </a:r>
          </a:p>
          <a:p>
            <a:r>
              <a:rPr lang="ru-RU" sz="1400" b="1" dirty="0" smtClean="0">
                <a:solidFill>
                  <a:sysClr val="windowText" lastClr="000000"/>
                </a:solidFill>
                <a:latin typeface="Times New Roman" pitchFamily="18" charset="0"/>
                <a:cs typeface="Times New Roman" pitchFamily="18" charset="0"/>
              </a:rPr>
              <a:t>4 174,3 млрд. рублей</a:t>
            </a:r>
            <a:endParaRPr lang="ru-RU" sz="1400" dirty="0">
              <a:solidFill>
                <a:sysClr val="windowText" lastClr="000000"/>
              </a:solidFill>
            </a:endParaRPr>
          </a:p>
        </p:txBody>
      </p:sp>
      <p:sp>
        <p:nvSpPr>
          <p:cNvPr id="19" name="Вертикальный свиток 18"/>
          <p:cNvSpPr/>
          <p:nvPr/>
        </p:nvSpPr>
        <p:spPr>
          <a:xfrm>
            <a:off x="4643438" y="3643314"/>
            <a:ext cx="4225612" cy="84773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solidFill>
                  <a:schemeClr val="tx1"/>
                </a:solidFill>
                <a:latin typeface="Times New Roman" pitchFamily="18" charset="0"/>
                <a:cs typeface="Times New Roman" pitchFamily="18" charset="0"/>
              </a:rPr>
              <a:t>Среднемесячная заработная плата – 34 326,5 рублей</a:t>
            </a:r>
            <a:endParaRPr lang="ru-RU" sz="1400" dirty="0">
              <a:solidFill>
                <a:schemeClr val="tx1"/>
              </a:solidFill>
            </a:endParaRPr>
          </a:p>
        </p:txBody>
      </p:sp>
      <p:sp>
        <p:nvSpPr>
          <p:cNvPr id="20" name="Вертикальный свиток 19"/>
          <p:cNvSpPr/>
          <p:nvPr/>
        </p:nvSpPr>
        <p:spPr>
          <a:xfrm>
            <a:off x="4643438" y="4643446"/>
            <a:ext cx="4225612" cy="84773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solidFill>
                  <a:sysClr val="windowText" lastClr="000000"/>
                </a:solidFill>
                <a:latin typeface="Times New Roman" pitchFamily="18" charset="0"/>
                <a:cs typeface="Times New Roman" pitchFamily="18" charset="0"/>
              </a:rPr>
              <a:t>Инвестиции в основной капитал  - 273,1 млн. рублей</a:t>
            </a:r>
            <a:r>
              <a:rPr lang="ru-RU" sz="1400" b="1" dirty="0" smtClean="0">
                <a:solidFill>
                  <a:schemeClr val="tx1"/>
                </a:solidFill>
                <a:latin typeface="Times New Roman" pitchFamily="18" charset="0"/>
                <a:cs typeface="Times New Roman" pitchFamily="18" charset="0"/>
              </a:rPr>
              <a:t>.</a:t>
            </a:r>
            <a:endParaRPr lang="ru-RU" sz="1400" dirty="0">
              <a:solidFill>
                <a:schemeClr val="tx1"/>
              </a:solidFill>
            </a:endParaRPr>
          </a:p>
        </p:txBody>
      </p:sp>
      <p:sp>
        <p:nvSpPr>
          <p:cNvPr id="21" name="Вертикальный свиток 20"/>
          <p:cNvSpPr/>
          <p:nvPr/>
        </p:nvSpPr>
        <p:spPr>
          <a:xfrm>
            <a:off x="4643438" y="5572140"/>
            <a:ext cx="4225612" cy="84773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1400" b="1" dirty="0" smtClean="0">
                <a:latin typeface="Times New Roman" pitchFamily="18" charset="0"/>
                <a:cs typeface="Times New Roman" pitchFamily="18" charset="0"/>
              </a:rPr>
              <a:t>Муниципальные образования-6</a:t>
            </a:r>
          </a:p>
          <a:p>
            <a:r>
              <a:rPr lang="ru-RU" sz="1400" b="1" dirty="0" smtClean="0">
                <a:latin typeface="Times New Roman" pitchFamily="18" charset="0"/>
                <a:cs typeface="Times New Roman" pitchFamily="18" charset="0"/>
              </a:rPr>
              <a:t>Муниципальные учреждения-26</a:t>
            </a:r>
          </a:p>
          <a:p>
            <a:r>
              <a:rPr lang="ru-RU" sz="1400" b="1" dirty="0" smtClean="0">
                <a:latin typeface="Times New Roman" pitchFamily="18" charset="0"/>
                <a:cs typeface="Times New Roman" pitchFamily="18" charset="0"/>
              </a:rPr>
              <a:t>(казенные-9 ,бюджетные- 15, автономные-2)</a:t>
            </a:r>
          </a:p>
        </p:txBody>
      </p:sp>
      <p:sp>
        <p:nvSpPr>
          <p:cNvPr id="12" name="Заголовок 11"/>
          <p:cNvSpPr>
            <a:spLocks noGrp="1"/>
          </p:cNvSpPr>
          <p:nvPr>
            <p:ph type="title"/>
          </p:nvPr>
        </p:nvSpPr>
        <p:spPr>
          <a:xfrm>
            <a:off x="428596" y="0"/>
            <a:ext cx="8429684" cy="1143000"/>
          </a:xfrm>
        </p:spPr>
        <p:txBody>
          <a:bodyPr>
            <a:normAutofit/>
          </a:bodyPr>
          <a:lstStyle/>
          <a:p>
            <a:r>
              <a:rPr lang="ru-RU" sz="2800" b="1" dirty="0" smtClean="0">
                <a:solidFill>
                  <a:srgbClr val="000000"/>
                </a:solidFill>
                <a:latin typeface="Times New Roman" pitchFamily="18" charset="0"/>
                <a:cs typeface="Times New Roman" pitchFamily="18" charset="0"/>
              </a:rPr>
              <a:t>Показатели, характеризующие Княгининский муниципальный район в 2020 году</a:t>
            </a:r>
            <a:endParaRPr lang="ru-RU" sz="2800" dirty="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Диаграмма 18"/>
          <p:cNvGraphicFramePr/>
          <p:nvPr/>
        </p:nvGraphicFramePr>
        <p:xfrm>
          <a:off x="4572000" y="1500174"/>
          <a:ext cx="4572000" cy="42148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nvGraphicFramePr>
        <p:xfrm>
          <a:off x="0" y="1500174"/>
          <a:ext cx="4572000" cy="4214842"/>
        </p:xfrm>
        <a:graphic>
          <a:graphicData uri="http://schemas.openxmlformats.org/drawingml/2006/chart">
            <c:chart xmlns:c="http://schemas.openxmlformats.org/drawingml/2006/chart" xmlns:r="http://schemas.openxmlformats.org/officeDocument/2006/relationships" r:id="rId3"/>
          </a:graphicData>
        </a:graphic>
      </p:graphicFrame>
      <p:sp>
        <p:nvSpPr>
          <p:cNvPr id="12" name="Овал 11"/>
          <p:cNvSpPr/>
          <p:nvPr/>
        </p:nvSpPr>
        <p:spPr>
          <a:xfrm>
            <a:off x="8286776" y="6429396"/>
            <a:ext cx="500066" cy="214314"/>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6" name="Номер слайда 5"/>
          <p:cNvSpPr>
            <a:spLocks noGrp="1"/>
          </p:cNvSpPr>
          <p:nvPr>
            <p:ph type="sldNum" sz="quarter" idx="12"/>
          </p:nvPr>
        </p:nvSpPr>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9</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Заголовок 7"/>
          <p:cNvSpPr>
            <a:spLocks noGrp="1"/>
          </p:cNvSpPr>
          <p:nvPr>
            <p:ph type="title"/>
          </p:nvPr>
        </p:nvSpPr>
        <p:spPr/>
        <p:txBody>
          <a:bodyPr>
            <a:normAutofit/>
          </a:bodyPr>
          <a:lstStyle/>
          <a:p>
            <a:r>
              <a:rPr lang="ru-RU" sz="2800" b="1" dirty="0" smtClean="0">
                <a:solidFill>
                  <a:srgbClr val="000000"/>
                </a:solidFill>
                <a:latin typeface="Times New Roman" pitchFamily="18" charset="0"/>
                <a:cs typeface="Times New Roman" pitchFamily="18" charset="0"/>
              </a:rPr>
              <a:t>Динамика фактических показателей социально-экономического развития района</a:t>
            </a:r>
            <a:endParaRPr lang="ru-RU" sz="2800" dirty="0">
              <a:solidFill>
                <a:srgbClr val="000000"/>
              </a:solidFill>
            </a:endParaRPr>
          </a:p>
        </p:txBody>
      </p:sp>
      <p:sp>
        <p:nvSpPr>
          <p:cNvPr id="7" name="TextBox 1"/>
          <p:cNvSpPr txBox="1"/>
          <p:nvPr/>
        </p:nvSpPr>
        <p:spPr>
          <a:xfrm>
            <a:off x="3357554" y="2285992"/>
            <a:ext cx="720090" cy="43206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4174,3</a:t>
            </a:r>
            <a:endParaRPr lang="ru-RU" sz="1400" b="1" dirty="0">
              <a:latin typeface="Times New Roman" pitchFamily="18" charset="0"/>
              <a:cs typeface="Times New Roman" pitchFamily="18" charset="0"/>
            </a:endParaRPr>
          </a:p>
        </p:txBody>
      </p:sp>
      <p:sp>
        <p:nvSpPr>
          <p:cNvPr id="10" name="TextBox 1"/>
          <p:cNvSpPr txBox="1"/>
          <p:nvPr/>
        </p:nvSpPr>
        <p:spPr>
          <a:xfrm>
            <a:off x="1000100" y="2714620"/>
            <a:ext cx="720090" cy="43206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3436,2</a:t>
            </a:r>
            <a:endParaRPr lang="ru-RU" sz="1400" b="1" dirty="0">
              <a:latin typeface="Times New Roman" pitchFamily="18" charset="0"/>
              <a:cs typeface="Times New Roman" pitchFamily="18" charset="0"/>
            </a:endParaRPr>
          </a:p>
        </p:txBody>
      </p:sp>
      <p:sp>
        <p:nvSpPr>
          <p:cNvPr id="13" name="TextBox 1"/>
          <p:cNvSpPr txBox="1"/>
          <p:nvPr/>
        </p:nvSpPr>
        <p:spPr>
          <a:xfrm>
            <a:off x="2143108" y="2428868"/>
            <a:ext cx="720090" cy="43206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3867,3</a:t>
            </a:r>
            <a:endParaRPr lang="ru-RU" sz="1400" b="1" dirty="0">
              <a:latin typeface="Times New Roman" pitchFamily="18" charset="0"/>
              <a:cs typeface="Times New Roman" pitchFamily="18" charset="0"/>
            </a:endParaRPr>
          </a:p>
        </p:txBody>
      </p:sp>
      <p:sp>
        <p:nvSpPr>
          <p:cNvPr id="14" name="TextBox 1"/>
          <p:cNvSpPr txBox="1"/>
          <p:nvPr/>
        </p:nvSpPr>
        <p:spPr>
          <a:xfrm>
            <a:off x="7929586" y="2285992"/>
            <a:ext cx="720045" cy="4320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375,8</a:t>
            </a:r>
            <a:endParaRPr lang="ru-RU" sz="1400" b="1" dirty="0">
              <a:latin typeface="Times New Roman" pitchFamily="18" charset="0"/>
              <a:cs typeface="Times New Roman" pitchFamily="18" charset="0"/>
            </a:endParaRPr>
          </a:p>
        </p:txBody>
      </p:sp>
      <p:sp>
        <p:nvSpPr>
          <p:cNvPr id="17" name="TextBox 1"/>
          <p:cNvSpPr txBox="1"/>
          <p:nvPr/>
        </p:nvSpPr>
        <p:spPr>
          <a:xfrm>
            <a:off x="5643570" y="2714620"/>
            <a:ext cx="720045" cy="4320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302,7</a:t>
            </a:r>
            <a:endParaRPr lang="ru-RU" sz="1400" b="1" dirty="0">
              <a:latin typeface="Times New Roman" pitchFamily="18" charset="0"/>
              <a:cs typeface="Times New Roman" pitchFamily="18" charset="0"/>
            </a:endParaRPr>
          </a:p>
        </p:txBody>
      </p:sp>
      <p:sp>
        <p:nvSpPr>
          <p:cNvPr id="18" name="TextBox 1"/>
          <p:cNvSpPr txBox="1"/>
          <p:nvPr/>
        </p:nvSpPr>
        <p:spPr>
          <a:xfrm>
            <a:off x="6786578" y="2428868"/>
            <a:ext cx="720045" cy="4320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346,3</a:t>
            </a:r>
            <a:endParaRPr lang="ru-RU"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Диаграмма 18"/>
          <p:cNvGraphicFramePr/>
          <p:nvPr/>
        </p:nvGraphicFramePr>
        <p:xfrm>
          <a:off x="4572000" y="1928802"/>
          <a:ext cx="4572000" cy="44291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Диаграмма 13"/>
          <p:cNvGraphicFramePr/>
          <p:nvPr/>
        </p:nvGraphicFramePr>
        <p:xfrm>
          <a:off x="0" y="1857364"/>
          <a:ext cx="4572000" cy="4500594"/>
        </p:xfrm>
        <a:graphic>
          <a:graphicData uri="http://schemas.openxmlformats.org/drawingml/2006/chart">
            <c:chart xmlns:c="http://schemas.openxmlformats.org/drawingml/2006/chart" xmlns:r="http://schemas.openxmlformats.org/officeDocument/2006/relationships" r:id="rId3"/>
          </a:graphicData>
        </a:graphic>
      </p:graphicFrame>
      <p:sp>
        <p:nvSpPr>
          <p:cNvPr id="10" name="Овал 9"/>
          <p:cNvSpPr/>
          <p:nvPr/>
        </p:nvSpPr>
        <p:spPr>
          <a:xfrm>
            <a:off x="8429652" y="6429396"/>
            <a:ext cx="500066" cy="214314"/>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solidFill>
                <a:prstClr val="black"/>
              </a:solidFill>
            </a:endParaRPr>
          </a:p>
        </p:txBody>
      </p:sp>
      <p:sp>
        <p:nvSpPr>
          <p:cNvPr id="6" name="Номер слайда 5"/>
          <p:cNvSpPr>
            <a:spLocks noGrp="1"/>
          </p:cNvSpPr>
          <p:nvPr>
            <p:ph type="sldNum" sz="quarter" idx="12"/>
          </p:nvPr>
        </p:nvSpPr>
        <p:spPr>
          <a:xfrm>
            <a:off x="7740352" y="6357958"/>
            <a:ext cx="1118394" cy="365125"/>
          </a:xfrm>
        </p:spPr>
        <p:txBody>
          <a:bodyPr/>
          <a:lstStyle/>
          <a:p>
            <a:fld id="{0DF55276-7436-4E82-921F-7D04667C0D27}" type="slidenum">
              <a:rPr lang="ru-RU" sz="1400" b="1" smtClean="0">
                <a:solidFill>
                  <a:prstClr val="black"/>
                </a:solidFill>
                <a:latin typeface="Times New Roman" panose="02020603050405020304" pitchFamily="18" charset="0"/>
                <a:cs typeface="Times New Roman" panose="02020603050405020304" pitchFamily="18" charset="0"/>
              </a:rPr>
              <a:pPr/>
              <a:t>10</a:t>
            </a:fld>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 name="Заголовок 6"/>
          <p:cNvSpPr>
            <a:spLocks noGrp="1"/>
          </p:cNvSpPr>
          <p:nvPr>
            <p:ph type="title"/>
          </p:nvPr>
        </p:nvSpPr>
        <p:spPr/>
        <p:txBody>
          <a:bodyPr>
            <a:normAutofit/>
          </a:bodyPr>
          <a:lstStyle/>
          <a:p>
            <a:r>
              <a:rPr lang="ru-RU" sz="2800" b="1" dirty="0" smtClean="0">
                <a:solidFill>
                  <a:srgbClr val="000000"/>
                </a:solidFill>
                <a:latin typeface="Times New Roman" pitchFamily="18" charset="0"/>
                <a:cs typeface="Times New Roman" pitchFamily="18" charset="0"/>
              </a:rPr>
              <a:t>Динамика фактических показателей социально-экономического развития района</a:t>
            </a:r>
            <a:endParaRPr lang="ru-RU" sz="2800" dirty="0">
              <a:solidFill>
                <a:srgbClr val="000000"/>
              </a:solidFill>
            </a:endParaRPr>
          </a:p>
        </p:txBody>
      </p:sp>
      <p:sp>
        <p:nvSpPr>
          <p:cNvPr id="8" name="TextBox 1"/>
          <p:cNvSpPr txBox="1"/>
          <p:nvPr/>
        </p:nvSpPr>
        <p:spPr>
          <a:xfrm>
            <a:off x="5500694" y="4286256"/>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949,8</a:t>
            </a:r>
            <a:endParaRPr lang="ru-RU" sz="1400" b="1" dirty="0">
              <a:latin typeface="Times New Roman" pitchFamily="18" charset="0"/>
              <a:cs typeface="Times New Roman" pitchFamily="18" charset="0"/>
            </a:endParaRPr>
          </a:p>
        </p:txBody>
      </p:sp>
      <p:sp>
        <p:nvSpPr>
          <p:cNvPr id="13" name="TextBox 1"/>
          <p:cNvSpPr txBox="1"/>
          <p:nvPr/>
        </p:nvSpPr>
        <p:spPr>
          <a:xfrm>
            <a:off x="1000100" y="3143248"/>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959,1</a:t>
            </a:r>
          </a:p>
          <a:p>
            <a:pPr algn="ctr"/>
            <a:endParaRPr lang="ru-RU" sz="1400" b="1" dirty="0">
              <a:latin typeface="Times New Roman" pitchFamily="18" charset="0"/>
              <a:cs typeface="Times New Roman" pitchFamily="18" charset="0"/>
            </a:endParaRPr>
          </a:p>
        </p:txBody>
      </p:sp>
      <p:sp>
        <p:nvSpPr>
          <p:cNvPr id="15" name="TextBox 1"/>
          <p:cNvSpPr txBox="1"/>
          <p:nvPr/>
        </p:nvSpPr>
        <p:spPr>
          <a:xfrm>
            <a:off x="2143108" y="2928934"/>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1047,6</a:t>
            </a:r>
            <a:endParaRPr lang="ru-RU" sz="1400" b="1" dirty="0">
              <a:latin typeface="Times New Roman" pitchFamily="18" charset="0"/>
              <a:cs typeface="Times New Roman" pitchFamily="18" charset="0"/>
            </a:endParaRPr>
          </a:p>
        </p:txBody>
      </p:sp>
      <p:sp>
        <p:nvSpPr>
          <p:cNvPr id="16" name="TextBox 1"/>
          <p:cNvSpPr txBox="1"/>
          <p:nvPr/>
        </p:nvSpPr>
        <p:spPr>
          <a:xfrm>
            <a:off x="3357554" y="2571744"/>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1206,8</a:t>
            </a:r>
            <a:endParaRPr lang="ru-RU" sz="1400" b="1" dirty="0">
              <a:latin typeface="Times New Roman" pitchFamily="18" charset="0"/>
              <a:cs typeface="Times New Roman" pitchFamily="18" charset="0"/>
            </a:endParaRPr>
          </a:p>
        </p:txBody>
      </p:sp>
      <p:sp>
        <p:nvSpPr>
          <p:cNvPr id="17" name="TextBox 1"/>
          <p:cNvSpPr txBox="1"/>
          <p:nvPr/>
        </p:nvSpPr>
        <p:spPr>
          <a:xfrm>
            <a:off x="7858148" y="3786190"/>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963,5</a:t>
            </a:r>
            <a:endParaRPr lang="ru-RU" sz="1400" b="1" dirty="0">
              <a:latin typeface="Times New Roman" pitchFamily="18" charset="0"/>
              <a:cs typeface="Times New Roman" pitchFamily="18" charset="0"/>
            </a:endParaRPr>
          </a:p>
        </p:txBody>
      </p:sp>
      <p:sp>
        <p:nvSpPr>
          <p:cNvPr id="18" name="TextBox 1"/>
          <p:cNvSpPr txBox="1"/>
          <p:nvPr/>
        </p:nvSpPr>
        <p:spPr>
          <a:xfrm>
            <a:off x="6715140" y="2214554"/>
            <a:ext cx="792099" cy="3599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1009,4</a:t>
            </a:r>
            <a:endParaRPr lang="ru-RU"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13549039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Диаграмма 11"/>
          <p:cNvGraphicFramePr/>
          <p:nvPr/>
        </p:nvGraphicFramePr>
        <p:xfrm>
          <a:off x="0" y="1714488"/>
          <a:ext cx="4572000" cy="4143404"/>
        </p:xfrm>
        <a:graphic>
          <a:graphicData uri="http://schemas.openxmlformats.org/drawingml/2006/chart">
            <c:chart xmlns:c="http://schemas.openxmlformats.org/drawingml/2006/chart" xmlns:r="http://schemas.openxmlformats.org/officeDocument/2006/relationships" r:id="rId2"/>
          </a:graphicData>
        </a:graphic>
      </p:graphicFrame>
      <p:sp>
        <p:nvSpPr>
          <p:cNvPr id="10" name="Овал 9"/>
          <p:cNvSpPr/>
          <p:nvPr/>
        </p:nvSpPr>
        <p:spPr>
          <a:xfrm>
            <a:off x="8501090" y="6429396"/>
            <a:ext cx="500066" cy="311972"/>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6" name="Номер слайда 5"/>
          <p:cNvSpPr>
            <a:spLocks noGrp="1"/>
          </p:cNvSpPr>
          <p:nvPr>
            <p:ph type="sldNum" sz="quarter" idx="12"/>
          </p:nvPr>
        </p:nvSpPr>
        <p:spPr>
          <a:xfrm>
            <a:off x="8316416" y="6429396"/>
            <a:ext cx="603762" cy="293687"/>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11</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285728"/>
            <a:ext cx="8643998" cy="954107"/>
          </a:xfrm>
          <a:prstGeom prst="rect">
            <a:avLst/>
          </a:prstGeom>
        </p:spPr>
        <p:txBody>
          <a:bodyPr wrap="square">
            <a:spAutoFit/>
          </a:bodyPr>
          <a:lstStyle/>
          <a:p>
            <a:pPr algn="ctr"/>
            <a:r>
              <a:rPr lang="ru-RU" sz="2800" b="1" dirty="0" smtClean="0">
                <a:solidFill>
                  <a:srgbClr val="000000"/>
                </a:solidFill>
                <a:latin typeface="Times New Roman" pitchFamily="18" charset="0"/>
                <a:cs typeface="Times New Roman" pitchFamily="18" charset="0"/>
              </a:rPr>
              <a:t>Динамика фактических показателей социально-экономического развития района</a:t>
            </a:r>
            <a:endParaRPr lang="ru-RU" sz="2800" dirty="0">
              <a:solidFill>
                <a:srgbClr val="000000"/>
              </a:solidFill>
            </a:endParaRPr>
          </a:p>
        </p:txBody>
      </p:sp>
      <p:sp>
        <p:nvSpPr>
          <p:cNvPr id="13" name="TextBox 1"/>
          <p:cNvSpPr txBox="1"/>
          <p:nvPr/>
        </p:nvSpPr>
        <p:spPr>
          <a:xfrm>
            <a:off x="3286116" y="3643314"/>
            <a:ext cx="791505" cy="3705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273,1</a:t>
            </a:r>
            <a:endParaRPr lang="ru-RU" sz="1400" b="1" dirty="0">
              <a:latin typeface="Times New Roman" pitchFamily="18" charset="0"/>
              <a:cs typeface="Times New Roman" pitchFamily="18" charset="0"/>
            </a:endParaRPr>
          </a:p>
        </p:txBody>
      </p:sp>
      <p:sp>
        <p:nvSpPr>
          <p:cNvPr id="15" name="TextBox 1"/>
          <p:cNvSpPr txBox="1"/>
          <p:nvPr/>
        </p:nvSpPr>
        <p:spPr>
          <a:xfrm>
            <a:off x="928662" y="4071942"/>
            <a:ext cx="791505" cy="3705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269,0</a:t>
            </a:r>
            <a:endParaRPr lang="ru-RU" sz="1400" b="1" dirty="0">
              <a:latin typeface="Times New Roman" pitchFamily="18" charset="0"/>
              <a:cs typeface="Times New Roman" pitchFamily="18" charset="0"/>
            </a:endParaRPr>
          </a:p>
        </p:txBody>
      </p:sp>
      <p:sp>
        <p:nvSpPr>
          <p:cNvPr id="16" name="TextBox 1"/>
          <p:cNvSpPr txBox="1"/>
          <p:nvPr/>
        </p:nvSpPr>
        <p:spPr>
          <a:xfrm>
            <a:off x="2071670" y="2428868"/>
            <a:ext cx="791505" cy="3705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latin typeface="Times New Roman" pitchFamily="18" charset="0"/>
                <a:cs typeface="Times New Roman" pitchFamily="18" charset="0"/>
              </a:rPr>
              <a:t>286,6</a:t>
            </a:r>
            <a:endParaRPr lang="ru-RU" sz="1400" b="1" dirty="0">
              <a:latin typeface="Times New Roman" pitchFamily="18" charset="0"/>
              <a:cs typeface="Times New Roman" pitchFamily="18" charset="0"/>
            </a:endParaRPr>
          </a:p>
        </p:txBody>
      </p:sp>
      <p:graphicFrame>
        <p:nvGraphicFramePr>
          <p:cNvPr id="17" name="Диаграмма 16"/>
          <p:cNvGraphicFramePr/>
          <p:nvPr/>
        </p:nvGraphicFramePr>
        <p:xfrm>
          <a:off x="4357686" y="1714488"/>
          <a:ext cx="4572000" cy="414340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Диаграмма 24"/>
          <p:cNvGraphicFramePr/>
          <p:nvPr/>
        </p:nvGraphicFramePr>
        <p:xfrm>
          <a:off x="500034" y="857232"/>
          <a:ext cx="8501122" cy="5786478"/>
        </p:xfrm>
        <a:graphic>
          <a:graphicData uri="http://schemas.openxmlformats.org/drawingml/2006/chart">
            <c:chart xmlns:c="http://schemas.openxmlformats.org/drawingml/2006/chart" xmlns:r="http://schemas.openxmlformats.org/officeDocument/2006/relationships" r:id="rId2"/>
          </a:graphicData>
        </a:graphic>
      </p:graphicFrame>
      <p:sp>
        <p:nvSpPr>
          <p:cNvPr id="7" name="Овал 6"/>
          <p:cNvSpPr/>
          <p:nvPr/>
        </p:nvSpPr>
        <p:spPr>
          <a:xfrm>
            <a:off x="8265511" y="6440029"/>
            <a:ext cx="605134" cy="285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28596" y="142852"/>
            <a:ext cx="8572560" cy="796908"/>
          </a:xfrm>
          <a:noFill/>
          <a:ln>
            <a:noFill/>
          </a:ln>
        </p:spPr>
        <p:style>
          <a:lnRef idx="1">
            <a:schemeClr val="accent5"/>
          </a:lnRef>
          <a:fillRef idx="2">
            <a:schemeClr val="accent5"/>
          </a:fillRef>
          <a:effectRef idx="1">
            <a:schemeClr val="accent5"/>
          </a:effectRef>
          <a:fontRef idx="minor">
            <a:schemeClr val="dk1"/>
          </a:fontRef>
        </p:style>
        <p:txBody>
          <a:bodyPr>
            <a:noAutofit/>
          </a:bodyPr>
          <a:lstStyle/>
          <a:p>
            <a:r>
              <a:rPr lang="ru-RU" sz="2800" b="1" dirty="0" smtClean="0">
                <a:latin typeface="Times New Roman" pitchFamily="18" charset="0"/>
                <a:cs typeface="Times New Roman" pitchFamily="18" charset="0"/>
              </a:rPr>
              <a:t>Исполнение районного бюджета в 2018-2020 годах</a:t>
            </a:r>
            <a:endParaRPr lang="ru-RU" sz="2800" b="1"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a:xfrm>
            <a:off x="8286776" y="6429396"/>
            <a:ext cx="447692" cy="285752"/>
          </a:xfrm>
        </p:spPr>
        <p:txBody>
          <a:bodyPr/>
          <a:lstStyle/>
          <a:p>
            <a:fld id="{0DF55276-7436-4E82-921F-7D04667C0D27}" type="slidenum">
              <a:rPr lang="ru-RU" sz="1400" smtClean="0">
                <a:ln>
                  <a:solidFill>
                    <a:schemeClr val="tx1"/>
                  </a:solidFill>
                </a:ln>
                <a:solidFill>
                  <a:schemeClr val="tx1"/>
                </a:solidFill>
                <a:latin typeface="Times New Roman" pitchFamily="18" charset="0"/>
                <a:cs typeface="Times New Roman" pitchFamily="18" charset="0"/>
              </a:rPr>
              <a:pPr/>
              <a:t>12</a:t>
            </a:fld>
            <a:endParaRPr lang="ru-RU" sz="1400" dirty="0">
              <a:ln>
                <a:solidFill>
                  <a:schemeClr val="tx1"/>
                </a:solidFill>
              </a:ln>
              <a:solidFill>
                <a:schemeClr val="tx1"/>
              </a:solidFill>
              <a:latin typeface="Times New Roman" pitchFamily="18" charset="0"/>
              <a:cs typeface="Times New Roman" pitchFamily="18" charset="0"/>
            </a:endParaRPr>
          </a:p>
        </p:txBody>
      </p:sp>
      <p:sp>
        <p:nvSpPr>
          <p:cNvPr id="11" name="TextBox 10"/>
          <p:cNvSpPr txBox="1"/>
          <p:nvPr/>
        </p:nvSpPr>
        <p:spPr>
          <a:xfrm>
            <a:off x="7572396" y="1428736"/>
            <a:ext cx="1571604"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Млн. рублей</a:t>
            </a:r>
            <a:endParaRPr lang="ru-RU" b="1" dirty="0">
              <a:latin typeface="Times New Roman" pitchFamily="18" charset="0"/>
              <a:cs typeface="Times New Roman" pitchFamily="18" charset="0"/>
            </a:endParaRPr>
          </a:p>
        </p:txBody>
      </p:sp>
      <p:sp>
        <p:nvSpPr>
          <p:cNvPr id="15" name="TextBox 14"/>
          <p:cNvSpPr txBox="1"/>
          <p:nvPr/>
        </p:nvSpPr>
        <p:spPr>
          <a:xfrm>
            <a:off x="4572000" y="5286388"/>
            <a:ext cx="543739"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23,2</a:t>
            </a:r>
            <a:endParaRPr lang="ru-RU" sz="1600" b="1" dirty="0">
              <a:latin typeface="Times New Roman" pitchFamily="18" charset="0"/>
              <a:cs typeface="Times New Roman" pitchFamily="18" charset="0"/>
            </a:endParaRPr>
          </a:p>
        </p:txBody>
      </p:sp>
      <p:sp>
        <p:nvSpPr>
          <p:cNvPr id="16" name="TextBox 15"/>
          <p:cNvSpPr txBox="1"/>
          <p:nvPr/>
        </p:nvSpPr>
        <p:spPr>
          <a:xfrm>
            <a:off x="6715140" y="5357826"/>
            <a:ext cx="441146"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1,5</a:t>
            </a:r>
            <a:endParaRPr lang="ru-RU" sz="1600" b="1" dirty="0">
              <a:latin typeface="Times New Roman" pitchFamily="18" charset="0"/>
              <a:cs typeface="Times New Roman" pitchFamily="18" charset="0"/>
            </a:endParaRPr>
          </a:p>
        </p:txBody>
      </p:sp>
      <p:sp>
        <p:nvSpPr>
          <p:cNvPr id="17" name="TextBox 16"/>
          <p:cNvSpPr txBox="1"/>
          <p:nvPr/>
        </p:nvSpPr>
        <p:spPr>
          <a:xfrm>
            <a:off x="2500298" y="5286388"/>
            <a:ext cx="543739"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21,8</a:t>
            </a:r>
            <a:endParaRPr lang="ru-RU" sz="1600" b="1" dirty="0">
              <a:latin typeface="Times New Roman" pitchFamily="18" charset="0"/>
              <a:cs typeface="Times New Roman" pitchFamily="18" charset="0"/>
            </a:endParaRPr>
          </a:p>
        </p:txBody>
      </p:sp>
      <p:sp>
        <p:nvSpPr>
          <p:cNvPr id="18" name="TextBox 17"/>
          <p:cNvSpPr txBox="1"/>
          <p:nvPr/>
        </p:nvSpPr>
        <p:spPr>
          <a:xfrm>
            <a:off x="3571868" y="1214422"/>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457,8</a:t>
            </a:r>
            <a:endParaRPr lang="ru-RU" sz="1600" b="1" dirty="0">
              <a:latin typeface="Times New Roman" pitchFamily="18" charset="0"/>
              <a:cs typeface="Times New Roman" pitchFamily="18" charset="0"/>
            </a:endParaRPr>
          </a:p>
        </p:txBody>
      </p:sp>
      <p:sp>
        <p:nvSpPr>
          <p:cNvPr id="19" name="TextBox 18"/>
          <p:cNvSpPr txBox="1"/>
          <p:nvPr/>
        </p:nvSpPr>
        <p:spPr>
          <a:xfrm>
            <a:off x="4071934" y="1428736"/>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434,6</a:t>
            </a:r>
            <a:endParaRPr lang="ru-RU" sz="1600" b="1" dirty="0">
              <a:latin typeface="Times New Roman" pitchFamily="18" charset="0"/>
              <a:cs typeface="Times New Roman" pitchFamily="18" charset="0"/>
            </a:endParaRPr>
          </a:p>
        </p:txBody>
      </p:sp>
      <p:sp>
        <p:nvSpPr>
          <p:cNvPr id="20" name="TextBox 19"/>
          <p:cNvSpPr txBox="1"/>
          <p:nvPr/>
        </p:nvSpPr>
        <p:spPr>
          <a:xfrm>
            <a:off x="5643570" y="1142984"/>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466,6</a:t>
            </a:r>
            <a:endParaRPr lang="ru-RU" sz="1600" b="1" dirty="0">
              <a:latin typeface="Times New Roman" pitchFamily="18" charset="0"/>
              <a:cs typeface="Times New Roman" pitchFamily="18" charset="0"/>
            </a:endParaRPr>
          </a:p>
        </p:txBody>
      </p:sp>
      <p:sp>
        <p:nvSpPr>
          <p:cNvPr id="22" name="TextBox 21"/>
          <p:cNvSpPr txBox="1"/>
          <p:nvPr/>
        </p:nvSpPr>
        <p:spPr>
          <a:xfrm>
            <a:off x="6215074" y="1142984"/>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465,1</a:t>
            </a:r>
            <a:endParaRPr lang="ru-RU" sz="1600" b="1" dirty="0">
              <a:latin typeface="Times New Roman" pitchFamily="18" charset="0"/>
              <a:cs typeface="Times New Roman" pitchFamily="18" charset="0"/>
            </a:endParaRPr>
          </a:p>
        </p:txBody>
      </p:sp>
      <p:sp>
        <p:nvSpPr>
          <p:cNvPr id="23" name="TextBox 22"/>
          <p:cNvSpPr txBox="1"/>
          <p:nvPr/>
        </p:nvSpPr>
        <p:spPr>
          <a:xfrm>
            <a:off x="1500166" y="1714488"/>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401,3</a:t>
            </a:r>
            <a:endParaRPr lang="ru-RU" sz="1600" b="1" dirty="0">
              <a:latin typeface="Times New Roman" pitchFamily="18" charset="0"/>
              <a:cs typeface="Times New Roman" pitchFamily="18" charset="0"/>
            </a:endParaRPr>
          </a:p>
        </p:txBody>
      </p:sp>
      <p:sp>
        <p:nvSpPr>
          <p:cNvPr id="24" name="TextBox 23"/>
          <p:cNvSpPr txBox="1"/>
          <p:nvPr/>
        </p:nvSpPr>
        <p:spPr>
          <a:xfrm>
            <a:off x="2000232" y="1928802"/>
            <a:ext cx="646331" cy="338554"/>
          </a:xfrm>
          <a:prstGeom prst="rect">
            <a:avLst/>
          </a:prstGeom>
          <a:noFill/>
        </p:spPr>
        <p:txBody>
          <a:bodyPr wrap="none" rtlCol="0">
            <a:spAutoFit/>
          </a:bodyPr>
          <a:lstStyle/>
          <a:p>
            <a:r>
              <a:rPr lang="ru-RU" sz="1600" b="1" dirty="0" smtClean="0">
                <a:latin typeface="Times New Roman" pitchFamily="18" charset="0"/>
                <a:cs typeface="Times New Roman" pitchFamily="18" charset="0"/>
              </a:rPr>
              <a:t>379,5</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Диаграмма 13"/>
          <p:cNvGraphicFramePr/>
          <p:nvPr/>
        </p:nvGraphicFramePr>
        <p:xfrm>
          <a:off x="285720" y="714356"/>
          <a:ext cx="8643998" cy="5857916"/>
        </p:xfrm>
        <a:graphic>
          <a:graphicData uri="http://schemas.openxmlformats.org/drawingml/2006/chart">
            <c:chart xmlns:c="http://schemas.openxmlformats.org/drawingml/2006/chart" xmlns:r="http://schemas.openxmlformats.org/officeDocument/2006/relationships" r:id="rId2"/>
          </a:graphicData>
        </a:graphic>
      </p:graphicFrame>
      <p:sp>
        <p:nvSpPr>
          <p:cNvPr id="7" name="Овал 6"/>
          <p:cNvSpPr/>
          <p:nvPr/>
        </p:nvSpPr>
        <p:spPr>
          <a:xfrm>
            <a:off x="8429652"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омер слайда 4"/>
          <p:cNvSpPr>
            <a:spLocks noGrp="1"/>
          </p:cNvSpPr>
          <p:nvPr>
            <p:ph type="sldNum" sz="quarter" idx="12"/>
          </p:nvPr>
        </p:nvSpPr>
        <p:spPr>
          <a:xfrm>
            <a:off x="8475476" y="6497838"/>
            <a:ext cx="433362" cy="179410"/>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13</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890295" y="3472669"/>
            <a:ext cx="85214" cy="82922"/>
          </a:xfrm>
          <a:prstGeom prst="rect">
            <a:avLst/>
          </a:prstGeom>
        </p:spPr>
        <p:style>
          <a:lnRef idx="0">
            <a:schemeClr val="accent4"/>
          </a:lnRef>
          <a:fillRef idx="3">
            <a:schemeClr val="accent4"/>
          </a:fillRef>
          <a:effectRef idx="3">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ru-RU"/>
          </a:p>
        </p:txBody>
      </p:sp>
      <p:sp>
        <p:nvSpPr>
          <p:cNvPr id="11" name="Прямоугольник 10"/>
          <p:cNvSpPr/>
          <p:nvPr/>
        </p:nvSpPr>
        <p:spPr>
          <a:xfrm>
            <a:off x="6885829" y="3246166"/>
            <a:ext cx="89451" cy="86195"/>
          </a:xfrm>
          <a:prstGeom prst="rect">
            <a:avLst/>
          </a:prstGeom>
          <a:solidFill>
            <a:srgbClr val="00B050"/>
          </a:solidFill>
          <a:ln/>
        </p:spPr>
        <p:style>
          <a:lnRef idx="0">
            <a:schemeClr val="accent3"/>
          </a:lnRef>
          <a:fillRef idx="3">
            <a:schemeClr val="accent3"/>
          </a:fillRef>
          <a:effectRef idx="3">
            <a:schemeClr val="accent3"/>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ru-RU"/>
          </a:p>
        </p:txBody>
      </p:sp>
      <p:sp>
        <p:nvSpPr>
          <p:cNvPr id="8" name="Заголовок 7"/>
          <p:cNvSpPr>
            <a:spLocks noGrp="1"/>
          </p:cNvSpPr>
          <p:nvPr>
            <p:ph type="title"/>
          </p:nvPr>
        </p:nvSpPr>
        <p:spPr>
          <a:xfrm>
            <a:off x="285720" y="214290"/>
            <a:ext cx="8643966" cy="571504"/>
          </a:xfrm>
        </p:spPr>
        <p:txBody>
          <a:bodyPr>
            <a:normAutofit fontScale="90000"/>
          </a:bodyPr>
          <a:lstStyle/>
          <a:p>
            <a:r>
              <a:rPr lang="ru-RU" sz="3600" b="1" dirty="0" smtClean="0">
                <a:latin typeface="Times New Roman" pitchFamily="18" charset="0"/>
                <a:cs typeface="Times New Roman" pitchFamily="18" charset="0"/>
              </a:rPr>
              <a:t/>
            </a:r>
            <a:br>
              <a:rPr lang="ru-RU" sz="3600" b="1" dirty="0" smtClean="0">
                <a:latin typeface="Times New Roman" pitchFamily="18" charset="0"/>
                <a:cs typeface="Times New Roman" pitchFamily="18" charset="0"/>
              </a:rPr>
            </a:br>
            <a:r>
              <a:rPr lang="ru-RU" sz="3600" b="1" dirty="0" smtClean="0">
                <a:latin typeface="Times New Roman" pitchFamily="18" charset="0"/>
                <a:cs typeface="Times New Roman" pitchFamily="18" charset="0"/>
              </a:rPr>
              <a:t>Исполнение районного бюджета за 2020 год</a:t>
            </a:r>
            <a:r>
              <a:rPr lang="ru-RU" dirty="0" smtClean="0"/>
              <a:t/>
            </a:r>
            <a:br>
              <a:rPr lang="ru-RU" dirty="0" smtClean="0"/>
            </a:br>
            <a:endParaRPr lang="ru-RU" dirty="0"/>
          </a:p>
        </p:txBody>
      </p:sp>
      <p:sp>
        <p:nvSpPr>
          <p:cNvPr id="12" name="TextBox 9"/>
          <p:cNvSpPr txBox="1"/>
          <p:nvPr/>
        </p:nvSpPr>
        <p:spPr>
          <a:xfrm>
            <a:off x="6943659" y="3341535"/>
            <a:ext cx="928694" cy="29238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dirty="0" smtClean="0">
                <a:latin typeface="Times New Roman" pitchFamily="18" charset="0"/>
                <a:cs typeface="Times New Roman" pitchFamily="18" charset="0"/>
              </a:rPr>
              <a:t>Профицит</a:t>
            </a:r>
            <a:endParaRPr lang="ru-RU" sz="1300" dirty="0">
              <a:latin typeface="Times New Roman" pitchFamily="18" charset="0"/>
              <a:cs typeface="Times New Roman" pitchFamily="18" charset="0"/>
            </a:endParaRPr>
          </a:p>
        </p:txBody>
      </p:sp>
      <p:sp>
        <p:nvSpPr>
          <p:cNvPr id="13" name="TextBox 9"/>
          <p:cNvSpPr txBox="1"/>
          <p:nvPr/>
        </p:nvSpPr>
        <p:spPr>
          <a:xfrm>
            <a:off x="6937158" y="3119270"/>
            <a:ext cx="1000110" cy="29238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dirty="0" smtClean="0">
                <a:latin typeface="Times New Roman" pitchFamily="18" charset="0"/>
                <a:cs typeface="Times New Roman" pitchFamily="18" charset="0"/>
              </a:rPr>
              <a:t>Дефицит</a:t>
            </a:r>
            <a:endParaRPr lang="ru-RU" sz="13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Овал 21"/>
          <p:cNvSpPr/>
          <p:nvPr/>
        </p:nvSpPr>
        <p:spPr>
          <a:xfrm>
            <a:off x="8429652"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00034" y="214290"/>
            <a:ext cx="8215370" cy="868346"/>
          </a:xfrm>
          <a:noFill/>
          <a:ln>
            <a:noFill/>
          </a:ln>
        </p:spPr>
        <p:style>
          <a:lnRef idx="1">
            <a:schemeClr val="accent5"/>
          </a:lnRef>
          <a:fillRef idx="2">
            <a:schemeClr val="accent5"/>
          </a:fillRef>
          <a:effectRef idx="1">
            <a:schemeClr val="accent5"/>
          </a:effectRef>
          <a:fontRef idx="minor">
            <a:schemeClr val="dk1"/>
          </a:fontRef>
        </p:style>
        <p:txBody>
          <a:bodyPr>
            <a:noAutofit/>
          </a:bodyPr>
          <a:lstStyle/>
          <a:p>
            <a:r>
              <a:rPr lang="ru-RU" sz="2400" b="1" dirty="0" smtClean="0">
                <a:solidFill>
                  <a:srgbClr val="000000"/>
                </a:solidFill>
                <a:latin typeface="Times New Roman" pitchFamily="18" charset="0"/>
                <a:cs typeface="Times New Roman" pitchFamily="18" charset="0"/>
              </a:rPr>
              <a:t>Структура доходов районного бюджета </a:t>
            </a:r>
            <a:br>
              <a:rPr lang="ru-RU" sz="2400" b="1" dirty="0" smtClean="0">
                <a:solidFill>
                  <a:srgbClr val="000000"/>
                </a:solidFill>
                <a:latin typeface="Times New Roman" pitchFamily="18" charset="0"/>
                <a:cs typeface="Times New Roman" pitchFamily="18" charset="0"/>
              </a:rPr>
            </a:br>
            <a:r>
              <a:rPr lang="ru-RU" sz="2400" b="1" dirty="0" smtClean="0">
                <a:solidFill>
                  <a:srgbClr val="000000"/>
                </a:solidFill>
                <a:latin typeface="Times New Roman" pitchFamily="18" charset="0"/>
                <a:cs typeface="Times New Roman" pitchFamily="18" charset="0"/>
              </a:rPr>
              <a:t>в % и млн. рублей</a:t>
            </a:r>
            <a:endParaRPr lang="ru-RU" sz="2400" b="1" dirty="0">
              <a:solidFill>
                <a:srgbClr val="000000"/>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a:xfrm>
            <a:off x="6585097" y="6458304"/>
            <a:ext cx="2305080"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14</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10" name="Схема 9"/>
          <p:cNvGraphicFramePr/>
          <p:nvPr>
            <p:extLst>
              <p:ext uri="{D42A27DB-BD31-4B8C-83A1-F6EECF244321}">
                <p14:modId xmlns:p14="http://schemas.microsoft.com/office/powerpoint/2010/main" val="935860505"/>
              </p:ext>
            </p:extLst>
          </p:nvPr>
        </p:nvGraphicFramePr>
        <p:xfrm>
          <a:off x="1428728" y="1714488"/>
          <a:ext cx="1714512" cy="369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Схема 11"/>
          <p:cNvGraphicFramePr/>
          <p:nvPr/>
        </p:nvGraphicFramePr>
        <p:xfrm>
          <a:off x="6500826" y="3357562"/>
          <a:ext cx="2143140" cy="2616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Схема 12"/>
          <p:cNvGraphicFramePr/>
          <p:nvPr/>
        </p:nvGraphicFramePr>
        <p:xfrm>
          <a:off x="571472" y="5000636"/>
          <a:ext cx="2000264" cy="26161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7" name="Схема 16"/>
          <p:cNvGraphicFramePr/>
          <p:nvPr/>
        </p:nvGraphicFramePr>
        <p:xfrm>
          <a:off x="571472" y="3071810"/>
          <a:ext cx="1643074" cy="46166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25" name="Схема 24"/>
          <p:cNvGraphicFramePr/>
          <p:nvPr/>
        </p:nvGraphicFramePr>
        <p:xfrm>
          <a:off x="714348" y="2285992"/>
          <a:ext cx="1857388" cy="285752"/>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36" name="Схема 35"/>
          <p:cNvGraphicFramePr/>
          <p:nvPr/>
        </p:nvGraphicFramePr>
        <p:xfrm>
          <a:off x="428596" y="3714752"/>
          <a:ext cx="1714512" cy="369332"/>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30" name="TextBox 1"/>
          <p:cNvSpPr txBox="1"/>
          <p:nvPr/>
        </p:nvSpPr>
        <p:spPr>
          <a:xfrm>
            <a:off x="5715008" y="4071942"/>
            <a:ext cx="955725" cy="29914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31" name="TextBox 1"/>
          <p:cNvSpPr txBox="1"/>
          <p:nvPr/>
        </p:nvSpPr>
        <p:spPr>
          <a:xfrm>
            <a:off x="3786182" y="1785926"/>
            <a:ext cx="428628" cy="357190"/>
          </a:xfrm>
          <a:prstGeom prst="rect">
            <a:avLst/>
          </a:prstGeom>
        </p:spPr>
        <p:txBody>
          <a:bodyPr vert="horz"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33" name="TextBox 1"/>
          <p:cNvSpPr txBox="1"/>
          <p:nvPr/>
        </p:nvSpPr>
        <p:spPr>
          <a:xfrm>
            <a:off x="5643570" y="3357562"/>
            <a:ext cx="955725" cy="29914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34" name="TextBox 1"/>
          <p:cNvSpPr txBox="1"/>
          <p:nvPr/>
        </p:nvSpPr>
        <p:spPr>
          <a:xfrm>
            <a:off x="4714876" y="2357430"/>
            <a:ext cx="955725" cy="29914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44" name="TextBox 1"/>
          <p:cNvSpPr txBox="1"/>
          <p:nvPr/>
        </p:nvSpPr>
        <p:spPr>
          <a:xfrm>
            <a:off x="5429256" y="2714620"/>
            <a:ext cx="955725" cy="29914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45" name="TextBox 1"/>
          <p:cNvSpPr txBox="1"/>
          <p:nvPr/>
        </p:nvSpPr>
        <p:spPr>
          <a:xfrm>
            <a:off x="4071934" y="2143116"/>
            <a:ext cx="428628" cy="357190"/>
          </a:xfrm>
          <a:prstGeom prst="rect">
            <a:avLst/>
          </a:prstGeom>
        </p:spPr>
        <p:txBody>
          <a:bodyPr vert="horz"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51" name="TextBox 1"/>
          <p:cNvSpPr txBox="1"/>
          <p:nvPr/>
        </p:nvSpPr>
        <p:spPr>
          <a:xfrm>
            <a:off x="2571736" y="3786190"/>
            <a:ext cx="897767" cy="28128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ru-RU" sz="1000" dirty="0"/>
          </a:p>
        </p:txBody>
      </p:sp>
      <p:sp>
        <p:nvSpPr>
          <p:cNvPr id="20" name="Скругленный прямоугольник 19"/>
          <p:cNvSpPr/>
          <p:nvPr/>
        </p:nvSpPr>
        <p:spPr>
          <a:xfrm>
            <a:off x="1714480" y="5429264"/>
            <a:ext cx="5715040" cy="7858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400" b="1" dirty="0" smtClean="0">
                <a:latin typeface="Times New Roman" pitchFamily="18" charset="0"/>
                <a:cs typeface="Times New Roman" pitchFamily="18" charset="0"/>
              </a:rPr>
              <a:t>Всего Доходов – </a:t>
            </a:r>
            <a:r>
              <a:rPr lang="ru-RU" sz="2400" b="1" dirty="0" smtClean="0">
                <a:latin typeface="Times New Roman" pitchFamily="18" charset="0"/>
                <a:cs typeface="Times New Roman" pitchFamily="18" charset="0"/>
              </a:rPr>
              <a:t>466,6  </a:t>
            </a:r>
            <a:r>
              <a:rPr lang="ru-RU" sz="2400" b="1" dirty="0" smtClean="0">
                <a:latin typeface="Times New Roman" pitchFamily="18" charset="0"/>
                <a:cs typeface="Times New Roman" pitchFamily="18" charset="0"/>
              </a:rPr>
              <a:t>млн. рублей</a:t>
            </a:r>
            <a:endParaRPr lang="ru-RU" sz="2400" b="1" dirty="0">
              <a:latin typeface="Times New Roman" pitchFamily="18" charset="0"/>
              <a:cs typeface="Times New Roman" pitchFamily="18" charset="0"/>
            </a:endParaRPr>
          </a:p>
        </p:txBody>
      </p:sp>
      <p:graphicFrame>
        <p:nvGraphicFramePr>
          <p:cNvPr id="23" name="Диаграмма 22"/>
          <p:cNvGraphicFramePr>
            <a:graphicFrameLocks/>
          </p:cNvGraphicFramePr>
          <p:nvPr>
            <p:extLst>
              <p:ext uri="{D42A27DB-BD31-4B8C-83A1-F6EECF244321}">
                <p14:modId xmlns:p14="http://schemas.microsoft.com/office/powerpoint/2010/main" val="1078944411"/>
              </p:ext>
            </p:extLst>
          </p:nvPr>
        </p:nvGraphicFramePr>
        <p:xfrm>
          <a:off x="285720" y="1214422"/>
          <a:ext cx="8643998" cy="4350113"/>
        </p:xfrm>
        <a:graphic>
          <a:graphicData uri="http://schemas.openxmlformats.org/drawingml/2006/chart">
            <c:chart xmlns:c="http://schemas.openxmlformats.org/drawingml/2006/chart" xmlns:r="http://schemas.openxmlformats.org/officeDocument/2006/relationships" r:id="rId32"/>
          </a:graphicData>
        </a:graphic>
      </p:graphicFrame>
      <p:graphicFrame>
        <p:nvGraphicFramePr>
          <p:cNvPr id="21" name="Диаграмма 20"/>
          <p:cNvGraphicFramePr>
            <a:graphicFrameLocks/>
          </p:cNvGraphicFramePr>
          <p:nvPr>
            <p:extLst>
              <p:ext uri="{D42A27DB-BD31-4B8C-83A1-F6EECF244321}">
                <p14:modId xmlns:p14="http://schemas.microsoft.com/office/powerpoint/2010/main" val="1150254707"/>
              </p:ext>
            </p:extLst>
          </p:nvPr>
        </p:nvGraphicFramePr>
        <p:xfrm>
          <a:off x="714348" y="1214422"/>
          <a:ext cx="8001056" cy="4290219"/>
        </p:xfrm>
        <a:graphic>
          <a:graphicData uri="http://schemas.openxmlformats.org/drawingml/2006/chart">
            <c:chart xmlns:c="http://schemas.openxmlformats.org/drawingml/2006/chart" xmlns:r="http://schemas.openxmlformats.org/officeDocument/2006/relationships" r:id="rId3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1\Desktop\картинки\0001-001-.png"/>
          <p:cNvPicPr>
            <a:picLocks noChangeAspect="1" noChangeArrowheads="1"/>
          </p:cNvPicPr>
          <p:nvPr/>
        </p:nvPicPr>
        <p:blipFill>
          <a:blip r:embed="rId3" cstate="print">
            <a:lum bright="60000" contrast="-69000"/>
          </a:blip>
          <a:srcRect/>
          <a:stretch>
            <a:fillRect/>
          </a:stretch>
        </p:blipFill>
        <p:spPr bwMode="auto">
          <a:xfrm>
            <a:off x="0" y="0"/>
            <a:ext cx="9144000" cy="6858000"/>
          </a:xfrm>
          <a:prstGeom prst="rect">
            <a:avLst/>
          </a:prstGeom>
          <a:noFill/>
        </p:spPr>
      </p:pic>
      <p:sp>
        <p:nvSpPr>
          <p:cNvPr id="7" name="Овал 6"/>
          <p:cNvSpPr/>
          <p:nvPr/>
        </p:nvSpPr>
        <p:spPr>
          <a:xfrm>
            <a:off x="8429653" y="6500834"/>
            <a:ext cx="571504" cy="2143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b="1" dirty="0" smtClean="0">
                <a:latin typeface="Times New Roman" pitchFamily="18" charset="0"/>
                <a:cs typeface="Times New Roman" pitchFamily="18" charset="0"/>
              </a:rPr>
              <a:t>15</a:t>
            </a:r>
            <a:endParaRPr lang="ru-RU" sz="1400" b="1" dirty="0">
              <a:latin typeface="Times New Roman" pitchFamily="18" charset="0"/>
              <a:cs typeface="Times New Roman" pitchFamily="18" charset="0"/>
            </a:endParaRPr>
          </a:p>
        </p:txBody>
      </p:sp>
      <p:sp>
        <p:nvSpPr>
          <p:cNvPr id="2" name="TextBox 1"/>
          <p:cNvSpPr txBox="1"/>
          <p:nvPr/>
        </p:nvSpPr>
        <p:spPr>
          <a:xfrm>
            <a:off x="1739418" y="332656"/>
            <a:ext cx="6432983" cy="369332"/>
          </a:xfrm>
          <a:prstGeom prst="rect">
            <a:avLst/>
          </a:prstGeom>
          <a:noFill/>
        </p:spPr>
        <p:txBody>
          <a:bodyPr wrap="square" rtlCol="0">
            <a:spAutoFit/>
          </a:bodyPr>
          <a:lstStyle/>
          <a:p>
            <a:r>
              <a:rPr lang="ru-RU" b="1" dirty="0" smtClean="0">
                <a:solidFill>
                  <a:srgbClr val="FF0000"/>
                </a:solidFill>
                <a:latin typeface="Times New Roman" panose="02020603050405020304" pitchFamily="18" charset="0"/>
                <a:cs typeface="Times New Roman" panose="02020603050405020304" pitchFamily="18" charset="0"/>
              </a:rPr>
              <a:t>Какие налоги зачисляются на территории района </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85016" y="688415"/>
            <a:ext cx="8893653" cy="5919576"/>
          </a:xfrm>
          <a:prstGeom prst="roundRect">
            <a:avLst/>
          </a:prstGeom>
          <a:solidFill>
            <a:srgbClr val="CADC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8" name="Содержимое 5"/>
          <p:cNvGraphicFramePr>
            <a:graphicFrameLocks/>
          </p:cNvGraphicFramePr>
          <p:nvPr>
            <p:extLst>
              <p:ext uri="{D42A27DB-BD31-4B8C-83A1-F6EECF244321}">
                <p14:modId xmlns:p14="http://schemas.microsoft.com/office/powerpoint/2010/main" val="2349561767"/>
              </p:ext>
            </p:extLst>
          </p:nvPr>
        </p:nvGraphicFramePr>
        <p:xfrm>
          <a:off x="274437" y="911899"/>
          <a:ext cx="8514811" cy="5353986"/>
        </p:xfrm>
        <a:graphic>
          <a:graphicData uri="http://schemas.openxmlformats.org/drawingml/2006/table">
            <a:tbl>
              <a:tblPr firstRow="1" bandRow="1">
                <a:tableStyleId>{74C1A8A3-306A-4EB7-A6B1-4F7E0EB9C5D6}</a:tableStyleId>
              </a:tblPr>
              <a:tblGrid>
                <a:gridCol w="806368"/>
                <a:gridCol w="5116155"/>
                <a:gridCol w="1152128"/>
                <a:gridCol w="1440160"/>
              </a:tblGrid>
              <a:tr h="569112">
                <a:tc rowSpan="2">
                  <a:txBody>
                    <a:bodyPr/>
                    <a:lstStyle/>
                    <a:p>
                      <a:pPr algn="ctr"/>
                      <a:endParaRPr lang="ru-RU" sz="1600" dirty="0">
                        <a:solidFill>
                          <a:schemeClr val="tx1"/>
                        </a:solidFill>
                        <a:latin typeface="Times New Roman" pitchFamily="18" charset="0"/>
                        <a:cs typeface="Times New Roman"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ru-RU" sz="1400" dirty="0" smtClean="0">
                          <a:solidFill>
                            <a:schemeClr val="tx1"/>
                          </a:solidFill>
                          <a:latin typeface="Times New Roman" pitchFamily="18" charset="0"/>
                          <a:cs typeface="Times New Roman" pitchFamily="18" charset="0"/>
                        </a:rPr>
                        <a:t>Налоги и</a:t>
                      </a:r>
                      <a:r>
                        <a:rPr lang="ru-RU" sz="1400" baseline="0" dirty="0" smtClean="0">
                          <a:solidFill>
                            <a:schemeClr val="tx1"/>
                          </a:solidFill>
                          <a:latin typeface="Times New Roman" pitchFamily="18" charset="0"/>
                          <a:cs typeface="Times New Roman" pitchFamily="18" charset="0"/>
                        </a:rPr>
                        <a:t> сборы, установленные законодательством</a:t>
                      </a:r>
                      <a:endParaRPr lang="ru-RU" sz="14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ru-RU" sz="1400" dirty="0" smtClean="0">
                          <a:solidFill>
                            <a:schemeClr val="tx1"/>
                          </a:solidFill>
                          <a:latin typeface="Times New Roman" pitchFamily="18" charset="0"/>
                          <a:cs typeface="Times New Roman" pitchFamily="18" charset="0"/>
                        </a:rPr>
                        <a:t>Уровни</a:t>
                      </a:r>
                      <a:r>
                        <a:rPr lang="ru-RU" sz="1400" baseline="0" dirty="0" smtClean="0">
                          <a:solidFill>
                            <a:schemeClr val="tx1"/>
                          </a:solidFill>
                          <a:latin typeface="Times New Roman" pitchFamily="18" charset="0"/>
                          <a:cs typeface="Times New Roman" pitchFamily="18" charset="0"/>
                        </a:rPr>
                        <a:t> бюджета</a:t>
                      </a:r>
                      <a:endParaRPr lang="ru-RU" sz="14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tc>
              </a:tr>
              <a:tr h="733543">
                <a:tc vMerge="1">
                  <a:txBody>
                    <a:bodyPr/>
                    <a:lstStyle/>
                    <a:p>
                      <a:endParaRPr lang="ru-RU"/>
                    </a:p>
                  </a:txBody>
                  <a:tcPr/>
                </a:tc>
                <a:tc vMerge="1">
                  <a:txBody>
                    <a:bodyPr/>
                    <a:lstStyle/>
                    <a:p>
                      <a:endParaRPr lang="ru-RU" dirty="0"/>
                    </a:p>
                  </a:txBody>
                  <a:tcPr/>
                </a:tc>
                <a:tc>
                  <a:txBody>
                    <a:bodyPr/>
                    <a:lstStyle/>
                    <a:p>
                      <a:pPr algn="ctr"/>
                      <a:r>
                        <a:rPr lang="ru-RU" sz="1400" dirty="0" smtClean="0">
                          <a:solidFill>
                            <a:schemeClr val="tx1"/>
                          </a:solidFill>
                          <a:latin typeface="Times New Roman" pitchFamily="18" charset="0"/>
                          <a:cs typeface="Times New Roman" pitchFamily="18" charset="0"/>
                        </a:rPr>
                        <a:t>Районный бюджет</a:t>
                      </a:r>
                      <a:endParaRPr lang="ru-RU" sz="14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dirty="0" smtClean="0">
                          <a:solidFill>
                            <a:schemeClr val="tx1"/>
                          </a:solidFill>
                          <a:latin typeface="Times New Roman" pitchFamily="18" charset="0"/>
                          <a:cs typeface="Times New Roman" pitchFamily="18" charset="0"/>
                        </a:rPr>
                        <a:t>Бюджеты городских и сельских поселений</a:t>
                      </a:r>
                      <a:endParaRPr lang="ru-RU" sz="14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9661">
                <a:tc rowSpan="8">
                  <a:txBody>
                    <a:bodyPr/>
                    <a:lstStyle/>
                    <a:p>
                      <a:pPr algn="ctr"/>
                      <a:r>
                        <a:rPr lang="ru-RU" sz="1400" dirty="0" smtClean="0">
                          <a:latin typeface="Times New Roman" pitchFamily="18" charset="0"/>
                          <a:cs typeface="Times New Roman" pitchFamily="18" charset="0"/>
                        </a:rPr>
                        <a:t>Федеральные</a:t>
                      </a:r>
                      <a:endParaRPr lang="ru-RU" sz="1400" dirty="0">
                        <a:latin typeface="Times New Roman" pitchFamily="18" charset="0"/>
                        <a:cs typeface="Times New Roman" pitchFamily="18" charset="0"/>
                      </a:endParaRPr>
                    </a:p>
                  </a:txBody>
                  <a:tcPr vert="vert27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 Акцизы,</a:t>
                      </a:r>
                      <a:r>
                        <a:rPr lang="ru-RU" sz="1400" baseline="0" dirty="0" smtClean="0">
                          <a:latin typeface="Times New Roman" pitchFamily="18" charset="0"/>
                          <a:cs typeface="Times New Roman" pitchFamily="18" charset="0"/>
                        </a:rPr>
                        <a:t> в том числе:</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6258">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ru-RU" sz="1400" dirty="0" smtClean="0">
                          <a:latin typeface="Times New Roman" pitchFamily="18" charset="0"/>
                          <a:cs typeface="Times New Roman" pitchFamily="18" charset="0"/>
                        </a:rPr>
                        <a:t>доходы от уплаты акцизов на нефтепродукты</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5752">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ru-RU" sz="1400" dirty="0" smtClean="0">
                          <a:latin typeface="Times New Roman" pitchFamily="18" charset="0"/>
                          <a:cs typeface="Times New Roman" pitchFamily="18" charset="0"/>
                        </a:rPr>
                        <a:t>2.</a:t>
                      </a:r>
                      <a:r>
                        <a:rPr lang="ru-RU" sz="1400" baseline="0" dirty="0" smtClean="0">
                          <a:latin typeface="Times New Roman" pitchFamily="18" charset="0"/>
                          <a:cs typeface="Times New Roman" pitchFamily="18" charset="0"/>
                        </a:rPr>
                        <a:t> Налог на доходы физических лиц (по единым нормативам)</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8%</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6704">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ru-RU" sz="1400" dirty="0" smtClean="0">
                          <a:latin typeface="Times New Roman" pitchFamily="18" charset="0"/>
                          <a:cs typeface="Times New Roman" pitchFamily="18" charset="0"/>
                        </a:rPr>
                        <a:t>3.Налоги со специальными налоговыми режимами, в том числе:</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9661">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ru-RU" sz="1400" dirty="0" smtClean="0">
                          <a:latin typeface="Times New Roman" pitchFamily="18" charset="0"/>
                          <a:cs typeface="Times New Roman" pitchFamily="18" charset="0"/>
                        </a:rPr>
                        <a:t>единый налог на вмененный доход</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75185">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ru-RU" sz="1400" dirty="0" smtClean="0">
                          <a:latin typeface="Times New Roman" pitchFamily="18" charset="0"/>
                          <a:cs typeface="Times New Roman" pitchFamily="18" charset="0"/>
                        </a:rPr>
                        <a:t>единый сельскохозяйственный налог</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50%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50%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0451">
                <a:tc vMerge="1">
                  <a:txBody>
                    <a:bodyPr/>
                    <a:lstStyle/>
                    <a:p>
                      <a:endParaRPr lang="ru-RU"/>
                    </a:p>
                  </a:txBody>
                  <a:tcPr/>
                </a:tc>
                <a:tc>
                  <a:txBody>
                    <a:bodyPr/>
                    <a:lstStyle/>
                    <a:p>
                      <a:r>
                        <a:rPr lang="ru-RU" sz="1400" dirty="0" smtClean="0">
                          <a:latin typeface="Times New Roman" pitchFamily="18" charset="0"/>
                          <a:cs typeface="Times New Roman" pitchFamily="18" charset="0"/>
                        </a:rPr>
                        <a:t>налог, взимаемый в связи с применением патентной системы налогообложения</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23795">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ru-RU" sz="1400" dirty="0" smtClean="0">
                          <a:latin typeface="Times New Roman" pitchFamily="18" charset="0"/>
                          <a:cs typeface="Times New Roman" pitchFamily="18" charset="0"/>
                        </a:rPr>
                        <a:t>4. Государственная пошлина ( в зависимости от установленных</a:t>
                      </a:r>
                      <a:r>
                        <a:rPr lang="ru-RU" sz="1400" baseline="0" dirty="0" smtClean="0">
                          <a:latin typeface="Times New Roman" pitchFamily="18" charset="0"/>
                          <a:cs typeface="Times New Roman" pitchFamily="18" charset="0"/>
                        </a:rPr>
                        <a:t> полномочий)</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57190">
                <a:tc rowSpan="2">
                  <a:txBody>
                    <a:bodyPr/>
                    <a:lstStyle/>
                    <a:p>
                      <a:r>
                        <a:rPr lang="ru-RU" sz="1400" dirty="0" smtClean="0">
                          <a:latin typeface="Times New Roman" pitchFamily="18" charset="0"/>
                          <a:cs typeface="Times New Roman" pitchFamily="18" charset="0"/>
                        </a:rPr>
                        <a:t>Местные</a:t>
                      </a:r>
                      <a:endParaRPr lang="ru-RU" sz="1400" dirty="0">
                        <a:latin typeface="Times New Roman" pitchFamily="18" charset="0"/>
                        <a:cs typeface="Times New Roman" pitchFamily="18" charset="0"/>
                      </a:endParaRPr>
                    </a:p>
                  </a:txBody>
                  <a:tcPr vert="vert27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 Налог на имущество физических</a:t>
                      </a:r>
                      <a:r>
                        <a:rPr lang="ru-RU" sz="1400" baseline="0" dirty="0" smtClean="0">
                          <a:latin typeface="Times New Roman" pitchFamily="18" charset="0"/>
                          <a:cs typeface="Times New Roman" pitchFamily="18" charset="0"/>
                        </a:rPr>
                        <a:t> лиц</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0869">
                <a:tc vMerge="1">
                  <a:txBody>
                    <a:bodyPr/>
                    <a:lstStyle/>
                    <a:p>
                      <a:endParaRPr lang="ru-RU" sz="1400" dirty="0">
                        <a:latin typeface="Times New Roman" pitchFamily="18" charset="0"/>
                        <a:cs typeface="Times New Roman"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ru-RU" sz="1400" dirty="0" smtClean="0">
                          <a:latin typeface="Times New Roman" pitchFamily="18" charset="0"/>
                          <a:cs typeface="Times New Roman" pitchFamily="18" charset="0"/>
                        </a:rPr>
                        <a:t>2. Земельный налог</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dirty="0" smtClean="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981802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a:xfrm>
            <a:off x="5148064" y="6093296"/>
            <a:ext cx="871736" cy="628179"/>
          </a:xfrm>
        </p:spPr>
        <p:txBody>
          <a:bodyPr/>
          <a:lstStyle/>
          <a:p>
            <a:r>
              <a:rPr lang="ru-RU" dirty="0" smtClean="0"/>
              <a:t>3</a:t>
            </a:r>
            <a:endParaRPr lang="ru-RU" dirty="0"/>
          </a:p>
        </p:txBody>
      </p:sp>
      <p:grpSp>
        <p:nvGrpSpPr>
          <p:cNvPr id="2" name="Группа 8"/>
          <p:cNvGrpSpPr/>
          <p:nvPr/>
        </p:nvGrpSpPr>
        <p:grpSpPr>
          <a:xfrm>
            <a:off x="251520" y="6011311"/>
            <a:ext cx="1224145" cy="586703"/>
            <a:chOff x="1257288" y="3815536"/>
            <a:chExt cx="1285970" cy="1046990"/>
          </a:xfrm>
          <a:scene3d>
            <a:camera prst="orthographicFront"/>
            <a:lightRig rig="flat" dir="t"/>
          </a:scene3d>
        </p:grpSpPr>
        <p:sp>
          <p:nvSpPr>
            <p:cNvPr id="10" name="Скругленный прямоугольник 9"/>
            <p:cNvSpPr/>
            <p:nvPr/>
          </p:nvSpPr>
          <p:spPr>
            <a:xfrm>
              <a:off x="1257288" y="3815536"/>
              <a:ext cx="1285970" cy="1046990"/>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1" name="Скругленный прямоугольник 4"/>
            <p:cNvSpPr/>
            <p:nvPr/>
          </p:nvSpPr>
          <p:spPr>
            <a:xfrm>
              <a:off x="1299472" y="3815536"/>
              <a:ext cx="1201602" cy="104699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200" dirty="0" smtClean="0">
                  <a:latin typeface="Times New Roman" pitchFamily="18" charset="0"/>
                  <a:cs typeface="Times New Roman" pitchFamily="18" charset="0"/>
                </a:rPr>
                <a:t>37</a:t>
              </a:r>
              <a:r>
                <a:rPr lang="ru-RU" sz="1200" kern="1200" dirty="0" smtClean="0">
                  <a:latin typeface="Times New Roman" pitchFamily="18" charset="0"/>
                  <a:cs typeface="Times New Roman" pitchFamily="18" charset="0"/>
                </a:rPr>
                <a:t> </a:t>
              </a:r>
              <a:r>
                <a:rPr lang="ru-RU" sz="1200" kern="1200" dirty="0" smtClean="0">
                  <a:latin typeface="Times New Roman" pitchFamily="18" charset="0"/>
                  <a:cs typeface="Times New Roman" pitchFamily="18" charset="0"/>
                </a:rPr>
                <a:t>тыс. рублей </a:t>
              </a:r>
            </a:p>
            <a:p>
              <a:pPr lvl="0" algn="ctr" defTabSz="666750" rtl="0">
                <a:lnSpc>
                  <a:spcPct val="90000"/>
                </a:lnSpc>
                <a:spcBef>
                  <a:spcPct val="0"/>
                </a:spcBef>
                <a:spcAft>
                  <a:spcPct val="35000"/>
                </a:spcAft>
              </a:pPr>
              <a:r>
                <a:rPr lang="ru-RU" sz="1200" kern="1200" dirty="0" smtClean="0">
                  <a:latin typeface="Times New Roman" pitchFamily="18" charset="0"/>
                  <a:cs typeface="Times New Roman" pitchFamily="18" charset="0"/>
                </a:rPr>
                <a:t>на 1 жителя</a:t>
              </a:r>
              <a:endParaRPr lang="ru-RU" sz="1200" kern="1200" dirty="0">
                <a:latin typeface="Times New Roman" pitchFamily="18" charset="0"/>
                <a:cs typeface="Times New Roman" pitchFamily="18" charset="0"/>
              </a:endParaRPr>
            </a:p>
          </p:txBody>
        </p:sp>
      </p:grpSp>
      <p:grpSp>
        <p:nvGrpSpPr>
          <p:cNvPr id="3" name="Группа 11"/>
          <p:cNvGrpSpPr/>
          <p:nvPr/>
        </p:nvGrpSpPr>
        <p:grpSpPr>
          <a:xfrm>
            <a:off x="1622440" y="5939574"/>
            <a:ext cx="1398275" cy="678662"/>
            <a:chOff x="-2196244" y="2920368"/>
            <a:chExt cx="1038359" cy="479451"/>
          </a:xfrm>
          <a:scene3d>
            <a:camera prst="orthographicFront"/>
            <a:lightRig rig="flat" dir="t"/>
          </a:scene3d>
        </p:grpSpPr>
        <p:sp>
          <p:nvSpPr>
            <p:cNvPr id="13" name="Скругленный прямоугольник 12"/>
            <p:cNvSpPr/>
            <p:nvPr/>
          </p:nvSpPr>
          <p:spPr>
            <a:xfrm>
              <a:off x="-2196244" y="2980943"/>
              <a:ext cx="1038359" cy="402291"/>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4" name="Скругленный прямоугольник 4"/>
            <p:cNvSpPr/>
            <p:nvPr/>
          </p:nvSpPr>
          <p:spPr>
            <a:xfrm>
              <a:off x="-2150664" y="2920368"/>
              <a:ext cx="936104" cy="47945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200" dirty="0" smtClean="0">
                  <a:latin typeface="Times New Roman" pitchFamily="18" charset="0"/>
                  <a:cs typeface="Times New Roman" pitchFamily="18" charset="0"/>
                </a:rPr>
                <a:t>43,7</a:t>
              </a:r>
              <a:r>
                <a:rPr lang="ru-RU" sz="1200" kern="1200" dirty="0" smtClean="0">
                  <a:latin typeface="Times New Roman" pitchFamily="18" charset="0"/>
                  <a:cs typeface="Times New Roman" pitchFamily="18" charset="0"/>
                </a:rPr>
                <a:t> </a:t>
              </a:r>
              <a:r>
                <a:rPr lang="ru-RU" sz="1200" kern="1200" dirty="0" smtClean="0">
                  <a:latin typeface="Times New Roman" pitchFamily="18" charset="0"/>
                  <a:cs typeface="Times New Roman" pitchFamily="18" charset="0"/>
                </a:rPr>
                <a:t>тыс. рублей на 1 жителя</a:t>
              </a:r>
              <a:endParaRPr lang="ru-RU" sz="1200" kern="1200" dirty="0"/>
            </a:p>
          </p:txBody>
        </p:sp>
      </p:grpSp>
      <p:sp>
        <p:nvSpPr>
          <p:cNvPr id="15" name="Скругленный прямоугольник 14"/>
          <p:cNvSpPr/>
          <p:nvPr/>
        </p:nvSpPr>
        <p:spPr>
          <a:xfrm>
            <a:off x="3131716" y="6011311"/>
            <a:ext cx="1368276" cy="586704"/>
          </a:xfrm>
          <a:prstGeom prst="roundRect">
            <a:avLst/>
          </a:prstGeom>
          <a:solidFill>
            <a:schemeClr val="tx2">
              <a:lumMod val="20000"/>
              <a:lumOff val="80000"/>
            </a:schemeClr>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r>
              <a:rPr lang="ru-RU" sz="1200" dirty="0" smtClean="0">
                <a:latin typeface="Times New Roman" pitchFamily="18" charset="0"/>
                <a:cs typeface="Times New Roman" pitchFamily="18" charset="0"/>
              </a:rPr>
              <a:t>44,9 тыс</a:t>
            </a:r>
            <a:r>
              <a:rPr lang="ru-RU" sz="1200" dirty="0" smtClean="0">
                <a:latin typeface="Times New Roman" pitchFamily="18" charset="0"/>
                <a:cs typeface="Times New Roman" pitchFamily="18" charset="0"/>
              </a:rPr>
              <a:t>. рублей </a:t>
            </a:r>
          </a:p>
          <a:p>
            <a:pPr algn="ctr"/>
            <a:r>
              <a:rPr lang="ru-RU" sz="1200" dirty="0" smtClean="0">
                <a:latin typeface="Times New Roman" pitchFamily="18" charset="0"/>
                <a:cs typeface="Times New Roman" pitchFamily="18" charset="0"/>
              </a:rPr>
              <a:t>на 1 жителя</a:t>
            </a:r>
            <a:endParaRPr lang="ru-RU" sz="1200" dirty="0">
              <a:latin typeface="Times New Roman" pitchFamily="18" charset="0"/>
              <a:cs typeface="Times New Roman" pitchFamily="18" charset="0"/>
            </a:endParaRPr>
          </a:p>
        </p:txBody>
      </p:sp>
      <p:grpSp>
        <p:nvGrpSpPr>
          <p:cNvPr id="4" name="Группа 17"/>
          <p:cNvGrpSpPr/>
          <p:nvPr/>
        </p:nvGrpSpPr>
        <p:grpSpPr>
          <a:xfrm>
            <a:off x="4650778" y="5952151"/>
            <a:ext cx="1490251" cy="705025"/>
            <a:chOff x="1579001" y="3682733"/>
            <a:chExt cx="1577143" cy="733132"/>
          </a:xfrm>
          <a:scene3d>
            <a:camera prst="orthographicFront"/>
            <a:lightRig rig="flat" dir="t"/>
          </a:scene3d>
        </p:grpSpPr>
        <p:sp>
          <p:nvSpPr>
            <p:cNvPr id="19" name="Скругленный прямоугольник 18"/>
            <p:cNvSpPr/>
            <p:nvPr/>
          </p:nvSpPr>
          <p:spPr>
            <a:xfrm>
              <a:off x="1692235" y="3724231"/>
              <a:ext cx="1350675" cy="557111"/>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0" name="Скругленный прямоугольник 4"/>
            <p:cNvSpPr/>
            <p:nvPr/>
          </p:nvSpPr>
          <p:spPr>
            <a:xfrm>
              <a:off x="1579001" y="3682733"/>
              <a:ext cx="1577143" cy="73313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200" dirty="0" smtClean="0">
                  <a:latin typeface="Times New Roman" pitchFamily="18" charset="0"/>
                  <a:cs typeface="Times New Roman" pitchFamily="18" charset="0"/>
                </a:rPr>
                <a:t>14</a:t>
              </a:r>
              <a:r>
                <a:rPr lang="ru-RU" sz="1200" kern="1200" dirty="0" smtClean="0">
                  <a:latin typeface="Times New Roman" pitchFamily="18" charset="0"/>
                  <a:cs typeface="Times New Roman" pitchFamily="18" charset="0"/>
                </a:rPr>
                <a:t> </a:t>
              </a:r>
              <a:r>
                <a:rPr lang="ru-RU" sz="1200" kern="1200" dirty="0" smtClean="0">
                  <a:latin typeface="Times New Roman" pitchFamily="18" charset="0"/>
                  <a:cs typeface="Times New Roman" pitchFamily="18" charset="0"/>
                </a:rPr>
                <a:t>тыс. рублей </a:t>
              </a:r>
            </a:p>
            <a:p>
              <a:pPr lvl="0" algn="ctr" defTabSz="666750" rtl="0">
                <a:lnSpc>
                  <a:spcPct val="90000"/>
                </a:lnSpc>
                <a:spcBef>
                  <a:spcPct val="0"/>
                </a:spcBef>
                <a:spcAft>
                  <a:spcPct val="35000"/>
                </a:spcAft>
              </a:pPr>
              <a:r>
                <a:rPr lang="ru-RU" sz="1200" kern="1200" dirty="0" smtClean="0">
                  <a:latin typeface="Times New Roman" pitchFamily="18" charset="0"/>
                  <a:cs typeface="Times New Roman" pitchFamily="18" charset="0"/>
                </a:rPr>
                <a:t>на 1 жителя</a:t>
              </a:r>
              <a:endParaRPr lang="ru-RU" sz="1200" kern="1200" dirty="0">
                <a:latin typeface="Times New Roman" pitchFamily="18" charset="0"/>
                <a:cs typeface="Times New Roman" pitchFamily="18" charset="0"/>
              </a:endParaRPr>
            </a:p>
          </p:txBody>
        </p:sp>
      </p:grpSp>
      <p:grpSp>
        <p:nvGrpSpPr>
          <p:cNvPr id="6" name="Группа 21"/>
          <p:cNvGrpSpPr/>
          <p:nvPr/>
        </p:nvGrpSpPr>
        <p:grpSpPr>
          <a:xfrm flipH="1">
            <a:off x="6129354" y="6000767"/>
            <a:ext cx="1322965" cy="535754"/>
            <a:chOff x="116385" y="349412"/>
            <a:chExt cx="1552038" cy="671424"/>
          </a:xfrm>
          <a:scene3d>
            <a:camera prst="orthographicFront"/>
            <a:lightRig rig="flat" dir="t"/>
          </a:scene3d>
        </p:grpSpPr>
        <p:sp>
          <p:nvSpPr>
            <p:cNvPr id="23" name="Скругленный прямоугольник 22"/>
            <p:cNvSpPr/>
            <p:nvPr/>
          </p:nvSpPr>
          <p:spPr>
            <a:xfrm>
              <a:off x="116385" y="349412"/>
              <a:ext cx="1552038" cy="650589"/>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4" name="Скругленный прямоугольник 4"/>
            <p:cNvSpPr/>
            <p:nvPr/>
          </p:nvSpPr>
          <p:spPr>
            <a:xfrm>
              <a:off x="116386" y="375131"/>
              <a:ext cx="1537292" cy="64570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200" kern="1200" dirty="0" smtClean="0">
                  <a:latin typeface="Times New Roman" pitchFamily="18" charset="0"/>
                  <a:cs typeface="Times New Roman" pitchFamily="18" charset="0"/>
                </a:rPr>
                <a:t>16,3 </a:t>
              </a:r>
              <a:r>
                <a:rPr lang="ru-RU" sz="1200" kern="1200" dirty="0" smtClean="0">
                  <a:latin typeface="Times New Roman" pitchFamily="18" charset="0"/>
                  <a:cs typeface="Times New Roman" pitchFamily="18" charset="0"/>
                </a:rPr>
                <a:t>тыс. рублей </a:t>
              </a:r>
            </a:p>
            <a:p>
              <a:pPr lvl="0" algn="ctr" defTabSz="666750" rtl="0">
                <a:lnSpc>
                  <a:spcPct val="90000"/>
                </a:lnSpc>
                <a:spcBef>
                  <a:spcPct val="0"/>
                </a:spcBef>
                <a:spcAft>
                  <a:spcPct val="35000"/>
                </a:spcAft>
              </a:pPr>
              <a:r>
                <a:rPr lang="ru-RU" sz="1200" kern="1200" dirty="0" smtClean="0">
                  <a:latin typeface="Times New Roman" pitchFamily="18" charset="0"/>
                  <a:cs typeface="Times New Roman" pitchFamily="18" charset="0"/>
                </a:rPr>
                <a:t>на 1 жителя</a:t>
              </a:r>
              <a:endParaRPr lang="ru-RU" sz="1200" kern="1200" dirty="0"/>
            </a:p>
          </p:txBody>
        </p:sp>
      </p:grpSp>
      <p:sp>
        <p:nvSpPr>
          <p:cNvPr id="25" name="Скругленный прямоугольник 24"/>
          <p:cNvSpPr/>
          <p:nvPr/>
        </p:nvSpPr>
        <p:spPr>
          <a:xfrm>
            <a:off x="7572396" y="6000768"/>
            <a:ext cx="1428728" cy="519128"/>
          </a:xfrm>
          <a:prstGeom prst="roundRect">
            <a:avLst/>
          </a:prstGeom>
          <a:solidFill>
            <a:schemeClr val="tx2">
              <a:lumMod val="20000"/>
              <a:lumOff val="80000"/>
            </a:schemeClr>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r>
              <a:rPr lang="ru-RU" sz="1200" dirty="0" smtClean="0">
                <a:latin typeface="Times New Roman" pitchFamily="18" charset="0"/>
                <a:cs typeface="Times New Roman" pitchFamily="18" charset="0"/>
              </a:rPr>
              <a:t> 18,9 тыс</a:t>
            </a:r>
            <a:r>
              <a:rPr lang="ru-RU" sz="1200" dirty="0" smtClean="0">
                <a:latin typeface="Times New Roman" pitchFamily="18" charset="0"/>
                <a:cs typeface="Times New Roman" pitchFamily="18" charset="0"/>
              </a:rPr>
              <a:t>. рублей </a:t>
            </a:r>
          </a:p>
          <a:p>
            <a:pPr algn="ctr"/>
            <a:r>
              <a:rPr lang="ru-RU" sz="1200" dirty="0" smtClean="0">
                <a:latin typeface="Times New Roman" pitchFamily="18" charset="0"/>
                <a:cs typeface="Times New Roman" pitchFamily="18" charset="0"/>
              </a:rPr>
              <a:t>на 1 жителя</a:t>
            </a:r>
            <a:endParaRPr lang="ru-RU" sz="1200" dirty="0">
              <a:latin typeface="Times New Roman" pitchFamily="18" charset="0"/>
              <a:cs typeface="Times New Roman" pitchFamily="18" charset="0"/>
            </a:endParaRPr>
          </a:p>
        </p:txBody>
      </p:sp>
      <p:sp>
        <p:nvSpPr>
          <p:cNvPr id="26" name="TextBox 25"/>
          <p:cNvSpPr txBox="1"/>
          <p:nvPr/>
        </p:nvSpPr>
        <p:spPr>
          <a:xfrm>
            <a:off x="1043608" y="1268760"/>
            <a:ext cx="3168352" cy="369332"/>
          </a:xfrm>
          <a:prstGeom prst="rect">
            <a:avLst/>
          </a:prstGeom>
          <a:noFill/>
        </p:spPr>
        <p:txBody>
          <a:bodyPr wrap="square" rtlCol="0">
            <a:spAutoFit/>
          </a:bodyPr>
          <a:lstStyle/>
          <a:p>
            <a:r>
              <a:rPr lang="ru-RU" dirty="0" smtClean="0"/>
              <a:t>            </a:t>
            </a:r>
            <a:r>
              <a:rPr lang="ru-RU" sz="1400" b="1" dirty="0" smtClean="0">
                <a:latin typeface="Times New Roman" panose="02020603050405020304" pitchFamily="18" charset="0"/>
                <a:cs typeface="Times New Roman" panose="02020603050405020304" pitchFamily="18" charset="0"/>
              </a:rPr>
              <a:t>Всего доходов</a:t>
            </a:r>
            <a:endParaRPr lang="ru-RU" sz="1400" b="1"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5004048" y="1268761"/>
            <a:ext cx="3312368" cy="523220"/>
          </a:xfrm>
          <a:prstGeom prst="rect">
            <a:avLst/>
          </a:prstGeom>
          <a:noFill/>
        </p:spPr>
        <p:txBody>
          <a:bodyPr wrap="square" rtlCol="0">
            <a:spAutoFit/>
          </a:bodyPr>
          <a:lstStyle/>
          <a:p>
            <a:pPr algn="ctr"/>
            <a:r>
              <a:rPr lang="ru-RU" sz="1400" b="1" dirty="0" smtClean="0">
                <a:latin typeface="Times New Roman" panose="02020603050405020304" pitchFamily="18" charset="0"/>
                <a:cs typeface="Times New Roman" panose="02020603050405020304" pitchFamily="18" charset="0"/>
              </a:rPr>
              <a:t>в том числе </a:t>
            </a:r>
            <a:r>
              <a:rPr lang="ru-RU" sz="1400" b="1" dirty="0">
                <a:latin typeface="Times New Roman" panose="02020603050405020304" pitchFamily="18" charset="0"/>
                <a:cs typeface="Times New Roman" panose="02020603050405020304" pitchFamily="18" charset="0"/>
              </a:rPr>
              <a:t>н</a:t>
            </a:r>
            <a:r>
              <a:rPr lang="ru-RU" sz="1400" b="1" dirty="0" smtClean="0">
                <a:latin typeface="Times New Roman" panose="02020603050405020304" pitchFamily="18" charset="0"/>
                <a:cs typeface="Times New Roman" panose="02020603050405020304" pitchFamily="18" charset="0"/>
              </a:rPr>
              <a:t>алоговых и неналоговых доходов</a:t>
            </a:r>
            <a:endParaRPr lang="ru-RU" sz="1400" b="1" dirty="0">
              <a:latin typeface="Times New Roman" panose="02020603050405020304" pitchFamily="18" charset="0"/>
              <a:cs typeface="Times New Roman" panose="02020603050405020304" pitchFamily="18" charset="0"/>
            </a:endParaRPr>
          </a:p>
        </p:txBody>
      </p:sp>
      <p:sp>
        <p:nvSpPr>
          <p:cNvPr id="29" name="Заголовок 1"/>
          <p:cNvSpPr>
            <a:spLocks noGrp="1"/>
          </p:cNvSpPr>
          <p:nvPr>
            <p:ph type="title"/>
          </p:nvPr>
        </p:nvSpPr>
        <p:spPr>
          <a:xfrm>
            <a:off x="457200" y="274638"/>
            <a:ext cx="8229600" cy="994123"/>
          </a:xfrm>
          <a:noFill/>
          <a:ln>
            <a:noFill/>
          </a:ln>
        </p:spPr>
        <p:style>
          <a:lnRef idx="1">
            <a:schemeClr val="accent5"/>
          </a:lnRef>
          <a:fillRef idx="2">
            <a:schemeClr val="accent5"/>
          </a:fillRef>
          <a:effectRef idx="1">
            <a:schemeClr val="accent5"/>
          </a:effectRef>
          <a:fontRef idx="minor">
            <a:schemeClr val="dk1"/>
          </a:fontRef>
        </p:style>
        <p:txBody>
          <a:bodyPr>
            <a:normAutofit/>
          </a:bodyPr>
          <a:lstStyle/>
          <a:p>
            <a:r>
              <a:rPr lang="ru-RU" sz="2700" b="1" dirty="0" smtClean="0">
                <a:solidFill>
                  <a:srgbClr val="000000"/>
                </a:solidFill>
                <a:latin typeface="Times New Roman" pitchFamily="18" charset="0"/>
                <a:cs typeface="Times New Roman" pitchFamily="18" charset="0"/>
              </a:rPr>
              <a:t>Сколько доходов поступило в консолидированный бюджет района в </a:t>
            </a:r>
            <a:r>
              <a:rPr lang="ru-RU" sz="2700" b="1" dirty="0" smtClean="0">
                <a:solidFill>
                  <a:srgbClr val="000000"/>
                </a:solidFill>
                <a:latin typeface="Times New Roman" pitchFamily="18" charset="0"/>
                <a:cs typeface="Times New Roman" pitchFamily="18" charset="0"/>
              </a:rPr>
              <a:t>2018-2020 </a:t>
            </a:r>
            <a:r>
              <a:rPr lang="ru-RU" sz="2700" b="1" dirty="0" smtClean="0">
                <a:solidFill>
                  <a:srgbClr val="000000"/>
                </a:solidFill>
                <a:latin typeface="Times New Roman" pitchFamily="18" charset="0"/>
                <a:cs typeface="Times New Roman" pitchFamily="18" charset="0"/>
              </a:rPr>
              <a:t>годах</a:t>
            </a:r>
            <a:endParaRPr lang="ru-RU" sz="2700" dirty="0">
              <a:solidFill>
                <a:srgbClr val="000000"/>
              </a:solidFill>
            </a:endParaRPr>
          </a:p>
        </p:txBody>
      </p:sp>
      <p:sp>
        <p:nvSpPr>
          <p:cNvPr id="36" name="Овал 35"/>
          <p:cNvSpPr/>
          <p:nvPr/>
        </p:nvSpPr>
        <p:spPr>
          <a:xfrm>
            <a:off x="8429652" y="6500834"/>
            <a:ext cx="571472"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35" name="Номер слайда 4"/>
          <p:cNvSpPr>
            <a:spLocks noGrp="1"/>
          </p:cNvSpPr>
          <p:nvPr>
            <p:ph type="sldNum" sz="quarter" idx="12"/>
          </p:nvPr>
        </p:nvSpPr>
        <p:spPr>
          <a:xfrm>
            <a:off x="8501090" y="6500834"/>
            <a:ext cx="397278"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16</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32" name="Объект 31"/>
          <p:cNvGraphicFramePr>
            <a:graphicFrameLocks noGrp="1"/>
          </p:cNvGraphicFramePr>
          <p:nvPr>
            <p:ph sz="half" idx="2"/>
            <p:extLst>
              <p:ext uri="{D42A27DB-BD31-4B8C-83A1-F6EECF244321}">
                <p14:modId xmlns:p14="http://schemas.microsoft.com/office/powerpoint/2010/main" val="3399268723"/>
              </p:ext>
            </p:extLst>
          </p:nvPr>
        </p:nvGraphicFramePr>
        <p:xfrm>
          <a:off x="4676788" y="1638092"/>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3" name="Объект 32"/>
          <p:cNvGraphicFramePr>
            <a:graphicFrameLocks noGrp="1"/>
          </p:cNvGraphicFramePr>
          <p:nvPr>
            <p:ph sz="half" idx="1"/>
            <p:extLst>
              <p:ext uri="{D42A27DB-BD31-4B8C-83A1-F6EECF244321}">
                <p14:modId xmlns:p14="http://schemas.microsoft.com/office/powerpoint/2010/main" val="3899677541"/>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76101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вал 6"/>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57200" y="274638"/>
            <a:ext cx="8229600" cy="796908"/>
          </a:xfrm>
          <a:noFill/>
          <a:ln>
            <a:noFill/>
          </a:ln>
        </p:spPr>
        <p:style>
          <a:lnRef idx="1">
            <a:schemeClr val="accent5"/>
          </a:lnRef>
          <a:fillRef idx="2">
            <a:schemeClr val="accent5"/>
          </a:fillRef>
          <a:effectRef idx="1">
            <a:schemeClr val="accent5"/>
          </a:effectRef>
          <a:fontRef idx="minor">
            <a:schemeClr val="dk1"/>
          </a:fontRef>
        </p:style>
        <p:txBody>
          <a:bodyPr>
            <a:noAutofit/>
          </a:bodyPr>
          <a:lstStyle/>
          <a:p>
            <a:r>
              <a:rPr lang="ru-RU" sz="2400" b="1" dirty="0" smtClean="0">
                <a:solidFill>
                  <a:srgbClr val="000000"/>
                </a:solidFill>
                <a:latin typeface="Times New Roman" pitchFamily="18" charset="0"/>
                <a:cs typeface="Times New Roman" pitchFamily="18" charset="0"/>
              </a:rPr>
              <a:t>Динамика изменений налоговых и неналоговых доходов консолидированного бюджета за </a:t>
            </a:r>
            <a:r>
              <a:rPr lang="ru-RU" sz="2400" b="1" dirty="0" smtClean="0">
                <a:solidFill>
                  <a:srgbClr val="000000"/>
                </a:solidFill>
                <a:latin typeface="Times New Roman" pitchFamily="18" charset="0"/>
                <a:cs typeface="Times New Roman" pitchFamily="18" charset="0"/>
              </a:rPr>
              <a:t>2018-2020 </a:t>
            </a:r>
            <a:r>
              <a:rPr lang="ru-RU" sz="2400" b="1" dirty="0" smtClean="0">
                <a:solidFill>
                  <a:srgbClr val="000000"/>
                </a:solidFill>
                <a:latin typeface="Times New Roman" pitchFamily="18" charset="0"/>
                <a:cs typeface="Times New Roman" pitchFamily="18" charset="0"/>
              </a:rPr>
              <a:t>годы</a:t>
            </a:r>
            <a:endParaRPr lang="ru-RU" sz="2400" b="1" dirty="0">
              <a:solidFill>
                <a:srgbClr val="000000"/>
              </a:solidFill>
              <a:latin typeface="Times New Roman" pitchFamily="18" charset="0"/>
              <a:cs typeface="Times New Roman" pitchFamily="18" charset="0"/>
            </a:endParaRPr>
          </a:p>
        </p:txBody>
      </p:sp>
      <p:sp>
        <p:nvSpPr>
          <p:cNvPr id="6" name="Номер слайда 4"/>
          <p:cNvSpPr>
            <a:spLocks noGrp="1"/>
          </p:cNvSpPr>
          <p:nvPr>
            <p:ph type="sldNum" sz="quarter" idx="12"/>
          </p:nvPr>
        </p:nvSpPr>
        <p:spPr>
          <a:xfrm>
            <a:off x="8501090" y="6500834"/>
            <a:ext cx="397278"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17</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8" name="Диаграмма 7"/>
          <p:cNvGraphicFramePr>
            <a:graphicFrameLocks/>
          </p:cNvGraphicFramePr>
          <p:nvPr>
            <p:extLst>
              <p:ext uri="{D42A27DB-BD31-4B8C-83A1-F6EECF244321}">
                <p14:modId xmlns:p14="http://schemas.microsoft.com/office/powerpoint/2010/main" val="3428431117"/>
              </p:ext>
            </p:extLst>
          </p:nvPr>
        </p:nvGraphicFramePr>
        <p:xfrm>
          <a:off x="683568" y="1412776"/>
          <a:ext cx="7920880" cy="460851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457200" y="274638"/>
            <a:ext cx="8229600" cy="11430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Динамика исполнения по основным налоговым доходам консолидированного бюджета за </a:t>
            </a:r>
            <a:r>
              <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2019-2020 </a:t>
            </a:r>
            <a:r>
              <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годы, </a:t>
            </a:r>
            <a:endPar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млн</a:t>
            </a:r>
            <a:r>
              <a:rPr kumimoji="0" lang="ru-RU" sz="24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 рублей</a:t>
            </a:r>
            <a:endParaRPr kumimoji="0" lang="ru-RU" sz="2400" b="1"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8" name="Овал 7"/>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4"/>
          <p:cNvSpPr>
            <a:spLocks noGrp="1"/>
          </p:cNvSpPr>
          <p:nvPr>
            <p:ph type="sldNum" sz="quarter" idx="12"/>
          </p:nvPr>
        </p:nvSpPr>
        <p:spPr>
          <a:xfrm>
            <a:off x="8501090" y="6500834"/>
            <a:ext cx="397278"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18</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10" name="Диаграмма 9"/>
          <p:cNvGraphicFramePr>
            <a:graphicFrameLocks/>
          </p:cNvGraphicFramePr>
          <p:nvPr>
            <p:extLst>
              <p:ext uri="{D42A27DB-BD31-4B8C-83A1-F6EECF244321}">
                <p14:modId xmlns:p14="http://schemas.microsoft.com/office/powerpoint/2010/main" val="1250333404"/>
              </p:ext>
            </p:extLst>
          </p:nvPr>
        </p:nvGraphicFramePr>
        <p:xfrm>
          <a:off x="611561" y="1628800"/>
          <a:ext cx="7818092" cy="46805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вал 6"/>
          <p:cNvSpPr/>
          <p:nvPr/>
        </p:nvSpPr>
        <p:spPr>
          <a:xfrm>
            <a:off x="8460432" y="6453336"/>
            <a:ext cx="57606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8864" y="188640"/>
            <a:ext cx="8229600" cy="928694"/>
          </a:xfrm>
          <a:noFill/>
          <a:ln>
            <a:noFill/>
          </a:ln>
        </p:spPr>
        <p:style>
          <a:lnRef idx="1">
            <a:schemeClr val="accent5"/>
          </a:lnRef>
          <a:fillRef idx="2">
            <a:schemeClr val="accent5"/>
          </a:fillRef>
          <a:effectRef idx="1">
            <a:schemeClr val="accent5"/>
          </a:effectRef>
          <a:fontRef idx="minor">
            <a:schemeClr val="dk1"/>
          </a:fontRef>
        </p:style>
        <p:txBody>
          <a:bodyPr>
            <a:normAutofit/>
          </a:bodyPr>
          <a:lstStyle/>
          <a:p>
            <a:r>
              <a:rPr lang="ru-RU" sz="2400" b="1" dirty="0" smtClean="0">
                <a:solidFill>
                  <a:srgbClr val="000000"/>
                </a:solidFill>
                <a:latin typeface="Times New Roman" pitchFamily="18" charset="0"/>
                <a:cs typeface="Times New Roman" pitchFamily="18" charset="0"/>
              </a:rPr>
              <a:t>Безвозмездные поступления  от других бюджетов бюджетной системы </a:t>
            </a:r>
            <a:endParaRPr lang="ru-RU" sz="2400" b="1" dirty="0">
              <a:solidFill>
                <a:srgbClr val="000000"/>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a:xfrm>
            <a:off x="6553200" y="6429396"/>
            <a:ext cx="2376518" cy="292079"/>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19</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9" name="Овал 8"/>
          <p:cNvSpPr/>
          <p:nvPr/>
        </p:nvSpPr>
        <p:spPr>
          <a:xfrm>
            <a:off x="178563" y="1274151"/>
            <a:ext cx="4143404" cy="93610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Дотации</a:t>
            </a:r>
            <a:endParaRPr lang="ru-RU" b="1" dirty="0">
              <a:latin typeface="Times New Roman" pitchFamily="18" charset="0"/>
              <a:cs typeface="Times New Roman" pitchFamily="18" charset="0"/>
            </a:endParaRPr>
          </a:p>
        </p:txBody>
      </p:sp>
      <p:sp>
        <p:nvSpPr>
          <p:cNvPr id="10" name="Овал 9"/>
          <p:cNvSpPr/>
          <p:nvPr/>
        </p:nvSpPr>
        <p:spPr>
          <a:xfrm>
            <a:off x="197120" y="2375326"/>
            <a:ext cx="4214842" cy="95522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Субвенции</a:t>
            </a:r>
            <a:endParaRPr lang="ru-RU" b="1" dirty="0">
              <a:latin typeface="Times New Roman" pitchFamily="18" charset="0"/>
              <a:cs typeface="Times New Roman" pitchFamily="18" charset="0"/>
            </a:endParaRPr>
          </a:p>
        </p:txBody>
      </p:sp>
      <p:sp>
        <p:nvSpPr>
          <p:cNvPr id="11" name="Овал 10"/>
          <p:cNvSpPr/>
          <p:nvPr/>
        </p:nvSpPr>
        <p:spPr>
          <a:xfrm>
            <a:off x="197120" y="3573016"/>
            <a:ext cx="4214842" cy="97015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Субсидии</a:t>
            </a:r>
            <a:endParaRPr lang="ru-RU" b="1" dirty="0">
              <a:latin typeface="Times New Roman" pitchFamily="18" charset="0"/>
              <a:cs typeface="Times New Roman" pitchFamily="18" charset="0"/>
            </a:endParaRPr>
          </a:p>
        </p:txBody>
      </p:sp>
      <p:sp>
        <p:nvSpPr>
          <p:cNvPr id="12" name="Овал 11"/>
          <p:cNvSpPr/>
          <p:nvPr/>
        </p:nvSpPr>
        <p:spPr>
          <a:xfrm>
            <a:off x="250001" y="4624657"/>
            <a:ext cx="4214842" cy="102707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Иные межбюджетные трансферты</a:t>
            </a:r>
            <a:endParaRPr lang="ru-RU" b="1" dirty="0">
              <a:latin typeface="Times New Roman" pitchFamily="18" charset="0"/>
              <a:cs typeface="Times New Roman" pitchFamily="18" charset="0"/>
            </a:endParaRPr>
          </a:p>
        </p:txBody>
      </p:sp>
      <p:sp>
        <p:nvSpPr>
          <p:cNvPr id="13" name="Прямоугольник 12"/>
          <p:cNvSpPr/>
          <p:nvPr/>
        </p:nvSpPr>
        <p:spPr>
          <a:xfrm>
            <a:off x="2357422" y="6072206"/>
            <a:ext cx="5500726" cy="5715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smtClean="0">
                <a:latin typeface="Times New Roman" pitchFamily="18" charset="0"/>
                <a:cs typeface="Times New Roman" pitchFamily="18" charset="0"/>
              </a:rPr>
              <a:t>Всего получено </a:t>
            </a:r>
            <a:r>
              <a:rPr lang="ru-RU" sz="2400" b="1" dirty="0" smtClean="0">
                <a:latin typeface="Times New Roman" pitchFamily="18" charset="0"/>
                <a:cs typeface="Times New Roman" pitchFamily="18" charset="0"/>
              </a:rPr>
              <a:t>303,9 </a:t>
            </a:r>
            <a:r>
              <a:rPr lang="ru-RU" sz="2400" b="1" dirty="0" smtClean="0">
                <a:latin typeface="Times New Roman" pitchFamily="18" charset="0"/>
                <a:cs typeface="Times New Roman" pitchFamily="18" charset="0"/>
              </a:rPr>
              <a:t>млн. рублей</a:t>
            </a:r>
            <a:endParaRPr lang="ru-RU" sz="2400" b="1" dirty="0">
              <a:latin typeface="Times New Roman" pitchFamily="18" charset="0"/>
              <a:cs typeface="Times New Roman" pitchFamily="18" charset="0"/>
            </a:endParaRPr>
          </a:p>
        </p:txBody>
      </p:sp>
      <p:sp>
        <p:nvSpPr>
          <p:cNvPr id="14" name="Стрелка вправо 13"/>
          <p:cNvSpPr/>
          <p:nvPr/>
        </p:nvSpPr>
        <p:spPr>
          <a:xfrm>
            <a:off x="4645745" y="1456451"/>
            <a:ext cx="1214286" cy="57150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5" name="Стрелка вправо 14"/>
          <p:cNvSpPr/>
          <p:nvPr/>
        </p:nvSpPr>
        <p:spPr>
          <a:xfrm>
            <a:off x="4716016" y="2569464"/>
            <a:ext cx="1214446" cy="57150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6" name="Стрелка вправо 15"/>
          <p:cNvSpPr/>
          <p:nvPr/>
        </p:nvSpPr>
        <p:spPr>
          <a:xfrm>
            <a:off x="4716016" y="3772339"/>
            <a:ext cx="1214446" cy="57150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7" name="Стрелка вправо 16"/>
          <p:cNvSpPr/>
          <p:nvPr/>
        </p:nvSpPr>
        <p:spPr>
          <a:xfrm>
            <a:off x="4730806" y="4816725"/>
            <a:ext cx="1214446" cy="64294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8" name="Овал 17"/>
          <p:cNvSpPr/>
          <p:nvPr/>
        </p:nvSpPr>
        <p:spPr>
          <a:xfrm>
            <a:off x="6372470" y="1456451"/>
            <a:ext cx="2428892" cy="64417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97,7 </a:t>
            </a:r>
            <a:r>
              <a:rPr lang="ru-RU" b="1" dirty="0" smtClean="0">
                <a:latin typeface="Times New Roman" pitchFamily="18" charset="0"/>
                <a:cs typeface="Times New Roman" pitchFamily="18" charset="0"/>
              </a:rPr>
              <a:t>млн. руб.</a:t>
            </a:r>
            <a:endParaRPr lang="ru-RU" b="1" dirty="0">
              <a:latin typeface="Times New Roman" pitchFamily="18" charset="0"/>
              <a:cs typeface="Times New Roman" pitchFamily="18" charset="0"/>
            </a:endParaRPr>
          </a:p>
        </p:txBody>
      </p:sp>
      <p:sp>
        <p:nvSpPr>
          <p:cNvPr id="19" name="Овал 18"/>
          <p:cNvSpPr/>
          <p:nvPr/>
        </p:nvSpPr>
        <p:spPr>
          <a:xfrm>
            <a:off x="6447644" y="2375326"/>
            <a:ext cx="2428892" cy="76564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143,9 </a:t>
            </a:r>
            <a:r>
              <a:rPr lang="ru-RU" b="1" dirty="0" smtClean="0">
                <a:latin typeface="Times New Roman" pitchFamily="18" charset="0"/>
                <a:cs typeface="Times New Roman" pitchFamily="18" charset="0"/>
              </a:rPr>
              <a:t>млн. руб.</a:t>
            </a:r>
            <a:endParaRPr lang="ru-RU" b="1" dirty="0">
              <a:latin typeface="Times New Roman" pitchFamily="18" charset="0"/>
              <a:cs typeface="Times New Roman" pitchFamily="18" charset="0"/>
            </a:endParaRPr>
          </a:p>
        </p:txBody>
      </p:sp>
      <p:sp>
        <p:nvSpPr>
          <p:cNvPr id="20" name="Овал 19"/>
          <p:cNvSpPr/>
          <p:nvPr/>
        </p:nvSpPr>
        <p:spPr>
          <a:xfrm>
            <a:off x="6431219" y="3573016"/>
            <a:ext cx="2370143" cy="77538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52,5 </a:t>
            </a:r>
            <a:r>
              <a:rPr lang="ru-RU" b="1" dirty="0" smtClean="0">
                <a:latin typeface="Times New Roman" pitchFamily="18" charset="0"/>
                <a:cs typeface="Times New Roman" pitchFamily="18" charset="0"/>
              </a:rPr>
              <a:t>млн. руб.</a:t>
            </a:r>
            <a:endParaRPr lang="ru-RU" b="1" dirty="0">
              <a:latin typeface="Times New Roman" pitchFamily="18" charset="0"/>
              <a:cs typeface="Times New Roman" pitchFamily="18" charset="0"/>
            </a:endParaRPr>
          </a:p>
        </p:txBody>
      </p:sp>
      <p:sp>
        <p:nvSpPr>
          <p:cNvPr id="21" name="Овал 20"/>
          <p:cNvSpPr/>
          <p:nvPr/>
        </p:nvSpPr>
        <p:spPr>
          <a:xfrm>
            <a:off x="6447645" y="4725144"/>
            <a:ext cx="2428892" cy="70857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latin typeface="Times New Roman" pitchFamily="18" charset="0"/>
                <a:cs typeface="Times New Roman" pitchFamily="18" charset="0"/>
              </a:rPr>
              <a:t>9,8 </a:t>
            </a:r>
            <a:r>
              <a:rPr lang="ru-RU" b="1" dirty="0" smtClean="0">
                <a:latin typeface="Times New Roman" pitchFamily="18" charset="0"/>
                <a:cs typeface="Times New Roman" pitchFamily="18" charset="0"/>
              </a:rPr>
              <a:t>млн. руб.</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p:cNvSpPr/>
          <p:nvPr/>
        </p:nvSpPr>
        <p:spPr>
          <a:xfrm>
            <a:off x="8388424" y="6446022"/>
            <a:ext cx="616722" cy="29534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fld id="{0DF55276-7436-4E82-921F-7D04667C0D27}" type="slidenum">
              <a:rPr lang="ru-RU" sz="1400" b="1" smtClean="0">
                <a:ln>
                  <a:solidFill>
                    <a:schemeClr val="tx1"/>
                  </a:solidFill>
                </a:ln>
                <a:solidFill>
                  <a:sysClr val="windowText" lastClr="000000"/>
                </a:solidFill>
                <a:latin typeface="Times New Roman" panose="02020603050405020304" pitchFamily="18" charset="0"/>
                <a:cs typeface="Times New Roman" panose="02020603050405020304" pitchFamily="18" charset="0"/>
              </a:rPr>
              <a:pPr algn="ctr"/>
              <a:t>20</a:t>
            </a:fld>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endParaRPr lang="ru-RU" sz="1400" b="1" dirty="0">
              <a:solidFill>
                <a:sysClr val="windowText" lastClr="000000"/>
              </a:solidFill>
            </a:endParaRPr>
          </a:p>
        </p:txBody>
      </p:sp>
      <p:sp>
        <p:nvSpPr>
          <p:cNvPr id="19" name="TextBox 18"/>
          <p:cNvSpPr txBox="1"/>
          <p:nvPr/>
        </p:nvSpPr>
        <p:spPr>
          <a:xfrm>
            <a:off x="7380312" y="1081257"/>
            <a:ext cx="1477398" cy="338554"/>
          </a:xfrm>
          <a:prstGeom prst="rect">
            <a:avLst/>
          </a:prstGeom>
          <a:noFill/>
        </p:spPr>
        <p:txBody>
          <a:bodyPr wrap="square" rtlCol="0">
            <a:spAutoFit/>
          </a:bodyPr>
          <a:lstStyle/>
          <a:p>
            <a:r>
              <a:rPr lang="ru-RU" sz="1600" b="1" dirty="0">
                <a:latin typeface="Times New Roman" pitchFamily="18" charset="0"/>
                <a:cs typeface="Times New Roman" pitchFamily="18" charset="0"/>
              </a:rPr>
              <a:t>т</a:t>
            </a:r>
            <a:r>
              <a:rPr lang="ru-RU" sz="1600" b="1" dirty="0" smtClean="0">
                <a:latin typeface="Times New Roman" pitchFamily="18" charset="0"/>
                <a:cs typeface="Times New Roman" pitchFamily="18" charset="0"/>
              </a:rPr>
              <a:t>ыс. рублей</a:t>
            </a:r>
            <a:endParaRPr lang="ru-RU" sz="1600" b="1" dirty="0">
              <a:latin typeface="Times New Roman" pitchFamily="18" charset="0"/>
              <a:cs typeface="Times New Roman" pitchFamily="18" charset="0"/>
            </a:endParaRPr>
          </a:p>
        </p:txBody>
      </p:sp>
      <p:sp>
        <p:nvSpPr>
          <p:cNvPr id="5" name="Прямоугольник 4"/>
          <p:cNvSpPr/>
          <p:nvPr/>
        </p:nvSpPr>
        <p:spPr>
          <a:xfrm>
            <a:off x="827585" y="404665"/>
            <a:ext cx="7869200" cy="461665"/>
          </a:xfrm>
          <a:prstGeom prst="rect">
            <a:avLst/>
          </a:prstGeom>
        </p:spPr>
        <p:txBody>
          <a:bodyPr wrap="square">
            <a:spAutoFit/>
          </a:bodyPr>
          <a:lstStyle/>
          <a:p>
            <a:r>
              <a:rPr lang="ru-RU" sz="2400" b="1" dirty="0">
                <a:solidFill>
                  <a:srgbClr val="000000"/>
                </a:solidFill>
                <a:latin typeface="Times New Roman" panose="02020603050405020304" pitchFamily="18" charset="0"/>
                <a:cs typeface="Times New Roman" panose="02020603050405020304" pitchFamily="18" charset="0"/>
              </a:rPr>
              <a:t>Исполнение районного бюджета по налоговым доходам</a:t>
            </a:r>
            <a:endParaRPr lang="ru-RU" sz="2400" dirty="0">
              <a:solidFill>
                <a:srgbClr val="000000"/>
              </a:solidFill>
              <a:latin typeface="Times New Roman" panose="02020603050405020304" pitchFamily="18" charset="0"/>
              <a:cs typeface="Times New Roman" panose="02020603050405020304" pitchFamily="18" charset="0"/>
            </a:endParaRPr>
          </a:p>
        </p:txBody>
      </p:sp>
      <p:graphicFrame>
        <p:nvGraphicFramePr>
          <p:cNvPr id="9" name="Объект 8"/>
          <p:cNvGraphicFramePr>
            <a:graphicFrameLocks noGrp="1"/>
          </p:cNvGraphicFramePr>
          <p:nvPr>
            <p:ph idx="1"/>
            <p:extLst>
              <p:ext uri="{D42A27DB-BD31-4B8C-83A1-F6EECF244321}">
                <p14:modId xmlns:p14="http://schemas.microsoft.com/office/powerpoint/2010/main" val="2971056810"/>
              </p:ext>
            </p:extLst>
          </p:nvPr>
        </p:nvGraphicFramePr>
        <p:xfrm>
          <a:off x="527961" y="1419811"/>
          <a:ext cx="8103274" cy="4883874"/>
        </p:xfrm>
        <a:graphic>
          <a:graphicData uri="http://schemas.openxmlformats.org/drawingml/2006/table">
            <a:tbl>
              <a:tblPr>
                <a:tableStyleId>{5C22544A-7EE6-4342-B048-85BDC9FD1C3A}</a:tableStyleId>
              </a:tblPr>
              <a:tblGrid>
                <a:gridCol w="2808064"/>
                <a:gridCol w="962765"/>
                <a:gridCol w="1123227"/>
                <a:gridCol w="1042996"/>
                <a:gridCol w="962765"/>
                <a:gridCol w="1203457"/>
              </a:tblGrid>
              <a:tr h="975815">
                <a:tc>
                  <a:txBody>
                    <a:bodyPr/>
                    <a:lstStyle/>
                    <a:p>
                      <a:pPr algn="l" fontAlgn="b"/>
                      <a:r>
                        <a:rPr lang="ru-RU" sz="1200" u="none" strike="noStrike" dirty="0">
                          <a:effectLst/>
                          <a:latin typeface="Times New Roman" panose="02020603050405020304" pitchFamily="18" charset="0"/>
                          <a:cs typeface="Times New Roman" panose="02020603050405020304" pitchFamily="18" charset="0"/>
                        </a:rPr>
                        <a:t>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Исполнено за </a:t>
                      </a:r>
                      <a:r>
                        <a:rPr lang="ru-RU" sz="1200" u="none" strike="noStrike" dirty="0" smtClean="0">
                          <a:effectLst/>
                          <a:latin typeface="Times New Roman" panose="02020603050405020304" pitchFamily="18" charset="0"/>
                          <a:cs typeface="Times New Roman" panose="02020603050405020304" pitchFamily="18" charset="0"/>
                        </a:rPr>
                        <a:t>2019 </a:t>
                      </a:r>
                      <a:r>
                        <a:rPr lang="ru-RU" sz="1200" u="none" strike="noStrike" dirty="0">
                          <a:effectLst/>
                          <a:latin typeface="Times New Roman" panose="02020603050405020304" pitchFamily="18" charset="0"/>
                          <a:cs typeface="Times New Roman" panose="02020603050405020304" pitchFamily="18" charset="0"/>
                        </a:rPr>
                        <a:t>год</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Уточненный </a:t>
                      </a:r>
                      <a:r>
                        <a:rPr lang="ru-RU" sz="1200" u="none" strike="noStrike" dirty="0" smtClean="0">
                          <a:effectLst/>
                          <a:latin typeface="Times New Roman" panose="02020603050405020304" pitchFamily="18" charset="0"/>
                          <a:cs typeface="Times New Roman" panose="02020603050405020304" pitchFamily="18" charset="0"/>
                        </a:rPr>
                        <a:t>план на 2020 </a:t>
                      </a:r>
                      <a:r>
                        <a:rPr lang="ru-RU" sz="1200" u="none" strike="noStrike" dirty="0">
                          <a:effectLst/>
                          <a:latin typeface="Times New Roman" panose="02020603050405020304" pitchFamily="18" charset="0"/>
                          <a:cs typeface="Times New Roman" panose="02020603050405020304" pitchFamily="18" charset="0"/>
                        </a:rPr>
                        <a:t>год</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smtClean="0">
                          <a:effectLst/>
                          <a:latin typeface="Times New Roman" panose="02020603050405020304" pitchFamily="18" charset="0"/>
                          <a:cs typeface="Times New Roman" panose="02020603050405020304" pitchFamily="18" charset="0"/>
                        </a:rPr>
                        <a:t>Исполнено за 2020 </a:t>
                      </a:r>
                      <a:r>
                        <a:rPr lang="ru-RU" sz="1200" u="none" strike="noStrike" dirty="0">
                          <a:effectLst/>
                          <a:latin typeface="Times New Roman" panose="02020603050405020304" pitchFamily="18" charset="0"/>
                          <a:cs typeface="Times New Roman" panose="02020603050405020304" pitchFamily="18" charset="0"/>
                        </a:rPr>
                        <a:t>год</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latin typeface="Times New Roman"/>
                        </a:rPr>
                        <a:t>% исполнено к уточненному плану в 2020г.</a:t>
                      </a:r>
                      <a:endParaRPr lang="ru-RU" sz="1200" b="0" i="0" u="none" strike="noStrike" dirty="0">
                        <a:solidFill>
                          <a:srgbClr val="000000"/>
                        </a:solidFill>
                        <a:latin typeface="Times New Roman"/>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 исполнения  </a:t>
                      </a:r>
                      <a:r>
                        <a:rPr lang="ru-RU" sz="1200" u="none" strike="noStrike" dirty="0" smtClean="0">
                          <a:effectLst/>
                          <a:latin typeface="Times New Roman" panose="02020603050405020304" pitchFamily="18" charset="0"/>
                          <a:cs typeface="Times New Roman" panose="02020603050405020304" pitchFamily="18" charset="0"/>
                        </a:rPr>
                        <a:t>2020 </a:t>
                      </a:r>
                      <a:r>
                        <a:rPr lang="ru-RU" sz="1200" u="none" strike="noStrike" dirty="0">
                          <a:effectLst/>
                          <a:latin typeface="Times New Roman" panose="02020603050405020304" pitchFamily="18" charset="0"/>
                          <a:cs typeface="Times New Roman" panose="02020603050405020304" pitchFamily="18" charset="0"/>
                        </a:rPr>
                        <a:t>года к </a:t>
                      </a:r>
                      <a:r>
                        <a:rPr lang="ru-RU" sz="1200" u="none" strike="noStrike" dirty="0" smtClean="0">
                          <a:effectLst/>
                          <a:latin typeface="Times New Roman" panose="02020603050405020304" pitchFamily="18" charset="0"/>
                          <a:cs typeface="Times New Roman" panose="02020603050405020304" pitchFamily="18" charset="0"/>
                        </a:rPr>
                        <a:t>2019 </a:t>
                      </a:r>
                      <a:r>
                        <a:rPr lang="ru-RU" sz="1200" u="none" strike="noStrike" dirty="0">
                          <a:effectLst/>
                          <a:latin typeface="Times New Roman" panose="02020603050405020304" pitchFamily="18" charset="0"/>
                          <a:cs typeface="Times New Roman" panose="02020603050405020304" pitchFamily="18" charset="0"/>
                        </a:rPr>
                        <a:t>году</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2931">
                <a:tc>
                  <a:txBody>
                    <a:bodyPr/>
                    <a:lstStyle/>
                    <a:p>
                      <a:pPr algn="l" fontAlgn="ctr"/>
                      <a:r>
                        <a:rPr lang="ru-RU" sz="1200" u="none" strike="noStrike" dirty="0">
                          <a:effectLst/>
                          <a:latin typeface="Times New Roman" panose="02020603050405020304" pitchFamily="18" charset="0"/>
                          <a:cs typeface="Times New Roman" panose="02020603050405020304" pitchFamily="18" charset="0"/>
                        </a:rPr>
                        <a:t> Налог на доходы физических лиц</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126 295,5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126 087,0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142 058,0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112,7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112,5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29827">
                <a:tc>
                  <a:txBody>
                    <a:bodyPr/>
                    <a:lstStyle/>
                    <a:p>
                      <a:pPr algn="l" fontAlgn="ctr"/>
                      <a:r>
                        <a:rPr lang="ru-RU" sz="1200" u="none" strike="noStrike" dirty="0">
                          <a:effectLst/>
                          <a:latin typeface="Times New Roman" panose="02020603050405020304" pitchFamily="18" charset="0"/>
                          <a:cs typeface="Times New Roman" panose="02020603050405020304" pitchFamily="18" charset="0"/>
                        </a:rPr>
                        <a:t> Единый налог на вмененный доход для отдельных видов деятельности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2 234,3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2 056,0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2 176,9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105,9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97,4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603">
                <a:tc>
                  <a:txBody>
                    <a:bodyPr/>
                    <a:lstStyle/>
                    <a:p>
                      <a:pPr algn="l" fontAlgn="ctr"/>
                      <a:r>
                        <a:rPr lang="ru-RU" sz="1200" u="none" strike="noStrike" dirty="0">
                          <a:effectLst/>
                          <a:latin typeface="Times New Roman" panose="02020603050405020304" pitchFamily="18" charset="0"/>
                          <a:cs typeface="Times New Roman" panose="02020603050405020304" pitchFamily="18" charset="0"/>
                        </a:rPr>
                        <a:t> Единый сельскохозяйственный налог</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864,9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556,9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1 738,3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312,1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201,0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603">
                <a:tc>
                  <a:txBody>
                    <a:bodyPr/>
                    <a:lstStyle/>
                    <a:p>
                      <a:pPr algn="l"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Налог, взимаемый в связи с применением упрощенной системы налогообложения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4 055,7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3 693,6</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91,1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603">
                <a:tc>
                  <a:txBody>
                    <a:bodyPr/>
                    <a:lstStyle/>
                    <a:p>
                      <a:pPr algn="l" fontAlgn="ctr"/>
                      <a:r>
                        <a:rPr lang="ru-RU" sz="1200" b="0" i="0" u="none" strike="noStrike" smtClean="0">
                          <a:solidFill>
                            <a:srgbClr val="000000"/>
                          </a:solidFill>
                          <a:effectLst/>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40,9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6593">
                <a:tc>
                  <a:txBody>
                    <a:bodyPr/>
                    <a:lstStyle/>
                    <a:p>
                      <a:pPr algn="l" fontAlgn="ctr"/>
                      <a:r>
                        <a:rPr lang="ru-RU" sz="1200" u="none" strike="noStrike" dirty="0">
                          <a:effectLst/>
                          <a:latin typeface="Times New Roman" panose="02020603050405020304" pitchFamily="18" charset="0"/>
                          <a:cs typeface="Times New Roman" panose="02020603050405020304" pitchFamily="18" charset="0"/>
                        </a:rPr>
                        <a:t> Государственная пошлина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3 791,9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1 346,7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14 711,8</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1 092,4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388,0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1899">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И</a:t>
                      </a:r>
                      <a:r>
                        <a:rPr lang="ru-RU" sz="1200" b="1" u="none" strike="noStrike" dirty="0" smtClean="0">
                          <a:effectLst/>
                          <a:latin typeface="Times New Roman" panose="02020603050405020304" pitchFamily="18" charset="0"/>
                          <a:cs typeface="Times New Roman" panose="02020603050405020304" pitchFamily="18" charset="0"/>
                        </a:rPr>
                        <a:t>того </a:t>
                      </a:r>
                      <a:r>
                        <a:rPr lang="ru-RU" sz="1200" b="1" u="none" strike="noStrike" dirty="0">
                          <a:effectLst/>
                          <a:latin typeface="Times New Roman" panose="02020603050405020304" pitchFamily="18" charset="0"/>
                          <a:cs typeface="Times New Roman" panose="02020603050405020304" pitchFamily="18" charset="0"/>
                        </a:rPr>
                        <a:t>налоговые доходы</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133 227,5</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134 102,3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164 378,6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122,6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123,4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616638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457200" y="274638"/>
            <a:ext cx="8229600" cy="706090"/>
          </a:xfrm>
          <a:noFill/>
          <a:ln>
            <a:noFill/>
          </a:ln>
        </p:spPr>
        <p:style>
          <a:lnRef idx="1">
            <a:schemeClr val="accent5"/>
          </a:lnRef>
          <a:fillRef idx="2">
            <a:schemeClr val="accent5"/>
          </a:fillRef>
          <a:effectRef idx="1">
            <a:schemeClr val="accent5"/>
          </a:effectRef>
          <a:fontRef idx="minor">
            <a:schemeClr val="dk1"/>
          </a:fontRef>
        </p:style>
        <p:txBody>
          <a:bodyPr>
            <a:normAutofit/>
          </a:bodyPr>
          <a:lstStyle/>
          <a:p>
            <a:r>
              <a:rPr lang="ru-RU" sz="2400" b="1" dirty="0" smtClean="0">
                <a:solidFill>
                  <a:srgbClr val="000000"/>
                </a:solidFill>
                <a:latin typeface="Times New Roman" pitchFamily="18" charset="0"/>
                <a:cs typeface="Times New Roman" pitchFamily="18" charset="0"/>
              </a:rPr>
              <a:t>Исполнение районного бюджета по неналоговым доходам</a:t>
            </a:r>
            <a:endParaRPr lang="ru-RU" sz="2400" b="1" dirty="0">
              <a:solidFill>
                <a:srgbClr val="000000"/>
              </a:solidFill>
              <a:latin typeface="Times New Roman" pitchFamily="18" charset="0"/>
              <a:cs typeface="Times New Roman" pitchFamily="18" charset="0"/>
            </a:endParaRPr>
          </a:p>
        </p:txBody>
      </p:sp>
      <p:sp>
        <p:nvSpPr>
          <p:cNvPr id="8" name="Овал 7"/>
          <p:cNvSpPr/>
          <p:nvPr/>
        </p:nvSpPr>
        <p:spPr>
          <a:xfrm>
            <a:off x="8388424" y="6446022"/>
            <a:ext cx="616722" cy="29534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fld id="{0DF55276-7436-4E82-921F-7D04667C0D27}" type="slidenum">
              <a:rPr lang="ru-RU" sz="1400" b="1" smtClean="0">
                <a:ln>
                  <a:solidFill>
                    <a:schemeClr val="tx1"/>
                  </a:solidFill>
                </a:ln>
                <a:solidFill>
                  <a:sysClr val="windowText" lastClr="000000"/>
                </a:solidFill>
                <a:latin typeface="Times New Roman" panose="02020603050405020304" pitchFamily="18" charset="0"/>
                <a:cs typeface="Times New Roman" panose="02020603050405020304" pitchFamily="18" charset="0"/>
              </a:rPr>
              <a:pPr algn="ctr"/>
              <a:t>21</a:t>
            </a:fld>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endParaRPr lang="ru-RU" sz="1400" b="1" dirty="0">
              <a:solidFill>
                <a:sysClr val="windowText" lastClr="000000"/>
              </a:solidFill>
            </a:endParaRPr>
          </a:p>
        </p:txBody>
      </p:sp>
      <p:sp>
        <p:nvSpPr>
          <p:cNvPr id="3" name="Прямоугольник 2"/>
          <p:cNvSpPr/>
          <p:nvPr/>
        </p:nvSpPr>
        <p:spPr>
          <a:xfrm>
            <a:off x="7380312" y="940078"/>
            <a:ext cx="1408784" cy="369332"/>
          </a:xfrm>
          <a:prstGeom prst="rect">
            <a:avLst/>
          </a:prstGeom>
        </p:spPr>
        <p:txBody>
          <a:bodyPr wrap="none">
            <a:spAutoFit/>
          </a:bodyPr>
          <a:lstStyle/>
          <a:p>
            <a:r>
              <a:rPr lang="ru-RU" b="1" dirty="0">
                <a:latin typeface="Times New Roman" pitchFamily="18" charset="0"/>
                <a:cs typeface="Times New Roman" pitchFamily="18" charset="0"/>
              </a:rPr>
              <a:t>т</a:t>
            </a:r>
            <a:r>
              <a:rPr lang="ru-RU" b="1" dirty="0" smtClean="0">
                <a:latin typeface="Times New Roman" pitchFamily="18" charset="0"/>
                <a:cs typeface="Times New Roman" pitchFamily="18" charset="0"/>
              </a:rPr>
              <a:t>ыс</a:t>
            </a:r>
            <a:r>
              <a:rPr lang="ru-RU" b="1" dirty="0">
                <a:latin typeface="Times New Roman" pitchFamily="18" charset="0"/>
                <a:cs typeface="Times New Roman" pitchFamily="18" charset="0"/>
              </a:rPr>
              <a:t>. рублей</a:t>
            </a:r>
          </a:p>
        </p:txBody>
      </p:sp>
      <p:graphicFrame>
        <p:nvGraphicFramePr>
          <p:cNvPr id="11" name="Объект 10"/>
          <p:cNvGraphicFramePr>
            <a:graphicFrameLocks noGrp="1"/>
          </p:cNvGraphicFramePr>
          <p:nvPr>
            <p:ph idx="1"/>
            <p:extLst>
              <p:ext uri="{D42A27DB-BD31-4B8C-83A1-F6EECF244321}">
                <p14:modId xmlns:p14="http://schemas.microsoft.com/office/powerpoint/2010/main" val="561944577"/>
              </p:ext>
            </p:extLst>
          </p:nvPr>
        </p:nvGraphicFramePr>
        <p:xfrm>
          <a:off x="539554" y="1309408"/>
          <a:ext cx="8157232" cy="4816756"/>
        </p:xfrm>
        <a:graphic>
          <a:graphicData uri="http://schemas.openxmlformats.org/drawingml/2006/table">
            <a:tbl>
              <a:tblPr/>
              <a:tblGrid>
                <a:gridCol w="2585107"/>
                <a:gridCol w="1273262"/>
                <a:gridCol w="1225031"/>
                <a:gridCol w="1324706"/>
                <a:gridCol w="861701"/>
                <a:gridCol w="887425"/>
              </a:tblGrid>
              <a:tr h="985068">
                <a:tc>
                  <a:txBody>
                    <a:bodyPr/>
                    <a:lstStyle/>
                    <a:p>
                      <a:pPr algn="l" rtl="0" fontAlgn="b"/>
                      <a:r>
                        <a:rPr lang="ru-RU" sz="900" b="0" i="0" u="none" strike="noStrike" dirty="0">
                          <a:solidFill>
                            <a:srgbClr val="000000"/>
                          </a:solidFill>
                          <a:effectLst/>
                          <a:latin typeface="Times New Roman"/>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Исполнено за 2019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Уточненный план  на 2020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Times New Roman"/>
                        </a:rPr>
                        <a:t>Исполнено за 2020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smtClean="0">
                          <a:solidFill>
                            <a:srgbClr val="000000"/>
                          </a:solidFill>
                          <a:latin typeface="Times New Roman"/>
                        </a:rPr>
                        <a:t>% исполнено к уточненному плану в 2020г.</a:t>
                      </a:r>
                      <a:endParaRPr lang="ru-RU" sz="900" b="0"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 исполнения  2020 года к 2019 году</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7954">
                <a:tc>
                  <a:txBody>
                    <a:bodyPr/>
                    <a:lstStyle/>
                    <a:p>
                      <a:pPr algn="l" rtl="0" fontAlgn="ctr"/>
                      <a:r>
                        <a:rPr lang="ru-RU" sz="900" b="0" i="0" u="none" strike="noStrike">
                          <a:solidFill>
                            <a:srgbClr val="000000"/>
                          </a:solidFill>
                          <a:effectLst/>
                          <a:latin typeface="Times New Roman"/>
                        </a:rPr>
                        <a:t>Доходы в виде прибыли, причитающиеся на доли в уставных капиталах(складочных) капитальных хозяйственных товариществ и обществ, или дивиденды по акциям, принадлежащим муниципальным районам</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130,9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412">
                <a:tc>
                  <a:txBody>
                    <a:bodyPr/>
                    <a:lstStyle/>
                    <a:p>
                      <a:pPr algn="l" rtl="0" fontAlgn="ctr"/>
                      <a:r>
                        <a:rPr lang="ru-RU" sz="900" b="0" i="0" u="none" strike="noStrike">
                          <a:solidFill>
                            <a:srgbClr val="000000"/>
                          </a:solidFill>
                          <a:effectLst/>
                          <a:latin typeface="Times New Roman"/>
                        </a:rPr>
                        <a:t>Доходы, получаемые в виде арендной платы за земельные участки</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2 555,60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2368,9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2344,2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99,0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91,7%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42">
                <a:tc>
                  <a:txBody>
                    <a:bodyPr/>
                    <a:lstStyle/>
                    <a:p>
                      <a:pPr algn="l" rtl="0" fontAlgn="ctr"/>
                      <a:r>
                        <a:rPr lang="ru-RU" sz="900" b="0" i="0" u="none" strike="noStrike">
                          <a:solidFill>
                            <a:srgbClr val="000000"/>
                          </a:solidFill>
                          <a:effectLst/>
                          <a:latin typeface="Times New Roman"/>
                        </a:rPr>
                        <a:t>Доходы от сдачи в аренду имущества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634,9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489,5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619,8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126,6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97,6%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528">
                <a:tc>
                  <a:txBody>
                    <a:bodyPr/>
                    <a:lstStyle/>
                    <a:p>
                      <a:pPr algn="l" rtl="0" fontAlgn="ctr"/>
                      <a:r>
                        <a:rPr lang="ru-RU" sz="900" b="0" i="0" u="none" strike="noStrike">
                          <a:solidFill>
                            <a:srgbClr val="000000"/>
                          </a:solidFill>
                          <a:effectLst/>
                          <a:latin typeface="Times New Roman"/>
                        </a:rPr>
                        <a:t>Платежи за негативное воздействие на окружающую среду</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96,3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94,7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-15,3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-15,1%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528">
                <a:tc>
                  <a:txBody>
                    <a:bodyPr/>
                    <a:lstStyle/>
                    <a:p>
                      <a:pPr algn="l" rtl="0" fontAlgn="ctr"/>
                      <a:r>
                        <a:rPr lang="ru-RU" sz="900" b="0" i="0" u="none" strike="noStrike">
                          <a:solidFill>
                            <a:srgbClr val="000000"/>
                          </a:solidFill>
                          <a:effectLst/>
                          <a:latin typeface="Times New Roman"/>
                        </a:rPr>
                        <a:t>Доходы от оказания платных услуг и компенсации затрат государства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6 686,20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79,9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472,5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528">
                <a:tc>
                  <a:txBody>
                    <a:bodyPr/>
                    <a:lstStyle/>
                    <a:p>
                      <a:pPr algn="l" rtl="0" fontAlgn="ctr"/>
                      <a:r>
                        <a:rPr lang="ru-RU" sz="900" b="0" i="0" u="none" strike="noStrike">
                          <a:solidFill>
                            <a:srgbClr val="000000"/>
                          </a:solidFill>
                          <a:effectLst/>
                          <a:latin typeface="Times New Roman"/>
                        </a:rPr>
                        <a:t>Доходы от продажи земельных участков</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979,8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700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2751,8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393,1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280,9%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42">
                <a:tc>
                  <a:txBody>
                    <a:bodyPr/>
                    <a:lstStyle/>
                    <a:p>
                      <a:pPr algn="l" rtl="0" fontAlgn="ctr"/>
                      <a:r>
                        <a:rPr lang="ru-RU" sz="900" b="0" i="0" u="none" strike="noStrike">
                          <a:solidFill>
                            <a:srgbClr val="000000"/>
                          </a:solidFill>
                          <a:effectLst/>
                          <a:latin typeface="Times New Roman"/>
                        </a:rPr>
                        <a:t>Доходы от реализации имущества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5,8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50,0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57,5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115,1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991,4%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528">
                <a:tc>
                  <a:txBody>
                    <a:bodyPr/>
                    <a:lstStyle/>
                    <a:p>
                      <a:pPr algn="l" rtl="0" fontAlgn="ctr"/>
                      <a:r>
                        <a:rPr lang="ru-RU" sz="900" b="0" i="0" u="none" strike="noStrike">
                          <a:solidFill>
                            <a:srgbClr val="000000"/>
                          </a:solidFill>
                          <a:effectLst/>
                          <a:latin typeface="Times New Roman"/>
                        </a:rPr>
                        <a:t>Плата за увеличение площади земельных участков</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5,4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42">
                <a:tc>
                  <a:txBody>
                    <a:bodyPr/>
                    <a:lstStyle/>
                    <a:p>
                      <a:pPr algn="l" rtl="0" fontAlgn="ctr"/>
                      <a:r>
                        <a:rPr lang="ru-RU" sz="900" b="0" i="0" u="none" strike="noStrike">
                          <a:solidFill>
                            <a:srgbClr val="000000"/>
                          </a:solidFill>
                          <a:effectLst/>
                          <a:latin typeface="Times New Roman"/>
                        </a:rPr>
                        <a:t>Штрафы</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1 905,90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234,6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610,2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260,1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32,0%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42">
                <a:tc>
                  <a:txBody>
                    <a:bodyPr/>
                    <a:lstStyle/>
                    <a:p>
                      <a:pPr algn="l" rtl="0" fontAlgn="ctr"/>
                      <a:r>
                        <a:rPr lang="ru-RU" sz="900" b="0" i="0" u="none" strike="noStrike">
                          <a:solidFill>
                            <a:srgbClr val="000000"/>
                          </a:solidFill>
                          <a:effectLst/>
                          <a:latin typeface="Times New Roman"/>
                        </a:rPr>
                        <a:t>Прочие неналоговые доходы</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0,01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a:solidFill>
                            <a:srgbClr val="000000"/>
                          </a:solidFill>
                          <a:effectLst/>
                          <a:latin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42">
                <a:tc>
                  <a:txBody>
                    <a:bodyPr/>
                    <a:lstStyle/>
                    <a:p>
                      <a:pPr algn="l" rtl="0" fontAlgn="ctr"/>
                      <a:r>
                        <a:rPr lang="ru-RU" sz="900" b="1" i="0" u="none" strike="noStrike">
                          <a:solidFill>
                            <a:srgbClr val="000000"/>
                          </a:solidFill>
                          <a:effectLst/>
                          <a:latin typeface="Times New Roman"/>
                        </a:rPr>
                        <a:t>Итого неналоговые доходы</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900" b="1" i="0" u="none" strike="noStrike">
                          <a:solidFill>
                            <a:srgbClr val="000000"/>
                          </a:solidFill>
                          <a:effectLst/>
                          <a:latin typeface="Times New Roman"/>
                        </a:rPr>
                        <a:t>12 997,30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3954,6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6454,3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Times New Roman"/>
                        </a:rPr>
                        <a:t>163,2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Times New Roman"/>
                        </a:rPr>
                        <a:t>49,7%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844320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395536" y="332656"/>
            <a:ext cx="8229600" cy="706090"/>
          </a:xfrm>
          <a:noFill/>
          <a:ln>
            <a:noFill/>
          </a:ln>
        </p:spPr>
        <p:style>
          <a:lnRef idx="1">
            <a:schemeClr val="accent5"/>
          </a:lnRef>
          <a:fillRef idx="2">
            <a:schemeClr val="accent5"/>
          </a:fillRef>
          <a:effectRef idx="1">
            <a:schemeClr val="accent5"/>
          </a:effectRef>
          <a:fontRef idx="minor">
            <a:schemeClr val="dk1"/>
          </a:fontRef>
        </p:style>
        <p:txBody>
          <a:bodyPr>
            <a:normAutofit/>
          </a:bodyPr>
          <a:lstStyle/>
          <a:p>
            <a:r>
              <a:rPr lang="ru-RU" sz="2400" b="1" dirty="0" smtClean="0">
                <a:solidFill>
                  <a:srgbClr val="000000"/>
                </a:solidFill>
                <a:latin typeface="Times New Roman" pitchFamily="18" charset="0"/>
                <a:cs typeface="Times New Roman" pitchFamily="18" charset="0"/>
              </a:rPr>
              <a:t>Безвозмездные поступления в районный бюджет</a:t>
            </a:r>
            <a:endParaRPr lang="ru-RU" sz="2400" b="1" dirty="0">
              <a:solidFill>
                <a:srgbClr val="000000"/>
              </a:solidFill>
              <a:latin typeface="Times New Roman" pitchFamily="18" charset="0"/>
              <a:cs typeface="Times New Roman" pitchFamily="18" charset="0"/>
            </a:endParaRPr>
          </a:p>
        </p:txBody>
      </p:sp>
      <p:sp>
        <p:nvSpPr>
          <p:cNvPr id="8" name="Овал 7"/>
          <p:cNvSpPr/>
          <p:nvPr/>
        </p:nvSpPr>
        <p:spPr>
          <a:xfrm>
            <a:off x="8388424" y="6446022"/>
            <a:ext cx="616722" cy="29534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fld id="{0DF55276-7436-4E82-921F-7D04667C0D27}" type="slidenum">
              <a:rPr lang="ru-RU" sz="1400" b="1" smtClean="0">
                <a:ln>
                  <a:solidFill>
                    <a:schemeClr val="tx1"/>
                  </a:solidFill>
                </a:ln>
                <a:solidFill>
                  <a:sysClr val="windowText" lastClr="000000"/>
                </a:solidFill>
                <a:latin typeface="Times New Roman" panose="02020603050405020304" pitchFamily="18" charset="0"/>
                <a:cs typeface="Times New Roman" panose="02020603050405020304" pitchFamily="18" charset="0"/>
              </a:rPr>
              <a:pPr algn="ctr"/>
              <a:t>22</a:t>
            </a:fld>
            <a:endParaRPr lang="ru-RU" sz="1400" b="1" dirty="0" smtClean="0">
              <a:ln>
                <a:solidFill>
                  <a:schemeClr val="tx1"/>
                </a:solidFill>
              </a:ln>
              <a:solidFill>
                <a:sysClr val="windowText" lastClr="000000"/>
              </a:solidFill>
              <a:latin typeface="Times New Roman" panose="02020603050405020304" pitchFamily="18" charset="0"/>
              <a:cs typeface="Times New Roman" panose="02020603050405020304" pitchFamily="18" charset="0"/>
            </a:endParaRPr>
          </a:p>
          <a:p>
            <a:pPr algn="ctr"/>
            <a:endParaRPr lang="ru-RU" sz="1400" b="1" dirty="0">
              <a:solidFill>
                <a:sysClr val="windowText" lastClr="000000"/>
              </a:solidFill>
            </a:endParaRPr>
          </a:p>
        </p:txBody>
      </p:sp>
      <p:sp>
        <p:nvSpPr>
          <p:cNvPr id="3" name="Прямоугольник 2"/>
          <p:cNvSpPr/>
          <p:nvPr/>
        </p:nvSpPr>
        <p:spPr>
          <a:xfrm>
            <a:off x="7380312" y="1124744"/>
            <a:ext cx="1408784" cy="369332"/>
          </a:xfrm>
          <a:prstGeom prst="rect">
            <a:avLst/>
          </a:prstGeom>
        </p:spPr>
        <p:txBody>
          <a:bodyPr wrap="none">
            <a:spAutoFit/>
          </a:bodyPr>
          <a:lstStyle/>
          <a:p>
            <a:r>
              <a:rPr lang="ru-RU" b="1" dirty="0">
                <a:latin typeface="Times New Roman" pitchFamily="18" charset="0"/>
                <a:cs typeface="Times New Roman" pitchFamily="18" charset="0"/>
              </a:rPr>
              <a:t>т</a:t>
            </a:r>
            <a:r>
              <a:rPr lang="ru-RU" b="1" dirty="0" smtClean="0">
                <a:latin typeface="Times New Roman" pitchFamily="18" charset="0"/>
                <a:cs typeface="Times New Roman" pitchFamily="18" charset="0"/>
              </a:rPr>
              <a:t>ыс</a:t>
            </a:r>
            <a:r>
              <a:rPr lang="ru-RU" b="1" dirty="0">
                <a:latin typeface="Times New Roman" pitchFamily="18" charset="0"/>
                <a:cs typeface="Times New Roman" pitchFamily="18" charset="0"/>
              </a:rPr>
              <a:t>. рублей</a:t>
            </a:r>
          </a:p>
        </p:txBody>
      </p:sp>
      <p:graphicFrame>
        <p:nvGraphicFramePr>
          <p:cNvPr id="9" name="Объект 8"/>
          <p:cNvGraphicFramePr>
            <a:graphicFrameLocks noGrp="1"/>
          </p:cNvGraphicFramePr>
          <p:nvPr>
            <p:ph idx="1"/>
            <p:extLst>
              <p:ext uri="{D42A27DB-BD31-4B8C-83A1-F6EECF244321}">
                <p14:modId xmlns:p14="http://schemas.microsoft.com/office/powerpoint/2010/main" val="234858394"/>
              </p:ext>
            </p:extLst>
          </p:nvPr>
        </p:nvGraphicFramePr>
        <p:xfrm>
          <a:off x="467544" y="1600199"/>
          <a:ext cx="8229243" cy="4205065"/>
        </p:xfrm>
        <a:graphic>
          <a:graphicData uri="http://schemas.openxmlformats.org/drawingml/2006/table">
            <a:tbl>
              <a:tblPr/>
              <a:tblGrid>
                <a:gridCol w="2607927"/>
                <a:gridCol w="1284501"/>
                <a:gridCol w="1235847"/>
                <a:gridCol w="1336400"/>
                <a:gridCol w="869309"/>
                <a:gridCol w="895259"/>
              </a:tblGrid>
              <a:tr h="1078419">
                <a:tc>
                  <a:txBody>
                    <a:bodyPr/>
                    <a:lstStyle/>
                    <a:p>
                      <a:pPr algn="l" rtl="0" fontAlgn="b"/>
                      <a:r>
                        <a:rPr lang="ru-RU" sz="1100" b="0" i="0" u="none" strike="noStrike">
                          <a:solidFill>
                            <a:srgbClr val="000000"/>
                          </a:solidFill>
                          <a:effectLst/>
                          <a:latin typeface="Times New Roman"/>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Исполнено за 2019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Уточненный план  на 2020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Исполнено за 2020 год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 исполнено к уточненному плану в 2020г</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 исполнения  2020 года к 2019 году</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813">
                <a:tc>
                  <a:txBody>
                    <a:bodyPr/>
                    <a:lstStyle/>
                    <a:p>
                      <a:pPr algn="l" rtl="0" fontAlgn="ctr"/>
                      <a:r>
                        <a:rPr lang="ru-RU" sz="1100" b="1" i="0" u="none" strike="noStrike">
                          <a:solidFill>
                            <a:srgbClr val="000000"/>
                          </a:solidFill>
                          <a:effectLst/>
                          <a:latin typeface="Times New Roman"/>
                        </a:rPr>
                        <a:t>Безвозмездные поступления</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1" i="0" u="none" strike="noStrike">
                          <a:solidFill>
                            <a:srgbClr val="000000"/>
                          </a:solidFill>
                          <a:effectLst/>
                          <a:latin typeface="Times New Roman"/>
                        </a:rPr>
                        <a:t>311 634,3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306 011,9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295 753,9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96,6%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94,9%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813">
                <a:tc>
                  <a:txBody>
                    <a:bodyPr/>
                    <a:lstStyle/>
                    <a:p>
                      <a:pPr algn="l" rtl="0" fontAlgn="ctr"/>
                      <a:r>
                        <a:rPr lang="ru-RU" sz="1100" b="0" i="0" u="none" strike="noStrike">
                          <a:solidFill>
                            <a:srgbClr val="000000"/>
                          </a:solidFill>
                          <a:effectLst/>
                          <a:latin typeface="Times New Roman"/>
                        </a:rPr>
                        <a:t> дотации</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87 848,5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97 652,7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97 652,7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111,2%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813">
                <a:tc>
                  <a:txBody>
                    <a:bodyPr/>
                    <a:lstStyle/>
                    <a:p>
                      <a:pPr algn="l" rtl="0" fontAlgn="ctr"/>
                      <a:r>
                        <a:rPr lang="ru-RU" sz="1100" b="0" i="0" u="none" strike="noStrike">
                          <a:solidFill>
                            <a:srgbClr val="000000"/>
                          </a:solidFill>
                          <a:effectLst/>
                          <a:latin typeface="Times New Roman"/>
                        </a:rPr>
                        <a:t>субсидии</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63 192,7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62 438,8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52 496,2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84,1%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83,1%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813">
                <a:tc>
                  <a:txBody>
                    <a:bodyPr/>
                    <a:lstStyle/>
                    <a:p>
                      <a:pPr algn="l" rtl="0" fontAlgn="ctr"/>
                      <a:r>
                        <a:rPr lang="ru-RU" sz="1100" b="0" i="0" u="none" strike="noStrike">
                          <a:solidFill>
                            <a:srgbClr val="000000"/>
                          </a:solidFill>
                          <a:effectLst/>
                          <a:latin typeface="Times New Roman"/>
                        </a:rPr>
                        <a:t>субвенции</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154 459,6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144 109,1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143 913,8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99,9%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93,2%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813">
                <a:tc>
                  <a:txBody>
                    <a:bodyPr/>
                    <a:lstStyle/>
                    <a:p>
                      <a:pPr algn="l" rtl="0" fontAlgn="ctr"/>
                      <a:r>
                        <a:rPr lang="ru-RU" sz="1100" b="0" i="0" u="none" strike="noStrike">
                          <a:solidFill>
                            <a:srgbClr val="000000"/>
                          </a:solidFill>
                          <a:effectLst/>
                          <a:latin typeface="Times New Roman"/>
                        </a:rPr>
                        <a:t>иные межбюджетные трансферты</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13 411,9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17 343,0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17 221,7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99,3%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128,4%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2501">
                <a:tc>
                  <a:txBody>
                    <a:bodyPr/>
                    <a:lstStyle/>
                    <a:p>
                      <a:pPr algn="l" rtl="0" fontAlgn="ctr"/>
                      <a:r>
                        <a:rPr lang="ru-RU" sz="1100" b="0" i="0" u="none" strike="noStrike">
                          <a:solidFill>
                            <a:srgbClr val="000000"/>
                          </a:solidFill>
                          <a:effectLst/>
                          <a:latin typeface="Times New Roman"/>
                        </a:rPr>
                        <a:t>Доходы бюджетов муниципальных районов от возврата бюджетами бюджетной системы Российской Федерации остатков субсидий, субвенций и иных межбюджетных трансфертов, имеющих целевое назначение, прошлых лет, а также от возврата организациями остатков субсидий прошлых лет</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70,3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183,8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300,8%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261,5%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l" rtl="0" fontAlgn="t"/>
                      <a:r>
                        <a:rPr lang="ru-RU" sz="1100" b="0" i="0" u="none" strike="noStrike">
                          <a:solidFill>
                            <a:srgbClr val="000000"/>
                          </a:solidFill>
                          <a:effectLst/>
                          <a:latin typeface="Times New Roman"/>
                        </a:rPr>
                        <a:t>Возврат остатков субсидий, субвенций и иных межбюджетных трансфертов, имеющих целевое назначение, прошлых лет из бюджетов муниципальных районов</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effectLst/>
                          <a:latin typeface="Times New Roman"/>
                        </a:rPr>
                        <a:t>-7 348,7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-15 592,8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-15 714,3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100,8%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213,8%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969604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Диаграмма 12"/>
          <p:cNvGraphicFramePr/>
          <p:nvPr/>
        </p:nvGraphicFramePr>
        <p:xfrm>
          <a:off x="214282" y="1285860"/>
          <a:ext cx="8715436" cy="3529018"/>
        </p:xfrm>
        <a:graphic>
          <a:graphicData uri="http://schemas.openxmlformats.org/drawingml/2006/chart">
            <c:chart xmlns:c="http://schemas.openxmlformats.org/drawingml/2006/chart" xmlns:r="http://schemas.openxmlformats.org/officeDocument/2006/relationships" r:id="rId2"/>
          </a:graphicData>
        </a:graphic>
      </p:graphicFrame>
      <p:sp>
        <p:nvSpPr>
          <p:cNvPr id="7" name="Овал 6"/>
          <p:cNvSpPr/>
          <p:nvPr/>
        </p:nvSpPr>
        <p:spPr>
          <a:xfrm>
            <a:off x="8388424" y="6429396"/>
            <a:ext cx="616722"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омер слайда 4"/>
          <p:cNvSpPr>
            <a:spLocks noGrp="1"/>
          </p:cNvSpPr>
          <p:nvPr>
            <p:ph type="sldNum" sz="quarter" idx="12"/>
          </p:nvPr>
        </p:nvSpPr>
        <p:spPr>
          <a:xfrm>
            <a:off x="8358214" y="6357958"/>
            <a:ext cx="571504" cy="357166"/>
          </a:xfrm>
        </p:spPr>
        <p:txBody>
          <a:bodyPr/>
          <a:lstStyle/>
          <a:p>
            <a:fld id="{0DF55276-7436-4E82-921F-7D04667C0D27}" type="slidenum">
              <a:rPr lang="ru-RU" sz="1400" smtClean="0">
                <a:ln>
                  <a:solidFill>
                    <a:schemeClr val="tx1"/>
                  </a:solidFill>
                </a:ln>
                <a:solidFill>
                  <a:schemeClr val="tx1"/>
                </a:solidFill>
                <a:latin typeface="Times New Roman" pitchFamily="18" charset="0"/>
                <a:cs typeface="Times New Roman" pitchFamily="18" charset="0"/>
              </a:rPr>
              <a:pPr/>
              <a:t>23</a:t>
            </a:fld>
            <a:endParaRPr lang="ru-RU" sz="1400" dirty="0">
              <a:ln>
                <a:solidFill>
                  <a:schemeClr val="tx1"/>
                </a:solidFill>
              </a:ln>
              <a:solidFill>
                <a:schemeClr val="tx1"/>
              </a:solidFill>
              <a:latin typeface="Times New Roman" pitchFamily="18" charset="0"/>
              <a:cs typeface="Times New Roman" pitchFamily="18" charset="0"/>
            </a:endParaRPr>
          </a:p>
        </p:txBody>
      </p:sp>
      <p:sp>
        <p:nvSpPr>
          <p:cNvPr id="10" name="Скругленный прямоугольник 9"/>
          <p:cNvSpPr/>
          <p:nvPr/>
        </p:nvSpPr>
        <p:spPr>
          <a:xfrm>
            <a:off x="4929190" y="4714884"/>
            <a:ext cx="1643074" cy="142876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latin typeface="Times New Roman" pitchFamily="18" charset="0"/>
                <a:cs typeface="Times New Roman" pitchFamily="18" charset="0"/>
              </a:rPr>
              <a:t>44,7 тыс. рублей на </a:t>
            </a:r>
          </a:p>
          <a:p>
            <a:pPr algn="ctr"/>
            <a:r>
              <a:rPr lang="ru-RU" sz="2000" b="1" dirty="0" smtClean="0">
                <a:latin typeface="Times New Roman" pitchFamily="18" charset="0"/>
                <a:cs typeface="Times New Roman" pitchFamily="18" charset="0"/>
              </a:rPr>
              <a:t>1 жителя</a:t>
            </a:r>
            <a:endParaRPr lang="ru-RU" sz="2000" b="1" dirty="0">
              <a:latin typeface="Times New Roman" pitchFamily="18" charset="0"/>
              <a:cs typeface="Times New Roman" pitchFamily="18" charset="0"/>
            </a:endParaRPr>
          </a:p>
        </p:txBody>
      </p:sp>
      <p:sp>
        <p:nvSpPr>
          <p:cNvPr id="11" name="Скругленный прямоугольник 10"/>
          <p:cNvSpPr/>
          <p:nvPr/>
        </p:nvSpPr>
        <p:spPr>
          <a:xfrm>
            <a:off x="1071538" y="4714884"/>
            <a:ext cx="1571636" cy="142876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latin typeface="Times New Roman" pitchFamily="18" charset="0"/>
                <a:cs typeface="Times New Roman" pitchFamily="18" charset="0"/>
              </a:rPr>
              <a:t>35,5 тыс. рублей на </a:t>
            </a:r>
          </a:p>
          <a:p>
            <a:pPr algn="ctr"/>
            <a:r>
              <a:rPr lang="ru-RU" sz="2000" b="1" dirty="0" smtClean="0">
                <a:latin typeface="Times New Roman" pitchFamily="18" charset="0"/>
                <a:cs typeface="Times New Roman" pitchFamily="18" charset="0"/>
              </a:rPr>
              <a:t>1 жителя</a:t>
            </a:r>
            <a:endParaRPr lang="ru-RU" sz="2000" b="1" dirty="0">
              <a:latin typeface="Times New Roman" pitchFamily="18" charset="0"/>
              <a:cs typeface="Times New Roman" pitchFamily="18" charset="0"/>
            </a:endParaRPr>
          </a:p>
        </p:txBody>
      </p:sp>
      <p:sp>
        <p:nvSpPr>
          <p:cNvPr id="12" name="Скругленный прямоугольник 11"/>
          <p:cNvSpPr/>
          <p:nvPr/>
        </p:nvSpPr>
        <p:spPr>
          <a:xfrm>
            <a:off x="3000364" y="4714884"/>
            <a:ext cx="1643074" cy="142876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latin typeface="Times New Roman" pitchFamily="18" charset="0"/>
                <a:cs typeface="Times New Roman" pitchFamily="18" charset="0"/>
              </a:rPr>
              <a:t>40,8 тыс. рублей на </a:t>
            </a:r>
          </a:p>
          <a:p>
            <a:pPr algn="ctr"/>
            <a:r>
              <a:rPr lang="ru-RU" sz="2000" b="1" dirty="0" smtClean="0">
                <a:latin typeface="Times New Roman" pitchFamily="18" charset="0"/>
                <a:cs typeface="Times New Roman" pitchFamily="18" charset="0"/>
              </a:rPr>
              <a:t>1 жителя</a:t>
            </a:r>
            <a:endParaRPr lang="ru-RU" sz="2000" b="1" dirty="0">
              <a:latin typeface="Times New Roman" pitchFamily="18" charset="0"/>
              <a:cs typeface="Times New Roman" pitchFamily="18" charset="0"/>
            </a:endParaRPr>
          </a:p>
        </p:txBody>
      </p:sp>
      <p:sp>
        <p:nvSpPr>
          <p:cNvPr id="15" name="TextBox 14"/>
          <p:cNvSpPr txBox="1"/>
          <p:nvPr/>
        </p:nvSpPr>
        <p:spPr>
          <a:xfrm>
            <a:off x="3857620" y="1428736"/>
            <a:ext cx="714380"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463,1</a:t>
            </a:r>
            <a:endParaRPr lang="ru-RU" b="1" dirty="0">
              <a:latin typeface="Times New Roman" pitchFamily="18" charset="0"/>
              <a:cs typeface="Times New Roman" pitchFamily="18" charset="0"/>
            </a:endParaRPr>
          </a:p>
        </p:txBody>
      </p:sp>
      <p:sp>
        <p:nvSpPr>
          <p:cNvPr id="16" name="TextBox 15"/>
          <p:cNvSpPr txBox="1"/>
          <p:nvPr/>
        </p:nvSpPr>
        <p:spPr>
          <a:xfrm>
            <a:off x="2071670" y="1643050"/>
            <a:ext cx="714380"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410,1</a:t>
            </a:r>
            <a:endParaRPr lang="ru-RU" b="1" dirty="0">
              <a:latin typeface="Times New Roman" pitchFamily="18" charset="0"/>
              <a:cs typeface="Times New Roman" pitchFamily="18" charset="0"/>
            </a:endParaRPr>
          </a:p>
        </p:txBody>
      </p:sp>
      <p:sp>
        <p:nvSpPr>
          <p:cNvPr id="17" name="TextBox 16"/>
          <p:cNvSpPr txBox="1"/>
          <p:nvPr/>
        </p:nvSpPr>
        <p:spPr>
          <a:xfrm>
            <a:off x="5786446" y="1285860"/>
            <a:ext cx="714380"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496,6</a:t>
            </a:r>
            <a:endParaRPr lang="ru-RU" b="1" dirty="0">
              <a:latin typeface="Times New Roman" pitchFamily="18" charset="0"/>
              <a:cs typeface="Times New Roman" pitchFamily="18" charset="0"/>
            </a:endParaRPr>
          </a:p>
        </p:txBody>
      </p:sp>
      <p:sp>
        <p:nvSpPr>
          <p:cNvPr id="14" name="Заголовок 13"/>
          <p:cNvSpPr>
            <a:spLocks noGrp="1"/>
          </p:cNvSpPr>
          <p:nvPr>
            <p:ph type="title"/>
          </p:nvPr>
        </p:nvSpPr>
        <p:spPr/>
        <p:txBody>
          <a:bodyPr>
            <a:normAutofit/>
          </a:bodyPr>
          <a:lstStyle/>
          <a:p>
            <a:r>
              <a:rPr lang="ru-RU" sz="2800" b="1" dirty="0" smtClean="0">
                <a:latin typeface="Times New Roman" pitchFamily="18" charset="0"/>
                <a:cs typeface="Times New Roman" pitchFamily="18" charset="0"/>
              </a:rPr>
              <a:t>Исполнение консолидированного бюджета района по расходам в 2018-2020 годах</a:t>
            </a:r>
            <a:endParaRPr lang="ru-RU"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Диаграмма 9"/>
          <p:cNvGraphicFramePr/>
          <p:nvPr/>
        </p:nvGraphicFramePr>
        <p:xfrm>
          <a:off x="142844" y="1071546"/>
          <a:ext cx="9001156" cy="5786454"/>
        </p:xfrm>
        <a:graphic>
          <a:graphicData uri="http://schemas.openxmlformats.org/drawingml/2006/chart">
            <c:chart xmlns:c="http://schemas.openxmlformats.org/drawingml/2006/chart" xmlns:r="http://schemas.openxmlformats.org/officeDocument/2006/relationships" r:id="rId3"/>
          </a:graphicData>
        </a:graphic>
      </p:graphicFrame>
      <p:sp>
        <p:nvSpPr>
          <p:cNvPr id="9" name="Вертикальный свиток 8"/>
          <p:cNvSpPr/>
          <p:nvPr/>
        </p:nvSpPr>
        <p:spPr>
          <a:xfrm>
            <a:off x="0" y="5857892"/>
            <a:ext cx="9144000" cy="857232"/>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latin typeface="Times New Roman" pitchFamily="18" charset="0"/>
                <a:cs typeface="Times New Roman" pitchFamily="18" charset="0"/>
              </a:rPr>
              <a:t>Всего расходов за 2020 год – 496,6 млн. рублей, в т.ч. расходы по отраслям социальной сферы – </a:t>
            </a:r>
            <a:r>
              <a:rPr lang="ru-RU" sz="2000" b="1" dirty="0" smtClean="0">
                <a:solidFill>
                  <a:schemeClr val="tx1"/>
                </a:solidFill>
                <a:latin typeface="Times New Roman" pitchFamily="18" charset="0"/>
                <a:cs typeface="Times New Roman" pitchFamily="18" charset="0"/>
              </a:rPr>
              <a:t>314,0 млн. рублей (63,2%)</a:t>
            </a:r>
            <a:endParaRPr lang="ru-RU" sz="2000" b="1" dirty="0">
              <a:solidFill>
                <a:schemeClr val="tx1"/>
              </a:solidFill>
              <a:latin typeface="Times New Roman" pitchFamily="18" charset="0"/>
              <a:cs typeface="Times New Roman" pitchFamily="18" charset="0"/>
            </a:endParaRPr>
          </a:p>
        </p:txBody>
      </p:sp>
      <p:sp>
        <p:nvSpPr>
          <p:cNvPr id="7" name="Овал 6"/>
          <p:cNvSpPr/>
          <p:nvPr/>
        </p:nvSpPr>
        <p:spPr>
          <a:xfrm>
            <a:off x="8501090" y="6453336"/>
            <a:ext cx="500066"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омер слайда 4"/>
          <p:cNvSpPr>
            <a:spLocks noGrp="1"/>
          </p:cNvSpPr>
          <p:nvPr>
            <p:ph type="sldNum" sz="quarter" idx="12"/>
          </p:nvPr>
        </p:nvSpPr>
        <p:spPr>
          <a:xfrm>
            <a:off x="8286776" y="6429396"/>
            <a:ext cx="642942" cy="292079"/>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24</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8" name="Заголовок 7"/>
          <p:cNvSpPr>
            <a:spLocks noGrp="1"/>
          </p:cNvSpPr>
          <p:nvPr>
            <p:ph type="title"/>
          </p:nvPr>
        </p:nvSpPr>
        <p:spPr>
          <a:xfrm>
            <a:off x="500034" y="142852"/>
            <a:ext cx="8229600" cy="1143000"/>
          </a:xfrm>
        </p:spPr>
        <p:txBody>
          <a:bodyPr>
            <a:normAutofit/>
          </a:bodyPr>
          <a:lstStyle/>
          <a:p>
            <a:r>
              <a:rPr lang="ru-RU" sz="2800" b="1" dirty="0" smtClean="0">
                <a:latin typeface="Times New Roman" pitchFamily="18" charset="0"/>
                <a:cs typeface="Times New Roman" pitchFamily="18" charset="0"/>
              </a:rPr>
              <a:t>Структура расходов консолидированного бюджета в 2020 году</a:t>
            </a:r>
            <a:endParaRPr lang="ru-RU"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84629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43910" y="6337300"/>
            <a:ext cx="490526"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25</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4" name="Вертикальный свиток 13"/>
          <p:cNvSpPr/>
          <p:nvPr/>
        </p:nvSpPr>
        <p:spPr>
          <a:xfrm>
            <a:off x="146505" y="6088814"/>
            <a:ext cx="6500858" cy="657192"/>
          </a:xfrm>
          <a:prstGeom prst="vertic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smtClean="0">
                <a:latin typeface="Times New Roman" pitchFamily="18" charset="0"/>
                <a:cs typeface="Times New Roman" pitchFamily="18" charset="0"/>
              </a:rPr>
              <a:t>Всего расходов 465,1 млн. рублей, в т.ч. расходы по отраслям социальной сферы – </a:t>
            </a:r>
            <a:r>
              <a:rPr lang="ru-RU" b="1" dirty="0" smtClean="0">
                <a:solidFill>
                  <a:schemeClr val="tx1"/>
                </a:solidFill>
                <a:latin typeface="Times New Roman" pitchFamily="18" charset="0"/>
                <a:cs typeface="Times New Roman" pitchFamily="18" charset="0"/>
              </a:rPr>
              <a:t>275,9</a:t>
            </a:r>
            <a:r>
              <a:rPr lang="ru-RU" b="1" dirty="0" smtClean="0">
                <a:latin typeface="Times New Roman" pitchFamily="18" charset="0"/>
                <a:cs typeface="Times New Roman" pitchFamily="18" charset="0"/>
              </a:rPr>
              <a:t> млн. рублей (</a:t>
            </a:r>
            <a:r>
              <a:rPr lang="ru-RU" b="1" dirty="0" smtClean="0">
                <a:solidFill>
                  <a:schemeClr val="tx1"/>
                </a:solidFill>
                <a:latin typeface="Times New Roman" pitchFamily="18" charset="0"/>
                <a:cs typeface="Times New Roman" pitchFamily="18" charset="0"/>
              </a:rPr>
              <a:t>59,3</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
        <p:nvSpPr>
          <p:cNvPr id="26" name="Прямоугольник 25"/>
          <p:cNvSpPr/>
          <p:nvPr/>
        </p:nvSpPr>
        <p:spPr>
          <a:xfrm>
            <a:off x="214282" y="214290"/>
            <a:ext cx="8715436" cy="830997"/>
          </a:xfrm>
          <a:prstGeom prst="rect">
            <a:avLst/>
          </a:prstGeom>
        </p:spPr>
        <p:txBody>
          <a:bodyPr wrap="square">
            <a:spAutoFit/>
          </a:bodyPr>
          <a:lstStyle/>
          <a:p>
            <a:pPr lvl="0" algn="ctr" defTabSz="1022350">
              <a:spcBef>
                <a:spcPct val="0"/>
              </a:spcBef>
            </a:pPr>
            <a:r>
              <a:rPr lang="ru-RU" sz="2400" b="1" dirty="0" smtClean="0">
                <a:latin typeface="Times New Roman" pitchFamily="18" charset="0"/>
                <a:cs typeface="Times New Roman" pitchFamily="18" charset="0"/>
              </a:rPr>
              <a:t>Структура расходов районного бюджета по отраслям </a:t>
            </a:r>
          </a:p>
          <a:p>
            <a:pPr lvl="0" algn="ctr" defTabSz="1022350">
              <a:spcBef>
                <a:spcPct val="0"/>
              </a:spcBef>
            </a:pPr>
            <a:r>
              <a:rPr lang="ru-RU" sz="2400" b="1" dirty="0" smtClean="0">
                <a:latin typeface="Times New Roman" pitchFamily="18" charset="0"/>
                <a:cs typeface="Times New Roman" pitchFamily="18" charset="0"/>
              </a:rPr>
              <a:t>в  %   и   млн. руб.</a:t>
            </a:r>
            <a:endParaRPr lang="ru-RU" sz="2400" b="1" dirty="0">
              <a:latin typeface="Times New Roman" pitchFamily="18" charset="0"/>
              <a:cs typeface="Times New Roman" pitchFamily="18" charset="0"/>
            </a:endParaRPr>
          </a:p>
        </p:txBody>
      </p:sp>
      <p:graphicFrame>
        <p:nvGraphicFramePr>
          <p:cNvPr id="8" name="Диаграмма 7"/>
          <p:cNvGraphicFramePr/>
          <p:nvPr/>
        </p:nvGraphicFramePr>
        <p:xfrm>
          <a:off x="0" y="1071546"/>
          <a:ext cx="9144000" cy="528641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85010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18117" y="6329176"/>
            <a:ext cx="571504"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26</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142852"/>
            <a:ext cx="8643998" cy="646331"/>
          </a:xfrm>
          <a:prstGeom prst="rect">
            <a:avLst/>
          </a:prstGeom>
        </p:spPr>
        <p:txBody>
          <a:bodyPr wrap="square">
            <a:spAutoFit/>
          </a:bodyPr>
          <a:lstStyle/>
          <a:p>
            <a:pPr lvl="0" algn="ctr" defTabSz="1022350">
              <a:lnSpc>
                <a:spcPct val="90000"/>
              </a:lnSpc>
              <a:spcBef>
                <a:spcPct val="0"/>
              </a:spcBef>
              <a:spcAft>
                <a:spcPct val="35000"/>
              </a:spcAft>
            </a:pPr>
            <a:r>
              <a:rPr lang="ru-RU" sz="2000" b="1" dirty="0" smtClean="0">
                <a:latin typeface="Times New Roman" pitchFamily="18" charset="0"/>
                <a:cs typeface="Times New Roman" pitchFamily="18" charset="0"/>
              </a:rPr>
              <a:t>Сведения о расходах районного бюджета по разделам и подразделам бюджетной классификации за 2020 год</a:t>
            </a:r>
            <a:endParaRPr lang="ru-RU" sz="2000" b="1"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74429" y="642918"/>
          <a:ext cx="8973878" cy="5791424"/>
        </p:xfrm>
        <a:graphic>
          <a:graphicData uri="http://schemas.openxmlformats.org/drawingml/2006/table">
            <a:tbl>
              <a:tblPr/>
              <a:tblGrid>
                <a:gridCol w="1915003"/>
                <a:gridCol w="950302"/>
                <a:gridCol w="921505"/>
                <a:gridCol w="1069091"/>
                <a:gridCol w="993499"/>
                <a:gridCol w="1051092"/>
                <a:gridCol w="1065491"/>
                <a:gridCol w="1007895"/>
              </a:tblGrid>
              <a:tr h="171539">
                <a:tc>
                  <a:txBody>
                    <a:bodyPr/>
                    <a:lstStyle/>
                    <a:p>
                      <a:pPr algn="ctr" fontAlgn="ctr"/>
                      <a:endParaRPr lang="ru-RU" sz="1200" b="0" i="0" u="none" strike="noStrike" dirty="0">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a:solidFill>
                          <a:srgbClr val="000000"/>
                        </a:solidFill>
                        <a:latin typeface="Times New Roman"/>
                      </a:endParaRP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ctr"/>
                      <a:r>
                        <a:rPr lang="ru-RU" sz="1400" b="0" i="0" u="none" strike="noStrike" dirty="0">
                          <a:solidFill>
                            <a:srgbClr val="000000"/>
                          </a:solidFill>
                          <a:latin typeface="Times New Roman"/>
                        </a:rPr>
                        <a:t>тыс. руб.</a:t>
                      </a:r>
                    </a:p>
                  </a:txBody>
                  <a:tcPr marL="6176" marR="6176" marT="617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r>
              <a:tr h="926307">
                <a:tc>
                  <a:txBody>
                    <a:bodyPr/>
                    <a:lstStyle/>
                    <a:p>
                      <a:pPr algn="ctr" fontAlgn="ctr"/>
                      <a:r>
                        <a:rPr lang="ru-RU" sz="1200" b="1" i="0" u="none" strike="noStrike">
                          <a:solidFill>
                            <a:srgbClr val="000000"/>
                          </a:solidFill>
                          <a:latin typeface="Times New Roman"/>
                        </a:rPr>
                        <a:t>Наименование</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Исполнено за 2019 год</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Первоначальный план на 2020 год</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Уточненный план на 2020 год</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Исполнено за 2020 год</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 исполнения за 2020 год к первоначальному плану</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solidFill>
                            <a:srgbClr val="000000"/>
                          </a:solidFill>
                          <a:latin typeface="Times New Roman"/>
                        </a:rPr>
                        <a:t>% </a:t>
                      </a:r>
                      <a:r>
                        <a:rPr lang="ru-RU" sz="1200" b="1" i="0" u="none" strike="noStrike" dirty="0" smtClean="0">
                          <a:solidFill>
                            <a:srgbClr val="000000"/>
                          </a:solidFill>
                          <a:latin typeface="Times New Roman"/>
                        </a:rPr>
                        <a:t>исполнения за 2020 год к </a:t>
                      </a:r>
                      <a:r>
                        <a:rPr lang="ru-RU" sz="1200" b="1" i="0" u="none" strike="noStrike" dirty="0">
                          <a:solidFill>
                            <a:srgbClr val="000000"/>
                          </a:solidFill>
                          <a:latin typeface="Times New Roman"/>
                        </a:rPr>
                        <a:t>уточненному </a:t>
                      </a:r>
                      <a:r>
                        <a:rPr lang="ru-RU" sz="1200" b="1" i="0" u="none" strike="noStrike" dirty="0" smtClean="0">
                          <a:solidFill>
                            <a:srgbClr val="000000"/>
                          </a:solidFill>
                          <a:latin typeface="Times New Roman"/>
                        </a:rPr>
                        <a:t>плану</a:t>
                      </a:r>
                      <a:endParaRPr lang="ru-RU" sz="1200" b="1" i="0" u="none" strike="noStrike" dirty="0">
                        <a:solidFill>
                          <a:srgbClr val="000000"/>
                        </a:solidFill>
                        <a:latin typeface="Times New Roman"/>
                      </a:endParaRP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 исполнения 2020 года к 2019 году</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3115">
                <a:tc>
                  <a:txBody>
                    <a:bodyPr/>
                    <a:lstStyle/>
                    <a:p>
                      <a:pPr algn="l" fontAlgn="ctr"/>
                      <a:r>
                        <a:rPr lang="ru-RU" sz="1200" b="1" i="0" u="none" strike="noStrike">
                          <a:solidFill>
                            <a:srgbClr val="000000"/>
                          </a:solidFill>
                          <a:latin typeface="Times New Roman"/>
                        </a:rPr>
                        <a:t>Общегосударственные вопросы</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47 227,4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49 946,7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52 284,9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44 035,6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88,2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84,2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93,2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80115">
                <a:tc>
                  <a:txBody>
                    <a:bodyPr/>
                    <a:lstStyle/>
                    <a:p>
                      <a:pPr algn="l" fontAlgn="ctr"/>
                      <a:r>
                        <a:rPr lang="ru-RU" sz="1200" b="1" i="0" u="none" strike="noStrike">
                          <a:solidFill>
                            <a:srgbClr val="000000"/>
                          </a:solidFill>
                          <a:latin typeface="Times New Roman"/>
                        </a:rPr>
                        <a:t>Национальная оборона </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244,8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323,9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361,1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361,1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111,5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147,5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720462">
                <a:tc>
                  <a:txBody>
                    <a:bodyPr/>
                    <a:lstStyle/>
                    <a:p>
                      <a:pPr algn="l" fontAlgn="ctr"/>
                      <a:r>
                        <a:rPr lang="ru-RU" sz="1200" b="1" i="0" u="none" strike="noStrike">
                          <a:solidFill>
                            <a:srgbClr val="000000"/>
                          </a:solidFill>
                          <a:latin typeface="Times New Roman"/>
                        </a:rPr>
                        <a:t>Национальная безопасность и правоохранительная деятельность</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3 435,0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4 760,1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dirty="0">
                          <a:solidFill>
                            <a:srgbClr val="000000"/>
                          </a:solidFill>
                          <a:latin typeface="Times New Roman"/>
                        </a:rPr>
                        <a:t>5 </a:t>
                      </a:r>
                      <a:r>
                        <a:rPr lang="ru-RU" sz="1200" b="0" i="0" u="none" strike="noStrike" dirty="0" smtClean="0">
                          <a:solidFill>
                            <a:srgbClr val="000000"/>
                          </a:solidFill>
                          <a:latin typeface="Times New Roman"/>
                        </a:rPr>
                        <a:t>077,3</a:t>
                      </a:r>
                      <a:endParaRPr lang="ru-RU" sz="1200" b="0" i="0" u="none" strike="noStrike" dirty="0">
                        <a:solidFill>
                          <a:srgbClr val="000000"/>
                        </a:solidFill>
                        <a:latin typeface="Times New Roman"/>
                      </a:endParaRP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4 064,0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85,4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118,3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a:solidFill>
                            <a:srgbClr val="000000"/>
                          </a:solidFill>
                          <a:latin typeface="Times New Roman"/>
                        </a:rPr>
                        <a:t>Национальная экономика</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50 774,1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85 043,2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42 610,2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40 481,9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47,6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95,0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79,7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40344">
                <a:tc>
                  <a:txBody>
                    <a:bodyPr/>
                    <a:lstStyle/>
                    <a:p>
                      <a:pPr algn="l" fontAlgn="ctr"/>
                      <a:r>
                        <a:rPr lang="ru-RU" sz="1200" b="1" i="0" u="none" strike="noStrike" dirty="0">
                          <a:solidFill>
                            <a:srgbClr val="000000"/>
                          </a:solidFill>
                          <a:latin typeface="Times New Roman"/>
                        </a:rPr>
                        <a:t>Жилищно-коммунальное хозяйство</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19 080,9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5 298,6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dirty="0">
                          <a:solidFill>
                            <a:srgbClr val="000000"/>
                          </a:solidFill>
                          <a:latin typeface="Times New Roman"/>
                        </a:rPr>
                        <a:t>50 </a:t>
                      </a:r>
                      <a:r>
                        <a:rPr lang="ru-RU" sz="1200" b="0" i="0" u="none" strike="noStrike" dirty="0" smtClean="0">
                          <a:solidFill>
                            <a:srgbClr val="000000"/>
                          </a:solidFill>
                          <a:latin typeface="Times New Roman"/>
                        </a:rPr>
                        <a:t>003,3</a:t>
                      </a:r>
                      <a:endParaRPr lang="ru-RU" sz="1200" b="0" i="0" u="none" strike="noStrike" dirty="0">
                        <a:solidFill>
                          <a:srgbClr val="000000"/>
                        </a:solidFill>
                        <a:latin typeface="Times New Roman"/>
                      </a:endParaRP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39 036,2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736,7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78,1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204,6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a:solidFill>
                            <a:srgbClr val="000000"/>
                          </a:solidFill>
                          <a:latin typeface="Times New Roman"/>
                        </a:rPr>
                        <a:t>Охрана окружающей среды</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20,3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20,3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20,3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20,3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80115">
                <a:tc>
                  <a:txBody>
                    <a:bodyPr/>
                    <a:lstStyle/>
                    <a:p>
                      <a:pPr algn="l" fontAlgn="ctr"/>
                      <a:r>
                        <a:rPr lang="ru-RU" sz="1200" b="1" i="0" u="none" strike="noStrike">
                          <a:solidFill>
                            <a:srgbClr val="000000"/>
                          </a:solidFill>
                          <a:latin typeface="Times New Roman"/>
                        </a:rPr>
                        <a:t>Образование</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201 955,7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202 901,2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dirty="0">
                          <a:solidFill>
                            <a:srgbClr val="000000"/>
                          </a:solidFill>
                          <a:latin typeface="Times New Roman"/>
                        </a:rPr>
                        <a:t>203 </a:t>
                      </a:r>
                      <a:r>
                        <a:rPr lang="ru-RU" sz="1200" b="0" i="0" u="none" strike="noStrike" dirty="0" smtClean="0">
                          <a:solidFill>
                            <a:srgbClr val="000000"/>
                          </a:solidFill>
                          <a:latin typeface="Times New Roman"/>
                        </a:rPr>
                        <a:t>639,9</a:t>
                      </a:r>
                      <a:endParaRPr lang="ru-RU" sz="1200" b="0" i="0" u="none" strike="noStrike" dirty="0">
                        <a:solidFill>
                          <a:srgbClr val="000000"/>
                        </a:solidFill>
                        <a:latin typeface="Times New Roman"/>
                      </a:endParaRP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197 220,6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97,2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96,8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97,7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a:solidFill>
                            <a:srgbClr val="000000"/>
                          </a:solidFill>
                          <a:latin typeface="Times New Roman"/>
                        </a:rPr>
                        <a:t>Культура, кинематография</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51 756,3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latin typeface="Times New Roman"/>
                        </a:rPr>
                        <a:t>54 133,2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54 701,8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53 364,5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98,6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97,6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103,1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80115">
                <a:tc>
                  <a:txBody>
                    <a:bodyPr/>
                    <a:lstStyle/>
                    <a:p>
                      <a:pPr algn="l" fontAlgn="ctr"/>
                      <a:r>
                        <a:rPr lang="ru-RU" sz="1200" b="1" i="0" u="none" strike="noStrike">
                          <a:solidFill>
                            <a:srgbClr val="000000"/>
                          </a:solidFill>
                          <a:latin typeface="Times New Roman"/>
                        </a:rPr>
                        <a:t>Социальная политика</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11 277,7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11 898,0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10 445,5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9 067,5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76,2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86,8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80,4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a:solidFill>
                            <a:srgbClr val="000000"/>
                          </a:solidFill>
                          <a:latin typeface="Times New Roman"/>
                        </a:rPr>
                        <a:t>Физическая культура и спорт</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670,8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1 964,9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16 249,7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16 234,3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826,2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99,9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2 420,1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a:solidFill>
                            <a:srgbClr val="000000"/>
                          </a:solidFill>
                          <a:latin typeface="Times New Roman"/>
                        </a:rPr>
                        <a:t>Средства массовой информации</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3 703,5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3 971,4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4 012,8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4 012,8</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101,0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108,4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0229">
                <a:tc>
                  <a:txBody>
                    <a:bodyPr/>
                    <a:lstStyle/>
                    <a:p>
                      <a:pPr algn="l" fontAlgn="ctr"/>
                      <a:r>
                        <a:rPr lang="ru-RU" sz="1200" b="1" i="0" u="none" strike="noStrike" dirty="0">
                          <a:solidFill>
                            <a:srgbClr val="000000"/>
                          </a:solidFill>
                          <a:latin typeface="Times New Roman"/>
                        </a:rPr>
                        <a:t>Межбюджетные трансферты</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44 498,1</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latin typeface="Times New Roman"/>
                        </a:rPr>
                        <a:t>57 183,4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57 183,4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57 183,4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100,0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0" i="0" u="none" strike="noStrike">
                          <a:solidFill>
                            <a:srgbClr val="000000"/>
                          </a:solidFill>
                          <a:latin typeface="Times New Roman"/>
                        </a:rPr>
                        <a:t>128,5</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80115">
                <a:tc>
                  <a:txBody>
                    <a:bodyPr/>
                    <a:lstStyle/>
                    <a:p>
                      <a:pPr algn="l" fontAlgn="b"/>
                      <a:r>
                        <a:rPr lang="ru-RU" sz="1200" b="1" i="0" u="none" strike="noStrike">
                          <a:solidFill>
                            <a:srgbClr val="000000"/>
                          </a:solidFill>
                          <a:latin typeface="Times New Roman"/>
                        </a:rPr>
                        <a:t>ИТОГО</a:t>
                      </a:r>
                    </a:p>
                  </a:txBody>
                  <a:tcPr marL="6176" marR="6176" marT="61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solidFill>
                            <a:srgbClr val="000000"/>
                          </a:solidFill>
                          <a:latin typeface="Times New Roman"/>
                        </a:rPr>
                        <a:t>434 644,6</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solidFill>
                            <a:srgbClr val="000000"/>
                          </a:solidFill>
                          <a:latin typeface="Times New Roman"/>
                        </a:rPr>
                        <a:t>477 444,9</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1" i="0" u="none" strike="noStrike">
                          <a:solidFill>
                            <a:srgbClr val="000000"/>
                          </a:solidFill>
                          <a:latin typeface="Times New Roman"/>
                        </a:rPr>
                        <a:t>496 590,3</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1" i="0" u="none" strike="noStrike">
                          <a:solidFill>
                            <a:srgbClr val="000000"/>
                          </a:solidFill>
                          <a:latin typeface="Times New Roman"/>
                        </a:rPr>
                        <a:t>465 082,2</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1" i="0" u="none" strike="noStrike">
                          <a:solidFill>
                            <a:srgbClr val="000000"/>
                          </a:solidFill>
                          <a:latin typeface="Times New Roman"/>
                        </a:rPr>
                        <a:t>97,4</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1" i="0" u="none" strike="noStrike" dirty="0">
                          <a:solidFill>
                            <a:srgbClr val="000000"/>
                          </a:solidFill>
                          <a:latin typeface="Times New Roman"/>
                        </a:rPr>
                        <a:t>93,7</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200" b="1" i="0" u="none" strike="noStrike" dirty="0">
                          <a:solidFill>
                            <a:srgbClr val="000000"/>
                          </a:solidFill>
                          <a:latin typeface="Times New Roman"/>
                        </a:rPr>
                        <a:t>107,0</a:t>
                      </a:r>
                    </a:p>
                  </a:txBody>
                  <a:tcPr marL="6176" marR="6176" marT="61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142844" y="785794"/>
          <a:ext cx="8858313" cy="5737335"/>
        </p:xfrm>
        <a:graphic>
          <a:graphicData uri="http://schemas.openxmlformats.org/drawingml/2006/table">
            <a:tbl>
              <a:tblPr/>
              <a:tblGrid>
                <a:gridCol w="628695"/>
                <a:gridCol w="3687296"/>
                <a:gridCol w="745004"/>
                <a:gridCol w="917895"/>
                <a:gridCol w="1194521"/>
                <a:gridCol w="817303"/>
                <a:gridCol w="867599"/>
              </a:tblGrid>
              <a:tr h="991866">
                <a:tc>
                  <a:txBody>
                    <a:bodyPr/>
                    <a:lstStyle/>
                    <a:p>
                      <a:pPr algn="ctr" fontAlgn="b"/>
                      <a:r>
                        <a:rPr lang="ru-RU" sz="1200" b="0" i="0" u="none" strike="noStrike" dirty="0">
                          <a:latin typeface="Times New Roman"/>
                        </a:rPr>
                        <a:t>Раздел/подраздел</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Наименование показателя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Испонено за 2019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План на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Исполнено за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 исполнения к плану 2020 г.</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 исполнения 2020 г. к исполнению 2019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60587">
                <a:tc>
                  <a:txBody>
                    <a:bodyPr/>
                    <a:lstStyle/>
                    <a:p>
                      <a:pPr algn="ctr" fontAlgn="b"/>
                      <a:r>
                        <a:rPr lang="ru-RU" sz="1200" b="0" i="0" u="none" strike="noStrike">
                          <a:latin typeface="Times New Roman"/>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1" i="0" u="none" strike="noStrike">
                          <a:latin typeface="Times New Roman"/>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1" i="0" u="none" strike="noStrike">
                          <a:latin typeface="Times New Roman"/>
                        </a:rPr>
                        <a:t>Общегосударственные вопросы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47 227,5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52 284,9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44 035,6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84,2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95120">
                <a:tc>
                  <a:txBody>
                    <a:bodyPr/>
                    <a:lstStyle/>
                    <a:p>
                      <a:pPr algn="ctr" fontAlgn="b"/>
                      <a:r>
                        <a:rPr lang="ru-RU" sz="1200" b="0" i="0" u="none" strike="noStrike">
                          <a:latin typeface="Times New Roman"/>
                        </a:rPr>
                        <a:t>0102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Функционирование высшего должностного лица субъекта Российской Федерации и муниципального образования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1 506,1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1 777,4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1 758,8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116,8</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793493">
                <a:tc>
                  <a:txBody>
                    <a:bodyPr/>
                    <a:lstStyle/>
                    <a:p>
                      <a:pPr algn="ctr" fontAlgn="b"/>
                      <a:r>
                        <a:rPr lang="ru-RU" sz="1200" b="0" i="0" u="none" strike="noStrike">
                          <a:latin typeface="Times New Roman"/>
                        </a:rPr>
                        <a:t>0104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21 822,1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23 608,3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22 154,7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0" i="0" u="none" strike="noStrike">
                          <a:latin typeface="Times New Roman"/>
                        </a:rPr>
                        <a:t>0105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Судебная система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95120">
                <a:tc>
                  <a:txBody>
                    <a:bodyPr/>
                    <a:lstStyle/>
                    <a:p>
                      <a:pPr algn="ctr" fontAlgn="b"/>
                      <a:r>
                        <a:rPr lang="ru-RU" sz="1200" b="0" i="0" u="none" strike="noStrike">
                          <a:latin typeface="Times New Roman"/>
                        </a:rPr>
                        <a:t>0106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Обеспечение деятельности финансовых, налоговых и таможенных органов и органов финансового (финансово-бюджетного) надзора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10 049,3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9 702,4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9 681,4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0" i="0" u="none" strike="noStrike">
                          <a:latin typeface="Times New Roman"/>
                        </a:rPr>
                        <a:t>0111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Резервные фонды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6 380,9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0" i="0" u="none" strike="noStrike">
                          <a:latin typeface="Times New Roman"/>
                        </a:rPr>
                        <a:t>0113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общегосударственные вопросы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13 850,0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10 802,2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10 436,9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1" i="0" u="none" strike="noStrike">
                          <a:latin typeface="Times New Roman"/>
                        </a:rPr>
                        <a:t>0200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Национальная оборона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244,8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361,1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361,1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147,5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374">
                <a:tc>
                  <a:txBody>
                    <a:bodyPr/>
                    <a:lstStyle/>
                    <a:p>
                      <a:pPr algn="ctr" fontAlgn="b"/>
                      <a:r>
                        <a:rPr lang="ru-RU" sz="1200" b="0" i="0" u="none" strike="noStrike">
                          <a:latin typeface="Times New Roman"/>
                        </a:rPr>
                        <a:t>0203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Мобилизационная и вневойсковая подготовка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244,8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147,5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96746">
                <a:tc>
                  <a:txBody>
                    <a:bodyPr/>
                    <a:lstStyle/>
                    <a:p>
                      <a:pPr algn="ctr" fontAlgn="b"/>
                      <a:r>
                        <a:rPr lang="ru-RU" sz="1200" b="1" i="0" u="none" strike="noStrike">
                          <a:latin typeface="Times New Roman"/>
                        </a:rPr>
                        <a:t>0300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Национальная безопасность и правоохранительная деятельность</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3 435,0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5 </a:t>
                      </a:r>
                      <a:r>
                        <a:rPr lang="ru-RU" sz="1200" b="1" i="0" u="none" strike="noStrike" dirty="0" smtClean="0">
                          <a:latin typeface="Times New Roman"/>
                        </a:rPr>
                        <a:t>077,3</a:t>
                      </a:r>
                      <a:endParaRPr lang="ru-RU" sz="1200" b="1"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4 064,0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118,3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95120">
                <a:tc>
                  <a:txBody>
                    <a:bodyPr/>
                    <a:lstStyle/>
                    <a:p>
                      <a:pPr algn="ctr" fontAlgn="b"/>
                      <a:r>
                        <a:rPr lang="ru-RU" sz="1200" b="0" i="0" u="none" strike="noStrike">
                          <a:latin typeface="Times New Roman"/>
                        </a:rPr>
                        <a:t>0309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Защита населения и территории от последствий от чрезвычайных ситуаций природного и техногенного характера, гражданская оборона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3 435,0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4 </a:t>
                      </a:r>
                      <a:r>
                        <a:rPr lang="ru-RU" sz="1200" b="0" i="0" u="none" strike="noStrike" dirty="0" smtClean="0">
                          <a:latin typeface="Times New Roman"/>
                        </a:rPr>
                        <a:t>733,7</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3 983,5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96746">
                <a:tc>
                  <a:txBody>
                    <a:bodyPr/>
                    <a:lstStyle/>
                    <a:p>
                      <a:pPr algn="ctr" fontAlgn="b"/>
                      <a:r>
                        <a:rPr lang="ru-RU" sz="1200" b="0" i="0" u="none" strike="noStrike">
                          <a:latin typeface="Times New Roman"/>
                        </a:rPr>
                        <a:t>0314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национальной безопасности и правоохранительной деятельности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23,4</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12" name="Овал 11"/>
          <p:cNvSpPr/>
          <p:nvPr/>
        </p:nvSpPr>
        <p:spPr>
          <a:xfrm>
            <a:off x="85010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18117" y="6329176"/>
            <a:ext cx="571504"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27</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142852"/>
            <a:ext cx="8643998" cy="646331"/>
          </a:xfrm>
          <a:prstGeom prst="rect">
            <a:avLst/>
          </a:prstGeom>
        </p:spPr>
        <p:txBody>
          <a:bodyPr wrap="square">
            <a:spAutoFit/>
          </a:bodyPr>
          <a:lstStyle/>
          <a:p>
            <a:pPr lvl="0" algn="ctr" defTabSz="1022350">
              <a:lnSpc>
                <a:spcPct val="90000"/>
              </a:lnSpc>
              <a:spcBef>
                <a:spcPct val="0"/>
              </a:spcBef>
              <a:spcAft>
                <a:spcPct val="35000"/>
              </a:spcAft>
            </a:pPr>
            <a:r>
              <a:rPr lang="ru-RU" sz="2000" b="1" dirty="0" smtClean="0">
                <a:latin typeface="Times New Roman" pitchFamily="18" charset="0"/>
                <a:cs typeface="Times New Roman" pitchFamily="18" charset="0"/>
              </a:rPr>
              <a:t>Сведения о расходах районного бюджета по разделам и подразделам бюджетной классификации за 2020 год, тыс. руб.</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85010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18117" y="6329176"/>
            <a:ext cx="571504"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28</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142852"/>
            <a:ext cx="8643998" cy="646331"/>
          </a:xfrm>
          <a:prstGeom prst="rect">
            <a:avLst/>
          </a:prstGeom>
        </p:spPr>
        <p:txBody>
          <a:bodyPr wrap="square">
            <a:spAutoFit/>
          </a:bodyPr>
          <a:lstStyle/>
          <a:p>
            <a:pPr lvl="0" algn="ctr" defTabSz="1022350">
              <a:lnSpc>
                <a:spcPct val="90000"/>
              </a:lnSpc>
              <a:spcBef>
                <a:spcPct val="0"/>
              </a:spcBef>
              <a:spcAft>
                <a:spcPct val="35000"/>
              </a:spcAft>
            </a:pPr>
            <a:r>
              <a:rPr lang="ru-RU" sz="2000" b="1" dirty="0" smtClean="0">
                <a:latin typeface="Times New Roman" pitchFamily="18" charset="0"/>
                <a:cs typeface="Times New Roman" pitchFamily="18" charset="0"/>
              </a:rPr>
              <a:t>Сведения о расходах районного бюджета по разделам и подразделам бюджетной классификации за 2020 год, тыс. руб.</a:t>
            </a:r>
            <a:endParaRPr lang="ru-RU" sz="2000" b="1" dirty="0">
              <a:latin typeface="Times New Roman" pitchFamily="18" charset="0"/>
              <a:cs typeface="Times New Roman" pitchFamily="18" charset="0"/>
            </a:endParaRPr>
          </a:p>
        </p:txBody>
      </p:sp>
      <p:graphicFrame>
        <p:nvGraphicFramePr>
          <p:cNvPr id="10" name="Таблица 9"/>
          <p:cNvGraphicFramePr>
            <a:graphicFrameLocks noGrp="1"/>
          </p:cNvGraphicFramePr>
          <p:nvPr/>
        </p:nvGraphicFramePr>
        <p:xfrm>
          <a:off x="142844" y="785794"/>
          <a:ext cx="8858313" cy="681903"/>
        </p:xfrm>
        <a:graphic>
          <a:graphicData uri="http://schemas.openxmlformats.org/drawingml/2006/table">
            <a:tbl>
              <a:tblPr/>
              <a:tblGrid>
                <a:gridCol w="628695"/>
                <a:gridCol w="3687296"/>
                <a:gridCol w="745004"/>
                <a:gridCol w="917895"/>
                <a:gridCol w="1194521"/>
                <a:gridCol w="817303"/>
                <a:gridCol w="867599"/>
              </a:tblGrid>
              <a:tr h="681903">
                <a:tc>
                  <a:txBody>
                    <a:bodyPr/>
                    <a:lstStyle/>
                    <a:p>
                      <a:pPr algn="ctr" fontAlgn="b"/>
                      <a:r>
                        <a:rPr lang="ru-RU" sz="1100" b="0" i="0" u="none" strike="noStrike" dirty="0">
                          <a:latin typeface="Times New Roman"/>
                        </a:rPr>
                        <a:t>Раздел/подраздел</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Наименование показателя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Испонено за 2019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План на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Исполнено за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smtClean="0">
                          <a:latin typeface="Times New Roman"/>
                        </a:rPr>
                        <a:t>% исполнения к плану 2020 г.</a:t>
                      </a:r>
                      <a:endParaRPr lang="ru-RU" sz="11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 исполнения 2020 г. к исполнению 2019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1" name="Таблица 10"/>
          <p:cNvGraphicFramePr>
            <a:graphicFrameLocks noGrp="1"/>
          </p:cNvGraphicFramePr>
          <p:nvPr/>
        </p:nvGraphicFramePr>
        <p:xfrm>
          <a:off x="142844" y="1455724"/>
          <a:ext cx="8858313" cy="5045114"/>
        </p:xfrm>
        <a:graphic>
          <a:graphicData uri="http://schemas.openxmlformats.org/drawingml/2006/table">
            <a:tbl>
              <a:tblPr/>
              <a:tblGrid>
                <a:gridCol w="628695"/>
                <a:gridCol w="3687296"/>
                <a:gridCol w="745004"/>
                <a:gridCol w="917895"/>
                <a:gridCol w="1194521"/>
                <a:gridCol w="817303"/>
                <a:gridCol w="867599"/>
              </a:tblGrid>
              <a:tr h="315320">
                <a:tc>
                  <a:txBody>
                    <a:bodyPr/>
                    <a:lstStyle/>
                    <a:p>
                      <a:pPr algn="ctr" fontAlgn="b"/>
                      <a:r>
                        <a:rPr lang="ru-RU" sz="1200" b="1" i="0" u="none" strike="noStrike" dirty="0">
                          <a:latin typeface="Times New Roman"/>
                        </a:rPr>
                        <a:t>0400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Национальная экономика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50 774,0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42 610,2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40 481,9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79,7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Общеэкономические вопросы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114,9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Сельское хозяйство и рыболовство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38 499,4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17 027,2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16 639,9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dirty="0">
                          <a:latin typeface="Times New Roman"/>
                        </a:rPr>
                        <a:t>Транспорт</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4 499,1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8 </a:t>
                      </a:r>
                      <a:r>
                        <a:rPr lang="ru-RU" sz="1200" b="0" i="0" u="none" strike="noStrike" dirty="0" smtClean="0">
                          <a:latin typeface="Times New Roman"/>
                        </a:rPr>
                        <a:t>646,5</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7 793,8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173,2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Дорожное хозяйство (дорожные фонды)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577,2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5 373,0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5 231,9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97,4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906,4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Связь и информатика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4 554,2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5 144,3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4 827,8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0412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национальной экономики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2 529,2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6 </a:t>
                      </a:r>
                      <a:r>
                        <a:rPr lang="ru-RU" sz="1200" b="0" i="0" u="none" strike="noStrike" dirty="0" smtClean="0">
                          <a:latin typeface="Times New Roman"/>
                        </a:rPr>
                        <a:t>292,8</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5 877,9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1" i="0" u="none" strike="noStrike">
                          <a:latin typeface="Times New Roman"/>
                        </a:rPr>
                        <a:t>0500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Жилищно-коммунальное хозяйство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19 080,9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50 </a:t>
                      </a:r>
                      <a:r>
                        <a:rPr lang="ru-RU" sz="1200" b="1" i="0" u="none" strike="noStrike" dirty="0" smtClean="0">
                          <a:latin typeface="Times New Roman"/>
                        </a:rPr>
                        <a:t>003,3</a:t>
                      </a:r>
                      <a:endParaRPr lang="ru-RU" sz="1200" b="1"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39 036,2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204,6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0501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Жилищное хозяйство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466,0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30 619,7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21 315,9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69,6</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4 574,2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0502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Коммунальное хозяйство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6 260,4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9 </a:t>
                      </a:r>
                      <a:r>
                        <a:rPr lang="ru-RU" sz="1200" b="0" i="0" u="none" strike="noStrike" dirty="0" smtClean="0">
                          <a:latin typeface="Times New Roman"/>
                        </a:rPr>
                        <a:t>681,5</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8 018,2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82,8</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128,1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0" i="0" u="none" strike="noStrike">
                          <a:latin typeface="Times New Roman"/>
                        </a:rPr>
                        <a:t>0503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Благоустройство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12 353,2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9 699,6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9 699,6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78,5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30637">
                <a:tc>
                  <a:txBody>
                    <a:bodyPr/>
                    <a:lstStyle/>
                    <a:p>
                      <a:pPr algn="ctr" fontAlgn="b"/>
                      <a:r>
                        <a:rPr lang="ru-RU" sz="1200" b="0" i="0" u="none" strike="noStrike">
                          <a:latin typeface="Times New Roman"/>
                        </a:rPr>
                        <a:t>0505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жилищно-коммунального хозяйства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192,3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5320">
                <a:tc>
                  <a:txBody>
                    <a:bodyPr/>
                    <a:lstStyle/>
                    <a:p>
                      <a:pPr algn="ctr" fontAlgn="b"/>
                      <a:r>
                        <a:rPr lang="ru-RU" sz="1200" b="1" i="0" u="none" strike="noStrike">
                          <a:latin typeface="Times New Roman"/>
                        </a:rPr>
                        <a:t>0600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Охрана окружающей среды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30637">
                <a:tc>
                  <a:txBody>
                    <a:bodyPr/>
                    <a:lstStyle/>
                    <a:p>
                      <a:pPr algn="ctr" fontAlgn="b"/>
                      <a:r>
                        <a:rPr lang="ru-RU" sz="1200" b="0" i="0" u="none" strike="noStrike">
                          <a:latin typeface="Times New Roman"/>
                        </a:rPr>
                        <a:t>0603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Охрана объектов растительного и животного мира и среды их обитания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85010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18117" y="6329176"/>
            <a:ext cx="571504"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29</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142852"/>
            <a:ext cx="8643998" cy="646331"/>
          </a:xfrm>
          <a:prstGeom prst="rect">
            <a:avLst/>
          </a:prstGeom>
        </p:spPr>
        <p:txBody>
          <a:bodyPr wrap="square">
            <a:spAutoFit/>
          </a:bodyPr>
          <a:lstStyle/>
          <a:p>
            <a:pPr lvl="0" algn="ctr" defTabSz="1022350">
              <a:lnSpc>
                <a:spcPct val="90000"/>
              </a:lnSpc>
              <a:spcBef>
                <a:spcPct val="0"/>
              </a:spcBef>
              <a:spcAft>
                <a:spcPct val="35000"/>
              </a:spcAft>
            </a:pPr>
            <a:r>
              <a:rPr lang="ru-RU" sz="2000" b="1" dirty="0" smtClean="0">
                <a:latin typeface="Times New Roman" pitchFamily="18" charset="0"/>
                <a:cs typeface="Times New Roman" pitchFamily="18" charset="0"/>
              </a:rPr>
              <a:t>Сведения о расходах районного бюджета по разделам и подразделам бюджетной классификации за 2020 год, тыс. руб.</a:t>
            </a:r>
            <a:endParaRPr lang="ru-RU" sz="2000" b="1"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142844" y="1467285"/>
          <a:ext cx="8858313" cy="5033553"/>
        </p:xfrm>
        <a:graphic>
          <a:graphicData uri="http://schemas.openxmlformats.org/drawingml/2006/table">
            <a:tbl>
              <a:tblPr/>
              <a:tblGrid>
                <a:gridCol w="628695"/>
                <a:gridCol w="3687296"/>
                <a:gridCol w="745004"/>
                <a:gridCol w="917895"/>
                <a:gridCol w="1194521"/>
                <a:gridCol w="817303"/>
                <a:gridCol w="867599"/>
              </a:tblGrid>
              <a:tr h="279642">
                <a:tc>
                  <a:txBody>
                    <a:bodyPr/>
                    <a:lstStyle/>
                    <a:p>
                      <a:pPr algn="ctr" fontAlgn="b"/>
                      <a:r>
                        <a:rPr lang="ru-RU" sz="1200" b="1" i="0" u="none" strike="noStrike" dirty="0">
                          <a:latin typeface="Times New Roman"/>
                        </a:rPr>
                        <a:t>0700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Образование</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201 955,7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203 </a:t>
                      </a:r>
                      <a:r>
                        <a:rPr lang="ru-RU" sz="1200" b="1" i="0" u="none" strike="noStrike" dirty="0" smtClean="0">
                          <a:latin typeface="Times New Roman"/>
                        </a:rPr>
                        <a:t>639,9</a:t>
                      </a:r>
                      <a:endParaRPr lang="ru-RU" sz="1200" b="1"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197 220,6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Дошкольное образование</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53 935,2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57 356,8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57 257,2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0702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Общее образование</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96 899,3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98 </a:t>
                      </a:r>
                      <a:r>
                        <a:rPr lang="ru-RU" sz="1200" b="0" i="0" u="none" strike="noStrike" dirty="0" smtClean="0">
                          <a:latin typeface="Times New Roman"/>
                        </a:rPr>
                        <a:t>430,7</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97 389,5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0703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Дополнительное образование детей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23 354,3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15 </a:t>
                      </a:r>
                      <a:r>
                        <a:rPr lang="ru-RU" sz="1200" b="0" i="0" u="none" strike="noStrike" dirty="0" smtClean="0">
                          <a:latin typeface="Times New Roman"/>
                        </a:rPr>
                        <a:t>340,6</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15 340,6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0707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Молодежная политика и оздоровление детей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6 238,0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7 556,9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3 349,9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0709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образования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21 528,9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24 </a:t>
                      </a:r>
                      <a:r>
                        <a:rPr lang="ru-RU" sz="1200" b="0" i="0" u="none" strike="noStrike" dirty="0" smtClean="0">
                          <a:latin typeface="Times New Roman"/>
                        </a:rPr>
                        <a:t>954,9</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23 883,4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110,9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1" i="0" u="none" strike="noStrike">
                          <a:latin typeface="Times New Roman"/>
                        </a:rPr>
                        <a:t>0800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Культура, кинематография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51 756,3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54 701,8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53 364,5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0801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Культура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38 082,3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38 920,1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38 729,8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0802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Кинематография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553,2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0804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культуры, кинематографии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13 120,8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15 209,7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14 062,7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Социальная политика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11 277,7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10 445,5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9 067,5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86,8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80,4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Пенсионное обеспечение</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2 919,8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4 456,8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4 024,4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1003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Социальное обеспечение населения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339,7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357,8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1004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Охрана семьи и детства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8 018,2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5 420,5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4 685,3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86,4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58,4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1" i="0" u="none" strike="noStrike">
                          <a:latin typeface="Times New Roman"/>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Физическая культура и спорт</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670,8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16 </a:t>
                      </a:r>
                      <a:r>
                        <a:rPr lang="ru-RU" sz="1200" b="1" i="0" u="none" strike="noStrike" dirty="0" smtClean="0">
                          <a:latin typeface="Times New Roman"/>
                        </a:rPr>
                        <a:t>249,8</a:t>
                      </a:r>
                      <a:endParaRPr lang="ru-RU" sz="1200" b="1"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16 234,3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2 420,1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642">
                <a:tc>
                  <a:txBody>
                    <a:bodyPr/>
                    <a:lstStyle/>
                    <a:p>
                      <a:pPr algn="ctr" fontAlgn="b"/>
                      <a:r>
                        <a:rPr lang="ru-RU" sz="1200" b="0" i="0" u="none" strike="noStrike">
                          <a:latin typeface="Times New Roman"/>
                        </a:rPr>
                        <a:t>1103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Спорт высших достижений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15 </a:t>
                      </a:r>
                      <a:r>
                        <a:rPr lang="ru-RU" sz="1200" b="0" i="0" u="none" strike="noStrike" dirty="0" smtClean="0">
                          <a:latin typeface="Times New Roman"/>
                        </a:rPr>
                        <a:t>084,9</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a:latin typeface="Times New Roman"/>
                        </a:rPr>
                        <a:t>15 </a:t>
                      </a:r>
                      <a:r>
                        <a:rPr lang="ru-RU" sz="1200" b="0" i="0" u="none" strike="noStrike" dirty="0" smtClean="0">
                          <a:latin typeface="Times New Roman"/>
                        </a:rPr>
                        <a:t>084,9</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59281">
                <a:tc>
                  <a:txBody>
                    <a:bodyPr/>
                    <a:lstStyle/>
                    <a:p>
                      <a:pPr algn="ctr" fontAlgn="b"/>
                      <a:r>
                        <a:rPr lang="ru-RU" sz="1200" b="0" i="0" u="none" strike="noStrike">
                          <a:latin typeface="Times New Roman"/>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Другие вопросы в области физической культуры и спорта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670,8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1 164,9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1 149,5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98,7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dirty="0" smtClean="0">
                          <a:latin typeface="Times New Roman"/>
                        </a:rPr>
                        <a:t>171,4</a:t>
                      </a:r>
                      <a:endParaRPr lang="ru-RU" sz="1200" b="0" i="0" u="none" strike="noStrike" dirty="0">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aphicFrame>
        <p:nvGraphicFramePr>
          <p:cNvPr id="11" name="Таблица 10"/>
          <p:cNvGraphicFramePr>
            <a:graphicFrameLocks noGrp="1"/>
          </p:cNvGraphicFramePr>
          <p:nvPr/>
        </p:nvGraphicFramePr>
        <p:xfrm>
          <a:off x="142844" y="785794"/>
          <a:ext cx="8858313" cy="681903"/>
        </p:xfrm>
        <a:graphic>
          <a:graphicData uri="http://schemas.openxmlformats.org/drawingml/2006/table">
            <a:tbl>
              <a:tblPr/>
              <a:tblGrid>
                <a:gridCol w="628695"/>
                <a:gridCol w="3687296"/>
                <a:gridCol w="745004"/>
                <a:gridCol w="917895"/>
                <a:gridCol w="1194521"/>
                <a:gridCol w="817303"/>
                <a:gridCol w="867599"/>
              </a:tblGrid>
              <a:tr h="681903">
                <a:tc>
                  <a:txBody>
                    <a:bodyPr/>
                    <a:lstStyle/>
                    <a:p>
                      <a:pPr algn="ctr" fontAlgn="b"/>
                      <a:r>
                        <a:rPr lang="ru-RU" sz="1100" b="0" i="0" u="none" strike="noStrike" dirty="0">
                          <a:latin typeface="Times New Roman"/>
                        </a:rPr>
                        <a:t>Раздел/подраздел</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Наименование показателя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Испонено за 2019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План на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Исполнено за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 исполнения к плану 2020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 исполнения 2020 г. к исполнению 2019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8501090"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418117" y="6329176"/>
            <a:ext cx="571504" cy="500042"/>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30</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142852"/>
            <a:ext cx="8643998" cy="646331"/>
          </a:xfrm>
          <a:prstGeom prst="rect">
            <a:avLst/>
          </a:prstGeom>
        </p:spPr>
        <p:txBody>
          <a:bodyPr wrap="square">
            <a:spAutoFit/>
          </a:bodyPr>
          <a:lstStyle/>
          <a:p>
            <a:pPr lvl="0" algn="ctr" defTabSz="1022350">
              <a:lnSpc>
                <a:spcPct val="90000"/>
              </a:lnSpc>
              <a:spcBef>
                <a:spcPct val="0"/>
              </a:spcBef>
              <a:spcAft>
                <a:spcPct val="35000"/>
              </a:spcAft>
            </a:pPr>
            <a:r>
              <a:rPr lang="ru-RU" sz="2000" b="1" dirty="0" smtClean="0">
                <a:latin typeface="Times New Roman" pitchFamily="18" charset="0"/>
                <a:cs typeface="Times New Roman" pitchFamily="18" charset="0"/>
              </a:rPr>
              <a:t>Сведения о расходах районного бюджета по разделам и подразделам бюджетной классификации за 2020 год, тыс. руб.</a:t>
            </a:r>
            <a:endParaRPr lang="ru-RU" sz="2000" b="1" dirty="0">
              <a:latin typeface="Times New Roman" pitchFamily="18" charset="0"/>
              <a:cs typeface="Times New Roman" pitchFamily="18" charset="0"/>
            </a:endParaRPr>
          </a:p>
        </p:txBody>
      </p:sp>
      <p:graphicFrame>
        <p:nvGraphicFramePr>
          <p:cNvPr id="10" name="Таблица 9"/>
          <p:cNvGraphicFramePr>
            <a:graphicFrameLocks noGrp="1"/>
          </p:cNvGraphicFramePr>
          <p:nvPr/>
        </p:nvGraphicFramePr>
        <p:xfrm>
          <a:off x="142844" y="785794"/>
          <a:ext cx="8858313" cy="681903"/>
        </p:xfrm>
        <a:graphic>
          <a:graphicData uri="http://schemas.openxmlformats.org/drawingml/2006/table">
            <a:tbl>
              <a:tblPr/>
              <a:tblGrid>
                <a:gridCol w="628695"/>
                <a:gridCol w="3687296"/>
                <a:gridCol w="745004"/>
                <a:gridCol w="917895"/>
                <a:gridCol w="1194521"/>
                <a:gridCol w="817303"/>
                <a:gridCol w="867599"/>
              </a:tblGrid>
              <a:tr h="681903">
                <a:tc>
                  <a:txBody>
                    <a:bodyPr/>
                    <a:lstStyle/>
                    <a:p>
                      <a:pPr algn="ctr" fontAlgn="b"/>
                      <a:r>
                        <a:rPr lang="ru-RU" sz="1100" b="0" i="0" u="none" strike="noStrike" dirty="0">
                          <a:latin typeface="Times New Roman"/>
                        </a:rPr>
                        <a:t>Раздел/подраздел</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Наименование показателя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Испонено за 2019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План на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Исполнено за 2020 год</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latin typeface="Times New Roman"/>
                        </a:rPr>
                        <a:t>% исполнения к плану 2020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dirty="0">
                          <a:latin typeface="Times New Roman"/>
                        </a:rPr>
                        <a:t>% исполнения 2020 г. к исполнению 2019 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1" name="Таблица 10"/>
          <p:cNvGraphicFramePr>
            <a:graphicFrameLocks noGrp="1"/>
          </p:cNvGraphicFramePr>
          <p:nvPr/>
        </p:nvGraphicFramePr>
        <p:xfrm>
          <a:off x="143446" y="1468763"/>
          <a:ext cx="8857710" cy="3209579"/>
        </p:xfrm>
        <a:graphic>
          <a:graphicData uri="http://schemas.openxmlformats.org/drawingml/2006/table">
            <a:tbl>
              <a:tblPr/>
              <a:tblGrid>
                <a:gridCol w="628652"/>
                <a:gridCol w="3687046"/>
                <a:gridCol w="744953"/>
                <a:gridCol w="917832"/>
                <a:gridCol w="1194440"/>
                <a:gridCol w="817247"/>
                <a:gridCol w="867540"/>
              </a:tblGrid>
              <a:tr h="411182">
                <a:tc>
                  <a:txBody>
                    <a:bodyPr/>
                    <a:lstStyle/>
                    <a:p>
                      <a:pPr algn="ctr" fontAlgn="b"/>
                      <a:r>
                        <a:rPr lang="ru-RU" sz="1200" b="1" i="0" u="none" strike="noStrike">
                          <a:latin typeface="Times New Roman"/>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Средства массовой информации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3 703,5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4 012,8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4 012,8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11182">
                <a:tc>
                  <a:txBody>
                    <a:bodyPr/>
                    <a:lstStyle/>
                    <a:p>
                      <a:pPr algn="ctr" fontAlgn="b"/>
                      <a:r>
                        <a:rPr lang="ru-RU" sz="1200" b="0" i="0" u="none" strike="noStrike">
                          <a:latin typeface="Times New Roman"/>
                        </a:rPr>
                        <a:t>1201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Телевидение и радиовещание</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1 595,7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1 657,2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1 657,2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11182">
                <a:tc>
                  <a:txBody>
                    <a:bodyPr/>
                    <a:lstStyle/>
                    <a:p>
                      <a:pPr algn="ctr" fontAlgn="b"/>
                      <a:r>
                        <a:rPr lang="ru-RU" sz="1200" b="0" i="0" u="none" strike="noStrike">
                          <a:latin typeface="Times New Roman"/>
                        </a:rPr>
                        <a:t>1202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Периодическая печать и издательства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2 107,8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2 355,6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2 355,6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55253">
                <a:tc>
                  <a:txBody>
                    <a:bodyPr/>
                    <a:lstStyle/>
                    <a:p>
                      <a:pPr algn="ctr" fontAlgn="b"/>
                      <a:r>
                        <a:rPr lang="ru-RU" sz="1200" b="1" i="0" u="none" strike="noStrike">
                          <a:latin typeface="Times New Roman"/>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Межбюджетные трансферты общего характера бюджетам бюджетной системы Российской Федерации</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44 498,1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57 183,4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57 183,4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128,5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42942">
                <a:tc>
                  <a:txBody>
                    <a:bodyPr/>
                    <a:lstStyle/>
                    <a:p>
                      <a:pPr algn="ctr" fontAlgn="b"/>
                      <a:r>
                        <a:rPr lang="ru-RU" sz="1200" b="0" i="0" u="none" strike="noStrike">
                          <a:latin typeface="Times New Roman"/>
                        </a:rPr>
                        <a:t>1401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0" i="0" u="none" strike="noStrike">
                          <a:latin typeface="Times New Roman"/>
                        </a:rPr>
                        <a:t>Дотации на выравнивание бюджетной обеспеченности субъектов Российской Федерации и муниципальных образований</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18 973,4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23 847,3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23 847,3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125,7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66656">
                <a:tc>
                  <a:txBody>
                    <a:bodyPr/>
                    <a:lstStyle/>
                    <a:p>
                      <a:pPr algn="ctr" fontAlgn="b"/>
                      <a:r>
                        <a:rPr lang="ru-RU" sz="1200" b="0" i="0" u="none" strike="noStrike">
                          <a:latin typeface="Times New Roman"/>
                        </a:rPr>
                        <a:t>1403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1200" b="0" i="0" u="none" strike="noStrike">
                          <a:latin typeface="Times New Roman"/>
                        </a:rPr>
                        <a:t>Прочие межбюджетные трансферты общего характера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25 524,7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33 336,1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33 336,1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0" i="0" u="none" strike="noStrike">
                          <a:latin typeface="Times New Roman"/>
                        </a:rPr>
                        <a:t>130,6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11182">
                <a:tc>
                  <a:txBody>
                    <a:bodyPr/>
                    <a:lstStyle/>
                    <a:p>
                      <a:pPr algn="ctr" fontAlgn="b"/>
                      <a:r>
                        <a:rPr lang="ru-RU" sz="1200" b="1" i="0" u="none" strike="noStrike">
                          <a:latin typeface="Times New Roman"/>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200" b="1" i="0" u="none" strike="noStrike">
                          <a:latin typeface="Times New Roman"/>
                        </a:rPr>
                        <a:t>ИТОГО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434 644,6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496 590,3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465 082,2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a:latin typeface="Times New Roman"/>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200" b="1" i="0" u="none" strike="noStrike" dirty="0">
                          <a:latin typeface="Times New Roman"/>
                        </a:rPr>
                        <a:t>107,0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Autofit/>
          </a:bodyPr>
          <a:lstStyle/>
          <a:p>
            <a:r>
              <a:rPr lang="ru-RU" sz="2400" b="1" dirty="0" smtClean="0">
                <a:latin typeface="Times New Roman" pitchFamily="18" charset="0"/>
                <a:cs typeface="Times New Roman" pitchFamily="18" charset="0"/>
              </a:rPr>
              <a:t>Структура расходов районного бюджета по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муниципальным программам и </a:t>
            </a:r>
            <a:r>
              <a:rPr lang="ru-RU" sz="2400" b="1" dirty="0" err="1" smtClean="0">
                <a:latin typeface="Times New Roman" pitchFamily="18" charset="0"/>
                <a:cs typeface="Times New Roman" pitchFamily="18" charset="0"/>
              </a:rPr>
              <a:t>непрограммным</a:t>
            </a:r>
            <a:r>
              <a:rPr lang="ru-RU" sz="2400" b="1" dirty="0" smtClean="0">
                <a:latin typeface="Times New Roman" pitchFamily="18" charset="0"/>
                <a:cs typeface="Times New Roman" pitchFamily="18" charset="0"/>
              </a:rPr>
              <a:t> направлениям деятельности</a:t>
            </a:r>
            <a:br>
              <a:rPr lang="ru-RU" sz="2400" b="1" dirty="0" smtClean="0">
                <a:latin typeface="Times New Roman" pitchFamily="18" charset="0"/>
                <a:cs typeface="Times New Roman" pitchFamily="18" charset="0"/>
              </a:rPr>
            </a:br>
            <a:endParaRPr lang="ru-RU" sz="2400" dirty="0"/>
          </a:p>
        </p:txBody>
      </p:sp>
      <p:sp>
        <p:nvSpPr>
          <p:cNvPr id="10" name="Овал 9"/>
          <p:cNvSpPr/>
          <p:nvPr/>
        </p:nvSpPr>
        <p:spPr>
          <a:xfrm>
            <a:off x="8429652" y="6429396"/>
            <a:ext cx="571504" cy="285752"/>
          </a:xfrm>
          <a:prstGeom prst="ellipse">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400" b="1" dirty="0" smtClean="0">
                <a:latin typeface="Times New Roman" pitchFamily="18" charset="0"/>
                <a:cs typeface="Times New Roman" pitchFamily="18" charset="0"/>
              </a:rPr>
              <a:t>31</a:t>
            </a:r>
            <a:endParaRPr lang="ru-RU" sz="1400" b="1" dirty="0">
              <a:latin typeface="Times New Roman" pitchFamily="18" charset="0"/>
              <a:cs typeface="Times New Roman" pitchFamily="18" charset="0"/>
            </a:endParaRPr>
          </a:p>
        </p:txBody>
      </p:sp>
      <p:sp>
        <p:nvSpPr>
          <p:cNvPr id="11" name="Скругленный прямоугольник 10"/>
          <p:cNvSpPr/>
          <p:nvPr/>
        </p:nvSpPr>
        <p:spPr>
          <a:xfrm>
            <a:off x="79066" y="1128342"/>
            <a:ext cx="2278356" cy="258641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400" b="1" dirty="0" smtClean="0">
                <a:latin typeface="Times New Roman" pitchFamily="18" charset="0"/>
                <a:cs typeface="Times New Roman" pitchFamily="18" charset="0"/>
              </a:rPr>
              <a:t>Программные расходы 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a:t>
            </a:r>
            <a:endParaRPr lang="ru-RU" sz="1400" b="1" dirty="0">
              <a:latin typeface="Times New Roman" pitchFamily="18" charset="0"/>
              <a:cs typeface="Times New Roman" pitchFamily="18" charset="0"/>
            </a:endParaRPr>
          </a:p>
        </p:txBody>
      </p:sp>
      <p:graphicFrame>
        <p:nvGraphicFramePr>
          <p:cNvPr id="17" name="Схема 16"/>
          <p:cNvGraphicFramePr/>
          <p:nvPr/>
        </p:nvGraphicFramePr>
        <p:xfrm>
          <a:off x="1507204" y="1698357"/>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Скругленный прямоугольник 6"/>
          <p:cNvSpPr/>
          <p:nvPr/>
        </p:nvSpPr>
        <p:spPr>
          <a:xfrm>
            <a:off x="6715140" y="1142984"/>
            <a:ext cx="2286016" cy="258641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400" b="1" dirty="0" smtClean="0">
                <a:latin typeface="Times New Roman" pitchFamily="18" charset="0"/>
                <a:cs typeface="Times New Roman" pitchFamily="18" charset="0"/>
              </a:rPr>
              <a:t>Непрограммные расходы – </a:t>
            </a:r>
            <a:r>
              <a:rPr lang="ru-RU" sz="1400" b="1" dirty="0" err="1" smtClean="0">
                <a:latin typeface="Times New Roman" pitchFamily="18" charset="0"/>
                <a:cs typeface="Times New Roman" pitchFamily="18" charset="0"/>
              </a:rPr>
              <a:t>расходы</a:t>
            </a:r>
            <a:r>
              <a:rPr lang="ru-RU" sz="1400" b="1" dirty="0" smtClean="0">
                <a:latin typeface="Times New Roman" pitchFamily="18" charset="0"/>
                <a:cs typeface="Times New Roman" pitchFamily="18" charset="0"/>
              </a:rPr>
              <a:t>, не вошедшие в мероприятия муниципальных программ, в том числе на содержание отдельных органов местного самоуправления муниципальных учреждений </a:t>
            </a:r>
            <a:endParaRPr lang="ru-RU"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p:cNvGraphicFramePr/>
          <p:nvPr/>
        </p:nvGraphicFramePr>
        <p:xfrm>
          <a:off x="214282" y="928670"/>
          <a:ext cx="8786874" cy="5500726"/>
        </p:xfrm>
        <a:graphic>
          <a:graphicData uri="http://schemas.openxmlformats.org/drawingml/2006/chart">
            <c:chart xmlns:c="http://schemas.openxmlformats.org/drawingml/2006/chart" xmlns:r="http://schemas.openxmlformats.org/officeDocument/2006/relationships" r:id="rId2"/>
          </a:graphicData>
        </a:graphic>
      </p:graphicFrame>
      <p:sp>
        <p:nvSpPr>
          <p:cNvPr id="16" name="Овал 15"/>
          <p:cNvSpPr/>
          <p:nvPr/>
        </p:nvSpPr>
        <p:spPr>
          <a:xfrm>
            <a:off x="8286776" y="6357958"/>
            <a:ext cx="571504" cy="285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Номер слайда 5"/>
          <p:cNvSpPr>
            <a:spLocks noGrp="1"/>
          </p:cNvSpPr>
          <p:nvPr>
            <p:ph type="sldNum" sz="quarter" idx="12"/>
          </p:nvPr>
        </p:nvSpPr>
        <p:spPr>
          <a:xfrm>
            <a:off x="8358214" y="6357958"/>
            <a:ext cx="376254" cy="285752"/>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32</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25571" y="6383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Исполнение расходов районного бюджета по муниципальным программам за 2018-2020 годы млн.рублей</a:t>
            </a:r>
            <a:endParaRPr lang="ru-RU" sz="2400" b="1" dirty="0">
              <a:latin typeface="Times New Roman" pitchFamily="18" charset="0"/>
              <a:cs typeface="Times New Roman" pitchFamily="18" charset="0"/>
            </a:endParaRPr>
          </a:p>
        </p:txBody>
      </p:sp>
      <p:sp>
        <p:nvSpPr>
          <p:cNvPr id="7" name="TextBox 1"/>
          <p:cNvSpPr txBox="1"/>
          <p:nvPr/>
        </p:nvSpPr>
        <p:spPr>
          <a:xfrm>
            <a:off x="1285852" y="2357430"/>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398,6</a:t>
            </a:r>
            <a:endParaRPr lang="ru-RU" sz="1800" b="1" dirty="0">
              <a:latin typeface="Times New Roman" pitchFamily="18" charset="0"/>
              <a:cs typeface="Times New Roman" pitchFamily="18" charset="0"/>
            </a:endParaRPr>
          </a:p>
        </p:txBody>
      </p:sp>
      <p:sp>
        <p:nvSpPr>
          <p:cNvPr id="9" name="TextBox 1"/>
          <p:cNvSpPr txBox="1"/>
          <p:nvPr/>
        </p:nvSpPr>
        <p:spPr>
          <a:xfrm>
            <a:off x="2000232" y="2571744"/>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375,4</a:t>
            </a:r>
            <a:endParaRPr lang="ru-RU" sz="1800" b="1" dirty="0">
              <a:latin typeface="Times New Roman" pitchFamily="18" charset="0"/>
              <a:cs typeface="Times New Roman" pitchFamily="18" charset="0"/>
            </a:endParaRPr>
          </a:p>
        </p:txBody>
      </p:sp>
      <p:sp>
        <p:nvSpPr>
          <p:cNvPr id="10" name="TextBox 1"/>
          <p:cNvSpPr txBox="1"/>
          <p:nvPr/>
        </p:nvSpPr>
        <p:spPr>
          <a:xfrm>
            <a:off x="4429124" y="2143116"/>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426,9</a:t>
            </a:r>
            <a:endParaRPr lang="ru-RU" sz="1800" b="1" dirty="0">
              <a:latin typeface="Times New Roman" pitchFamily="18" charset="0"/>
              <a:cs typeface="Times New Roman" pitchFamily="18" charset="0"/>
            </a:endParaRPr>
          </a:p>
        </p:txBody>
      </p:sp>
      <p:sp>
        <p:nvSpPr>
          <p:cNvPr id="11" name="TextBox 1"/>
          <p:cNvSpPr txBox="1"/>
          <p:nvPr/>
        </p:nvSpPr>
        <p:spPr>
          <a:xfrm>
            <a:off x="3714744" y="1714488"/>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477,8</a:t>
            </a:r>
            <a:endParaRPr lang="ru-RU" sz="1800" b="1" dirty="0">
              <a:latin typeface="Times New Roman" pitchFamily="18" charset="0"/>
              <a:cs typeface="Times New Roman" pitchFamily="18" charset="0"/>
            </a:endParaRPr>
          </a:p>
        </p:txBody>
      </p:sp>
      <p:sp>
        <p:nvSpPr>
          <p:cNvPr id="13" name="TextBox 1"/>
          <p:cNvSpPr txBox="1"/>
          <p:nvPr/>
        </p:nvSpPr>
        <p:spPr>
          <a:xfrm>
            <a:off x="6215074" y="1643050"/>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486,0</a:t>
            </a:r>
            <a:endParaRPr lang="ru-RU" sz="1800" b="1" dirty="0">
              <a:latin typeface="Times New Roman" pitchFamily="18" charset="0"/>
              <a:cs typeface="Times New Roman" pitchFamily="18" charset="0"/>
            </a:endParaRPr>
          </a:p>
        </p:txBody>
      </p:sp>
      <p:sp>
        <p:nvSpPr>
          <p:cNvPr id="14" name="TextBox 1"/>
          <p:cNvSpPr txBox="1"/>
          <p:nvPr/>
        </p:nvSpPr>
        <p:spPr>
          <a:xfrm>
            <a:off x="6929454" y="1928802"/>
            <a:ext cx="914400" cy="35719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800" b="1" dirty="0" smtClean="0">
                <a:latin typeface="Times New Roman" pitchFamily="18" charset="0"/>
                <a:cs typeface="Times New Roman" pitchFamily="18" charset="0"/>
              </a:rPr>
              <a:t>455,0</a:t>
            </a:r>
            <a:endParaRPr lang="ru-RU" sz="1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Овал 15"/>
          <p:cNvSpPr/>
          <p:nvPr/>
        </p:nvSpPr>
        <p:spPr>
          <a:xfrm>
            <a:off x="8429652" y="6429396"/>
            <a:ext cx="571504" cy="285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Номер слайда 5"/>
          <p:cNvSpPr>
            <a:spLocks noGrp="1"/>
          </p:cNvSpPr>
          <p:nvPr>
            <p:ph type="sldNum" sz="quarter" idx="12"/>
          </p:nvPr>
        </p:nvSpPr>
        <p:spPr>
          <a:xfrm>
            <a:off x="8501090" y="6429396"/>
            <a:ext cx="376254" cy="285752"/>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33</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85720" y="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Исполнение расходов районного бюджета за 2020 год по муниципальным программам, тыс.рублей</a:t>
            </a:r>
            <a:endParaRPr lang="ru-RU" sz="2400" b="1"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42842" y="785792"/>
          <a:ext cx="8882084" cy="5579795"/>
        </p:xfrm>
        <a:graphic>
          <a:graphicData uri="http://schemas.openxmlformats.org/drawingml/2006/table">
            <a:tbl>
              <a:tblPr/>
              <a:tblGrid>
                <a:gridCol w="3344907"/>
                <a:gridCol w="765195"/>
                <a:gridCol w="765195"/>
                <a:gridCol w="787797"/>
                <a:gridCol w="697394"/>
                <a:gridCol w="803941"/>
                <a:gridCol w="891114"/>
                <a:gridCol w="826541"/>
              </a:tblGrid>
              <a:tr h="1463021">
                <a:tc>
                  <a:txBody>
                    <a:bodyPr/>
                    <a:lstStyle/>
                    <a:p>
                      <a:pPr algn="l" fontAlgn="b"/>
                      <a:r>
                        <a:rPr lang="ru-RU" sz="1300" b="0" i="0" u="none" strike="noStrike">
                          <a:solidFill>
                            <a:srgbClr val="000000"/>
                          </a:solidFill>
                          <a:latin typeface="Times New Roman"/>
                        </a:rPr>
                        <a:t>Наименование муниципальной программы</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Исполнено в 2019 году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Первоначальный план на 2020 год</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Уточненный план на 2020 год</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Исполнено в 2020 году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исполнения за 2020 год к первоначальному плану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исполнения за 2020 год к уточненному плану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исполнения 2020 года к исполнению 2019 года</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3351">
                <a:tc>
                  <a:txBody>
                    <a:bodyPr/>
                    <a:lstStyle/>
                    <a:p>
                      <a:pPr algn="l" fontAlgn="b"/>
                      <a:r>
                        <a:rPr lang="ru-RU" sz="1300" b="0" i="0" u="none" strike="noStrike">
                          <a:solidFill>
                            <a:srgbClr val="000000"/>
                          </a:solidFill>
                          <a:latin typeface="Times New Roman"/>
                        </a:rPr>
                        <a:t>Расходы -всего</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434 644,6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477 444,9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496 590,3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465 082,2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97,4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93,7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107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3351">
                <a:tc>
                  <a:txBody>
                    <a:bodyPr/>
                    <a:lstStyle/>
                    <a:p>
                      <a:pPr algn="l" fontAlgn="b"/>
                      <a:r>
                        <a:rPr lang="ru-RU" sz="1300" b="0" i="0" u="none" strike="noStrike">
                          <a:solidFill>
                            <a:srgbClr val="000000"/>
                          </a:solidFill>
                          <a:latin typeface="Times New Roman"/>
                        </a:rPr>
                        <a:t>Программные расходы</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426 921,3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466 866,7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486 004,9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455 034,1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97,5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93,6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106,6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3351">
                <a:tc>
                  <a:txBody>
                    <a:bodyPr/>
                    <a:lstStyle/>
                    <a:p>
                      <a:pPr algn="l" fontAlgn="b"/>
                      <a:r>
                        <a:rPr lang="ru-RU" sz="1300" b="0" i="0" u="none" strike="noStrike">
                          <a:solidFill>
                            <a:srgbClr val="000000"/>
                          </a:solidFill>
                          <a:latin typeface="Times New Roman"/>
                        </a:rPr>
                        <a:t>в том числе по программам:</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300" b="0" i="0" u="none" strike="noStrike">
                          <a:solidFill>
                            <a:srgbClr val="000000"/>
                          </a:solidFill>
                          <a:latin typeface="Times New Roman"/>
                        </a:rPr>
                        <a:t> </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0726">
                <a:tc>
                  <a:txBody>
                    <a:bodyPr/>
                    <a:lstStyle/>
                    <a:p>
                      <a:pPr algn="l" fontAlgn="b"/>
                      <a:r>
                        <a:rPr lang="ru-RU" sz="1300" b="0" i="0" u="none" strike="noStrike">
                          <a:solidFill>
                            <a:srgbClr val="000000"/>
                          </a:solidFill>
                          <a:latin typeface="Times New Roman"/>
                        </a:rPr>
                        <a:t>Развитие образования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177 807,9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300" b="0" i="0" u="none" strike="noStrike">
                          <a:solidFill>
                            <a:srgbClr val="000000"/>
                          </a:solidFill>
                          <a:latin typeface="Times New Roman"/>
                        </a:rPr>
                        <a:t>172 028,4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186 176,6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183 437,0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106,6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98,5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103,2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0726">
                <a:tc>
                  <a:txBody>
                    <a:bodyPr/>
                    <a:lstStyle/>
                    <a:p>
                      <a:pPr algn="l" fontAlgn="b"/>
                      <a:r>
                        <a:rPr lang="ru-RU" sz="1300" b="0" i="0" u="none" strike="noStrike">
                          <a:solidFill>
                            <a:srgbClr val="000000"/>
                          </a:solidFill>
                          <a:latin typeface="Times New Roman"/>
                        </a:rPr>
                        <a:t>Социальная поддержка граждан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5 747,5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300" b="0" i="0" u="none" strike="noStrike">
                          <a:solidFill>
                            <a:srgbClr val="000000"/>
                          </a:solidFill>
                          <a:latin typeface="Times New Roman"/>
                        </a:rPr>
                        <a:t>5 950,9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7 334,4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6 680,0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112,3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91,1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116,2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0726">
                <a:tc>
                  <a:txBody>
                    <a:bodyPr/>
                    <a:lstStyle/>
                    <a:p>
                      <a:pPr algn="l" fontAlgn="b"/>
                      <a:r>
                        <a:rPr lang="ru-RU" sz="1300" b="0" i="0" u="none" strike="noStrike">
                          <a:solidFill>
                            <a:srgbClr val="000000"/>
                          </a:solidFill>
                          <a:latin typeface="Times New Roman"/>
                        </a:rPr>
                        <a:t>Обеспечение граждан Княгининского муниципального  района Нижегородской области доступным и комфортным жильем</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6 042,4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300" b="0" i="0" u="none" strike="noStrike">
                          <a:solidFill>
                            <a:srgbClr val="000000"/>
                          </a:solidFill>
                          <a:latin typeface="Times New Roman"/>
                        </a:rPr>
                        <a:t>4 991,7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3 797,8</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3 584,0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71,8</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94,4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59,3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34543">
                <a:tc>
                  <a:txBody>
                    <a:bodyPr/>
                    <a:lstStyle/>
                    <a:p>
                      <a:pPr algn="l" fontAlgn="b"/>
                      <a:r>
                        <a:rPr lang="ru-RU" sz="1300" b="0" i="0" u="none" strike="noStrike">
                          <a:solidFill>
                            <a:srgbClr val="000000"/>
                          </a:solidFill>
                          <a:latin typeface="Times New Roman"/>
                        </a:rPr>
                        <a:t>Обеспечение населения Княгининского муниципального  района Нижегородской области качественными услугами в сфере жилищно-коммунального хозяйства и транспортного обслуживания</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20 386,4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300" b="0" i="0" u="none" strike="noStrike">
                          <a:solidFill>
                            <a:srgbClr val="000000"/>
                          </a:solidFill>
                          <a:latin typeface="Times New Roman"/>
                        </a:rPr>
                        <a:t>12 277,4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57 158,3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45 340,1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369,3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a:solidFill>
                            <a:srgbClr val="000000"/>
                          </a:solidFill>
                          <a:latin typeface="Times New Roman"/>
                        </a:rPr>
                        <a:t>79,3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300" b="0" i="0" u="none" strike="noStrike" dirty="0">
                          <a:solidFill>
                            <a:srgbClr val="000000"/>
                          </a:solidFill>
                          <a:latin typeface="Times New Roman"/>
                        </a:rPr>
                        <a:t>222,4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142844" y="2071678"/>
          <a:ext cx="8858311" cy="4623996"/>
        </p:xfrm>
        <a:graphic>
          <a:graphicData uri="http://schemas.openxmlformats.org/drawingml/2006/table">
            <a:tbl>
              <a:tblPr/>
              <a:tblGrid>
                <a:gridCol w="3335955"/>
                <a:gridCol w="763147"/>
                <a:gridCol w="763147"/>
                <a:gridCol w="785688"/>
                <a:gridCol w="695527"/>
                <a:gridCol w="801789"/>
                <a:gridCol w="888729"/>
                <a:gridCol w="824329"/>
              </a:tblGrid>
              <a:tr h="428628">
                <a:tc>
                  <a:txBody>
                    <a:bodyPr/>
                    <a:lstStyle/>
                    <a:p>
                      <a:pPr algn="l" fontAlgn="b"/>
                      <a:r>
                        <a:rPr lang="ru-RU" sz="1200" b="0" i="0" u="none" strike="noStrike">
                          <a:solidFill>
                            <a:srgbClr val="000000"/>
                          </a:solidFill>
                          <a:latin typeface="Times New Roman"/>
                        </a:rPr>
                        <a:t>Развитие культуры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57 267,7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60 059,5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61 402,9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60 062,0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100,0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97,8</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104,9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319">
                <a:tc>
                  <a:txBody>
                    <a:bodyPr/>
                    <a:lstStyle/>
                    <a:p>
                      <a:pPr algn="l" fontAlgn="b"/>
                      <a:r>
                        <a:rPr lang="ru-RU" sz="1200" b="0" i="0" u="none" strike="noStrike">
                          <a:solidFill>
                            <a:srgbClr val="000000"/>
                          </a:solidFill>
                          <a:latin typeface="Times New Roman"/>
                        </a:rPr>
                        <a:t>Информационное общество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32 568,0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30 670,1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30 673,5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29 054,7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94,7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94,7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89,2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504">
                <a:tc>
                  <a:txBody>
                    <a:bodyPr/>
                    <a:lstStyle/>
                    <a:p>
                      <a:pPr algn="l" fontAlgn="b"/>
                      <a:r>
                        <a:rPr lang="ru-RU" sz="1200" b="0" i="0" u="none" strike="noStrike">
                          <a:solidFill>
                            <a:srgbClr val="000000"/>
                          </a:solidFill>
                          <a:latin typeface="Times New Roman"/>
                        </a:rPr>
                        <a:t>Развитие физической культуры,  спорта и молодежной политики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19 137,5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28 125,9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27 856,9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23 641,5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84,1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84,9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123,5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1813">
                <a:tc>
                  <a:txBody>
                    <a:bodyPr/>
                    <a:lstStyle/>
                    <a:p>
                      <a:pPr algn="l" fontAlgn="b"/>
                      <a:r>
                        <a:rPr lang="ru-RU" sz="1200" b="0" i="0" u="none" strike="noStrike">
                          <a:solidFill>
                            <a:srgbClr val="000000"/>
                          </a:solidFill>
                          <a:latin typeface="Times New Roman"/>
                        </a:rPr>
                        <a:t>Развитие агропромышленного комплекса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38 499,4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40 436,1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17 027,2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16 639,9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41,2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97,7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43,2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1813">
                <a:tc>
                  <a:txBody>
                    <a:bodyPr/>
                    <a:lstStyle/>
                    <a:p>
                      <a:pPr algn="l" fontAlgn="b"/>
                      <a:r>
                        <a:rPr lang="ru-RU" sz="1200" b="0" i="0" u="none" strike="noStrike">
                          <a:solidFill>
                            <a:srgbClr val="000000"/>
                          </a:solidFill>
                          <a:latin typeface="Times New Roman"/>
                        </a:rPr>
                        <a:t>Управление муниципальной собственностью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1 227,0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247,0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296,6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238,1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96,4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80,3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19,4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43">
                <a:tc>
                  <a:txBody>
                    <a:bodyPr/>
                    <a:lstStyle/>
                    <a:p>
                      <a:pPr algn="l" fontAlgn="b"/>
                      <a:r>
                        <a:rPr lang="ru-RU" sz="1200" b="0" i="0" u="none" strike="noStrike">
                          <a:solidFill>
                            <a:srgbClr val="000000"/>
                          </a:solidFill>
                          <a:latin typeface="Times New Roman"/>
                        </a:rPr>
                        <a:t>Развитие предпринимательства Княгининского муниципального  района</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546,9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1 163,6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2 234,2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2 064,2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177,4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92,4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377,4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1813">
                <a:tc>
                  <a:txBody>
                    <a:bodyPr/>
                    <a:lstStyle/>
                    <a:p>
                      <a:pPr algn="l" fontAlgn="b"/>
                      <a:r>
                        <a:rPr lang="ru-RU" sz="1200" b="0" i="0" u="none" strike="noStrike">
                          <a:solidFill>
                            <a:srgbClr val="000000"/>
                          </a:solidFill>
                          <a:latin typeface="Times New Roman"/>
                        </a:rPr>
                        <a:t>Обеспечение безопасности жизни населения Княгининского муниципального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6 341,1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35 143,5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13 732,5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12 426,9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35,4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90,5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196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43">
                <a:tc>
                  <a:txBody>
                    <a:bodyPr/>
                    <a:lstStyle/>
                    <a:p>
                      <a:pPr algn="l" fontAlgn="b"/>
                      <a:r>
                        <a:rPr lang="ru-RU" sz="1200" b="0" i="0" u="none" strike="noStrike">
                          <a:solidFill>
                            <a:srgbClr val="000000"/>
                          </a:solidFill>
                          <a:latin typeface="Times New Roman"/>
                        </a:rPr>
                        <a:t>Управление муниципальными финансами Княгининского района</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60 990,5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75 400,6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77 946,0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71 506,6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94,8</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91,7</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117,2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1813">
                <a:tc>
                  <a:txBody>
                    <a:bodyPr/>
                    <a:lstStyle/>
                    <a:p>
                      <a:pPr algn="l" fontAlgn="b"/>
                      <a:r>
                        <a:rPr lang="ru-RU" sz="1200" b="0" i="0" u="none" strike="noStrike">
                          <a:solidFill>
                            <a:srgbClr val="000000"/>
                          </a:solidFill>
                          <a:latin typeface="Times New Roman"/>
                        </a:rPr>
                        <a:t>Улучшение условий и охраны труда в организациях Княгининского района Нижегородской области</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359,0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372,0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368,0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359,1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96,5</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97,6</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100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271">
                <a:tc>
                  <a:txBody>
                    <a:bodyPr/>
                    <a:lstStyle/>
                    <a:p>
                      <a:pPr algn="l" fontAlgn="b"/>
                      <a:r>
                        <a:rPr lang="ru-RU" sz="1200" b="0" i="0" u="none" strike="noStrike">
                          <a:solidFill>
                            <a:srgbClr val="000000"/>
                          </a:solidFill>
                          <a:latin typeface="Times New Roman"/>
                        </a:rPr>
                        <a:t>Непрограммные расходы</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7 723,3</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ru-RU" sz="1200" b="0" i="0" u="none" strike="noStrike">
                          <a:solidFill>
                            <a:srgbClr val="000000"/>
                          </a:solidFill>
                          <a:latin typeface="Times New Roman"/>
                        </a:rPr>
                        <a:t>10 578,2</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10 585,4</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10 048,1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95,0</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a:solidFill>
                            <a:srgbClr val="000000"/>
                          </a:solidFill>
                          <a:latin typeface="Times New Roman"/>
                        </a:rPr>
                        <a:t>94,9</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200" b="0" i="0" u="none" strike="noStrike" dirty="0">
                          <a:solidFill>
                            <a:srgbClr val="000000"/>
                          </a:solidFill>
                          <a:latin typeface="Times New Roman"/>
                        </a:rPr>
                        <a:t>130,1</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 name="Овал 15"/>
          <p:cNvSpPr/>
          <p:nvPr/>
        </p:nvSpPr>
        <p:spPr>
          <a:xfrm>
            <a:off x="8286776" y="6072206"/>
            <a:ext cx="571504" cy="285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Номер слайда 5"/>
          <p:cNvSpPr>
            <a:spLocks noGrp="1"/>
          </p:cNvSpPr>
          <p:nvPr>
            <p:ph type="sldNum" sz="quarter" idx="12"/>
          </p:nvPr>
        </p:nvSpPr>
        <p:spPr>
          <a:xfrm>
            <a:off x="8358214" y="6072206"/>
            <a:ext cx="376254" cy="285752"/>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34</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85720" y="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Исполнение расходов районного бюджета за 2020год по муниципальным программам, тыс.рублей</a:t>
            </a:r>
            <a:endParaRPr lang="ru-RU" sz="2400" b="1" dirty="0">
              <a:latin typeface="Times New Roman" pitchFamily="18" charset="0"/>
              <a:cs typeface="Times New Roman" pitchFamily="18" charset="0"/>
            </a:endParaRPr>
          </a:p>
        </p:txBody>
      </p:sp>
      <p:graphicFrame>
        <p:nvGraphicFramePr>
          <p:cNvPr id="8" name="Таблица 7"/>
          <p:cNvGraphicFramePr>
            <a:graphicFrameLocks noGrp="1"/>
          </p:cNvGraphicFramePr>
          <p:nvPr/>
        </p:nvGraphicFramePr>
        <p:xfrm>
          <a:off x="142844" y="785794"/>
          <a:ext cx="8858311" cy="1286815"/>
        </p:xfrm>
        <a:graphic>
          <a:graphicData uri="http://schemas.openxmlformats.org/drawingml/2006/table">
            <a:tbl>
              <a:tblPr/>
              <a:tblGrid>
                <a:gridCol w="3335955"/>
                <a:gridCol w="763147"/>
                <a:gridCol w="763147"/>
                <a:gridCol w="785688"/>
                <a:gridCol w="695527"/>
                <a:gridCol w="801789"/>
                <a:gridCol w="888729"/>
                <a:gridCol w="824329"/>
              </a:tblGrid>
              <a:tr h="901090">
                <a:tc>
                  <a:txBody>
                    <a:bodyPr/>
                    <a:lstStyle/>
                    <a:p>
                      <a:pPr algn="l" fontAlgn="b"/>
                      <a:r>
                        <a:rPr lang="ru-RU" sz="1200" b="0" i="0" u="none" strike="noStrike">
                          <a:solidFill>
                            <a:srgbClr val="000000"/>
                          </a:solidFill>
                          <a:latin typeface="Times New Roman"/>
                        </a:rPr>
                        <a:t>Наименование муниципальной программы</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Исполнено в 2019 году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Первоначальный план на 2020 год</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Уточненный план на 2020 год</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Исполнено в 2020 году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 исполнения за 2020 год к первоначальному плану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latin typeface="Times New Roman"/>
                        </a:rPr>
                        <a:t>% исполнения за 2020 год к уточненному плану</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dirty="0">
                          <a:solidFill>
                            <a:srgbClr val="000000"/>
                          </a:solidFill>
                          <a:latin typeface="Times New Roman"/>
                        </a:rPr>
                        <a:t>% исполнения 2020 года к исполнению 2019 года</a:t>
                      </a:r>
                    </a:p>
                  </a:txBody>
                  <a:tcPr marL="6655" marR="6655" marT="66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вал 10"/>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6643702" y="6500834"/>
            <a:ext cx="2233642"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35</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285720" y="142852"/>
            <a:ext cx="8643998" cy="430887"/>
          </a:xfrm>
          <a:prstGeom prst="rect">
            <a:avLst/>
          </a:prstGeom>
        </p:spPr>
        <p:txBody>
          <a:bodyPr wrap="square">
            <a:spAutoFit/>
          </a:bodyPr>
          <a:lstStyle/>
          <a:p>
            <a:pPr lvl="0" algn="ctr"/>
            <a:r>
              <a:rPr lang="ru-RU" sz="2200" b="1" dirty="0" smtClean="0">
                <a:latin typeface="Times New Roman" pitchFamily="18" charset="0"/>
                <a:cs typeface="Times New Roman" pitchFamily="18" charset="0"/>
              </a:rPr>
              <a:t>Исполнение расходов в разрезе национальных проектов за 2020 г.</a:t>
            </a:r>
            <a:endParaRPr lang="ru-RU" sz="2200" b="1" dirty="0">
              <a:latin typeface="Times New Roman" pitchFamily="18" charset="0"/>
              <a:cs typeface="Times New Roman" pitchFamily="18" charset="0"/>
            </a:endParaRPr>
          </a:p>
        </p:txBody>
      </p:sp>
      <p:pic>
        <p:nvPicPr>
          <p:cNvPr id="1026" name="Picture 2" descr="C:\Users\1\Desktop\2222\vector-lines-clipart-free-3.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857760"/>
            <a:ext cx="9144000" cy="428628"/>
          </a:xfrm>
          <a:prstGeom prst="rect">
            <a:avLst/>
          </a:prstGeom>
          <a:noFill/>
        </p:spPr>
      </p:pic>
      <p:sp>
        <p:nvSpPr>
          <p:cNvPr id="14" name="Прямоугольник 13"/>
          <p:cNvSpPr/>
          <p:nvPr/>
        </p:nvSpPr>
        <p:spPr>
          <a:xfrm>
            <a:off x="500002" y="571480"/>
            <a:ext cx="8643998" cy="430887"/>
          </a:xfrm>
          <a:prstGeom prst="rect">
            <a:avLst/>
          </a:prstGeom>
        </p:spPr>
        <p:txBody>
          <a:bodyPr wrap="square">
            <a:spAutoFit/>
          </a:bodyPr>
          <a:lstStyle/>
          <a:p>
            <a:pPr lvl="0" algn="ctr"/>
            <a:r>
              <a:rPr lang="ru-RU" sz="2200" b="1" dirty="0" smtClean="0">
                <a:latin typeface="Times New Roman" pitchFamily="18" charset="0"/>
                <a:cs typeface="Times New Roman" pitchFamily="18" charset="0"/>
              </a:rPr>
              <a:t>Всего расходов – 26,9 млн. рублей, 74,3% к плану</a:t>
            </a:r>
            <a:endParaRPr lang="ru-RU" sz="2200" b="1" dirty="0">
              <a:latin typeface="Times New Roman" pitchFamily="18" charset="0"/>
              <a:cs typeface="Times New Roman" pitchFamily="18" charset="0"/>
            </a:endParaRPr>
          </a:p>
        </p:txBody>
      </p:sp>
      <p:graphicFrame>
        <p:nvGraphicFramePr>
          <p:cNvPr id="9" name="Диаграмма 8"/>
          <p:cNvGraphicFramePr/>
          <p:nvPr/>
        </p:nvGraphicFramePr>
        <p:xfrm>
          <a:off x="0" y="1142984"/>
          <a:ext cx="4572000" cy="38576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Диаграмма 14"/>
          <p:cNvGraphicFramePr/>
          <p:nvPr/>
        </p:nvGraphicFramePr>
        <p:xfrm>
          <a:off x="4357686" y="1214422"/>
          <a:ext cx="4786314" cy="35719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вал 10"/>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6643702" y="6500834"/>
            <a:ext cx="2233642"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36</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357158" y="214290"/>
            <a:ext cx="8358246" cy="584775"/>
          </a:xfrm>
          <a:prstGeom prst="rect">
            <a:avLst/>
          </a:prstGeom>
        </p:spPr>
        <p:txBody>
          <a:bodyPr wrap="square">
            <a:spAutoFit/>
          </a:bodyPr>
          <a:lstStyle/>
          <a:p>
            <a:pPr lvl="0" algn="ctr"/>
            <a:r>
              <a:rPr lang="ru-RU" sz="1600" b="1" dirty="0" smtClean="0">
                <a:latin typeface="Times New Roman" pitchFamily="18" charset="0"/>
                <a:cs typeface="Times New Roman" pitchFamily="18" charset="0"/>
              </a:rPr>
              <a:t>Исполнение расходов в рамках реализации муниципальной программы "Развитие образования Княгининского муниципального района Нижегородской области"</a:t>
            </a:r>
            <a:endParaRPr lang="ru-RU" sz="1600" b="1"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214282" y="928670"/>
          <a:ext cx="8786874" cy="4801797"/>
        </p:xfrm>
        <a:graphic>
          <a:graphicData uri="http://schemas.openxmlformats.org/drawingml/2006/table">
            <a:tbl>
              <a:tblPr>
                <a:tableStyleId>{3C2FFA5D-87B4-456A-9821-1D502468CF0F}</a:tableStyleId>
              </a:tblPr>
              <a:tblGrid>
                <a:gridCol w="6574491"/>
                <a:gridCol w="1171262"/>
                <a:gridCol w="1041121"/>
              </a:tblGrid>
              <a:tr h="324481">
                <a:tc rowSpan="2">
                  <a:txBody>
                    <a:bodyPr/>
                    <a:lstStyle/>
                    <a:p>
                      <a:pPr algn="ctr" fontAlgn="b"/>
                      <a:r>
                        <a:rPr lang="ru-RU" sz="1400" u="none" strike="noStrike" dirty="0">
                          <a:latin typeface="Times New Roman" pitchFamily="18" charset="0"/>
                          <a:cs typeface="Times New Roman" pitchFamily="18" charset="0"/>
                        </a:rPr>
                        <a:t>Всего, в том числе расходы по подпрограммам (наименование подпрограммы)</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gridSpan="2">
                  <a:txBody>
                    <a:bodyPr/>
                    <a:lstStyle/>
                    <a:p>
                      <a:pPr algn="ctr" fontAlgn="b"/>
                      <a:r>
                        <a:rPr lang="ru-RU" sz="1400" u="none" strike="noStrike" dirty="0">
                          <a:latin typeface="Times New Roman" pitchFamily="18" charset="0"/>
                          <a:cs typeface="Times New Roman" pitchFamily="18" charset="0"/>
                        </a:rPr>
                        <a:t>Расходы тыс.рублей</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hMerge="1">
                  <a:txBody>
                    <a:bodyPr/>
                    <a:lstStyle/>
                    <a:p>
                      <a:endParaRPr lang="ru-RU"/>
                    </a:p>
                  </a:txBody>
                  <a:tcPr/>
                </a:tc>
              </a:tr>
              <a:tr h="633511">
                <a:tc vMerge="1">
                  <a:txBody>
                    <a:bodyPr/>
                    <a:lstStyle/>
                    <a:p>
                      <a:endParaRPr lang="ru-RU"/>
                    </a:p>
                  </a:txBody>
                  <a:tcPr/>
                </a:tc>
                <a:tc>
                  <a:txBody>
                    <a:bodyPr/>
                    <a:lstStyle/>
                    <a:p>
                      <a:pPr algn="ctr" fontAlgn="b"/>
                      <a:r>
                        <a:rPr lang="ru-RU" sz="1400" u="none" strike="noStrike" dirty="0">
                          <a:latin typeface="Times New Roman" pitchFamily="18" charset="0"/>
                          <a:cs typeface="Times New Roman" pitchFamily="18" charset="0"/>
                        </a:rPr>
                        <a:t>План</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Факт</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324481">
                <a:tc>
                  <a:txBody>
                    <a:bodyPr/>
                    <a:lstStyle/>
                    <a:p>
                      <a:pPr algn="l" fontAlgn="b"/>
                      <a:r>
                        <a:rPr lang="ru-RU" sz="1400" u="none" strike="noStrike">
                          <a:latin typeface="Times New Roman" pitchFamily="18" charset="0"/>
                          <a:cs typeface="Times New Roman" pitchFamily="18" charset="0"/>
                        </a:rPr>
                        <a:t>Всего, в том числе по подпрограммам:</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186 176,6</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183 437,0</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324481">
                <a:tc>
                  <a:txBody>
                    <a:bodyPr/>
                    <a:lstStyle/>
                    <a:p>
                      <a:pPr algn="l" fontAlgn="b"/>
                      <a:r>
                        <a:rPr lang="ru-RU" sz="1400" u="none" strike="noStrike">
                          <a:latin typeface="Times New Roman" pitchFamily="18" charset="0"/>
                          <a:cs typeface="Times New Roman" pitchFamily="18" charset="0"/>
                        </a:rPr>
                        <a:t>Подпрограмма "Развитие общего образования"</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145 890,8</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144 354,0</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321872">
                <a:tc>
                  <a:txBody>
                    <a:bodyPr/>
                    <a:lstStyle/>
                    <a:p>
                      <a:pPr algn="l" fontAlgn="b"/>
                      <a:r>
                        <a:rPr lang="ru-RU" sz="1400" u="none" strike="noStrike">
                          <a:latin typeface="Times New Roman" pitchFamily="18" charset="0"/>
                          <a:cs typeface="Times New Roman" pitchFamily="18" charset="0"/>
                        </a:rPr>
                        <a:t>Подпрограмма "Развитие дополнительного образования и воспитания детей"</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4 552,1</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4 496,3</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601604">
                <a:tc>
                  <a:txBody>
                    <a:bodyPr/>
                    <a:lstStyle/>
                    <a:p>
                      <a:pPr algn="l" fontAlgn="b"/>
                      <a:r>
                        <a:rPr lang="ru-RU" sz="1400" u="none" strike="noStrike">
                          <a:latin typeface="Times New Roman" pitchFamily="18" charset="0"/>
                          <a:cs typeface="Times New Roman" pitchFamily="18" charset="0"/>
                        </a:rPr>
                        <a:t>Подпрограмма  «Развитие системы оценки качества образования и информационной прозрачности системы образования»</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2 719,8</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2 708,7</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648962">
                <a:tc>
                  <a:txBody>
                    <a:bodyPr/>
                    <a:lstStyle/>
                    <a:p>
                      <a:pPr algn="l" fontAlgn="b"/>
                      <a:r>
                        <a:rPr lang="ru-RU" sz="1400" u="none" strike="noStrike" dirty="0">
                          <a:latin typeface="Times New Roman" pitchFamily="18" charset="0"/>
                          <a:cs typeface="Times New Roman" pitchFamily="18" charset="0"/>
                        </a:rPr>
                        <a:t>Подпрограмма  «Ресурсное обеспечение сферы образования Княгининского </a:t>
                      </a:r>
                      <a:r>
                        <a:rPr lang="ru-RU" sz="1400" u="none" strike="noStrike" dirty="0" smtClean="0">
                          <a:latin typeface="Times New Roman" pitchFamily="18" charset="0"/>
                          <a:cs typeface="Times New Roman" pitchFamily="18" charset="0"/>
                        </a:rPr>
                        <a:t>муниципального района </a:t>
                      </a:r>
                      <a:r>
                        <a:rPr lang="ru-RU" sz="1400" u="none" strike="noStrike" dirty="0">
                          <a:latin typeface="Times New Roman" pitchFamily="18" charset="0"/>
                          <a:cs typeface="Times New Roman" pitchFamily="18" charset="0"/>
                        </a:rPr>
                        <a:t>Нижегородской области»</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30 007,7</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28 913,2</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324481">
                <a:tc>
                  <a:txBody>
                    <a:bodyPr/>
                    <a:lstStyle/>
                    <a:p>
                      <a:pPr algn="l" fontAlgn="b"/>
                      <a:r>
                        <a:rPr lang="ru-RU" sz="1400" u="none" strike="noStrike">
                          <a:latin typeface="Times New Roman" pitchFamily="18" charset="0"/>
                          <a:cs typeface="Times New Roman" pitchFamily="18" charset="0"/>
                        </a:rPr>
                        <a:t>Подпрограмма  «Социально-правовая защита детей»</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469,7</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468,5</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648962">
                <a:tc>
                  <a:txBody>
                    <a:bodyPr/>
                    <a:lstStyle/>
                    <a:p>
                      <a:pPr algn="l" fontAlgn="b"/>
                      <a:r>
                        <a:rPr lang="ru-RU" sz="1400" u="none" strike="noStrike" dirty="0">
                          <a:latin typeface="Times New Roman" pitchFamily="18" charset="0"/>
                          <a:cs typeface="Times New Roman" pitchFamily="18" charset="0"/>
                        </a:rPr>
                        <a:t>Подпрограмма  «Патриотическое воспитание граждан в Княгининском </a:t>
                      </a:r>
                      <a:r>
                        <a:rPr lang="ru-RU" sz="1400" u="none" strike="noStrike" dirty="0" smtClean="0">
                          <a:latin typeface="Times New Roman" pitchFamily="18" charset="0"/>
                          <a:cs typeface="Times New Roman" pitchFamily="18" charset="0"/>
                        </a:rPr>
                        <a:t>муниципальном районе</a:t>
                      </a:r>
                      <a:r>
                        <a:rPr lang="ru-RU" sz="1400" u="none" strike="noStrike" dirty="0">
                          <a:latin typeface="Times New Roman" pitchFamily="18" charset="0"/>
                          <a:cs typeface="Times New Roman" pitchFamily="18" charset="0"/>
                        </a:rPr>
                        <a:t>»</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8,5</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a:latin typeface="Times New Roman" pitchFamily="18" charset="0"/>
                          <a:cs typeface="Times New Roman" pitchFamily="18" charset="0"/>
                        </a:rPr>
                        <a:t>7,0</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r>
              <a:tr h="648962">
                <a:tc>
                  <a:txBody>
                    <a:bodyPr/>
                    <a:lstStyle/>
                    <a:p>
                      <a:pPr algn="l" fontAlgn="b"/>
                      <a:r>
                        <a:rPr lang="ru-RU" sz="1400" u="none" strike="noStrike">
                          <a:latin typeface="Times New Roman" pitchFamily="18" charset="0"/>
                          <a:cs typeface="Times New Roman" pitchFamily="18" charset="0"/>
                        </a:rPr>
                        <a:t>Подпрограмма  «Обеспечение реализации муниципальной программы»</a:t>
                      </a:r>
                      <a:endParaRPr lang="ru-RU" sz="1400" b="0" i="0" u="none" strike="noStrike">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2 528,0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c>
                  <a:txBody>
                    <a:bodyPr/>
                    <a:lstStyle/>
                    <a:p>
                      <a:pPr algn="ctr" fontAlgn="b"/>
                      <a:r>
                        <a:rPr lang="ru-RU" sz="1400" u="none" strike="noStrike" dirty="0">
                          <a:latin typeface="Times New Roman" pitchFamily="18" charset="0"/>
                          <a:cs typeface="Times New Roman" pitchFamily="18" charset="0"/>
                        </a:rPr>
                        <a:t>2 489,3</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одержимое 9"/>
          <p:cNvGraphicFramePr>
            <a:graphicFrameLocks noGrp="1"/>
          </p:cNvGraphicFramePr>
          <p:nvPr>
            <p:ph sz="half" idx="2"/>
            <p:extLst>
              <p:ext uri="{D42A27DB-BD31-4B8C-83A1-F6EECF244321}">
                <p14:modId xmlns:p14="http://schemas.microsoft.com/office/powerpoint/2010/main" val="2121116224"/>
              </p:ext>
            </p:extLst>
          </p:nvPr>
        </p:nvGraphicFramePr>
        <p:xfrm>
          <a:off x="214282" y="1285860"/>
          <a:ext cx="8715436" cy="5192689"/>
        </p:xfrm>
        <a:graphic>
          <a:graphicData uri="http://schemas.openxmlformats.org/drawingml/2006/table">
            <a:tbl>
              <a:tblPr firstRow="1" bandRow="1">
                <a:tableStyleId>{5C22544A-7EE6-4342-B048-85BDC9FD1C3A}</a:tableStyleId>
              </a:tblPr>
              <a:tblGrid>
                <a:gridCol w="5854778"/>
                <a:gridCol w="931832"/>
                <a:gridCol w="995057"/>
                <a:gridCol w="933769"/>
              </a:tblGrid>
              <a:tr h="455180">
                <a:tc>
                  <a:txBody>
                    <a:bodyPr/>
                    <a:lstStyle/>
                    <a:p>
                      <a:pPr algn="ctr"/>
                      <a:r>
                        <a:rPr lang="ru-RU" sz="1600" dirty="0" smtClean="0">
                          <a:latin typeface="Times New Roman" pitchFamily="18" charset="0"/>
                          <a:cs typeface="Times New Roman" pitchFamily="18" charset="0"/>
                        </a:rPr>
                        <a:t>Наименование</a:t>
                      </a:r>
                      <a:endParaRPr lang="ru-RU" sz="1600" dirty="0">
                        <a:latin typeface="Times New Roman" pitchFamily="18" charset="0"/>
                        <a:cs typeface="Times New Roman" pitchFamily="18" charset="0"/>
                      </a:endParaRPr>
                    </a:p>
                  </a:txBody>
                  <a:tcPr anchor="ctr"/>
                </a:tc>
                <a:tc>
                  <a:txBody>
                    <a:bodyPr/>
                    <a:lstStyle/>
                    <a:p>
                      <a:pPr algn="ctr"/>
                      <a:r>
                        <a:rPr lang="ru-RU" sz="1600" dirty="0" smtClean="0">
                          <a:latin typeface="Times New Roman" pitchFamily="18" charset="0"/>
                          <a:cs typeface="Times New Roman" pitchFamily="18" charset="0"/>
                        </a:rPr>
                        <a:t>2018 год</a:t>
                      </a:r>
                      <a:endParaRPr lang="ru-RU" sz="1600" dirty="0">
                        <a:latin typeface="Times New Roman" pitchFamily="18" charset="0"/>
                        <a:cs typeface="Times New Roman" pitchFamily="18" charset="0"/>
                      </a:endParaRPr>
                    </a:p>
                  </a:txBody>
                  <a:tcPr anchor="ctr"/>
                </a:tc>
                <a:tc>
                  <a:txBody>
                    <a:bodyPr/>
                    <a:lstStyle/>
                    <a:p>
                      <a:pPr algn="ctr"/>
                      <a:r>
                        <a:rPr lang="ru-RU" sz="1600" dirty="0" smtClean="0">
                          <a:latin typeface="Times New Roman" pitchFamily="18" charset="0"/>
                          <a:cs typeface="Times New Roman" pitchFamily="18" charset="0"/>
                        </a:rPr>
                        <a:t>2019 год</a:t>
                      </a:r>
                      <a:endParaRPr lang="ru-RU" sz="1600" dirty="0">
                        <a:latin typeface="Times New Roman" pitchFamily="18" charset="0"/>
                        <a:cs typeface="Times New Roman" pitchFamily="18" charset="0"/>
                      </a:endParaRPr>
                    </a:p>
                  </a:txBody>
                  <a:tcPr anchor="ctr"/>
                </a:tc>
                <a:tc>
                  <a:txBody>
                    <a:bodyPr/>
                    <a:lstStyle/>
                    <a:p>
                      <a:pPr algn="ctr"/>
                      <a:r>
                        <a:rPr lang="ru-RU" sz="1600" dirty="0" smtClean="0">
                          <a:latin typeface="Times New Roman" pitchFamily="18" charset="0"/>
                          <a:cs typeface="Times New Roman" pitchFamily="18" charset="0"/>
                        </a:rPr>
                        <a:t>2020 год</a:t>
                      </a:r>
                      <a:endParaRPr lang="ru-RU" sz="1600" dirty="0">
                        <a:latin typeface="Times New Roman" pitchFamily="18" charset="0"/>
                        <a:cs typeface="Times New Roman" pitchFamily="18" charset="0"/>
                      </a:endParaRPr>
                    </a:p>
                  </a:txBody>
                  <a:tcPr anchor="ctr"/>
                </a:tc>
              </a:tr>
              <a:tr h="1729685">
                <a:tc>
                  <a:txBody>
                    <a:bodyPr/>
                    <a:lstStyle/>
                    <a:p>
                      <a:pPr algn="just"/>
                      <a:r>
                        <a:rPr lang="ru-RU" sz="1600" i="0" kern="1200" dirty="0" smtClean="0">
                          <a:solidFill>
                            <a:schemeClr val="dk1"/>
                          </a:solidFill>
                          <a:latin typeface="Times New Roman" pitchFamily="18" charset="0"/>
                          <a:ea typeface="+mn-ea"/>
                          <a:cs typeface="Times New Roman" pitchFamily="18" charset="0"/>
                        </a:rPr>
                        <a:t>Доля муниципальных образовательных учреждений, реализующих</a:t>
                      </a:r>
                      <a:r>
                        <a:rPr lang="ru-RU" sz="1600" i="0" kern="1200" baseline="0" dirty="0" smtClean="0">
                          <a:solidFill>
                            <a:schemeClr val="dk1"/>
                          </a:solidFill>
                          <a:latin typeface="Times New Roman" pitchFamily="18" charset="0"/>
                          <a:ea typeface="+mn-ea"/>
                          <a:cs typeface="Times New Roman" pitchFamily="18" charset="0"/>
                        </a:rPr>
                        <a:t> программы общего образования,  здания которых находятся в аварийном состоянии или требуют капитального ремонта, в общей численности муниципальных образовательных учреждений, реализующих программы общего образования</a:t>
                      </a:r>
                      <a:endParaRPr lang="ru-RU" sz="1600" i="0" dirty="0">
                        <a:latin typeface="Times New Roman" pitchFamily="18" charset="0"/>
                        <a:cs typeface="Times New Roman" pitchFamily="18" charset="0"/>
                      </a:endParaRPr>
                    </a:p>
                  </a:txBody>
                  <a:tcPr/>
                </a:tc>
                <a:tc>
                  <a:txBody>
                    <a:bodyPr/>
                    <a:lstStyle/>
                    <a:p>
                      <a:pPr algn="ctr"/>
                      <a:r>
                        <a:rPr lang="ru-RU" sz="1600" b="1" i="0" dirty="0" smtClean="0">
                          <a:latin typeface="Times New Roman" pitchFamily="18" charset="0"/>
                          <a:cs typeface="Times New Roman" pitchFamily="18" charset="0"/>
                        </a:rPr>
                        <a:t>2</a:t>
                      </a:r>
                      <a:endParaRPr lang="ru-RU" sz="1600" b="1" i="0" dirty="0">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0</a:t>
                      </a:r>
                      <a:endParaRPr lang="ru-RU" sz="1600" b="1" i="0" dirty="0">
                        <a:solidFill>
                          <a:schemeClr val="tx1"/>
                        </a:solidFill>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1</a:t>
                      </a:r>
                      <a:endParaRPr lang="ru-RU" sz="1600" b="1" i="0" dirty="0">
                        <a:solidFill>
                          <a:schemeClr val="tx1"/>
                        </a:solidFill>
                        <a:latin typeface="Times New Roman" pitchFamily="18" charset="0"/>
                        <a:cs typeface="Times New Roman" pitchFamily="18" charset="0"/>
                      </a:endParaRPr>
                    </a:p>
                  </a:txBody>
                  <a:tcPr anchor="ctr"/>
                </a:tc>
              </a:tr>
              <a:tr h="773806">
                <a:tc>
                  <a:txBody>
                    <a:bodyPr/>
                    <a:lstStyle/>
                    <a:p>
                      <a:pPr algn="just"/>
                      <a:r>
                        <a:rPr lang="ru-RU" sz="1600" i="0" kern="1200" dirty="0" smtClean="0">
                          <a:solidFill>
                            <a:schemeClr val="dk1"/>
                          </a:solidFill>
                          <a:latin typeface="Times New Roman" pitchFamily="18" charset="0"/>
                          <a:ea typeface="+mn-ea"/>
                          <a:cs typeface="Times New Roman" pitchFamily="18" charset="0"/>
                        </a:rPr>
                        <a:t>Обеспеченность детей дошкольного возраста местами в дошкольных образовательных</a:t>
                      </a:r>
                      <a:r>
                        <a:rPr lang="ru-RU" sz="1600" i="0" kern="1200" baseline="0" dirty="0" smtClean="0">
                          <a:solidFill>
                            <a:schemeClr val="dk1"/>
                          </a:solidFill>
                          <a:latin typeface="Times New Roman" pitchFamily="18" charset="0"/>
                          <a:ea typeface="+mn-ea"/>
                          <a:cs typeface="Times New Roman" pitchFamily="18" charset="0"/>
                        </a:rPr>
                        <a:t> учреждениях (количество мест на 1000 детей)</a:t>
                      </a:r>
                      <a:endParaRPr lang="ru-RU" sz="1600" i="0" dirty="0">
                        <a:latin typeface="Times New Roman" pitchFamily="18" charset="0"/>
                        <a:cs typeface="Times New Roman" pitchFamily="18" charset="0"/>
                      </a:endParaRPr>
                    </a:p>
                  </a:txBody>
                  <a:tcPr/>
                </a:tc>
                <a:tc>
                  <a:txBody>
                    <a:bodyPr/>
                    <a:lstStyle/>
                    <a:p>
                      <a:pPr algn="ctr"/>
                      <a:r>
                        <a:rPr lang="ru-RU" sz="1600" b="1" i="0" dirty="0" smtClean="0">
                          <a:latin typeface="Times New Roman" pitchFamily="18" charset="0"/>
                          <a:cs typeface="Times New Roman" pitchFamily="18" charset="0"/>
                        </a:rPr>
                        <a:t>812</a:t>
                      </a:r>
                      <a:endParaRPr lang="ru-RU" sz="1600" b="1" i="0" dirty="0">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534</a:t>
                      </a:r>
                      <a:endParaRPr lang="ru-RU" sz="1600" b="1" i="0" dirty="0">
                        <a:solidFill>
                          <a:schemeClr val="tx1"/>
                        </a:solidFill>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452</a:t>
                      </a:r>
                      <a:endParaRPr lang="ru-RU" sz="1600" b="1" i="0" dirty="0">
                        <a:solidFill>
                          <a:schemeClr val="tx1"/>
                        </a:solidFill>
                        <a:latin typeface="Times New Roman" pitchFamily="18" charset="0"/>
                        <a:cs typeface="Times New Roman" pitchFamily="18" charset="0"/>
                      </a:endParaRPr>
                    </a:p>
                  </a:txBody>
                  <a:tcPr anchor="ctr"/>
                </a:tc>
              </a:tr>
              <a:tr h="1092432">
                <a:tc>
                  <a:txBody>
                    <a:bodyPr/>
                    <a:lstStyle/>
                    <a:p>
                      <a:pPr algn="just"/>
                      <a:r>
                        <a:rPr lang="ru-RU" sz="1600" i="0" kern="1200" dirty="0" smtClean="0">
                          <a:solidFill>
                            <a:schemeClr val="dk1"/>
                          </a:solidFill>
                          <a:latin typeface="Times New Roman" pitchFamily="18" charset="0"/>
                          <a:ea typeface="+mn-ea"/>
                          <a:cs typeface="Times New Roman" pitchFamily="18" charset="0"/>
                        </a:rPr>
                        <a:t>Доля школ,</a:t>
                      </a:r>
                      <a:r>
                        <a:rPr lang="ru-RU" sz="1600" i="0" kern="1200" baseline="0" dirty="0" smtClean="0">
                          <a:solidFill>
                            <a:schemeClr val="dk1"/>
                          </a:solidFill>
                          <a:latin typeface="Times New Roman" pitchFamily="18" charset="0"/>
                          <a:ea typeface="+mn-ea"/>
                          <a:cs typeface="Times New Roman" pitchFamily="18" charset="0"/>
                        </a:rPr>
                        <a:t> реализующих программы общего образования, имеющих физкультурных зал, в общей численности школ, реализующих программы общего образования, (%)</a:t>
                      </a:r>
                      <a:endParaRPr lang="ru-RU" sz="1600" i="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i="0" dirty="0" smtClean="0">
                          <a:latin typeface="Times New Roman" pitchFamily="18" charset="0"/>
                          <a:cs typeface="Times New Roman" pitchFamily="18" charset="0"/>
                        </a:rPr>
                        <a:t>100</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i="0" dirty="0" smtClean="0">
                          <a:solidFill>
                            <a:schemeClr val="tx1"/>
                          </a:solidFill>
                          <a:latin typeface="Times New Roman" pitchFamily="18" charset="0"/>
                          <a:cs typeface="Times New Roman" pitchFamily="18" charset="0"/>
                        </a:rPr>
                        <a:t>100</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i="0" dirty="0" smtClean="0">
                          <a:solidFill>
                            <a:schemeClr val="tx1"/>
                          </a:solidFill>
                          <a:latin typeface="Times New Roman" pitchFamily="18" charset="0"/>
                          <a:cs typeface="Times New Roman" pitchFamily="18" charset="0"/>
                        </a:rPr>
                        <a:t>100</a:t>
                      </a:r>
                    </a:p>
                  </a:txBody>
                  <a:tcPr anchor="ctr"/>
                </a:tc>
              </a:tr>
              <a:tr h="1092432">
                <a:tc>
                  <a:txBody>
                    <a:bodyPr/>
                    <a:lstStyle/>
                    <a:p>
                      <a:pPr algn="just"/>
                      <a:r>
                        <a:rPr lang="ru-RU" sz="1600" i="0" kern="1200" dirty="0" smtClean="0">
                          <a:solidFill>
                            <a:schemeClr val="dk1"/>
                          </a:solidFill>
                          <a:latin typeface="Times New Roman" pitchFamily="18" charset="0"/>
                          <a:ea typeface="+mn-ea"/>
                          <a:cs typeface="Times New Roman" pitchFamily="18" charset="0"/>
                        </a:rPr>
                        <a:t>Доля выпускников школ, не сдавших единых государственный экзамен по обязательным предметам, в общей численности выпускников школ, (%)</a:t>
                      </a:r>
                      <a:endParaRPr lang="ru-RU" sz="1600" i="0" dirty="0">
                        <a:latin typeface="Times New Roman" pitchFamily="18" charset="0"/>
                        <a:cs typeface="Times New Roman" pitchFamily="18" charset="0"/>
                      </a:endParaRPr>
                    </a:p>
                  </a:txBody>
                  <a:tcPr/>
                </a:tc>
                <a:tc>
                  <a:txBody>
                    <a:bodyPr/>
                    <a:lstStyle/>
                    <a:p>
                      <a:pPr algn="ctr"/>
                      <a:r>
                        <a:rPr lang="ru-RU" sz="1600" b="1" i="0" dirty="0" smtClean="0">
                          <a:latin typeface="Times New Roman" pitchFamily="18" charset="0"/>
                          <a:cs typeface="Times New Roman" pitchFamily="18" charset="0"/>
                        </a:rPr>
                        <a:t>0</a:t>
                      </a:r>
                      <a:endParaRPr lang="ru-RU" sz="1600" b="1" i="0" dirty="0">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0</a:t>
                      </a:r>
                      <a:endParaRPr lang="ru-RU" sz="1600" b="1" i="0" dirty="0">
                        <a:solidFill>
                          <a:schemeClr val="tx1"/>
                        </a:solidFill>
                        <a:latin typeface="Times New Roman" pitchFamily="18" charset="0"/>
                        <a:cs typeface="Times New Roman" pitchFamily="18" charset="0"/>
                      </a:endParaRPr>
                    </a:p>
                  </a:txBody>
                  <a:tcPr anchor="ctr"/>
                </a:tc>
                <a:tc>
                  <a:txBody>
                    <a:bodyPr/>
                    <a:lstStyle/>
                    <a:p>
                      <a:pPr algn="ctr"/>
                      <a:r>
                        <a:rPr lang="ru-RU" sz="1600" b="1" i="0" dirty="0" smtClean="0">
                          <a:solidFill>
                            <a:schemeClr val="tx1"/>
                          </a:solidFill>
                          <a:latin typeface="Times New Roman" pitchFamily="18" charset="0"/>
                          <a:cs typeface="Times New Roman" pitchFamily="18" charset="0"/>
                        </a:rPr>
                        <a:t>0</a:t>
                      </a:r>
                      <a:endParaRPr lang="ru-RU" sz="1600" b="1" i="0" dirty="0">
                        <a:solidFill>
                          <a:schemeClr val="tx1"/>
                        </a:solidFill>
                        <a:latin typeface="Times New Roman" pitchFamily="18" charset="0"/>
                        <a:cs typeface="Times New Roman" pitchFamily="18" charset="0"/>
                      </a:endParaRPr>
                    </a:p>
                  </a:txBody>
                  <a:tcPr anchor="ctr"/>
                </a:tc>
              </a:tr>
            </a:tbl>
          </a:graphicData>
        </a:graphic>
      </p:graphicFrame>
      <p:sp>
        <p:nvSpPr>
          <p:cNvPr id="11" name="Овал 10"/>
          <p:cNvSpPr/>
          <p:nvPr/>
        </p:nvSpPr>
        <p:spPr>
          <a:xfrm>
            <a:off x="8429652" y="6453336"/>
            <a:ext cx="571504" cy="2618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501090" y="6500834"/>
            <a:ext cx="376254"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37</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28596" y="357166"/>
            <a:ext cx="8429684" cy="461665"/>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Достигнутые результаты в образовании в 2018-2020 годах</a:t>
            </a:r>
            <a:endParaRPr lang="ru-RU"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785786" y="1785926"/>
            <a:ext cx="8001056" cy="3429024"/>
          </a:xfrm>
          <a:prstGeom prst="ellipse">
            <a:avLst/>
          </a:prstGeom>
          <a:ln>
            <a:noFill/>
          </a:ln>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10" name="Овал 9"/>
          <p:cNvSpPr/>
          <p:nvPr/>
        </p:nvSpPr>
        <p:spPr>
          <a:xfrm>
            <a:off x="8429652" y="6500834"/>
            <a:ext cx="500066"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6553200" y="6500834"/>
            <a:ext cx="2305080"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38</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8" name="Заголовок 7"/>
          <p:cNvSpPr>
            <a:spLocks noGrp="1"/>
          </p:cNvSpPr>
          <p:nvPr>
            <p:ph type="title"/>
          </p:nvPr>
        </p:nvSpPr>
        <p:spPr>
          <a:xfrm>
            <a:off x="71410" y="84160"/>
            <a:ext cx="9001156" cy="1143000"/>
          </a:xfrm>
        </p:spPr>
        <p:txBody>
          <a:bodyPr>
            <a:noAutofit/>
          </a:bodyPr>
          <a:lstStyle/>
          <a:p>
            <a:r>
              <a:rPr lang="ru-RU" sz="2400" b="1" dirty="0" smtClean="0">
                <a:latin typeface="Times New Roman" pitchFamily="18" charset="0"/>
                <a:cs typeface="Times New Roman" pitchFamily="18" charset="0"/>
              </a:rPr>
              <a:t>Исполнение расходов в рамках реализации муниципальной программы "Развитие культуры Княгининского муниципального  района Нижегородской области"</a:t>
            </a:r>
            <a:endParaRPr lang="ru-RU" sz="2400" dirty="0"/>
          </a:p>
        </p:txBody>
      </p:sp>
      <p:graphicFrame>
        <p:nvGraphicFramePr>
          <p:cNvPr id="7" name="Таблица 6"/>
          <p:cNvGraphicFramePr>
            <a:graphicFrameLocks noGrp="1"/>
          </p:cNvGraphicFramePr>
          <p:nvPr/>
        </p:nvGraphicFramePr>
        <p:xfrm>
          <a:off x="142844" y="1214422"/>
          <a:ext cx="8858312" cy="4770987"/>
        </p:xfrm>
        <a:graphic>
          <a:graphicData uri="http://schemas.openxmlformats.org/drawingml/2006/table">
            <a:tbl>
              <a:tblPr/>
              <a:tblGrid>
                <a:gridCol w="6627942"/>
                <a:gridCol w="1180784"/>
                <a:gridCol w="1049586"/>
              </a:tblGrid>
              <a:tr h="373769">
                <a:tc rowSpan="2">
                  <a:txBody>
                    <a:bodyPr/>
                    <a:lstStyle/>
                    <a:p>
                      <a:pPr algn="ctr" fontAlgn="b"/>
                      <a:r>
                        <a:rPr lang="ru-RU" sz="1600" b="0" i="0" u="none" strike="noStrike" dirty="0">
                          <a:solidFill>
                            <a:srgbClr val="000000"/>
                          </a:solidFill>
                          <a:latin typeface="Times New Roman"/>
                        </a:rPr>
                        <a:t>Всего, в том числе расходы по подпрограммам (наименование подпрограммы)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ru-RU" sz="1600" b="0" i="0" u="none" strike="noStrike">
                          <a:solidFill>
                            <a:srgbClr val="000000"/>
                          </a:solidFill>
                          <a:latin typeface="Times New Roman"/>
                        </a:rPr>
                        <a:t>Расходы тыс.рублей</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r>
              <a:tr h="729740">
                <a:tc vMerge="1">
                  <a:txBody>
                    <a:bodyPr/>
                    <a:lstStyle/>
                    <a:p>
                      <a:endParaRPr lang="ru-RU"/>
                    </a:p>
                  </a:txBody>
                  <a:tcPr/>
                </a:tc>
                <a:tc>
                  <a:txBody>
                    <a:bodyPr/>
                    <a:lstStyle/>
                    <a:p>
                      <a:pPr algn="ctr" fontAlgn="b"/>
                      <a:r>
                        <a:rPr lang="ru-RU" sz="1600" b="0" i="0" u="none" strike="noStrike" dirty="0">
                          <a:solidFill>
                            <a:srgbClr val="000000"/>
                          </a:solidFill>
                          <a:latin typeface="Times New Roman"/>
                        </a:rPr>
                        <a:t>План</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Факт</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3769">
                <a:tc>
                  <a:txBody>
                    <a:bodyPr/>
                    <a:lstStyle/>
                    <a:p>
                      <a:pPr algn="l" fontAlgn="b"/>
                      <a:r>
                        <a:rPr lang="ru-RU" sz="1600" b="0" i="0" u="none" strike="noStrike" dirty="0">
                          <a:solidFill>
                            <a:srgbClr val="000000"/>
                          </a:solidFill>
                          <a:latin typeface="Times New Roman"/>
                        </a:rPr>
                        <a:t>Всего, в том числе по подпрограммам:</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61 402,9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60 062,0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3769">
                <a:tc>
                  <a:txBody>
                    <a:bodyPr/>
                    <a:lstStyle/>
                    <a:p>
                      <a:pPr algn="l" fontAlgn="b"/>
                      <a:r>
                        <a:rPr lang="ru-RU" sz="1600" b="0" i="0" u="none" strike="noStrike" dirty="0">
                          <a:solidFill>
                            <a:srgbClr val="000000"/>
                          </a:solidFill>
                          <a:latin typeface="Times New Roman"/>
                        </a:rPr>
                        <a:t>Подпрограмма  «Наследие»</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39 236,9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39 061,6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77845">
                <a:tc>
                  <a:txBody>
                    <a:bodyPr/>
                    <a:lstStyle/>
                    <a:p>
                      <a:pPr algn="l" fontAlgn="b"/>
                      <a:r>
                        <a:rPr lang="ru-RU" sz="1600" b="0" i="0" u="none" strike="noStrike" dirty="0">
                          <a:solidFill>
                            <a:srgbClr val="000000"/>
                          </a:solidFill>
                          <a:latin typeface="Times New Roman"/>
                        </a:rPr>
                        <a:t>Подпрограмма  «Развитие дополнительного музыкального образования детей»</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6 762,8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6 762,8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73248">
                <a:tc>
                  <a:txBody>
                    <a:bodyPr/>
                    <a:lstStyle/>
                    <a:p>
                      <a:pPr algn="l" fontAlgn="b"/>
                      <a:r>
                        <a:rPr lang="ru-RU" sz="1600" b="0" i="0" u="none" strike="noStrike" dirty="0">
                          <a:solidFill>
                            <a:srgbClr val="000000"/>
                          </a:solidFill>
                          <a:latin typeface="Times New Roman"/>
                        </a:rPr>
                        <a:t>Подпрограмма "Развитие внутреннего культурно-познавательного туризма"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26,0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25,4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3769">
                <a:tc>
                  <a:txBody>
                    <a:bodyPr/>
                    <a:lstStyle/>
                    <a:p>
                      <a:pPr algn="l" fontAlgn="b"/>
                      <a:r>
                        <a:rPr lang="ru-RU" sz="1600" b="0" i="0" u="none" strike="noStrike">
                          <a:solidFill>
                            <a:srgbClr val="000000"/>
                          </a:solidFill>
                          <a:latin typeface="Times New Roman"/>
                        </a:rPr>
                        <a:t>Подпрограмма "Развитие молодежной политики"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172,0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154,0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747539">
                <a:tc>
                  <a:txBody>
                    <a:bodyPr/>
                    <a:lstStyle/>
                    <a:p>
                      <a:pPr algn="l" fontAlgn="b"/>
                      <a:r>
                        <a:rPr lang="ru-RU" sz="1600" b="0" i="0" u="none" strike="noStrike">
                          <a:solidFill>
                            <a:srgbClr val="000000"/>
                          </a:solidFill>
                          <a:latin typeface="Times New Roman"/>
                        </a:rPr>
                        <a:t>Подпрограмма "Финансовое и хозяйственное обеспечение деятельности учреждений культуры Княгининского района"</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14 042,9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12 931,0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747539">
                <a:tc>
                  <a:txBody>
                    <a:bodyPr/>
                    <a:lstStyle/>
                    <a:p>
                      <a:pPr algn="l" fontAlgn="b"/>
                      <a:r>
                        <a:rPr lang="ru-RU" sz="1600" b="0" i="0" u="none" strike="noStrike">
                          <a:solidFill>
                            <a:srgbClr val="000000"/>
                          </a:solidFill>
                          <a:latin typeface="Times New Roman"/>
                        </a:rPr>
                        <a:t>Подпрограмма "Обеспечение реализации муниципальной программы"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a:solidFill>
                            <a:srgbClr val="000000"/>
                          </a:solidFill>
                          <a:latin typeface="Times New Roman"/>
                        </a:rPr>
                        <a:t>1 162,3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1600" b="0" i="0" u="none" strike="noStrike" dirty="0">
                          <a:solidFill>
                            <a:srgbClr val="000000"/>
                          </a:solidFill>
                          <a:latin typeface="Times New Roman"/>
                        </a:rPr>
                        <a:t>1 127,2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3019774134"/>
              </p:ext>
            </p:extLst>
          </p:nvPr>
        </p:nvGraphicFramePr>
        <p:xfrm>
          <a:off x="168426" y="1010093"/>
          <a:ext cx="8832730" cy="5249650"/>
        </p:xfrm>
        <a:graphic>
          <a:graphicData uri="http://schemas.openxmlformats.org/drawingml/2006/table">
            <a:tbl>
              <a:tblPr>
                <a:tableStyleId>{69C7853C-536D-4A76-A0AE-DD22124D55A5}</a:tableStyleId>
              </a:tblPr>
              <a:tblGrid>
                <a:gridCol w="8832730"/>
              </a:tblGrid>
              <a:tr h="342370">
                <a:tc>
                  <a:txBody>
                    <a:bodyPr/>
                    <a:lstStyle/>
                    <a:p>
                      <a:pPr algn="just">
                        <a:lnSpc>
                          <a:spcPct val="107000"/>
                        </a:lnSpc>
                        <a:spcAft>
                          <a:spcPts val="0"/>
                        </a:spcAft>
                      </a:pPr>
                      <a:r>
                        <a:rPr lang="ru-RU" sz="1400" b="1" dirty="0">
                          <a:latin typeface="Times New Roman" pitchFamily="18" charset="0"/>
                          <a:cs typeface="Times New Roman" pitchFamily="18" charset="0"/>
                        </a:rPr>
                        <a:t>Сведения о результатах реализации муниципальной программы за </a:t>
                      </a:r>
                      <a:r>
                        <a:rPr lang="ru-RU" sz="1400" b="1" dirty="0" smtClean="0">
                          <a:latin typeface="Times New Roman" pitchFamily="18" charset="0"/>
                          <a:cs typeface="Times New Roman" pitchFamily="18" charset="0"/>
                        </a:rPr>
                        <a:t>2020 </a:t>
                      </a:r>
                      <a:r>
                        <a:rPr lang="ru-RU" sz="1400" b="1" dirty="0">
                          <a:latin typeface="Times New Roman" pitchFamily="18" charset="0"/>
                          <a:cs typeface="Times New Roman" pitchFamily="18" charset="0"/>
                        </a:rPr>
                        <a:t>год</a:t>
                      </a:r>
                      <a:endParaRPr lang="ru-RU" sz="1400" b="1" dirty="0">
                        <a:latin typeface="Times New Roman" pitchFamily="18" charset="0"/>
                        <a:ea typeface="Calibri"/>
                        <a:cs typeface="Times New Roman" pitchFamily="18" charset="0"/>
                      </a:endParaRPr>
                    </a:p>
                  </a:txBody>
                  <a:tcPr marL="44978" marR="44978" marT="0" marB="0">
                    <a:gradFill flip="none" rotWithShape="1">
                      <a:gsLst>
                        <a:gs pos="0">
                          <a:srgbClr val="92D050"/>
                        </a:gs>
                        <a:gs pos="50000">
                          <a:schemeClr val="accent1">
                            <a:tint val="44500"/>
                            <a:satMod val="160000"/>
                          </a:schemeClr>
                        </a:gs>
                        <a:gs pos="100000">
                          <a:schemeClr val="accent1">
                            <a:tint val="23500"/>
                            <a:satMod val="160000"/>
                          </a:schemeClr>
                        </a:gs>
                      </a:gsLst>
                      <a:path path="circle">
                        <a:fillToRect r="100000" b="100000"/>
                      </a:path>
                      <a:tileRect l="-100000" t="-100000"/>
                    </a:gradFill>
                  </a:tcPr>
                </a:tc>
              </a:tr>
              <a:tr h="4837352">
                <a:tc>
                  <a:txBody>
                    <a:bodyPr/>
                    <a:lstStyle/>
                    <a:p>
                      <a:pPr algn="just"/>
                      <a:r>
                        <a:rPr lang="ru-RU" sz="1400" kern="1200" dirty="0" smtClean="0">
                          <a:solidFill>
                            <a:schemeClr val="dk1"/>
                          </a:solidFill>
                          <a:latin typeface="Times New Roman" pitchFamily="18" charset="0"/>
                          <a:ea typeface="+mn-ea"/>
                          <a:cs typeface="Times New Roman" pitchFamily="18" charset="0"/>
                        </a:rPr>
                        <a:t>В рамках программы работа строилась по приоритетным направлениям: гражданско-патриотическое воспитание, духовно-нравственное воспитание, формирование здорового образа жизни, художественно-эстетическое образование и развитие народного художественного творчества, экология и краеведение.</a:t>
                      </a:r>
                    </a:p>
                    <a:p>
                      <a:pPr algn="just"/>
                      <a:r>
                        <a:rPr lang="ru-RU" sz="1400" kern="1200" dirty="0" smtClean="0">
                          <a:solidFill>
                            <a:schemeClr val="dk1"/>
                          </a:solidFill>
                          <a:latin typeface="Times New Roman" pitchFamily="18" charset="0"/>
                          <a:ea typeface="+mn-ea"/>
                          <a:cs typeface="Times New Roman" pitchFamily="18" charset="0"/>
                        </a:rPr>
                        <a:t>В соответствии с планом работы  учреждений культуры клубного типа  в 2020 году проведено 1026 мероприятий, в которых приняли участие более 16310 жителей и гостей  района.</a:t>
                      </a:r>
                    </a:p>
                    <a:p>
                      <a:pPr algn="just"/>
                      <a:r>
                        <a:rPr lang="ru-RU" sz="1400" kern="1200" dirty="0" smtClean="0">
                          <a:solidFill>
                            <a:schemeClr val="dk1"/>
                          </a:solidFill>
                          <a:latin typeface="Times New Roman" pitchFamily="18" charset="0"/>
                          <a:ea typeface="+mn-ea"/>
                          <a:cs typeface="Times New Roman" pitchFamily="18" charset="0"/>
                        </a:rPr>
                        <a:t>За отчетный период были проведены крупные </a:t>
                      </a:r>
                      <a:r>
                        <a:rPr lang="ru-RU" sz="1400" kern="1200" dirty="0" err="1" smtClean="0">
                          <a:solidFill>
                            <a:schemeClr val="dk1"/>
                          </a:solidFill>
                          <a:latin typeface="Times New Roman" pitchFamily="18" charset="0"/>
                          <a:ea typeface="+mn-ea"/>
                          <a:cs typeface="Times New Roman" pitchFamily="18" charset="0"/>
                        </a:rPr>
                        <a:t>брендовые</a:t>
                      </a:r>
                      <a:r>
                        <a:rPr lang="ru-RU" sz="1400" kern="1200" dirty="0" smtClean="0">
                          <a:solidFill>
                            <a:schemeClr val="dk1"/>
                          </a:solidFill>
                          <a:latin typeface="Times New Roman" pitchFamily="18" charset="0"/>
                          <a:ea typeface="+mn-ea"/>
                          <a:cs typeface="Times New Roman" pitchFamily="18" charset="0"/>
                        </a:rPr>
                        <a:t> мероприятия: межрайонный фестиваль  «День пряжи в Княгинино», межрайонным фестиваль исполнителей  </a:t>
                      </a:r>
                      <a:r>
                        <a:rPr lang="ru-RU" sz="1400" kern="1200" dirty="0" err="1" smtClean="0">
                          <a:solidFill>
                            <a:schemeClr val="dk1"/>
                          </a:solidFill>
                          <a:latin typeface="Times New Roman" pitchFamily="18" charset="0"/>
                          <a:ea typeface="+mn-ea"/>
                          <a:cs typeface="Times New Roman" pitchFamily="18" charset="0"/>
                        </a:rPr>
                        <a:t>бардовской</a:t>
                      </a:r>
                      <a:r>
                        <a:rPr lang="ru-RU" sz="1400" kern="1200" dirty="0" smtClean="0">
                          <a:solidFill>
                            <a:schemeClr val="dk1"/>
                          </a:solidFill>
                          <a:latin typeface="Times New Roman" pitchFamily="18" charset="0"/>
                          <a:ea typeface="+mn-ea"/>
                          <a:cs typeface="Times New Roman" pitchFamily="18" charset="0"/>
                        </a:rPr>
                        <a:t> песни, посвященный памяти В. Высоцкого «Серебряные струны», популярные районные конкурсы «Князь», «Княгиня», «Княжна», Межрайонный  фестиваль-конкурс патриотической песни «Журавли», Межрайонный фестиваль исполнителей на национальных народных инструментах «Соловьиные напевы» Межрайонный фестиваль исполнителей на национальных народных инструментах «Соловьиные напевы», Районный конкурс молодежных проектов «Вектор»( на реализацию социально значимых проектов «Вектора» в 2020 году было направлено 33 тыс. рублей для реализации 9 проектов, фестиваль самодеятельных коллективов «Колокольчики России».</a:t>
                      </a:r>
                    </a:p>
                    <a:p>
                      <a:pPr algn="just"/>
                      <a:r>
                        <a:rPr lang="ru-RU" sz="1400" kern="1200" dirty="0" smtClean="0">
                          <a:solidFill>
                            <a:schemeClr val="dk1"/>
                          </a:solidFill>
                          <a:latin typeface="Times New Roman" pitchFamily="18" charset="0"/>
                          <a:ea typeface="+mn-ea"/>
                          <a:cs typeface="Times New Roman" pitchFamily="18" charset="0"/>
                        </a:rPr>
                        <a:t>Все крупные мероприятия в 2020 году прошли в </a:t>
                      </a:r>
                      <a:r>
                        <a:rPr lang="ru-RU" sz="1400" kern="1200" dirty="0" err="1" smtClean="0">
                          <a:solidFill>
                            <a:schemeClr val="dk1"/>
                          </a:solidFill>
                          <a:latin typeface="Times New Roman" pitchFamily="18" charset="0"/>
                          <a:ea typeface="+mn-ea"/>
                          <a:cs typeface="Times New Roman" pitchFamily="18" charset="0"/>
                        </a:rPr>
                        <a:t>онлайн-формате</a:t>
                      </a:r>
                      <a:r>
                        <a:rPr lang="ru-RU" sz="1400" kern="1200" dirty="0" smtClean="0">
                          <a:solidFill>
                            <a:schemeClr val="dk1"/>
                          </a:solidFill>
                          <a:latin typeface="Times New Roman" pitchFamily="18" charset="0"/>
                          <a:ea typeface="+mn-ea"/>
                          <a:cs typeface="Times New Roman" pitchFamily="18" charset="0"/>
                        </a:rPr>
                        <a:t>.</a:t>
                      </a:r>
                    </a:p>
                    <a:p>
                      <a:pPr algn="just"/>
                      <a:r>
                        <a:rPr lang="ru-RU" sz="1400" kern="1200" dirty="0" smtClean="0">
                          <a:solidFill>
                            <a:schemeClr val="dk1"/>
                          </a:solidFill>
                          <a:latin typeface="Times New Roman" pitchFamily="18" charset="0"/>
                          <a:ea typeface="+mn-ea"/>
                          <a:cs typeface="Times New Roman" pitchFamily="18" charset="0"/>
                        </a:rPr>
                        <a:t>В 2020 году на базе клубных учреждений действовало 158 клубных формирования различных направлений с числом участников 1362 чел.</a:t>
                      </a:r>
                    </a:p>
                    <a:p>
                      <a:pPr algn="just"/>
                      <a:r>
                        <a:rPr lang="ru-RU" sz="1400" kern="1200" dirty="0" smtClean="0">
                          <a:solidFill>
                            <a:schemeClr val="dk1"/>
                          </a:solidFill>
                          <a:latin typeface="Times New Roman" pitchFamily="18" charset="0"/>
                          <a:ea typeface="+mn-ea"/>
                          <a:cs typeface="Times New Roman" pitchFamily="18" charset="0"/>
                        </a:rPr>
                        <a:t>В Домах культуры действуют коллективы самодеятельного народного творчества. </a:t>
                      </a:r>
                    </a:p>
                    <a:p>
                      <a:pPr algn="just"/>
                      <a:r>
                        <a:rPr lang="ru-RU" sz="1400" kern="1200" dirty="0" smtClean="0">
                          <a:solidFill>
                            <a:schemeClr val="dk1"/>
                          </a:solidFill>
                          <a:latin typeface="Times New Roman" pitchFamily="18" charset="0"/>
                          <a:ea typeface="+mn-ea"/>
                          <a:cs typeface="Times New Roman" pitchFamily="18" charset="0"/>
                        </a:rPr>
                        <a:t>Вокальная группа «Околица» (Б. Андреевский СДК). Группа постоянно участвует в работе местного Дома культуры при проведении различных форм творческой и просветительской деятельности, массовых театрализованных праздников и представлений, народных гуляний, обрядов и т. п., выезжает и участвует в проведении культурных мероприятий в др.</a:t>
                      </a:r>
                    </a:p>
                    <a:p>
                      <a:pPr algn="just"/>
                      <a:r>
                        <a:rPr lang="ru-RU" sz="1400" kern="1200" dirty="0" smtClean="0">
                          <a:solidFill>
                            <a:schemeClr val="dk1"/>
                          </a:solidFill>
                          <a:latin typeface="Times New Roman" pitchFamily="18" charset="0"/>
                          <a:ea typeface="+mn-ea"/>
                          <a:cs typeface="Times New Roman" pitchFamily="18" charset="0"/>
                        </a:rPr>
                        <a:t>В деревне Соловьево существует и пользуется огромной популярностью театральная студия «Стремление». В состав коллектива входит активная молодежь.</a:t>
                      </a:r>
                    </a:p>
                  </a:txBody>
                  <a:tcPr marL="44978" marR="44978" marT="0" marB="0"/>
                </a:tc>
              </a:tr>
            </a:tbl>
          </a:graphicData>
        </a:graphic>
      </p:graphicFrame>
      <p:sp>
        <p:nvSpPr>
          <p:cNvPr id="7" name="Овал 6"/>
          <p:cNvSpPr/>
          <p:nvPr/>
        </p:nvSpPr>
        <p:spPr>
          <a:xfrm>
            <a:off x="8460432" y="6525344"/>
            <a:ext cx="540724" cy="1898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Номер слайда 4"/>
          <p:cNvSpPr>
            <a:spLocks noGrp="1"/>
          </p:cNvSpPr>
          <p:nvPr>
            <p:ph type="sldNum" sz="quarter" idx="12"/>
          </p:nvPr>
        </p:nvSpPr>
        <p:spPr>
          <a:xfrm>
            <a:off x="8501090" y="6525344"/>
            <a:ext cx="434272" cy="18980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39</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9" name="Заголовок 8"/>
          <p:cNvSpPr>
            <a:spLocks noGrp="1"/>
          </p:cNvSpPr>
          <p:nvPr>
            <p:ph type="title"/>
          </p:nvPr>
        </p:nvSpPr>
        <p:spPr>
          <a:xfrm>
            <a:off x="500034" y="0"/>
            <a:ext cx="8229600"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культуры Княгининского района Нижегородской области" на 2020-2024 годы</a:t>
            </a:r>
            <a:endParaRPr lang="ru-RU"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692779448"/>
              </p:ext>
            </p:extLst>
          </p:nvPr>
        </p:nvGraphicFramePr>
        <p:xfrm>
          <a:off x="214282" y="1000108"/>
          <a:ext cx="8715436" cy="5463010"/>
        </p:xfrm>
        <a:graphic>
          <a:graphicData uri="http://schemas.openxmlformats.org/drawingml/2006/table">
            <a:tbl>
              <a:tblPr>
                <a:tableStyleId>{69C7853C-536D-4A76-A0AE-DD22124D55A5}</a:tableStyleId>
              </a:tblPr>
              <a:tblGrid>
                <a:gridCol w="8715436"/>
              </a:tblGrid>
              <a:tr h="342370">
                <a:tc>
                  <a:txBody>
                    <a:bodyPr/>
                    <a:lstStyle/>
                    <a:p>
                      <a:pPr algn="just">
                        <a:lnSpc>
                          <a:spcPct val="107000"/>
                        </a:lnSpc>
                        <a:spcAft>
                          <a:spcPts val="0"/>
                        </a:spcAft>
                      </a:pPr>
                      <a:r>
                        <a:rPr lang="ru-RU" sz="1400" b="1" dirty="0">
                          <a:latin typeface="Times New Roman" pitchFamily="18" charset="0"/>
                          <a:cs typeface="Times New Roman" pitchFamily="18" charset="0"/>
                        </a:rPr>
                        <a:t>Сведения о результатах реализации муниципальной программы за </a:t>
                      </a:r>
                      <a:r>
                        <a:rPr lang="ru-RU" sz="1400" b="1" dirty="0" smtClean="0">
                          <a:latin typeface="Times New Roman" pitchFamily="18" charset="0"/>
                          <a:cs typeface="Times New Roman" pitchFamily="18" charset="0"/>
                        </a:rPr>
                        <a:t>2020 </a:t>
                      </a:r>
                      <a:r>
                        <a:rPr lang="ru-RU" sz="1400" b="1" dirty="0">
                          <a:latin typeface="Times New Roman" pitchFamily="18" charset="0"/>
                          <a:cs typeface="Times New Roman" pitchFamily="18" charset="0"/>
                        </a:rPr>
                        <a:t>год</a:t>
                      </a:r>
                      <a:endParaRPr lang="ru-RU" sz="1400" b="1" dirty="0">
                        <a:latin typeface="Times New Roman" pitchFamily="18" charset="0"/>
                        <a:ea typeface="Calibri"/>
                        <a:cs typeface="Times New Roman" pitchFamily="18" charset="0"/>
                      </a:endParaRPr>
                    </a:p>
                  </a:txBody>
                  <a:tcPr marL="44978" marR="44978" marT="0" marB="0">
                    <a:gradFill flip="none" rotWithShape="1">
                      <a:gsLst>
                        <a:gs pos="0">
                          <a:srgbClr val="92D050"/>
                        </a:gs>
                        <a:gs pos="50000">
                          <a:schemeClr val="accent1">
                            <a:tint val="44500"/>
                            <a:satMod val="160000"/>
                          </a:schemeClr>
                        </a:gs>
                        <a:gs pos="100000">
                          <a:schemeClr val="accent1">
                            <a:tint val="23500"/>
                            <a:satMod val="160000"/>
                          </a:schemeClr>
                        </a:gs>
                      </a:gsLst>
                      <a:path path="circle">
                        <a:fillToRect r="100000" b="100000"/>
                      </a:path>
                      <a:tileRect l="-100000" t="-100000"/>
                    </a:gradFill>
                  </a:tcPr>
                </a:tc>
              </a:tr>
              <a:tr h="4837352">
                <a:tc>
                  <a:txBody>
                    <a:bodyPr/>
                    <a:lstStyle/>
                    <a:p>
                      <a:pPr algn="just"/>
                      <a:r>
                        <a:rPr lang="ru-RU" sz="1400" kern="1200" dirty="0" smtClean="0">
                          <a:solidFill>
                            <a:schemeClr val="dk1"/>
                          </a:solidFill>
                          <a:latin typeface="Times New Roman" pitchFamily="18" charset="0"/>
                          <a:ea typeface="+mn-ea"/>
                          <a:cs typeface="Times New Roman" pitchFamily="18" charset="0"/>
                        </a:rPr>
                        <a:t>В 2020 году продолжились активные занятия в клубе по интересам для женщин «</a:t>
                      </a:r>
                      <a:r>
                        <a:rPr lang="ru-RU" sz="1400" kern="1200" dirty="0" err="1" smtClean="0">
                          <a:solidFill>
                            <a:schemeClr val="dk1"/>
                          </a:solidFill>
                          <a:latin typeface="Times New Roman" pitchFamily="18" charset="0"/>
                          <a:ea typeface="+mn-ea"/>
                          <a:cs typeface="Times New Roman" pitchFamily="18" charset="0"/>
                        </a:rPr>
                        <a:t>Латиномания</a:t>
                      </a:r>
                      <a:r>
                        <a:rPr lang="ru-RU" sz="1400" kern="1200" dirty="0" smtClean="0">
                          <a:solidFill>
                            <a:schemeClr val="dk1"/>
                          </a:solidFill>
                          <a:latin typeface="Times New Roman" pitchFamily="18" charset="0"/>
                          <a:ea typeface="+mn-ea"/>
                          <a:cs typeface="Times New Roman" pitchFamily="18" charset="0"/>
                        </a:rPr>
                        <a:t>», обучающихся латиноамериканским танцам. Группа продолжает успешно </a:t>
                      </a:r>
                      <a:r>
                        <a:rPr lang="ru-RU" sz="1400" kern="1200" dirty="0" smtClean="0">
                          <a:solidFill>
                            <a:schemeClr val="dk1"/>
                          </a:solidFill>
                          <a:latin typeface="Times New Roman" pitchFamily="18" charset="0"/>
                          <a:ea typeface="+mn-ea"/>
                          <a:cs typeface="Times New Roman" pitchFamily="18" charset="0"/>
                        </a:rPr>
                        <a:t>заниматься, готовить </a:t>
                      </a:r>
                      <a:r>
                        <a:rPr lang="ru-RU" sz="1400" kern="1200" dirty="0" smtClean="0">
                          <a:solidFill>
                            <a:schemeClr val="dk1"/>
                          </a:solidFill>
                          <a:latin typeface="Times New Roman" pitchFamily="18" charset="0"/>
                          <a:ea typeface="+mn-ea"/>
                          <a:cs typeface="Times New Roman" pitchFamily="18" charset="0"/>
                        </a:rPr>
                        <a:t>новые танцевальные номера. </a:t>
                      </a:r>
                    </a:p>
                    <a:p>
                      <a:pPr algn="just"/>
                      <a:r>
                        <a:rPr lang="ru-RU" sz="1400" kern="1200" dirty="0" smtClean="0">
                          <a:solidFill>
                            <a:schemeClr val="dk1"/>
                          </a:solidFill>
                          <a:latin typeface="Times New Roman" pitchFamily="18" charset="0"/>
                          <a:ea typeface="+mn-ea"/>
                          <a:cs typeface="Times New Roman" pitchFamily="18" charset="0"/>
                        </a:rPr>
                        <a:t>Районная центральная библиотека провела ставший ежегодным фестиваль женской поэзии «Разнотравье» и фестиваль поэтического творчества «Княгининская лира».</a:t>
                      </a:r>
                    </a:p>
                    <a:p>
                      <a:pPr algn="just"/>
                      <a:r>
                        <a:rPr lang="ru-RU" sz="1400" kern="1200" dirty="0" smtClean="0">
                          <a:solidFill>
                            <a:schemeClr val="dk1"/>
                          </a:solidFill>
                          <a:latin typeface="Times New Roman" pitchFamily="18" charset="0"/>
                          <a:ea typeface="+mn-ea"/>
                          <a:cs typeface="Times New Roman" pitchFamily="18" charset="0"/>
                        </a:rPr>
                        <a:t>Княгининский районный народный краеведческий музей провели мероприятие «Княгининский </a:t>
                      </a:r>
                      <a:r>
                        <a:rPr lang="ru-RU" sz="1400" kern="1200" dirty="0" err="1" smtClean="0">
                          <a:solidFill>
                            <a:schemeClr val="dk1"/>
                          </a:solidFill>
                          <a:latin typeface="Times New Roman" pitchFamily="18" charset="0"/>
                          <a:ea typeface="+mn-ea"/>
                          <a:cs typeface="Times New Roman" pitchFamily="18" charset="0"/>
                        </a:rPr>
                        <a:t>кРай</a:t>
                      </a:r>
                      <a:r>
                        <a:rPr lang="ru-RU" sz="1400" kern="1200" dirty="0" smtClean="0">
                          <a:solidFill>
                            <a:schemeClr val="dk1"/>
                          </a:solidFill>
                          <a:latin typeface="Times New Roman" pitchFamily="18" charset="0"/>
                          <a:ea typeface="+mn-ea"/>
                          <a:cs typeface="Times New Roman" pitchFamily="18" charset="0"/>
                        </a:rPr>
                        <a:t> – территория любви».</a:t>
                      </a:r>
                    </a:p>
                    <a:p>
                      <a:pPr algn="just"/>
                      <a:r>
                        <a:rPr lang="ru-RU" sz="1400" kern="1200" dirty="0" smtClean="0">
                          <a:solidFill>
                            <a:schemeClr val="dk1"/>
                          </a:solidFill>
                          <a:latin typeface="Times New Roman" pitchFamily="18" charset="0"/>
                          <a:ea typeface="+mn-ea"/>
                          <a:cs typeface="Times New Roman" pitchFamily="18" charset="0"/>
                        </a:rPr>
                        <a:t>Все клубы активно участвовали в районной программе «Комплексные меры противодействия злоупотреблению наркотиками и их незаконному обороту на 2020-2024 годы».        Работа велась совместно с отделом культуры и молодежной политики администрации.</a:t>
                      </a:r>
                      <a:endParaRPr lang="ru-RU" sz="1400" b="0" dirty="0" smtClean="0">
                        <a:solidFill>
                          <a:schemeClr val="tx1"/>
                        </a:solidFill>
                        <a:latin typeface="Times New Roman" pitchFamily="18" charset="0"/>
                        <a:ea typeface="Calibri"/>
                        <a:cs typeface="Times New Roman" pitchFamily="18" charset="0"/>
                      </a:endParaRPr>
                    </a:p>
                    <a:p>
                      <a:pPr algn="just"/>
                      <a:r>
                        <a:rPr lang="ru-RU" sz="1400" kern="1200" dirty="0" smtClean="0">
                          <a:solidFill>
                            <a:schemeClr val="dk1"/>
                          </a:solidFill>
                          <a:latin typeface="Times New Roman" pitchFamily="18" charset="0"/>
                          <a:ea typeface="+mn-ea"/>
                          <a:cs typeface="Times New Roman" pitchFamily="18" charset="0"/>
                        </a:rPr>
                        <a:t>Княгининского района,  образовательными учреждениями, организациями и предприятиями района, районной комиссией по делам несовершеннолетних.   </a:t>
                      </a:r>
                    </a:p>
                    <a:p>
                      <a:pPr algn="just"/>
                      <a:r>
                        <a:rPr lang="ru-RU" sz="1400" kern="1200" dirty="0" smtClean="0">
                          <a:solidFill>
                            <a:schemeClr val="dk1"/>
                          </a:solidFill>
                          <a:latin typeface="Times New Roman" pitchFamily="18" charset="0"/>
                          <a:ea typeface="+mn-ea"/>
                          <a:cs typeface="Times New Roman" pitchFamily="18" charset="0"/>
                        </a:rPr>
                        <a:t>В рамках программы и операции «Подросток-2020» проведено </a:t>
                      </a:r>
                      <a:r>
                        <a:rPr lang="ru-RU" sz="1400" kern="1200" dirty="0" smtClean="0">
                          <a:solidFill>
                            <a:schemeClr val="dk1"/>
                          </a:solidFill>
                          <a:latin typeface="Times New Roman" pitchFamily="18" charset="0"/>
                          <a:ea typeface="+mn-ea"/>
                          <a:cs typeface="Times New Roman" pitchFamily="18" charset="0"/>
                        </a:rPr>
                        <a:t>35 мероприятий, </a:t>
                      </a:r>
                      <a:r>
                        <a:rPr lang="ru-RU" sz="1400" kern="1200" dirty="0" smtClean="0">
                          <a:solidFill>
                            <a:schemeClr val="dk1"/>
                          </a:solidFill>
                          <a:latin typeface="Times New Roman" pitchFamily="18" charset="0"/>
                          <a:ea typeface="+mn-ea"/>
                          <a:cs typeface="Times New Roman" pitchFamily="18" charset="0"/>
                        </a:rPr>
                        <a:t>в них приняло участие 245 несовершеннолетних детей. </a:t>
                      </a:r>
                    </a:p>
                    <a:p>
                      <a:pPr algn="just"/>
                      <a:r>
                        <a:rPr lang="ru-RU" sz="1400" kern="1200" dirty="0" smtClean="0">
                          <a:solidFill>
                            <a:schemeClr val="dk1"/>
                          </a:solidFill>
                          <a:latin typeface="Times New Roman" pitchFamily="18" charset="0"/>
                          <a:ea typeface="+mn-ea"/>
                          <a:cs typeface="Times New Roman" pitchFamily="18" charset="0"/>
                        </a:rPr>
                        <a:t>В отчетном году для ветеранов всех поселений был проведен цикл мероприятий и акций </a:t>
                      </a:r>
                      <a:r>
                        <a:rPr lang="ru-RU" sz="1400" kern="1200" dirty="0" smtClean="0">
                          <a:solidFill>
                            <a:schemeClr val="dk1"/>
                          </a:solidFill>
                          <a:latin typeface="Times New Roman" pitchFamily="18" charset="0"/>
                          <a:ea typeface="+mn-ea"/>
                          <a:cs typeface="Times New Roman" pitchFamily="18" charset="0"/>
                        </a:rPr>
                        <a:t>«</a:t>
                      </a:r>
                      <a:r>
                        <a:rPr lang="ru-RU" sz="1400" kern="1200" dirty="0" smtClean="0">
                          <a:solidFill>
                            <a:schemeClr val="dk1"/>
                          </a:solidFill>
                          <a:latin typeface="Times New Roman" pitchFamily="18" charset="0"/>
                          <a:ea typeface="+mn-ea"/>
                          <a:cs typeface="Times New Roman" pitchFamily="18" charset="0"/>
                        </a:rPr>
                        <a:t>Победный май», декада по празднованию Дня пожилых людей «День особенный, самых мудрых», декада к Дню инвалидов «Поделись своей добротой», во время которых были организованы выставки, просмотры старых отечественных фильмов, проведены концертные программы, вечера отдыха. </a:t>
                      </a:r>
                    </a:p>
                    <a:p>
                      <a:pPr algn="just"/>
                      <a:r>
                        <a:rPr lang="ru-RU" sz="1400" kern="1200" dirty="0" smtClean="0">
                          <a:solidFill>
                            <a:schemeClr val="dk1"/>
                          </a:solidFill>
                          <a:latin typeface="Times New Roman" pitchFamily="18" charset="0"/>
                          <a:ea typeface="+mn-ea"/>
                          <a:cs typeface="Times New Roman" pitchFamily="18" charset="0"/>
                        </a:rPr>
                        <a:t>В 2020 году </a:t>
                      </a:r>
                      <a:r>
                        <a:rPr lang="ru-RU" sz="1400" kern="1200" dirty="0" smtClean="0">
                          <a:solidFill>
                            <a:schemeClr val="dk1"/>
                          </a:solidFill>
                          <a:latin typeface="Times New Roman" pitchFamily="18" charset="0"/>
                          <a:ea typeface="+mn-ea"/>
                          <a:cs typeface="Times New Roman" pitchFamily="18" charset="0"/>
                        </a:rPr>
                        <a:t>онлайн </a:t>
                      </a:r>
                      <a:r>
                        <a:rPr lang="ru-RU" sz="1400" kern="1200" dirty="0" smtClean="0">
                          <a:solidFill>
                            <a:schemeClr val="dk1"/>
                          </a:solidFill>
                          <a:latin typeface="Times New Roman" pitchFamily="18" charset="0"/>
                          <a:ea typeface="+mn-ea"/>
                          <a:cs typeface="Times New Roman" pitchFamily="18" charset="0"/>
                        </a:rPr>
                        <a:t>состоялся фестиваль творчества пожилых людей «Ваших лет золотые россыпи».</a:t>
                      </a:r>
                    </a:p>
                    <a:p>
                      <a:pPr algn="just"/>
                      <a:r>
                        <a:rPr lang="ru-RU" sz="1400" kern="1200" dirty="0" smtClean="0">
                          <a:solidFill>
                            <a:schemeClr val="dk1"/>
                          </a:solidFill>
                          <a:latin typeface="Times New Roman" pitchFamily="18" charset="0"/>
                          <a:ea typeface="+mn-ea"/>
                          <a:cs typeface="Times New Roman" pitchFamily="18" charset="0"/>
                        </a:rPr>
                        <a:t>В отчетном году в августе реализован проект «Лето в городе». Активности выходного дня в городском сквере «Фонтан желаний»: выступления музыкантов, творческих коллективов, выставки, мастер-классы, игровые программы. В проекте приняли участие жители города и района: молодежь, дети.</a:t>
                      </a:r>
                    </a:p>
                    <a:p>
                      <a:pPr algn="just"/>
                      <a:r>
                        <a:rPr lang="ru-RU" sz="1400" kern="1200" dirty="0" smtClean="0">
                          <a:solidFill>
                            <a:schemeClr val="dk1"/>
                          </a:solidFill>
                          <a:latin typeface="Times New Roman" pitchFamily="18" charset="0"/>
                          <a:ea typeface="+mn-ea"/>
                          <a:cs typeface="Times New Roman" pitchFamily="18" charset="0"/>
                        </a:rPr>
                        <a:t>В отчетном году  Островский, Возрожденский и </a:t>
                      </a:r>
                      <a:r>
                        <a:rPr lang="ru-RU" sz="1400" kern="1200" dirty="0" err="1" smtClean="0">
                          <a:solidFill>
                            <a:schemeClr val="dk1"/>
                          </a:solidFill>
                          <a:latin typeface="Times New Roman" pitchFamily="18" charset="0"/>
                          <a:ea typeface="+mn-ea"/>
                          <a:cs typeface="Times New Roman" pitchFamily="18" charset="0"/>
                        </a:rPr>
                        <a:t>Барковский</a:t>
                      </a:r>
                      <a:r>
                        <a:rPr lang="ru-RU" sz="1400" kern="1200" dirty="0" smtClean="0">
                          <a:solidFill>
                            <a:schemeClr val="dk1"/>
                          </a:solidFill>
                          <a:latin typeface="Times New Roman" pitchFamily="18" charset="0"/>
                          <a:ea typeface="+mn-ea"/>
                          <a:cs typeface="Times New Roman" pitchFamily="18" charset="0"/>
                        </a:rPr>
                        <a:t> </a:t>
                      </a:r>
                      <a:r>
                        <a:rPr lang="ru-RU" sz="1400" kern="1200" dirty="0" smtClean="0">
                          <a:solidFill>
                            <a:schemeClr val="dk1"/>
                          </a:solidFill>
                          <a:latin typeface="Times New Roman" pitchFamily="18" charset="0"/>
                          <a:ea typeface="+mn-ea"/>
                          <a:cs typeface="Times New Roman" pitchFamily="18" charset="0"/>
                        </a:rPr>
                        <a:t>сельские </a:t>
                      </a:r>
                      <a:r>
                        <a:rPr lang="ru-RU" sz="1400" kern="1200" dirty="0" smtClean="0">
                          <a:solidFill>
                            <a:schemeClr val="dk1"/>
                          </a:solidFill>
                          <a:latin typeface="Times New Roman" pitchFamily="18" charset="0"/>
                          <a:ea typeface="+mn-ea"/>
                          <a:cs typeface="Times New Roman" pitchFamily="18" charset="0"/>
                        </a:rPr>
                        <a:t>дома </a:t>
                      </a:r>
                      <a:r>
                        <a:rPr lang="ru-RU" sz="1400" kern="1200" dirty="0" smtClean="0">
                          <a:solidFill>
                            <a:schemeClr val="dk1"/>
                          </a:solidFill>
                          <a:latin typeface="Times New Roman" pitchFamily="18" charset="0"/>
                          <a:ea typeface="+mn-ea"/>
                          <a:cs typeface="Times New Roman" pitchFamily="18" charset="0"/>
                        </a:rPr>
                        <a:t>культуры </a:t>
                      </a:r>
                      <a:r>
                        <a:rPr lang="ru-RU" sz="1400" kern="1200" dirty="0" smtClean="0">
                          <a:solidFill>
                            <a:schemeClr val="dk1"/>
                          </a:solidFill>
                          <a:latin typeface="Times New Roman" pitchFamily="18" charset="0"/>
                          <a:ea typeface="+mn-ea"/>
                          <a:cs typeface="Times New Roman" pitchFamily="18" charset="0"/>
                        </a:rPr>
                        <a:t>стали участниками областного проекта «Культура малой родины».</a:t>
                      </a:r>
                    </a:p>
                    <a:p>
                      <a:pPr algn="just"/>
                      <a:endParaRPr lang="ru-RU" sz="1400" b="0" dirty="0">
                        <a:solidFill>
                          <a:schemeClr val="tx1"/>
                        </a:solidFill>
                        <a:latin typeface="Times New Roman" pitchFamily="18" charset="0"/>
                        <a:ea typeface="Calibri"/>
                        <a:cs typeface="Times New Roman" pitchFamily="18" charset="0"/>
                      </a:endParaRPr>
                    </a:p>
                  </a:txBody>
                  <a:tcPr marL="44978" marR="44978" marT="0" marB="0"/>
                </a:tc>
              </a:tr>
            </a:tbl>
          </a:graphicData>
        </a:graphic>
      </p:graphicFrame>
      <p:sp>
        <p:nvSpPr>
          <p:cNvPr id="7" name="Овал 6"/>
          <p:cNvSpPr/>
          <p:nvPr/>
        </p:nvSpPr>
        <p:spPr>
          <a:xfrm>
            <a:off x="8460432" y="6525344"/>
            <a:ext cx="540724" cy="1898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Номер слайда 4"/>
          <p:cNvSpPr>
            <a:spLocks noGrp="1"/>
          </p:cNvSpPr>
          <p:nvPr>
            <p:ph type="sldNum" sz="quarter" idx="12"/>
          </p:nvPr>
        </p:nvSpPr>
        <p:spPr>
          <a:xfrm>
            <a:off x="8501090" y="6525344"/>
            <a:ext cx="434272" cy="18980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40</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9" name="Заголовок 8"/>
          <p:cNvSpPr>
            <a:spLocks noGrp="1"/>
          </p:cNvSpPr>
          <p:nvPr>
            <p:ph type="title"/>
          </p:nvPr>
        </p:nvSpPr>
        <p:spPr>
          <a:xfrm>
            <a:off x="500034" y="0"/>
            <a:ext cx="8229600"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культуры Княгининского района Нижегородской области" на 2020-2024 годы</a:t>
            </a:r>
            <a:endParaRPr lang="ru-RU"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3019774134"/>
              </p:ext>
            </p:extLst>
          </p:nvPr>
        </p:nvGraphicFramePr>
        <p:xfrm>
          <a:off x="214282" y="1142984"/>
          <a:ext cx="8715436" cy="5036846"/>
        </p:xfrm>
        <a:graphic>
          <a:graphicData uri="http://schemas.openxmlformats.org/drawingml/2006/table">
            <a:tbl>
              <a:tblPr>
                <a:tableStyleId>{69C7853C-536D-4A76-A0AE-DD22124D55A5}</a:tableStyleId>
              </a:tblPr>
              <a:tblGrid>
                <a:gridCol w="8715436"/>
              </a:tblGrid>
              <a:tr h="332926">
                <a:tc>
                  <a:txBody>
                    <a:bodyPr/>
                    <a:lstStyle/>
                    <a:p>
                      <a:pPr algn="just">
                        <a:lnSpc>
                          <a:spcPct val="107000"/>
                        </a:lnSpc>
                        <a:spcAft>
                          <a:spcPts val="0"/>
                        </a:spcAft>
                      </a:pPr>
                      <a:r>
                        <a:rPr lang="ru-RU" sz="1400" b="1" dirty="0">
                          <a:latin typeface="Times New Roman" pitchFamily="18" charset="0"/>
                          <a:cs typeface="Times New Roman" pitchFamily="18" charset="0"/>
                        </a:rPr>
                        <a:t>Сведения о результатах реализации муниципальной программы за </a:t>
                      </a:r>
                      <a:r>
                        <a:rPr lang="ru-RU" sz="1400" b="1" dirty="0" smtClean="0">
                          <a:latin typeface="Times New Roman" pitchFamily="18" charset="0"/>
                          <a:cs typeface="Times New Roman" pitchFamily="18" charset="0"/>
                        </a:rPr>
                        <a:t>2020 </a:t>
                      </a:r>
                      <a:r>
                        <a:rPr lang="ru-RU" sz="1400" b="1" dirty="0">
                          <a:latin typeface="Times New Roman" pitchFamily="18" charset="0"/>
                          <a:cs typeface="Times New Roman" pitchFamily="18" charset="0"/>
                        </a:rPr>
                        <a:t>год</a:t>
                      </a:r>
                      <a:endParaRPr lang="ru-RU" sz="1400" b="1" dirty="0">
                        <a:latin typeface="Times New Roman" pitchFamily="18" charset="0"/>
                        <a:ea typeface="Calibri"/>
                        <a:cs typeface="Times New Roman" pitchFamily="18" charset="0"/>
                      </a:endParaRPr>
                    </a:p>
                  </a:txBody>
                  <a:tcPr marL="44978" marR="44978" marT="0" marB="0">
                    <a:gradFill flip="none" rotWithShape="1">
                      <a:gsLst>
                        <a:gs pos="0">
                          <a:srgbClr val="92D050"/>
                        </a:gs>
                        <a:gs pos="50000">
                          <a:schemeClr val="accent1">
                            <a:tint val="44500"/>
                            <a:satMod val="160000"/>
                          </a:schemeClr>
                        </a:gs>
                        <a:gs pos="100000">
                          <a:schemeClr val="accent1">
                            <a:tint val="23500"/>
                            <a:satMod val="160000"/>
                          </a:schemeClr>
                        </a:gs>
                      </a:gsLst>
                      <a:path path="circle">
                        <a:fillToRect r="100000" b="100000"/>
                      </a:path>
                      <a:tileRect l="-100000" t="-100000"/>
                    </a:gradFill>
                  </a:tcPr>
                </a:tc>
              </a:tr>
              <a:tr h="4703920">
                <a:tc>
                  <a:txBody>
                    <a:bodyPr/>
                    <a:lstStyle/>
                    <a:p>
                      <a:pPr algn="just"/>
                      <a:r>
                        <a:rPr lang="ru-RU" sz="1400" kern="1200" dirty="0" smtClean="0">
                          <a:solidFill>
                            <a:schemeClr val="dk1"/>
                          </a:solidFill>
                          <a:latin typeface="Times New Roman" pitchFamily="18" charset="0"/>
                          <a:ea typeface="+mn-ea"/>
                          <a:cs typeface="Times New Roman" pitchFamily="18" charset="0"/>
                        </a:rPr>
                        <a:t>В результате на  развитие и укрепление материально-технической базы  этих объектов выделены денежные средства  в сумме – 626,8 тыс. руб., из них из федерального бюджета 435,4 тысяч руб., из областного бюджета -152,8 тысяч руб., софинансирование из районного бюджета составило- 38,1 тысяч руб. </a:t>
                      </a:r>
                    </a:p>
                    <a:p>
                      <a:pPr algn="just"/>
                      <a:r>
                        <a:rPr lang="ru-RU" sz="1400" kern="1200" dirty="0" smtClean="0">
                          <a:solidFill>
                            <a:schemeClr val="dk1"/>
                          </a:solidFill>
                          <a:latin typeface="Times New Roman" pitchFamily="18" charset="0"/>
                          <a:ea typeface="+mn-ea"/>
                          <a:cs typeface="Times New Roman" pitchFamily="18" charset="0"/>
                        </a:rPr>
                        <a:t>Из  этих средств  был произведен текущий ремонт Островского СДК на сумму – 399,9 тыс. руб.,  приобретено в  </a:t>
                      </a:r>
                      <a:r>
                        <a:rPr lang="ru-RU" sz="1400" kern="1200" dirty="0" err="1" smtClean="0">
                          <a:solidFill>
                            <a:schemeClr val="dk1"/>
                          </a:solidFill>
                          <a:latin typeface="Times New Roman" pitchFamily="18" charset="0"/>
                          <a:ea typeface="+mn-ea"/>
                          <a:cs typeface="Times New Roman" pitchFamily="18" charset="0"/>
                        </a:rPr>
                        <a:t>Возржденский</a:t>
                      </a:r>
                      <a:r>
                        <a:rPr lang="ru-RU" sz="1400" kern="1200" dirty="0" smtClean="0">
                          <a:solidFill>
                            <a:schemeClr val="dk1"/>
                          </a:solidFill>
                          <a:latin typeface="Times New Roman" pitchFamily="18" charset="0"/>
                          <a:ea typeface="+mn-ea"/>
                          <a:cs typeface="Times New Roman" pitchFamily="18" charset="0"/>
                        </a:rPr>
                        <a:t>  СДК и </a:t>
                      </a:r>
                      <a:r>
                        <a:rPr lang="ru-RU" sz="1400" kern="1200" dirty="0" err="1" smtClean="0">
                          <a:solidFill>
                            <a:schemeClr val="dk1"/>
                          </a:solidFill>
                          <a:latin typeface="Times New Roman" pitchFamily="18" charset="0"/>
                          <a:ea typeface="+mn-ea"/>
                          <a:cs typeface="Times New Roman" pitchFamily="18" charset="0"/>
                        </a:rPr>
                        <a:t>Барковский</a:t>
                      </a:r>
                      <a:r>
                        <a:rPr lang="ru-RU" sz="1400" kern="1200" dirty="0" smtClean="0">
                          <a:solidFill>
                            <a:schemeClr val="dk1"/>
                          </a:solidFill>
                          <a:latin typeface="Times New Roman" pitchFamily="18" charset="0"/>
                          <a:ea typeface="+mn-ea"/>
                          <a:cs typeface="Times New Roman" pitchFamily="18" charset="0"/>
                        </a:rPr>
                        <a:t> СДК звуковое  оборудование на сумму – 122,6 тыс. руб.</a:t>
                      </a:r>
                    </a:p>
                    <a:p>
                      <a:pPr algn="just"/>
                      <a:r>
                        <a:rPr lang="ru-RU" sz="1400" kern="1200" dirty="0" smtClean="0">
                          <a:solidFill>
                            <a:schemeClr val="dk1"/>
                          </a:solidFill>
                          <a:latin typeface="Times New Roman" pitchFamily="18" charset="0"/>
                          <a:ea typeface="+mn-ea"/>
                          <a:cs typeface="Times New Roman" pitchFamily="18" charset="0"/>
                        </a:rPr>
                        <a:t>Кроме того, в 2020 году  рамках областного проекта «ВАМ РЕШАТЬ»  реализован общественно значимый проект «Там, где живет душа </a:t>
                      </a:r>
                      <a:r>
                        <a:rPr lang="ru-RU" sz="1400" kern="1200" dirty="0" err="1" smtClean="0">
                          <a:solidFill>
                            <a:schemeClr val="dk1"/>
                          </a:solidFill>
                          <a:latin typeface="Times New Roman" pitchFamily="18" charset="0"/>
                          <a:ea typeface="+mn-ea"/>
                          <a:cs typeface="Times New Roman" pitchFamily="18" charset="0"/>
                        </a:rPr>
                        <a:t>Ананья</a:t>
                      </a:r>
                      <a:r>
                        <a:rPr lang="ru-RU" sz="1400" kern="1200" dirty="0" smtClean="0">
                          <a:solidFill>
                            <a:schemeClr val="dk1"/>
                          </a:solidFill>
                          <a:latin typeface="Times New Roman" pitchFamily="18" charset="0"/>
                          <a:ea typeface="+mn-ea"/>
                          <a:cs typeface="Times New Roman" pitchFamily="18" charset="0"/>
                        </a:rPr>
                        <a:t>!» - проведен капитальный ремонт помещения Ананьевского СДК и приобретена новая мебель на общую сумму 482,6 тыс. рублей.</a:t>
                      </a:r>
                    </a:p>
                    <a:p>
                      <a:pPr algn="just"/>
                      <a:r>
                        <a:rPr lang="ru-RU" sz="1400" kern="1200" dirty="0" smtClean="0">
                          <a:solidFill>
                            <a:schemeClr val="dk1"/>
                          </a:solidFill>
                          <a:latin typeface="Times New Roman" pitchFamily="18" charset="0"/>
                          <a:ea typeface="+mn-ea"/>
                          <a:cs typeface="Times New Roman" pitchFamily="18" charset="0"/>
                        </a:rPr>
                        <a:t>В рамках муниципальной  программы  Княгининского муниципального района Нижегородской области «Развитие культуры, молодежной политики и туризма Княгининского  муниципального района Нижегородской области» на 2020-2024 годы произведена замена окон и дверей на сумму 98,0 тыс. рублей в Островском СДК и проведен текущий ремонт фойе Ананьевского СДК.</a:t>
                      </a:r>
                    </a:p>
                    <a:p>
                      <a:pPr algn="just"/>
                      <a:r>
                        <a:rPr lang="ru-RU" sz="1400" kern="1200" dirty="0" smtClean="0">
                          <a:solidFill>
                            <a:schemeClr val="dk1"/>
                          </a:solidFill>
                          <a:latin typeface="Times New Roman" pitchFamily="18" charset="0"/>
                          <a:ea typeface="+mn-ea"/>
                          <a:cs typeface="Times New Roman" pitchFamily="18" charset="0"/>
                        </a:rPr>
                        <a:t>В 2020 году </a:t>
                      </a:r>
                      <a:r>
                        <a:rPr lang="ru-RU" sz="1400" kern="1200" dirty="0" err="1" smtClean="0">
                          <a:solidFill>
                            <a:schemeClr val="dk1"/>
                          </a:solidFill>
                          <a:latin typeface="Times New Roman" pitchFamily="18" charset="0"/>
                          <a:ea typeface="+mn-ea"/>
                          <a:cs typeface="Times New Roman" pitchFamily="18" charset="0"/>
                        </a:rPr>
                        <a:t>Большеандреевский</a:t>
                      </a:r>
                      <a:r>
                        <a:rPr lang="ru-RU" sz="1400" kern="1200" dirty="0" smtClean="0">
                          <a:solidFill>
                            <a:schemeClr val="dk1"/>
                          </a:solidFill>
                          <a:latin typeface="Times New Roman" pitchFamily="18" charset="0"/>
                          <a:ea typeface="+mn-ea"/>
                          <a:cs typeface="Times New Roman" pitchFamily="18" charset="0"/>
                        </a:rPr>
                        <a:t> СДК МБУК «</a:t>
                      </a:r>
                      <a:r>
                        <a:rPr lang="ru-RU" sz="1400" kern="1200" dirty="0" err="1" smtClean="0">
                          <a:solidFill>
                            <a:schemeClr val="dk1"/>
                          </a:solidFill>
                          <a:latin typeface="Times New Roman" pitchFamily="18" charset="0"/>
                          <a:ea typeface="+mn-ea"/>
                          <a:cs typeface="Times New Roman" pitchFamily="18" charset="0"/>
                        </a:rPr>
                        <a:t>Культурно-досуговое</a:t>
                      </a:r>
                      <a:r>
                        <a:rPr lang="ru-RU" sz="1400" kern="1200" dirty="0" smtClean="0">
                          <a:solidFill>
                            <a:schemeClr val="dk1"/>
                          </a:solidFill>
                          <a:latin typeface="Times New Roman" pitchFamily="18" charset="0"/>
                          <a:ea typeface="+mn-ea"/>
                          <a:cs typeface="Times New Roman" pitchFamily="18" charset="0"/>
                        </a:rPr>
                        <a:t> объединение Княгининского района» принял участие  в областном конкурсе на лучшее сельское учреждение культуры Нижегородской области.</a:t>
                      </a:r>
                    </a:p>
                    <a:p>
                      <a:pPr algn="just"/>
                      <a:endParaRPr lang="ru-RU" sz="1400" b="0" dirty="0">
                        <a:solidFill>
                          <a:schemeClr val="tx1"/>
                        </a:solidFill>
                        <a:latin typeface="Times New Roman" pitchFamily="18" charset="0"/>
                        <a:ea typeface="Calibri"/>
                        <a:cs typeface="Times New Roman" pitchFamily="18" charset="0"/>
                      </a:endParaRPr>
                    </a:p>
                  </a:txBody>
                  <a:tcPr marL="44978" marR="44978" marT="0" marB="0"/>
                </a:tc>
              </a:tr>
            </a:tbl>
          </a:graphicData>
        </a:graphic>
      </p:graphicFrame>
      <p:sp>
        <p:nvSpPr>
          <p:cNvPr id="7" name="Овал 6"/>
          <p:cNvSpPr/>
          <p:nvPr/>
        </p:nvSpPr>
        <p:spPr>
          <a:xfrm>
            <a:off x="8460432" y="6525344"/>
            <a:ext cx="540724" cy="1898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Номер слайда 4"/>
          <p:cNvSpPr>
            <a:spLocks noGrp="1"/>
          </p:cNvSpPr>
          <p:nvPr>
            <p:ph type="sldNum" sz="quarter" idx="12"/>
          </p:nvPr>
        </p:nvSpPr>
        <p:spPr>
          <a:xfrm>
            <a:off x="8501090" y="6525344"/>
            <a:ext cx="434272" cy="18980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41</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9" name="Заголовок 8"/>
          <p:cNvSpPr>
            <a:spLocks noGrp="1"/>
          </p:cNvSpPr>
          <p:nvPr>
            <p:ph type="title"/>
          </p:nvPr>
        </p:nvSpPr>
        <p:spPr>
          <a:xfrm>
            <a:off x="500034" y="0"/>
            <a:ext cx="8229600"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культуры Княгининского района Нижегородской области" на 2020-2024 годы</a:t>
            </a:r>
            <a:endParaRPr lang="ru-RU"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714348" y="1000108"/>
            <a:ext cx="7715304" cy="5357850"/>
          </a:xfrm>
          <a:prstGeom prst="ellipse">
            <a:avLst/>
          </a:prstGeom>
          <a:effectLst>
            <a:outerShdw blurRad="40000" dist="20000" dir="5400000" rotWithShape="0">
              <a:srgbClr val="000000">
                <a:alpha val="38000"/>
              </a:srgbClr>
            </a:outerShdw>
            <a:softEdge rad="317500"/>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6" name="Овал 5"/>
          <p:cNvSpPr/>
          <p:nvPr/>
        </p:nvSpPr>
        <p:spPr>
          <a:xfrm>
            <a:off x="8429652"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Номер слайда 4"/>
          <p:cNvSpPr txBox="1">
            <a:spLocks/>
          </p:cNvSpPr>
          <p:nvPr/>
        </p:nvSpPr>
        <p:spPr>
          <a:xfrm>
            <a:off x="6572264" y="6429396"/>
            <a:ext cx="2305080" cy="220641"/>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DF55276-7436-4E82-921F-7D04667C0D27}" type="slidenum">
              <a:rPr kumimoji="0" lang="ru-RU" sz="1400" b="0" i="0" u="none" strike="noStrike" kern="1200" cap="none" spc="0" normalizeH="0" baseline="0" noProof="0" smtClean="0">
                <a:ln>
                  <a:solidFill>
                    <a:schemeClr val="tx1"/>
                  </a:solidFill>
                </a:ln>
                <a:solidFill>
                  <a:schemeClr val="tx1"/>
                </a:solidFill>
                <a:effectLst/>
                <a:uLnTx/>
                <a:uFillTx/>
                <a:latin typeface="Times New Roman" panose="02020603050405020304" pitchFamily="18" charset="0"/>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ru-RU" sz="1400" b="0" i="0" u="none" strike="noStrike" kern="1200" cap="none" spc="0" normalizeH="0" baseline="0" noProof="0" dirty="0">
              <a:ln>
                <a:solidFill>
                  <a:schemeClr val="tx1"/>
                </a:solidFill>
              </a:ln>
              <a:solidFill>
                <a:schemeClr val="tx1"/>
              </a:solidFill>
              <a:effectLst/>
              <a:uLnTx/>
              <a:uFillTx/>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50192916"/>
              </p:ext>
            </p:extLst>
          </p:nvPr>
        </p:nvGraphicFramePr>
        <p:xfrm>
          <a:off x="214282" y="1714489"/>
          <a:ext cx="8640960" cy="4000527"/>
        </p:xfrm>
        <a:graphic>
          <a:graphicData uri="http://schemas.openxmlformats.org/drawingml/2006/table">
            <a:tbl>
              <a:tblPr>
                <a:tableStyleId>{69C7853C-536D-4A76-A0AE-DD22124D55A5}</a:tableStyleId>
              </a:tblPr>
              <a:tblGrid>
                <a:gridCol w="5904656"/>
                <a:gridCol w="1008112"/>
                <a:gridCol w="864096"/>
                <a:gridCol w="864096"/>
              </a:tblGrid>
              <a:tr h="471804">
                <a:tc>
                  <a:txBody>
                    <a:bodyPr/>
                    <a:lstStyle/>
                    <a:p>
                      <a:pPr algn="ctr">
                        <a:lnSpc>
                          <a:spcPct val="107000"/>
                        </a:lnSpc>
                        <a:spcAft>
                          <a:spcPts val="0"/>
                        </a:spcAft>
                      </a:pPr>
                      <a:r>
                        <a:rPr lang="ru-RU" sz="1600" b="1" dirty="0">
                          <a:latin typeface="Times New Roman" pitchFamily="18" charset="0"/>
                          <a:cs typeface="Times New Roman" pitchFamily="18" charset="0"/>
                        </a:rPr>
                        <a:t>Показатели</a:t>
                      </a:r>
                      <a:endParaRPr lang="ru-RU" sz="1600" b="1" dirty="0">
                        <a:latin typeface="Times New Roman" pitchFamily="18" charset="0"/>
                        <a:ea typeface="Calibri"/>
                        <a:cs typeface="Times New Roman" pitchFamily="18" charset="0"/>
                      </a:endParaRPr>
                    </a:p>
                  </a:txBody>
                  <a:tcPr marL="45218" marR="45218" marT="0" marB="0" anchor="ctr">
                    <a:gradFill>
                      <a:gsLst>
                        <a:gs pos="0">
                          <a:schemeClr val="tx2">
                            <a:lumMod val="60000"/>
                            <a:lumOff val="40000"/>
                          </a:schemeClr>
                        </a:gs>
                        <a:gs pos="50000">
                          <a:srgbClr val="9CB86E"/>
                        </a:gs>
                        <a:gs pos="100000">
                          <a:srgbClr val="156B13"/>
                        </a:gs>
                      </a:gsLst>
                      <a:lin ang="5400000" scaled="0"/>
                    </a:gradFill>
                  </a:tcPr>
                </a:tc>
                <a:tc>
                  <a:txBody>
                    <a:bodyPr/>
                    <a:lstStyle/>
                    <a:p>
                      <a:pPr algn="ctr">
                        <a:lnSpc>
                          <a:spcPct val="107000"/>
                        </a:lnSpc>
                        <a:spcAft>
                          <a:spcPts val="0"/>
                        </a:spcAft>
                      </a:pPr>
                      <a:r>
                        <a:rPr lang="ru-RU" sz="1600" b="1" dirty="0" smtClean="0">
                          <a:latin typeface="Times New Roman" pitchFamily="18" charset="0"/>
                          <a:cs typeface="Times New Roman" pitchFamily="18" charset="0"/>
                        </a:rPr>
                        <a:t>2018 </a:t>
                      </a:r>
                      <a:r>
                        <a:rPr lang="ru-RU" sz="1600" b="1" dirty="0">
                          <a:latin typeface="Times New Roman" pitchFamily="18" charset="0"/>
                          <a:cs typeface="Times New Roman" pitchFamily="18" charset="0"/>
                        </a:rPr>
                        <a:t>год</a:t>
                      </a:r>
                      <a:endParaRPr lang="ru-RU" sz="1600" b="1" dirty="0">
                        <a:latin typeface="Times New Roman" pitchFamily="18" charset="0"/>
                        <a:ea typeface="Calibri"/>
                        <a:cs typeface="Times New Roman" pitchFamily="18" charset="0"/>
                      </a:endParaRPr>
                    </a:p>
                  </a:txBody>
                  <a:tcPr marL="45218" marR="45218" marT="0" marB="0" anchor="ctr">
                    <a:gradFill>
                      <a:gsLst>
                        <a:gs pos="0">
                          <a:schemeClr val="tx2">
                            <a:lumMod val="60000"/>
                            <a:lumOff val="40000"/>
                          </a:schemeClr>
                        </a:gs>
                        <a:gs pos="50000">
                          <a:srgbClr val="9CB86E"/>
                        </a:gs>
                        <a:gs pos="100000">
                          <a:srgbClr val="156B13"/>
                        </a:gs>
                      </a:gsLst>
                      <a:lin ang="5400000" scaled="0"/>
                    </a:gradFill>
                  </a:tcPr>
                </a:tc>
                <a:tc>
                  <a:txBody>
                    <a:bodyPr/>
                    <a:lstStyle/>
                    <a:p>
                      <a:pPr algn="ctr">
                        <a:lnSpc>
                          <a:spcPct val="107000"/>
                        </a:lnSpc>
                        <a:spcAft>
                          <a:spcPts val="0"/>
                        </a:spcAft>
                      </a:pPr>
                      <a:r>
                        <a:rPr lang="ru-RU" sz="1600" b="1" dirty="0" smtClean="0">
                          <a:solidFill>
                            <a:schemeClr val="tx1"/>
                          </a:solidFill>
                          <a:latin typeface="Times New Roman" pitchFamily="18" charset="0"/>
                          <a:cs typeface="Times New Roman" pitchFamily="18" charset="0"/>
                        </a:rPr>
                        <a:t>2019 </a:t>
                      </a:r>
                      <a:r>
                        <a:rPr lang="ru-RU" sz="1600" b="1" dirty="0">
                          <a:solidFill>
                            <a:schemeClr val="tx1"/>
                          </a:solidFill>
                          <a:latin typeface="Times New Roman" pitchFamily="18" charset="0"/>
                          <a:cs typeface="Times New Roman" pitchFamily="18" charset="0"/>
                        </a:rPr>
                        <a:t>год</a:t>
                      </a:r>
                      <a:endParaRPr lang="ru-RU" sz="1600" b="1" dirty="0">
                        <a:solidFill>
                          <a:schemeClr val="tx1"/>
                        </a:solidFill>
                        <a:latin typeface="Times New Roman" pitchFamily="18" charset="0"/>
                        <a:ea typeface="Calibri"/>
                        <a:cs typeface="Times New Roman" pitchFamily="18" charset="0"/>
                      </a:endParaRPr>
                    </a:p>
                  </a:txBody>
                  <a:tcPr marL="45218" marR="45218" marT="0" marB="0" anchor="ctr">
                    <a:gradFill>
                      <a:gsLst>
                        <a:gs pos="0">
                          <a:schemeClr val="tx2">
                            <a:lumMod val="60000"/>
                            <a:lumOff val="40000"/>
                          </a:schemeClr>
                        </a:gs>
                        <a:gs pos="50000">
                          <a:srgbClr val="9CB86E"/>
                        </a:gs>
                        <a:gs pos="100000">
                          <a:srgbClr val="156B13"/>
                        </a:gs>
                      </a:gsLst>
                      <a:lin ang="5400000" scaled="0"/>
                    </a:gradFill>
                  </a:tcPr>
                </a:tc>
                <a:tc>
                  <a:txBody>
                    <a:bodyPr/>
                    <a:lstStyle/>
                    <a:p>
                      <a:pPr algn="ctr">
                        <a:lnSpc>
                          <a:spcPct val="107000"/>
                        </a:lnSpc>
                        <a:spcAft>
                          <a:spcPts val="0"/>
                        </a:spcAft>
                      </a:pPr>
                      <a:r>
                        <a:rPr lang="ru-RU" sz="1600" b="1" dirty="0" smtClean="0">
                          <a:solidFill>
                            <a:schemeClr val="tx1"/>
                          </a:solidFill>
                          <a:latin typeface="Times New Roman" pitchFamily="18" charset="0"/>
                          <a:cs typeface="Times New Roman" pitchFamily="18" charset="0"/>
                        </a:rPr>
                        <a:t>2020 </a:t>
                      </a:r>
                      <a:r>
                        <a:rPr lang="ru-RU" sz="1600" b="1" dirty="0">
                          <a:solidFill>
                            <a:schemeClr val="tx1"/>
                          </a:solidFill>
                          <a:latin typeface="Times New Roman" pitchFamily="18" charset="0"/>
                          <a:cs typeface="Times New Roman" pitchFamily="18" charset="0"/>
                        </a:rPr>
                        <a:t>год</a:t>
                      </a:r>
                      <a:endParaRPr lang="ru-RU" sz="1600" b="1" dirty="0">
                        <a:solidFill>
                          <a:schemeClr val="tx1"/>
                        </a:solidFill>
                        <a:latin typeface="Times New Roman" pitchFamily="18" charset="0"/>
                        <a:ea typeface="Calibri"/>
                        <a:cs typeface="Times New Roman" pitchFamily="18" charset="0"/>
                      </a:endParaRPr>
                    </a:p>
                  </a:txBody>
                  <a:tcPr marL="45218" marR="45218" marT="0" marB="0" anchor="ctr">
                    <a:gradFill>
                      <a:gsLst>
                        <a:gs pos="0">
                          <a:schemeClr val="tx2">
                            <a:lumMod val="60000"/>
                            <a:lumOff val="40000"/>
                          </a:schemeClr>
                        </a:gs>
                        <a:gs pos="50000">
                          <a:srgbClr val="9CB86E"/>
                        </a:gs>
                        <a:gs pos="100000">
                          <a:srgbClr val="156B13"/>
                        </a:gs>
                      </a:gsLst>
                      <a:lin ang="5400000" scaled="0"/>
                    </a:gradFill>
                  </a:tcPr>
                </a:tc>
              </a:tr>
              <a:tr h="664183">
                <a:tc>
                  <a:txBody>
                    <a:bodyPr/>
                    <a:lstStyle/>
                    <a:p>
                      <a:pPr algn="just">
                        <a:lnSpc>
                          <a:spcPct val="107000"/>
                        </a:lnSpc>
                        <a:spcAft>
                          <a:spcPts val="0"/>
                        </a:spcAft>
                      </a:pPr>
                      <a:r>
                        <a:rPr lang="ru-RU" sz="1600" dirty="0">
                          <a:latin typeface="Times New Roman" pitchFamily="18" charset="0"/>
                          <a:cs typeface="Times New Roman" pitchFamily="18" charset="0"/>
                        </a:rPr>
                        <a:t>Уровень удовлетворенности граждан Княгининского района  (% )</a:t>
                      </a:r>
                      <a:endParaRPr lang="ru-RU" sz="1600" b="0" dirty="0">
                        <a:latin typeface="Times New Roman" pitchFamily="18" charset="0"/>
                        <a:ea typeface="Calibri"/>
                        <a:cs typeface="Times New Roman" pitchFamily="18" charset="0"/>
                      </a:endParaRPr>
                    </a:p>
                  </a:txBody>
                  <a:tcPr marL="45218" marR="45218" marT="0" marB="0"/>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99,0</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99,0</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r>
              <a:tr h="651032">
                <a:tc>
                  <a:txBody>
                    <a:bodyPr/>
                    <a:lstStyle/>
                    <a:p>
                      <a:pPr algn="just">
                        <a:lnSpc>
                          <a:spcPct val="107000"/>
                        </a:lnSpc>
                        <a:spcAft>
                          <a:spcPts val="0"/>
                        </a:spcAft>
                      </a:pPr>
                      <a:r>
                        <a:rPr lang="ru-RU" sz="1600" dirty="0">
                          <a:latin typeface="Times New Roman" pitchFamily="18" charset="0"/>
                          <a:cs typeface="Times New Roman" pitchFamily="18" charset="0"/>
                        </a:rPr>
                        <a:t>Количество культурно-массовых мероприятий (ед.)</a:t>
                      </a:r>
                      <a:endParaRPr lang="ru-RU" sz="1600" b="0" dirty="0">
                        <a:latin typeface="Times New Roman" pitchFamily="18" charset="0"/>
                        <a:ea typeface="Calibri"/>
                        <a:cs typeface="Times New Roman" pitchFamily="18" charset="0"/>
                      </a:endParaRPr>
                    </a:p>
                  </a:txBody>
                  <a:tcPr marL="45218" marR="45218" marT="0" marB="0"/>
                </a:tc>
                <a:tc>
                  <a:txBody>
                    <a:bodyPr/>
                    <a:lstStyle/>
                    <a:p>
                      <a:pPr algn="ctr">
                        <a:lnSpc>
                          <a:spcPct val="107000"/>
                        </a:lnSpc>
                        <a:spcAft>
                          <a:spcPts val="0"/>
                        </a:spcAft>
                      </a:pPr>
                      <a:r>
                        <a:rPr lang="ru-RU" sz="1600" dirty="0" smtClean="0">
                          <a:latin typeface="Times New Roman" pitchFamily="18" charset="0"/>
                          <a:cs typeface="Times New Roman" pitchFamily="18" charset="0"/>
                        </a:rPr>
                        <a:t>3764</a:t>
                      </a:r>
                      <a:endParaRPr lang="ru-RU" sz="1600" b="0" dirty="0">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3767</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1026</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r>
              <a:tr h="712969">
                <a:tc>
                  <a:txBody>
                    <a:bodyPr/>
                    <a:lstStyle/>
                    <a:p>
                      <a:pPr algn="just">
                        <a:lnSpc>
                          <a:spcPct val="107000"/>
                        </a:lnSpc>
                        <a:spcAft>
                          <a:spcPts val="0"/>
                        </a:spcAft>
                      </a:pPr>
                      <a:r>
                        <a:rPr lang="ru-RU" sz="1600" dirty="0">
                          <a:latin typeface="Times New Roman" pitchFamily="18" charset="0"/>
                          <a:cs typeface="Times New Roman" pitchFamily="18" charset="0"/>
                        </a:rPr>
                        <a:t>Количество посещений библиотек </a:t>
                      </a:r>
                      <a:r>
                        <a:rPr lang="ru-RU" sz="1600" dirty="0" smtClean="0">
                          <a:latin typeface="Times New Roman" pitchFamily="18" charset="0"/>
                          <a:cs typeface="Times New Roman" pitchFamily="18" charset="0"/>
                        </a:rPr>
                        <a:t>(тыс.ед</a:t>
                      </a:r>
                      <a:r>
                        <a:rPr lang="ru-RU" sz="1600" dirty="0">
                          <a:latin typeface="Times New Roman" pitchFamily="18" charset="0"/>
                          <a:cs typeface="Times New Roman" pitchFamily="18" charset="0"/>
                        </a:rPr>
                        <a:t>.)</a:t>
                      </a:r>
                      <a:endParaRPr lang="ru-RU" sz="1600" b="0" dirty="0">
                        <a:latin typeface="Times New Roman" pitchFamily="18" charset="0"/>
                        <a:ea typeface="Calibri"/>
                        <a:cs typeface="Times New Roman" pitchFamily="18" charset="0"/>
                      </a:endParaRPr>
                    </a:p>
                  </a:txBody>
                  <a:tcPr marL="45218" marR="45218" marT="0" marB="0"/>
                </a:tc>
                <a:tc>
                  <a:txBody>
                    <a:bodyPr/>
                    <a:lstStyle/>
                    <a:p>
                      <a:pPr algn="ctr">
                        <a:lnSpc>
                          <a:spcPct val="107000"/>
                        </a:lnSpc>
                        <a:spcAft>
                          <a:spcPts val="0"/>
                        </a:spcAft>
                      </a:pPr>
                      <a:r>
                        <a:rPr lang="ru-RU" sz="1600" dirty="0" smtClean="0">
                          <a:latin typeface="Times New Roman" pitchFamily="18" charset="0"/>
                          <a:cs typeface="Times New Roman" pitchFamily="18" charset="0"/>
                        </a:rPr>
                        <a:t>135</a:t>
                      </a:r>
                      <a:endParaRPr lang="ru-RU" sz="1600" b="0" dirty="0">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139,2</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82,3</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r>
              <a:tr h="719301">
                <a:tc>
                  <a:txBody>
                    <a:bodyPr/>
                    <a:lstStyle/>
                    <a:p>
                      <a:pPr algn="just">
                        <a:lnSpc>
                          <a:spcPct val="107000"/>
                        </a:lnSpc>
                        <a:spcAft>
                          <a:spcPts val="0"/>
                        </a:spcAft>
                      </a:pPr>
                      <a:r>
                        <a:rPr lang="ru-RU" sz="1600" dirty="0">
                          <a:latin typeface="Times New Roman" pitchFamily="18" charset="0"/>
                          <a:cs typeface="Times New Roman" pitchFamily="18" charset="0"/>
                        </a:rPr>
                        <a:t>Среднегодовое число посещения музея (ед.)</a:t>
                      </a:r>
                      <a:endParaRPr lang="ru-RU" sz="1600" b="0" dirty="0">
                        <a:latin typeface="Times New Roman" pitchFamily="18" charset="0"/>
                        <a:ea typeface="Calibri"/>
                        <a:cs typeface="Times New Roman" pitchFamily="18" charset="0"/>
                      </a:endParaRPr>
                    </a:p>
                  </a:txBody>
                  <a:tcPr marL="45218" marR="45218" marT="0" marB="0"/>
                </a:tc>
                <a:tc>
                  <a:txBody>
                    <a:bodyPr/>
                    <a:lstStyle/>
                    <a:p>
                      <a:pPr algn="ctr">
                        <a:lnSpc>
                          <a:spcPct val="107000"/>
                        </a:lnSpc>
                        <a:spcAft>
                          <a:spcPts val="0"/>
                        </a:spcAft>
                      </a:pPr>
                      <a:r>
                        <a:rPr lang="ru-RU" sz="1600" dirty="0" smtClean="0">
                          <a:latin typeface="Times New Roman" pitchFamily="18" charset="0"/>
                          <a:cs typeface="Times New Roman" pitchFamily="18" charset="0"/>
                        </a:rPr>
                        <a:t>3158</a:t>
                      </a:r>
                      <a:endParaRPr lang="ru-RU" sz="1600" b="0" dirty="0">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3158</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2670</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r>
              <a:tr h="781238">
                <a:tc>
                  <a:txBody>
                    <a:bodyPr/>
                    <a:lstStyle/>
                    <a:p>
                      <a:pPr algn="just">
                        <a:lnSpc>
                          <a:spcPct val="107000"/>
                        </a:lnSpc>
                        <a:spcAft>
                          <a:spcPts val="0"/>
                        </a:spcAft>
                      </a:pPr>
                      <a:r>
                        <a:rPr lang="ru-RU" sz="1600" dirty="0">
                          <a:latin typeface="Times New Roman" pitchFamily="18" charset="0"/>
                          <a:cs typeface="Times New Roman" pitchFamily="18" charset="0"/>
                        </a:rPr>
                        <a:t>Публичные библиотеки, подключенные к сети Интернет (%)</a:t>
                      </a:r>
                      <a:endParaRPr lang="ru-RU" sz="1600" b="0" dirty="0">
                        <a:latin typeface="Times New Roman" pitchFamily="18" charset="0"/>
                        <a:ea typeface="Calibri"/>
                        <a:cs typeface="Times New Roman" pitchFamily="18" charset="0"/>
                      </a:endParaRPr>
                    </a:p>
                  </a:txBody>
                  <a:tcPr marL="45218" marR="45218" marT="0" marB="0"/>
                </a:tc>
                <a:tc>
                  <a:txBody>
                    <a:bodyPr/>
                    <a:lstStyle/>
                    <a:p>
                      <a:pPr algn="ctr">
                        <a:lnSpc>
                          <a:spcPct val="107000"/>
                        </a:lnSpc>
                        <a:spcAft>
                          <a:spcPts val="0"/>
                        </a:spcAft>
                      </a:pPr>
                      <a:r>
                        <a:rPr lang="ru-RU" sz="1600" dirty="0" smtClean="0">
                          <a:latin typeface="Times New Roman" pitchFamily="18" charset="0"/>
                          <a:cs typeface="Times New Roman" pitchFamily="18" charset="0"/>
                        </a:rPr>
                        <a:t>60,0</a:t>
                      </a:r>
                      <a:endParaRPr lang="ru-RU" sz="1600" b="0" dirty="0">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60,0</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c>
                  <a:txBody>
                    <a:bodyPr/>
                    <a:lstStyle/>
                    <a:p>
                      <a:pPr algn="ctr">
                        <a:lnSpc>
                          <a:spcPct val="107000"/>
                        </a:lnSpc>
                        <a:spcAft>
                          <a:spcPts val="0"/>
                        </a:spcAft>
                      </a:pPr>
                      <a:r>
                        <a:rPr lang="ru-RU" sz="1600" dirty="0" smtClean="0">
                          <a:solidFill>
                            <a:schemeClr val="tx1"/>
                          </a:solidFill>
                          <a:latin typeface="Times New Roman" pitchFamily="18" charset="0"/>
                          <a:cs typeface="Times New Roman" pitchFamily="18" charset="0"/>
                        </a:rPr>
                        <a:t>66,0</a:t>
                      </a:r>
                      <a:endParaRPr lang="ru-RU" sz="1600" b="0" dirty="0">
                        <a:solidFill>
                          <a:schemeClr val="tx1"/>
                        </a:solidFill>
                        <a:latin typeface="Times New Roman" pitchFamily="18" charset="0"/>
                        <a:ea typeface="Calibri"/>
                        <a:cs typeface="Times New Roman" pitchFamily="18" charset="0"/>
                      </a:endParaRPr>
                    </a:p>
                  </a:txBody>
                  <a:tcPr marL="45218" marR="45218" marT="0" marB="0" anchor="ctr"/>
                </a:tc>
              </a:tr>
            </a:tbl>
          </a:graphicData>
        </a:graphic>
      </p:graphicFrame>
      <p:sp>
        <p:nvSpPr>
          <p:cNvPr id="7" name="Заголовок 6"/>
          <p:cNvSpPr>
            <a:spLocks noGrp="1"/>
          </p:cNvSpPr>
          <p:nvPr>
            <p:ph type="title"/>
          </p:nvPr>
        </p:nvSpPr>
        <p:spPr/>
        <p:txBody>
          <a:bodyPr>
            <a:noAutofit/>
          </a:bodyPr>
          <a:lstStyle/>
          <a:p>
            <a:r>
              <a:rPr lang="ru-RU" sz="2200" b="1" dirty="0" smtClean="0">
                <a:latin typeface="Times New Roman" pitchFamily="18" charset="0"/>
                <a:cs typeface="Times New Roman" pitchFamily="18" charset="0"/>
              </a:rPr>
              <a:t>Достигнутые результаты в рамках муниципальной программы  "Развитие культуры Княгининского района Нижегородской области" на 2020-2024 годы </a:t>
            </a:r>
            <a:endParaRPr lang="ru-RU" sz="2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Users\1\Desktop\O17CKtxJYt8.jpg"/>
          <p:cNvPicPr>
            <a:picLocks noChangeAspect="1" noChangeArrowheads="1"/>
          </p:cNvPicPr>
          <p:nvPr/>
        </p:nvPicPr>
        <p:blipFill>
          <a:blip r:embed="rId2">
            <a:lum bright="49000" contrast="-64000"/>
          </a:blip>
          <a:srcRect/>
          <a:stretch>
            <a:fillRect/>
          </a:stretch>
        </p:blipFill>
        <p:spPr bwMode="auto">
          <a:xfrm>
            <a:off x="0" y="1142984"/>
            <a:ext cx="9144000" cy="5672138"/>
          </a:xfrm>
          <a:prstGeom prst="rect">
            <a:avLst/>
          </a:prstGeom>
          <a:noFill/>
          <a:effectLst>
            <a:softEdge rad="317500"/>
          </a:effectLst>
        </p:spPr>
      </p:pic>
      <p:sp>
        <p:nvSpPr>
          <p:cNvPr id="6" name="Овал 5"/>
          <p:cNvSpPr/>
          <p:nvPr/>
        </p:nvSpPr>
        <p:spPr>
          <a:xfrm>
            <a:off x="8408642" y="6526762"/>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Номер слайда 4"/>
          <p:cNvSpPr txBox="1">
            <a:spLocks/>
          </p:cNvSpPr>
          <p:nvPr/>
        </p:nvSpPr>
        <p:spPr>
          <a:xfrm>
            <a:off x="6572264" y="6500834"/>
            <a:ext cx="2305080" cy="220641"/>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DF55276-7436-4E82-921F-7D04667C0D27}" type="slidenum">
              <a:rPr kumimoji="0" lang="ru-RU" sz="1400" b="0" i="0" u="none" strike="noStrike" kern="1200" cap="none" spc="0" normalizeH="0" baseline="0" noProof="0" smtClean="0">
                <a:ln>
                  <a:solidFill>
                    <a:schemeClr val="tx1"/>
                  </a:solidFill>
                </a:ln>
                <a:solidFill>
                  <a:schemeClr val="tx1"/>
                </a:solidFill>
                <a:effectLst/>
                <a:uLnTx/>
                <a:uFillTx/>
                <a:latin typeface="Times New Roman" panose="02020603050405020304" pitchFamily="18" charset="0"/>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ru-RU" sz="1400" b="0" i="0" u="none" strike="noStrike" kern="1200" cap="none" spc="0" normalizeH="0" baseline="0" noProof="0" dirty="0">
              <a:ln>
                <a:solidFill>
                  <a:schemeClr val="tx1"/>
                </a:solidFill>
              </a:ln>
              <a:solidFill>
                <a:schemeClr val="tx1"/>
              </a:solidFill>
              <a:effectLst/>
              <a:uLnTx/>
              <a:uFillTx/>
              <a:latin typeface="Times New Roman" panose="02020603050405020304" pitchFamily="18" charset="0"/>
              <a:cs typeface="Times New Roman" panose="02020603050405020304" pitchFamily="18"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1900189274"/>
              </p:ext>
            </p:extLst>
          </p:nvPr>
        </p:nvGraphicFramePr>
        <p:xfrm>
          <a:off x="142844" y="1268760"/>
          <a:ext cx="8821644" cy="5131747"/>
        </p:xfrm>
        <a:graphic>
          <a:graphicData uri="http://schemas.openxmlformats.org/drawingml/2006/table">
            <a:tbl>
              <a:tblPr/>
              <a:tblGrid>
                <a:gridCol w="2033442"/>
                <a:gridCol w="721544"/>
                <a:gridCol w="721544"/>
                <a:gridCol w="5345114"/>
              </a:tblGrid>
              <a:tr h="317945">
                <a:tc rowSpan="2">
                  <a:txBody>
                    <a:bodyPr/>
                    <a:lstStyle/>
                    <a:p>
                      <a:pPr algn="ctr">
                        <a:lnSpc>
                          <a:spcPct val="107000"/>
                        </a:lnSpc>
                        <a:spcAft>
                          <a:spcPts val="0"/>
                        </a:spcAft>
                      </a:pPr>
                      <a:r>
                        <a:rPr lang="ru-RU" sz="1200" b="1" dirty="0" smtClean="0">
                          <a:latin typeface="Times New Roman" pitchFamily="18" charset="0"/>
                          <a:ea typeface="Calibri"/>
                          <a:cs typeface="Times New Roman" pitchFamily="18" charset="0"/>
                        </a:rPr>
                        <a:t>Всего</a:t>
                      </a:r>
                      <a:r>
                        <a:rPr lang="ru-RU" sz="1200" b="1" dirty="0">
                          <a:latin typeface="Times New Roman" pitchFamily="18" charset="0"/>
                          <a:ea typeface="Calibri"/>
                          <a:cs typeface="Times New Roman" pitchFamily="18" charset="0"/>
                        </a:rPr>
                        <a:t>, </a:t>
                      </a:r>
                      <a:endParaRPr lang="ru-RU" sz="1200" b="1" dirty="0" smtClean="0">
                        <a:latin typeface="Times New Roman" pitchFamily="18" charset="0"/>
                        <a:ea typeface="Calibri"/>
                        <a:cs typeface="Times New Roman" pitchFamily="18" charset="0"/>
                      </a:endParaRPr>
                    </a:p>
                    <a:p>
                      <a:pPr algn="ctr">
                        <a:lnSpc>
                          <a:spcPct val="107000"/>
                        </a:lnSpc>
                        <a:spcAft>
                          <a:spcPts val="0"/>
                        </a:spcAft>
                      </a:pPr>
                      <a:r>
                        <a:rPr lang="ru-RU" sz="1200" b="1" dirty="0" smtClean="0">
                          <a:latin typeface="Times New Roman" pitchFamily="18" charset="0"/>
                          <a:ea typeface="Calibri"/>
                          <a:cs typeface="Times New Roman" pitchFamily="18" charset="0"/>
                        </a:rPr>
                        <a:t>в </a:t>
                      </a:r>
                      <a:r>
                        <a:rPr lang="ru-RU" sz="1200" b="1" dirty="0">
                          <a:latin typeface="Times New Roman" pitchFamily="18" charset="0"/>
                          <a:ea typeface="Calibri"/>
                          <a:cs typeface="Times New Roman" pitchFamily="18" charset="0"/>
                        </a:rPr>
                        <a:t>том числе расходы по подпрограммам</a:t>
                      </a: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ru-RU" sz="1200" b="1" dirty="0" smtClean="0">
                          <a:latin typeface="Times New Roman" pitchFamily="18" charset="0"/>
                          <a:ea typeface="Calibri"/>
                          <a:cs typeface="Times New Roman" pitchFamily="18" charset="0"/>
                        </a:rPr>
                        <a:t>Расходы  тыс. рублей</a:t>
                      </a: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07000"/>
                        </a:lnSpc>
                        <a:spcAft>
                          <a:spcPts val="0"/>
                        </a:spcAft>
                      </a:pPr>
                      <a:endParaRPr lang="ru-RU" sz="1300" b="1"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0"/>
                        </a:spcAft>
                      </a:pPr>
                      <a:r>
                        <a:rPr lang="ru-RU" sz="1200" b="1" dirty="0" smtClean="0">
                          <a:latin typeface="Times New Roman" pitchFamily="18" charset="0"/>
                          <a:ea typeface="Calibri"/>
                          <a:cs typeface="Times New Roman" pitchFamily="18" charset="0"/>
                        </a:rPr>
                        <a:t>Сведения </a:t>
                      </a:r>
                      <a:r>
                        <a:rPr lang="ru-RU" sz="1200" b="1" dirty="0">
                          <a:latin typeface="Times New Roman" pitchFamily="18" charset="0"/>
                          <a:ea typeface="Calibri"/>
                          <a:cs typeface="Times New Roman" pitchFamily="18" charset="0"/>
                        </a:rPr>
                        <a:t>о результатах реализации муниципальной программы </a:t>
                      </a:r>
                      <a:r>
                        <a:rPr lang="ru-RU" sz="1200" b="1" dirty="0" smtClean="0">
                          <a:latin typeface="Times New Roman" pitchFamily="18" charset="0"/>
                          <a:ea typeface="Calibri"/>
                          <a:cs typeface="Times New Roman" pitchFamily="18" charset="0"/>
                        </a:rPr>
                        <a:t>за 2020 </a:t>
                      </a:r>
                      <a:r>
                        <a:rPr lang="ru-RU" sz="1200" b="1" dirty="0">
                          <a:latin typeface="Times New Roman" pitchFamily="18" charset="0"/>
                          <a:ea typeface="Calibri"/>
                          <a:cs typeface="Times New Roman" pitchFamily="18" charset="0"/>
                        </a:rPr>
                        <a:t>год</a:t>
                      </a: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945">
                <a:tc vMerge="1">
                  <a:txBody>
                    <a:bodyPr/>
                    <a:lstStyle/>
                    <a:p>
                      <a:endParaRPr lang="ru-RU"/>
                    </a:p>
                  </a:txBody>
                  <a:tcPr/>
                </a:tc>
                <a:tc>
                  <a:txBody>
                    <a:bodyPr/>
                    <a:lstStyle/>
                    <a:p>
                      <a:pPr algn="ctr">
                        <a:lnSpc>
                          <a:spcPct val="107000"/>
                        </a:lnSpc>
                        <a:spcAft>
                          <a:spcPts val="0"/>
                        </a:spcAft>
                      </a:pPr>
                      <a:r>
                        <a:rPr lang="ru-RU" sz="1200" b="1" dirty="0" smtClean="0">
                          <a:latin typeface="Times New Roman" pitchFamily="18" charset="0"/>
                          <a:ea typeface="Calibri"/>
                          <a:cs typeface="Times New Roman" pitchFamily="18" charset="0"/>
                        </a:rPr>
                        <a:t>План</a:t>
                      </a:r>
                      <a:endParaRPr lang="ru-RU" sz="1200" b="1" dirty="0">
                        <a:latin typeface="Times New Roman" pitchFamily="18" charset="0"/>
                        <a:ea typeface="Calibri"/>
                        <a:cs typeface="Times New Roman" pitchFamily="18" charset="0"/>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200" b="1" dirty="0" smtClean="0">
                          <a:latin typeface="Times New Roman" pitchFamily="18" charset="0"/>
                          <a:ea typeface="Calibri"/>
                          <a:cs typeface="Times New Roman" pitchFamily="18" charset="0"/>
                        </a:rPr>
                        <a:t>Факт</a:t>
                      </a:r>
                      <a:endParaRPr lang="ru-RU" sz="1200" b="1" dirty="0">
                        <a:latin typeface="Times New Roman" pitchFamily="18" charset="0"/>
                        <a:ea typeface="Calibri"/>
                        <a:cs typeface="Times New Roman" pitchFamily="18" charset="0"/>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4435596">
                <a:tc>
                  <a:txBody>
                    <a:bodyPr/>
                    <a:lstStyle/>
                    <a:p>
                      <a:pPr indent="18415">
                        <a:lnSpc>
                          <a:spcPct val="107000"/>
                        </a:lnSpc>
                        <a:spcAft>
                          <a:spcPts val="0"/>
                        </a:spcAft>
                      </a:pPr>
                      <a:endParaRPr lang="ru-RU" sz="1200" dirty="0" smtClean="0">
                        <a:latin typeface="Times New Roman" pitchFamily="18" charset="0"/>
                        <a:ea typeface="Calibri"/>
                        <a:cs typeface="Times New Roman" pitchFamily="18" charset="0"/>
                      </a:endParaRPr>
                    </a:p>
                    <a:p>
                      <a:pPr indent="18415">
                        <a:lnSpc>
                          <a:spcPct val="107000"/>
                        </a:lnSpc>
                        <a:spcAft>
                          <a:spcPts val="0"/>
                        </a:spcAft>
                      </a:pPr>
                      <a:endParaRPr lang="ru-RU" sz="1200" dirty="0" smtClean="0">
                        <a:latin typeface="Times New Roman" pitchFamily="18" charset="0"/>
                        <a:ea typeface="Calibri"/>
                        <a:cs typeface="Times New Roman" pitchFamily="18" charset="0"/>
                      </a:endParaRPr>
                    </a:p>
                    <a:p>
                      <a:pPr indent="18415">
                        <a:lnSpc>
                          <a:spcPct val="107000"/>
                        </a:lnSpc>
                        <a:spcAft>
                          <a:spcPts val="0"/>
                        </a:spcAft>
                      </a:pPr>
                      <a:endParaRPr lang="ru-RU" sz="1200" dirty="0" smtClean="0">
                        <a:latin typeface="Times New Roman" pitchFamily="18" charset="0"/>
                        <a:ea typeface="Calibri"/>
                        <a:cs typeface="Times New Roman" pitchFamily="18" charset="0"/>
                      </a:endParaRPr>
                    </a:p>
                    <a:p>
                      <a:pPr indent="18415">
                        <a:lnSpc>
                          <a:spcPct val="107000"/>
                        </a:lnSpc>
                        <a:spcAft>
                          <a:spcPts val="0"/>
                        </a:spcAft>
                      </a:pPr>
                      <a:endParaRPr lang="ru-RU" sz="1200" dirty="0" smtClean="0">
                        <a:latin typeface="Times New Roman" pitchFamily="18" charset="0"/>
                        <a:ea typeface="Calibri"/>
                        <a:cs typeface="Times New Roman" pitchFamily="18" charset="0"/>
                      </a:endParaRPr>
                    </a:p>
                    <a:p>
                      <a:pPr indent="18415">
                        <a:lnSpc>
                          <a:spcPct val="107000"/>
                        </a:lnSpc>
                        <a:spcAft>
                          <a:spcPts val="0"/>
                        </a:spcAft>
                      </a:pPr>
                      <a:endParaRPr lang="ru-RU" sz="1200" dirty="0" smtClean="0">
                        <a:latin typeface="Times New Roman" pitchFamily="18" charset="0"/>
                        <a:ea typeface="Calibri"/>
                        <a:cs typeface="Times New Roman" pitchFamily="18" charset="0"/>
                      </a:endParaRPr>
                    </a:p>
                    <a:p>
                      <a:pPr indent="18415">
                        <a:lnSpc>
                          <a:spcPct val="107000"/>
                        </a:lnSpc>
                        <a:spcAft>
                          <a:spcPts val="0"/>
                        </a:spcAft>
                      </a:pPr>
                      <a:r>
                        <a:rPr lang="ru-RU" sz="1200" dirty="0" smtClean="0">
                          <a:latin typeface="Times New Roman" pitchFamily="18" charset="0"/>
                          <a:ea typeface="Calibri"/>
                          <a:cs typeface="Times New Roman" pitchFamily="18" charset="0"/>
                        </a:rPr>
                        <a:t>В</a:t>
                      </a:r>
                      <a:r>
                        <a:rPr lang="ru-RU" sz="1400" dirty="0" smtClean="0">
                          <a:latin typeface="Times New Roman" pitchFamily="18" charset="0"/>
                          <a:ea typeface="Calibri"/>
                          <a:cs typeface="Times New Roman" pitchFamily="18" charset="0"/>
                        </a:rPr>
                        <a:t>сего</a:t>
                      </a:r>
                      <a:r>
                        <a:rPr lang="ru-RU" sz="1400" dirty="0">
                          <a:latin typeface="Times New Roman" pitchFamily="18" charset="0"/>
                          <a:ea typeface="Calibri"/>
                          <a:cs typeface="Times New Roman" pitchFamily="18" charset="0"/>
                        </a:rPr>
                        <a:t>, в том числе по подпрограммам:</a:t>
                      </a:r>
                    </a:p>
                    <a:p>
                      <a:pPr marL="0" lvl="0" indent="0">
                        <a:lnSpc>
                          <a:spcPct val="107000"/>
                        </a:lnSpc>
                        <a:spcAft>
                          <a:spcPts val="0"/>
                        </a:spcAft>
                        <a:buFont typeface="+mj-lt"/>
                        <a:buNone/>
                      </a:pPr>
                      <a:r>
                        <a:rPr lang="ru-RU" sz="1400" dirty="0" smtClean="0">
                          <a:latin typeface="Times New Roman" pitchFamily="18" charset="0"/>
                          <a:ea typeface="Calibri"/>
                          <a:cs typeface="Times New Roman" pitchFamily="18" charset="0"/>
                        </a:rPr>
                        <a:t>1.Развитие </a:t>
                      </a:r>
                      <a:r>
                        <a:rPr lang="ru-RU" sz="1400" dirty="0">
                          <a:latin typeface="Times New Roman" pitchFamily="18" charset="0"/>
                          <a:ea typeface="Calibri"/>
                          <a:cs typeface="Times New Roman" pitchFamily="18" charset="0"/>
                        </a:rPr>
                        <a:t>физической культуры и массового спорта, развитие  спорта высших достижений</a:t>
                      </a:r>
                    </a:p>
                    <a:p>
                      <a:pPr marL="0" lvl="0" indent="0">
                        <a:lnSpc>
                          <a:spcPct val="107000"/>
                        </a:lnSpc>
                        <a:spcAft>
                          <a:spcPts val="0"/>
                        </a:spcAft>
                        <a:buFont typeface="+mj-lt"/>
                        <a:buNone/>
                      </a:pPr>
                      <a:r>
                        <a:rPr lang="ru-RU" sz="1400" dirty="0" smtClean="0">
                          <a:latin typeface="Times New Roman" pitchFamily="18" charset="0"/>
                          <a:ea typeface="Calibri"/>
                          <a:cs typeface="Times New Roman" pitchFamily="18" charset="0"/>
                        </a:rPr>
                        <a:t>2.Обеспечение </a:t>
                      </a:r>
                      <a:r>
                        <a:rPr lang="ru-RU" sz="1400" dirty="0">
                          <a:latin typeface="Times New Roman" pitchFamily="18" charset="0"/>
                          <a:ea typeface="Calibri"/>
                          <a:cs typeface="Times New Roman" pitchFamily="18" charset="0"/>
                        </a:rPr>
                        <a:t>реализации муниципальной программы</a:t>
                      </a:r>
                    </a:p>
                  </a:txBody>
                  <a:tcPr marL="45218" marR="45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dirty="0" smtClean="0">
                          <a:solidFill>
                            <a:schemeClr val="tx1"/>
                          </a:solidFill>
                          <a:latin typeface="Times New Roman" pitchFamily="18" charset="0"/>
                          <a:ea typeface="Calibri"/>
                          <a:cs typeface="Times New Roman" pitchFamily="18" charset="0"/>
                        </a:rPr>
                        <a:t>27 856,9</a:t>
                      </a: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dirty="0" smtClean="0">
                          <a:solidFill>
                            <a:schemeClr val="tx1"/>
                          </a:solidFill>
                          <a:latin typeface="Times New Roman" pitchFamily="18" charset="0"/>
                          <a:ea typeface="Calibri"/>
                          <a:cs typeface="Times New Roman" pitchFamily="18" charset="0"/>
                        </a:rPr>
                        <a:t>26 692,0</a:t>
                      </a:r>
                      <a:endParaRPr lang="ru-RU" sz="1200" baseline="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baseline="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baseline="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baseline="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baseline="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baseline="0" dirty="0" smtClean="0">
                          <a:solidFill>
                            <a:schemeClr val="tx1"/>
                          </a:solidFill>
                          <a:latin typeface="Times New Roman" pitchFamily="18" charset="0"/>
                          <a:ea typeface="Calibri"/>
                          <a:cs typeface="Times New Roman" pitchFamily="18" charset="0"/>
                        </a:rPr>
                        <a:t>1164,9</a:t>
                      </a:r>
                      <a:endParaRPr lang="ru-RU" sz="1200" dirty="0">
                        <a:solidFill>
                          <a:schemeClr val="tx1"/>
                        </a:solidFill>
                        <a:latin typeface="Times New Roman" pitchFamily="18" charset="0"/>
                        <a:ea typeface="Calibri"/>
                        <a:cs typeface="Times New Roman" pitchFamily="18" charset="0"/>
                      </a:endParaRPr>
                    </a:p>
                  </a:txBody>
                  <a:tcPr marL="45218" marR="45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dirty="0" smtClean="0">
                          <a:solidFill>
                            <a:schemeClr val="tx1"/>
                          </a:solidFill>
                          <a:latin typeface="Times New Roman" pitchFamily="18" charset="0"/>
                          <a:ea typeface="Calibri"/>
                          <a:cs typeface="Times New Roman" pitchFamily="18" charset="0"/>
                        </a:rPr>
                        <a:t>23 641,5</a:t>
                      </a: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dirty="0" smtClean="0">
                          <a:solidFill>
                            <a:schemeClr val="tx1"/>
                          </a:solidFill>
                          <a:latin typeface="Times New Roman" pitchFamily="18" charset="0"/>
                          <a:ea typeface="Calibri"/>
                          <a:cs typeface="Times New Roman" pitchFamily="18" charset="0"/>
                        </a:rPr>
                        <a:t>22 492</a:t>
                      </a: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endParaRPr lang="ru-RU" sz="1200" dirty="0" smtClean="0">
                        <a:solidFill>
                          <a:schemeClr val="tx1"/>
                        </a:solidFill>
                        <a:latin typeface="Times New Roman" pitchFamily="18" charset="0"/>
                        <a:ea typeface="Calibri"/>
                        <a:cs typeface="Times New Roman" pitchFamily="18" charset="0"/>
                      </a:endParaRPr>
                    </a:p>
                    <a:p>
                      <a:pPr algn="ctr">
                        <a:lnSpc>
                          <a:spcPct val="107000"/>
                        </a:lnSpc>
                        <a:spcAft>
                          <a:spcPts val="0"/>
                        </a:spcAft>
                      </a:pPr>
                      <a:r>
                        <a:rPr lang="ru-RU" sz="1200" dirty="0" smtClean="0">
                          <a:solidFill>
                            <a:schemeClr val="tx1"/>
                          </a:solidFill>
                          <a:latin typeface="Times New Roman" pitchFamily="18" charset="0"/>
                          <a:ea typeface="Calibri"/>
                          <a:cs typeface="Times New Roman" pitchFamily="18" charset="0"/>
                        </a:rPr>
                        <a:t>1149,5</a:t>
                      </a:r>
                      <a:endParaRPr lang="ru-RU" sz="1200" dirty="0">
                        <a:solidFill>
                          <a:schemeClr val="tx1"/>
                        </a:solidFill>
                        <a:latin typeface="Times New Roman" pitchFamily="18" charset="0"/>
                        <a:ea typeface="Calibri"/>
                        <a:cs typeface="Times New Roman" pitchFamily="18" charset="0"/>
                      </a:endParaRPr>
                    </a:p>
                  </a:txBody>
                  <a:tcPr marL="45218" marR="45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200" kern="1200" dirty="0" smtClean="0">
                          <a:solidFill>
                            <a:schemeClr val="tx1"/>
                          </a:solidFill>
                          <a:latin typeface="Times New Roman" pitchFamily="18" charset="0"/>
                          <a:ea typeface="+mn-ea"/>
                          <a:cs typeface="Times New Roman" pitchFamily="18" charset="0"/>
                        </a:rPr>
                        <a:t>В районе сложилась система организации </a:t>
                      </a:r>
                      <a:r>
                        <a:rPr lang="ru-RU" sz="1200" kern="1200" dirty="0" err="1" smtClean="0">
                          <a:solidFill>
                            <a:schemeClr val="tx1"/>
                          </a:solidFill>
                          <a:latin typeface="Times New Roman" pitchFamily="18" charset="0"/>
                          <a:ea typeface="+mn-ea"/>
                          <a:cs typeface="Times New Roman" pitchFamily="18" charset="0"/>
                        </a:rPr>
                        <a:t>физкультурно</a:t>
                      </a:r>
                      <a:r>
                        <a:rPr lang="ru-RU" sz="1200" kern="1200" dirty="0" smtClean="0">
                          <a:solidFill>
                            <a:schemeClr val="tx1"/>
                          </a:solidFill>
                          <a:latin typeface="Times New Roman" pitchFamily="18" charset="0"/>
                          <a:ea typeface="+mn-ea"/>
                          <a:cs typeface="Times New Roman" pitchFamily="18" charset="0"/>
                        </a:rPr>
                        <a:t> - оздоровительных и спортивно - массовых мероприятий.</a:t>
                      </a:r>
                    </a:p>
                    <a:p>
                      <a:r>
                        <a:rPr lang="ru-RU" sz="1200" kern="1200" dirty="0" smtClean="0">
                          <a:solidFill>
                            <a:schemeClr val="tx1"/>
                          </a:solidFill>
                          <a:latin typeface="Times New Roman" pitchFamily="18" charset="0"/>
                          <a:ea typeface="+mn-ea"/>
                          <a:cs typeface="Times New Roman" pitchFamily="18" charset="0"/>
                        </a:rPr>
                        <a:t>Ежегодно формируется календарный план спортивно-массовых мероприятий. В течение 2020 года в районе проведено 100 спортивных мероприятий районного, зонального и областного уровней. В соревнованиях приняли участие 11 944 человек (5300участников6644 зрителей).</a:t>
                      </a:r>
                    </a:p>
                    <a:p>
                      <a:r>
                        <a:rPr lang="ru-RU" sz="1200" kern="1200" dirty="0" smtClean="0">
                          <a:solidFill>
                            <a:schemeClr val="tx1"/>
                          </a:solidFill>
                          <a:latin typeface="Times New Roman" pitchFamily="18" charset="0"/>
                          <a:ea typeface="+mn-ea"/>
                          <a:cs typeface="Times New Roman" pitchFamily="18" charset="0"/>
                        </a:rPr>
                        <a:t>Организация работы по физической культуре и спорту осуществляется по следующим направлениям:</a:t>
                      </a:r>
                    </a:p>
                    <a:p>
                      <a:r>
                        <a:rPr lang="ru-RU" sz="1200" kern="1200" dirty="0" smtClean="0">
                          <a:solidFill>
                            <a:schemeClr val="tx1"/>
                          </a:solidFill>
                          <a:latin typeface="Times New Roman" pitchFamily="18" charset="0"/>
                          <a:ea typeface="+mn-ea"/>
                          <a:cs typeface="Times New Roman" pitchFamily="18" charset="0"/>
                        </a:rPr>
                        <a:t>- секции по спортивной подготовке согласно расписанию;</a:t>
                      </a:r>
                    </a:p>
                    <a:p>
                      <a:r>
                        <a:rPr lang="ru-RU" sz="1200" kern="1200" dirty="0" smtClean="0">
                          <a:solidFill>
                            <a:schemeClr val="tx1"/>
                          </a:solidFill>
                          <a:latin typeface="Times New Roman" pitchFamily="18" charset="0"/>
                          <a:ea typeface="+mn-ea"/>
                          <a:cs typeface="Times New Roman" pitchFamily="18" charset="0"/>
                        </a:rPr>
                        <a:t>- Участие в соревнованиях разного уровня (муниципальные, региональные, всероссийские);</a:t>
                      </a:r>
                    </a:p>
                    <a:p>
                      <a:r>
                        <a:rPr lang="ru-RU" sz="1200" kern="1200" dirty="0" smtClean="0">
                          <a:solidFill>
                            <a:schemeClr val="tx1"/>
                          </a:solidFill>
                          <a:latin typeface="Times New Roman" pitchFamily="18" charset="0"/>
                          <a:ea typeface="+mn-ea"/>
                          <a:cs typeface="Times New Roman" pitchFamily="18" charset="0"/>
                        </a:rPr>
                        <a:t>-организация массовой </a:t>
                      </a:r>
                      <a:r>
                        <a:rPr lang="ru-RU" sz="1200" kern="1200" dirty="0" err="1" smtClean="0">
                          <a:solidFill>
                            <a:schemeClr val="tx1"/>
                          </a:solidFill>
                          <a:latin typeface="Times New Roman" pitchFamily="18" charset="0"/>
                          <a:ea typeface="+mn-ea"/>
                          <a:cs typeface="Times New Roman" pitchFamily="18" charset="0"/>
                        </a:rPr>
                        <a:t>спортивно-досуговой</a:t>
                      </a:r>
                      <a:r>
                        <a:rPr lang="ru-RU" sz="1200" kern="1200" dirty="0" smtClean="0">
                          <a:solidFill>
                            <a:schemeClr val="tx1"/>
                          </a:solidFill>
                          <a:latin typeface="Times New Roman" pitchFamily="18" charset="0"/>
                          <a:ea typeface="+mn-ea"/>
                          <a:cs typeface="Times New Roman" pitchFamily="18" charset="0"/>
                        </a:rPr>
                        <a:t> деятельности </a:t>
                      </a:r>
                      <a:r>
                        <a:rPr lang="ru-RU" sz="1200" kern="1200" dirty="0" err="1" smtClean="0">
                          <a:solidFill>
                            <a:schemeClr val="tx1"/>
                          </a:solidFill>
                          <a:latin typeface="Times New Roman" pitchFamily="18" charset="0"/>
                          <a:ea typeface="+mn-ea"/>
                          <a:cs typeface="Times New Roman" pitchFamily="18" charset="0"/>
                        </a:rPr>
                        <a:t>длявсе</a:t>
                      </a:r>
                      <a:r>
                        <a:rPr lang="ru-RU" sz="1200" kern="1200" dirty="0" smtClean="0">
                          <a:solidFill>
                            <a:schemeClr val="tx1"/>
                          </a:solidFill>
                          <a:latin typeface="Times New Roman" pitchFamily="18" charset="0"/>
                          <a:ea typeface="+mn-ea"/>
                          <a:cs typeface="Times New Roman" pitchFamily="18" charset="0"/>
                        </a:rPr>
                        <a:t> возрастов населения.</a:t>
                      </a:r>
                    </a:p>
                    <a:p>
                      <a:r>
                        <a:rPr lang="ru-RU" sz="1200" kern="1200" dirty="0" smtClean="0">
                          <a:solidFill>
                            <a:schemeClr val="tx1"/>
                          </a:solidFill>
                          <a:latin typeface="Times New Roman" pitchFamily="18" charset="0"/>
                          <a:ea typeface="+mn-ea"/>
                          <a:cs typeface="Times New Roman" pitchFamily="18" charset="0"/>
                        </a:rPr>
                        <a:t>На базе МАУ ФОК «Молодежный» проводятся мероприятия 3-х областных соревнований: первенства Нижегородской области по хоккею, футболу, волейболу. </a:t>
                      </a:r>
                    </a:p>
                    <a:p>
                      <a:r>
                        <a:rPr lang="ru-RU" sz="1200" kern="1200" dirty="0" smtClean="0">
                          <a:solidFill>
                            <a:schemeClr val="tx1"/>
                          </a:solidFill>
                          <a:latin typeface="Times New Roman" pitchFamily="18" charset="0"/>
                          <a:ea typeface="+mn-ea"/>
                          <a:cs typeface="Times New Roman" pitchFamily="18" charset="0"/>
                        </a:rPr>
                        <a:t>В районе успешно </a:t>
                      </a:r>
                      <a:r>
                        <a:rPr lang="ru-RU" sz="1200" kern="1200" dirty="0" err="1" smtClean="0">
                          <a:solidFill>
                            <a:schemeClr val="tx1"/>
                          </a:solidFill>
                          <a:latin typeface="Times New Roman" pitchFamily="18" charset="0"/>
                          <a:ea typeface="+mn-ea"/>
                          <a:cs typeface="Times New Roman" pitchFamily="18" charset="0"/>
                        </a:rPr>
                        <a:t>развиваютсявсе</a:t>
                      </a:r>
                      <a:r>
                        <a:rPr lang="ru-RU" sz="1200" kern="1200" dirty="0" smtClean="0">
                          <a:solidFill>
                            <a:schemeClr val="tx1"/>
                          </a:solidFill>
                          <a:latin typeface="Times New Roman" pitchFamily="18" charset="0"/>
                          <a:ea typeface="+mn-ea"/>
                          <a:cs typeface="Times New Roman" pitchFamily="18" charset="0"/>
                        </a:rPr>
                        <a:t> виды спорта, показателем чего являются высокие результаты спортсменов на соревнованиях разного уровня.</a:t>
                      </a:r>
                    </a:p>
                    <a:p>
                      <a:r>
                        <a:rPr lang="ru-RU" sz="1200" kern="1200" dirty="0" smtClean="0">
                          <a:solidFill>
                            <a:schemeClr val="tx1"/>
                          </a:solidFill>
                          <a:latin typeface="Times New Roman" pitchFamily="18" charset="0"/>
                          <a:ea typeface="+mn-ea"/>
                          <a:cs typeface="Times New Roman" pitchFamily="18" charset="0"/>
                        </a:rPr>
                        <a:t>Организовываются спортивные мероприятия в рамках празднования Дня России, Дня молодежи, Дня города, Дня защиты детей, Дня Победы. В рамках декады пожилого человека, дня солидарности в борьбе с терроризмом, декады инвалидов, декады здоровья. Также организовываются Новогодние и Рождественские турниры.</a:t>
                      </a:r>
                      <a:endParaRPr lang="ru-RU" sz="1200" dirty="0">
                        <a:solidFill>
                          <a:srgbClr val="FF0000"/>
                        </a:solidFill>
                        <a:latin typeface="Times New Roman" pitchFamily="18" charset="0"/>
                        <a:ea typeface="Calibri"/>
                        <a:cs typeface="Times New Roman" pitchFamily="18" charset="0"/>
                      </a:endParaRPr>
                    </a:p>
                  </a:txBody>
                  <a:tcPr marL="45218" marR="45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Заголовок 8"/>
          <p:cNvSpPr>
            <a:spLocks noGrp="1"/>
          </p:cNvSpPr>
          <p:nvPr>
            <p:ph type="title"/>
          </p:nvPr>
        </p:nvSpPr>
        <p:spPr>
          <a:xfrm>
            <a:off x="428596" y="142852"/>
            <a:ext cx="8543956"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физической культуры и спорта Княгининского района муниципального Нижегородской области" на 2020-2024 годы</a:t>
            </a:r>
            <a:endParaRPr lang="ru-RU"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214282" y="1500174"/>
            <a:ext cx="8572560" cy="5143536"/>
          </a:xfrm>
          <a:prstGeom prst="ellipse">
            <a:avLst/>
          </a:prstGeom>
          <a:ln>
            <a:noFill/>
          </a:ln>
          <a:effectLst>
            <a:outerShdw blurRad="40000" dist="20000" dir="5400000" rotWithShape="0">
              <a:srgbClr val="000000">
                <a:alpha val="38000"/>
              </a:srgbClr>
            </a:outerShdw>
            <a:softEdge rad="317500"/>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6" name="Овал 5"/>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Номер слайда 5"/>
          <p:cNvSpPr>
            <a:spLocks noGrp="1"/>
          </p:cNvSpPr>
          <p:nvPr>
            <p:ph type="sldNum" sz="quarter" idx="12"/>
          </p:nvPr>
        </p:nvSpPr>
        <p:spPr>
          <a:xfrm>
            <a:off x="6643702" y="6357958"/>
            <a:ext cx="2233642" cy="500043"/>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44</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3541316931"/>
              </p:ext>
            </p:extLst>
          </p:nvPr>
        </p:nvGraphicFramePr>
        <p:xfrm>
          <a:off x="142844" y="1571612"/>
          <a:ext cx="8858312" cy="4929221"/>
        </p:xfrm>
        <a:graphic>
          <a:graphicData uri="http://schemas.openxmlformats.org/drawingml/2006/table">
            <a:tbl>
              <a:tblPr/>
              <a:tblGrid>
                <a:gridCol w="8858312"/>
              </a:tblGrid>
              <a:tr h="291894">
                <a:tc>
                  <a:txBody>
                    <a:bodyPr/>
                    <a:lstStyle/>
                    <a:p>
                      <a:pPr algn="ctr">
                        <a:lnSpc>
                          <a:spcPct val="107000"/>
                        </a:lnSpc>
                        <a:spcAft>
                          <a:spcPts val="0"/>
                        </a:spcAft>
                      </a:pPr>
                      <a:r>
                        <a:rPr lang="ru-RU" sz="1600" b="1" dirty="0">
                          <a:solidFill>
                            <a:srgbClr val="000000"/>
                          </a:solidFill>
                          <a:latin typeface="Times New Roman" pitchFamily="18" charset="0"/>
                          <a:ea typeface="Calibri"/>
                          <a:cs typeface="Times New Roman" pitchFamily="18" charset="0"/>
                        </a:rPr>
                        <a:t>Сведения о результатах реализации муниципальной программы за </a:t>
                      </a:r>
                      <a:r>
                        <a:rPr lang="ru-RU" sz="1600" b="1" dirty="0" smtClean="0">
                          <a:solidFill>
                            <a:srgbClr val="000000"/>
                          </a:solidFill>
                          <a:latin typeface="Times New Roman" pitchFamily="18" charset="0"/>
                          <a:ea typeface="Calibri"/>
                          <a:cs typeface="Times New Roman" pitchFamily="18" charset="0"/>
                        </a:rPr>
                        <a:t>2020 </a:t>
                      </a:r>
                      <a:r>
                        <a:rPr lang="ru-RU" sz="1600" b="1" dirty="0">
                          <a:solidFill>
                            <a:srgbClr val="000000"/>
                          </a:solidFill>
                          <a:latin typeface="Times New Roman" pitchFamily="18" charset="0"/>
                          <a:ea typeface="Calibri"/>
                          <a:cs typeface="Times New Roman" pitchFamily="18" charset="0"/>
                        </a:rPr>
                        <a:t>год</a:t>
                      </a: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3732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600" kern="1200" dirty="0" smtClean="0">
                          <a:solidFill>
                            <a:srgbClr val="000000"/>
                          </a:solidFill>
                          <a:latin typeface="Times New Roman" pitchFamily="18" charset="0"/>
                          <a:ea typeface="+mn-ea"/>
                          <a:cs typeface="Times New Roman" pitchFamily="18" charset="0"/>
                        </a:rPr>
                        <a:t> </a:t>
                      </a:r>
                    </a:p>
                    <a:p>
                      <a:r>
                        <a:rPr lang="ru-RU" sz="1600" kern="1200" dirty="0" smtClean="0">
                          <a:solidFill>
                            <a:schemeClr val="tx1"/>
                          </a:solidFill>
                          <a:latin typeface="Times New Roman" pitchFamily="18" charset="0"/>
                          <a:ea typeface="+mn-ea"/>
                          <a:cs typeface="Times New Roman" pitchFamily="18" charset="0"/>
                        </a:rPr>
                        <a:t>В районе ведет свою деятельность Муниципальное бюджетное учреждение Княгининская спортивная школа. На конец отчетного периода в МБУ КСШ занимается 424 человек. </a:t>
                      </a:r>
                    </a:p>
                    <a:p>
                      <a:r>
                        <a:rPr lang="ru-RU" sz="1600" kern="1200" dirty="0" smtClean="0">
                          <a:solidFill>
                            <a:schemeClr val="tx1"/>
                          </a:solidFill>
                          <a:latin typeface="Times New Roman" pitchFamily="18" charset="0"/>
                          <a:ea typeface="+mn-ea"/>
                          <a:cs typeface="Times New Roman" pitchFamily="18" charset="0"/>
                        </a:rPr>
                        <a:t>Общее количество занимающихся в МБУ КСШ в 2020составляет 424 человек. </a:t>
                      </a:r>
                    </a:p>
                    <a:p>
                      <a:r>
                        <a:rPr lang="ru-RU" sz="1600" kern="1200" dirty="0" smtClean="0">
                          <a:solidFill>
                            <a:schemeClr val="tx1"/>
                          </a:solidFill>
                          <a:latin typeface="Times New Roman" pitchFamily="18" charset="0"/>
                          <a:ea typeface="+mn-ea"/>
                          <a:cs typeface="Times New Roman" pitchFamily="18" charset="0"/>
                        </a:rPr>
                        <a:t>Спортивная подготовка осуществляется по 9 направлениям: хоккей, футбол, плавание, волейбол, шахматы, пауэрлифтинг, тайский бокс, самбо и бадминтон. </a:t>
                      </a:r>
                    </a:p>
                    <a:p>
                      <a:r>
                        <a:rPr lang="ru-RU" sz="1600" kern="1200" dirty="0" smtClean="0">
                          <a:solidFill>
                            <a:schemeClr val="tx1"/>
                          </a:solidFill>
                          <a:latin typeface="Times New Roman" pitchFamily="18" charset="0"/>
                          <a:ea typeface="+mn-ea"/>
                          <a:cs typeface="Times New Roman" pitchFamily="18" charset="0"/>
                        </a:rPr>
                        <a:t>Воспитанники МБУ КСШ выступают в областных, всероссийских и международных соревнованиях, подготовлены 8 кандидатов в мастера спорта, 2 мастеров спорта, 1 мастер спорта России международного класса, 9 человек 1-госпортивного разряда и 17 человек других спортивных разрядов.</a:t>
                      </a:r>
                    </a:p>
                    <a:p>
                      <a:r>
                        <a:rPr lang="ru-RU" sz="1600" kern="1200" dirty="0" smtClean="0">
                          <a:solidFill>
                            <a:schemeClr val="tx1"/>
                          </a:solidFill>
                          <a:latin typeface="Times New Roman" pitchFamily="18" charset="0"/>
                          <a:ea typeface="+mn-ea"/>
                          <a:cs typeface="Times New Roman" pitchFamily="18" charset="0"/>
                        </a:rPr>
                        <a:t>Гордость МБУ КСШ тренер-преподаватель, действующий спортсмен - </a:t>
                      </a:r>
                      <a:r>
                        <a:rPr lang="ru-RU" sz="1600" kern="1200" dirty="0" err="1" smtClean="0">
                          <a:solidFill>
                            <a:schemeClr val="tx1"/>
                          </a:solidFill>
                          <a:latin typeface="Times New Roman" pitchFamily="18" charset="0"/>
                          <a:ea typeface="+mn-ea"/>
                          <a:cs typeface="Times New Roman" pitchFamily="18" charset="0"/>
                        </a:rPr>
                        <a:t>Исхаков</a:t>
                      </a:r>
                      <a:r>
                        <a:rPr lang="ru-RU" sz="1600" kern="1200" dirty="0" smtClean="0">
                          <a:solidFill>
                            <a:schemeClr val="tx1"/>
                          </a:solidFill>
                          <a:latin typeface="Times New Roman" pitchFamily="18" charset="0"/>
                          <a:ea typeface="+mn-ea"/>
                          <a:cs typeface="Times New Roman" pitchFamily="18" charset="0"/>
                        </a:rPr>
                        <a:t> Надир-«Мастер спорта России международного класса» по тайскому боксу, который входит в состав сборной России и Нижегородской сборной по тайскому боксу.</a:t>
                      </a:r>
                    </a:p>
                    <a:p>
                      <a:r>
                        <a:rPr lang="ru-RU" sz="1600" kern="1200" dirty="0" smtClean="0">
                          <a:solidFill>
                            <a:schemeClr val="tx1"/>
                          </a:solidFill>
                          <a:latin typeface="Times New Roman" pitchFamily="18" charset="0"/>
                          <a:ea typeface="+mn-ea"/>
                          <a:cs typeface="Times New Roman" pitchFamily="18" charset="0"/>
                        </a:rPr>
                        <a:t>Организованна работа групп здоровья для граждан пожилого возраста и инвалидов. Команды с лучшими результатами, становятся  участниками областной Спартакиады пенсионеров. </a:t>
                      </a:r>
                    </a:p>
                    <a:p>
                      <a:r>
                        <a:rPr lang="ru-RU" sz="1600" kern="1200" dirty="0" smtClean="0">
                          <a:solidFill>
                            <a:schemeClr val="tx1"/>
                          </a:solidFill>
                          <a:latin typeface="Times New Roman" pitchFamily="18" charset="0"/>
                          <a:ea typeface="+mn-ea"/>
                          <a:cs typeface="Times New Roman" pitchFamily="18" charset="0"/>
                        </a:rPr>
                        <a:t>В 2020 году продолжилась пропагандистская компания по продвижению ГТО. </a:t>
                      </a:r>
                    </a:p>
                    <a:p>
                      <a:r>
                        <a:rPr lang="ru-RU" sz="1600" kern="1200" dirty="0" smtClean="0">
                          <a:solidFill>
                            <a:schemeClr val="tx1"/>
                          </a:solidFill>
                          <a:latin typeface="Times New Roman" pitchFamily="18" charset="0"/>
                          <a:ea typeface="+mn-ea"/>
                          <a:cs typeface="Times New Roman" pitchFamily="18" charset="0"/>
                        </a:rPr>
                        <a:t>Активно принимают участия в сдаче норм ГТО воспитанники МБУ КСШ, воспитанники образовательных учреждений, сотрудники организаций района и жители района разных возрастов.</a:t>
                      </a:r>
                      <a:endParaRPr lang="ru-RU" sz="1600" kern="1200" baseline="0" dirty="0" smtClean="0">
                        <a:solidFill>
                          <a:srgbClr val="000000"/>
                        </a:solidFill>
                        <a:latin typeface="Times New Roman" pitchFamily="18" charset="0"/>
                        <a:ea typeface="+mn-ea"/>
                        <a:cs typeface="Times New Roman" pitchFamily="18" charset="0"/>
                      </a:endParaRPr>
                    </a:p>
                  </a:txBody>
                  <a:tcPr marL="45218" marR="45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Заголовок 8"/>
          <p:cNvSpPr>
            <a:spLocks noGrp="1"/>
          </p:cNvSpPr>
          <p:nvPr>
            <p:ph type="title"/>
          </p:nvPr>
        </p:nvSpPr>
        <p:spPr>
          <a:xfrm>
            <a:off x="142844" y="274638"/>
            <a:ext cx="8858312"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физической культуры, спорта и молодежной политики Княгининского муниципального района Нижегородской области" на 2020-2024 годы</a:t>
            </a:r>
            <a:endParaRPr lang="ru-RU"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вал 6"/>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Номер слайда 5"/>
          <p:cNvSpPr>
            <a:spLocks noGrp="1"/>
          </p:cNvSpPr>
          <p:nvPr>
            <p:ph type="sldNum" sz="quarter" idx="12"/>
          </p:nvPr>
        </p:nvSpPr>
        <p:spPr>
          <a:xfrm>
            <a:off x="6643702" y="6357958"/>
            <a:ext cx="2233642" cy="500043"/>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45</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aphicFrame>
        <p:nvGraphicFramePr>
          <p:cNvPr id="10" name="Таблица 9"/>
          <p:cNvGraphicFramePr>
            <a:graphicFrameLocks noGrp="1"/>
          </p:cNvGraphicFramePr>
          <p:nvPr/>
        </p:nvGraphicFramePr>
        <p:xfrm>
          <a:off x="142844" y="1428736"/>
          <a:ext cx="8786873" cy="5015015"/>
        </p:xfrm>
        <a:graphic>
          <a:graphicData uri="http://schemas.openxmlformats.org/drawingml/2006/table">
            <a:tbl>
              <a:tblPr/>
              <a:tblGrid>
                <a:gridCol w="4651872"/>
                <a:gridCol w="1378333"/>
                <a:gridCol w="1378333"/>
                <a:gridCol w="1378335"/>
              </a:tblGrid>
              <a:tr h="785785">
                <a:tc>
                  <a:txBody>
                    <a:bodyPr/>
                    <a:lstStyle/>
                    <a:p>
                      <a:pPr algn="ctr">
                        <a:lnSpc>
                          <a:spcPct val="107000"/>
                        </a:lnSpc>
                        <a:spcAft>
                          <a:spcPts val="0"/>
                        </a:spcAft>
                      </a:pPr>
                      <a:r>
                        <a:rPr lang="ru-RU" sz="1600" b="1" dirty="0">
                          <a:latin typeface="Times New Roman"/>
                          <a:ea typeface="Calibri"/>
                          <a:cs typeface="Times New Roman"/>
                        </a:rPr>
                        <a:t>Показатели</a:t>
                      </a:r>
                      <a:endParaRPr lang="ru-RU" sz="1600" b="1"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b="1" dirty="0" smtClean="0">
                          <a:latin typeface="Times New Roman"/>
                          <a:ea typeface="Calibri"/>
                          <a:cs typeface="Times New Roman"/>
                        </a:rPr>
                        <a:t>2018 </a:t>
                      </a:r>
                      <a:r>
                        <a:rPr lang="ru-RU" sz="1600" b="1" dirty="0">
                          <a:latin typeface="Times New Roman"/>
                          <a:ea typeface="Calibri"/>
                          <a:cs typeface="Times New Roman"/>
                        </a:rPr>
                        <a:t>год</a:t>
                      </a:r>
                      <a:endParaRPr lang="ru-RU" sz="1600" b="1"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b="1" dirty="0" smtClean="0">
                          <a:solidFill>
                            <a:srgbClr val="000000"/>
                          </a:solidFill>
                          <a:latin typeface="Times New Roman"/>
                          <a:ea typeface="Calibri"/>
                          <a:cs typeface="Times New Roman"/>
                        </a:rPr>
                        <a:t>2019 год</a:t>
                      </a:r>
                      <a:endParaRPr lang="ru-RU" sz="1600" b="1"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b="1" dirty="0" smtClean="0">
                          <a:solidFill>
                            <a:srgbClr val="000000"/>
                          </a:solidFill>
                          <a:latin typeface="Times New Roman"/>
                          <a:ea typeface="Calibri"/>
                          <a:cs typeface="Times New Roman"/>
                        </a:rPr>
                        <a:t>2020 год</a:t>
                      </a:r>
                      <a:endParaRPr lang="ru-RU" sz="1600" b="1"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1644839">
                <a:tc>
                  <a:txBody>
                    <a:bodyPr/>
                    <a:lstStyle/>
                    <a:p>
                      <a:pPr algn="just">
                        <a:lnSpc>
                          <a:spcPct val="107000"/>
                        </a:lnSpc>
                        <a:spcAft>
                          <a:spcPts val="0"/>
                        </a:spcAft>
                      </a:pPr>
                      <a:r>
                        <a:rPr lang="ru-RU" sz="1600" dirty="0">
                          <a:latin typeface="Times New Roman"/>
                          <a:ea typeface="Calibri"/>
                          <a:cs typeface="Times New Roman"/>
                        </a:rPr>
                        <a:t>Доля </a:t>
                      </a:r>
                      <a:r>
                        <a:rPr lang="ru-RU" sz="1600" dirty="0" smtClean="0">
                          <a:latin typeface="Times New Roman"/>
                          <a:ea typeface="Calibri"/>
                          <a:cs typeface="Times New Roman"/>
                        </a:rPr>
                        <a:t>граждан, </a:t>
                      </a:r>
                      <a:r>
                        <a:rPr lang="ru-RU" sz="1600" dirty="0">
                          <a:latin typeface="Times New Roman"/>
                          <a:ea typeface="Calibri"/>
                          <a:cs typeface="Times New Roman"/>
                        </a:rPr>
                        <a:t>систематически занимающихся физической культурой и спортом, в общей численности населения района(%)</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latin typeface="Times New Roman"/>
                          <a:ea typeface="Calibri"/>
                          <a:cs typeface="Times New Roman"/>
                        </a:rPr>
                        <a:t>40,0</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41,7</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42,0</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1174885">
                <a:tc>
                  <a:txBody>
                    <a:bodyPr/>
                    <a:lstStyle/>
                    <a:p>
                      <a:pPr algn="just">
                        <a:lnSpc>
                          <a:spcPct val="107000"/>
                        </a:lnSpc>
                        <a:spcAft>
                          <a:spcPts val="0"/>
                        </a:spcAft>
                      </a:pPr>
                      <a:r>
                        <a:rPr lang="ru-RU" sz="1600" dirty="0">
                          <a:latin typeface="Times New Roman"/>
                          <a:ea typeface="Calibri"/>
                          <a:cs typeface="Times New Roman"/>
                        </a:rPr>
                        <a:t>Ежедневная  пропускная способность спортивных сооружений(чел)</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latin typeface="Times New Roman"/>
                          <a:ea typeface="Calibri"/>
                          <a:cs typeface="Times New Roman"/>
                        </a:rPr>
                        <a:t>1654</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1853</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1853</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1409506">
                <a:tc>
                  <a:txBody>
                    <a:bodyPr/>
                    <a:lstStyle/>
                    <a:p>
                      <a:pPr algn="just">
                        <a:lnSpc>
                          <a:spcPct val="107000"/>
                        </a:lnSpc>
                        <a:spcAft>
                          <a:spcPts val="0"/>
                        </a:spcAft>
                      </a:pPr>
                      <a:r>
                        <a:rPr lang="ru-RU" sz="1600" dirty="0">
                          <a:latin typeface="Times New Roman"/>
                          <a:ea typeface="Calibri"/>
                          <a:cs typeface="Times New Roman"/>
                        </a:rPr>
                        <a:t>Доля </a:t>
                      </a:r>
                      <a:r>
                        <a:rPr lang="ru-RU" sz="1600" dirty="0" smtClean="0">
                          <a:latin typeface="Times New Roman"/>
                          <a:ea typeface="Calibri"/>
                          <a:cs typeface="Times New Roman"/>
                        </a:rPr>
                        <a:t>молодежи, участвующей </a:t>
                      </a:r>
                      <a:r>
                        <a:rPr lang="ru-RU" sz="1600" dirty="0">
                          <a:latin typeface="Times New Roman"/>
                          <a:ea typeface="Calibri"/>
                          <a:cs typeface="Times New Roman"/>
                        </a:rPr>
                        <a:t>в областных и районных молодежных проектах, мероприятий(%)</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latin typeface="Times New Roman"/>
                          <a:ea typeface="Calibri"/>
                          <a:cs typeface="Times New Roman"/>
                        </a:rPr>
                        <a:t>71,0</a:t>
                      </a:r>
                      <a:endParaRPr lang="ru-RU" sz="1600" dirty="0">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72,5</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lnSpc>
                          <a:spcPct val="107000"/>
                        </a:lnSpc>
                        <a:spcAft>
                          <a:spcPts val="0"/>
                        </a:spcAft>
                      </a:pPr>
                      <a:r>
                        <a:rPr lang="ru-RU" sz="1600" dirty="0" smtClean="0">
                          <a:solidFill>
                            <a:srgbClr val="000000"/>
                          </a:solidFill>
                          <a:latin typeface="Times New Roman"/>
                          <a:ea typeface="Calibri"/>
                          <a:cs typeface="Times New Roman"/>
                        </a:rPr>
                        <a:t>73,1</a:t>
                      </a:r>
                      <a:endParaRPr lang="ru-RU" sz="1600" dirty="0">
                        <a:solidFill>
                          <a:srgbClr val="000000"/>
                        </a:solidFill>
                        <a:latin typeface="Calibri"/>
                        <a:ea typeface="Calibri"/>
                        <a:cs typeface="Times New Roman"/>
                      </a:endParaRPr>
                    </a:p>
                  </a:txBody>
                  <a:tcPr marL="45218" marR="45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sp>
        <p:nvSpPr>
          <p:cNvPr id="6" name="Заголовок 8"/>
          <p:cNvSpPr>
            <a:spLocks noGrp="1"/>
          </p:cNvSpPr>
          <p:nvPr>
            <p:ph type="title"/>
          </p:nvPr>
        </p:nvSpPr>
        <p:spPr>
          <a:xfrm>
            <a:off x="109297" y="71252"/>
            <a:ext cx="8858312" cy="1143000"/>
          </a:xfrm>
        </p:spPr>
        <p:txBody>
          <a:bodyPr>
            <a:noAutofit/>
          </a:bodyPr>
          <a:lstStyle/>
          <a:p>
            <a:r>
              <a:rPr lang="ru-RU" sz="2000" b="1" dirty="0" smtClean="0">
                <a:latin typeface="Times New Roman" pitchFamily="18" charset="0"/>
                <a:cs typeface="Times New Roman" pitchFamily="18" charset="0"/>
              </a:rPr>
              <a:t>Исполнение расходов в рамках муниципальной программы  "Развитие физической культуры, спорта и молодежной политики Княгининского муниципального района Нижегородской области" на 2020-2024 годы</a:t>
            </a:r>
            <a:endParaRPr lang="ru-RU"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1" descr="C:\Users\1\Desktop\2222\soc.jpg"/>
          <p:cNvPicPr>
            <a:picLocks noChangeAspect="1" noChangeArrowheads="1"/>
          </p:cNvPicPr>
          <p:nvPr/>
        </p:nvPicPr>
        <p:blipFill>
          <a:blip r:embed="rId2">
            <a:clrChange>
              <a:clrFrom>
                <a:srgbClr val="FDFDFD"/>
              </a:clrFrom>
              <a:clrTo>
                <a:srgbClr val="FDFDFD">
                  <a:alpha val="0"/>
                </a:srgbClr>
              </a:clrTo>
            </a:clrChange>
            <a:lum bright="40000" contrast="-40000"/>
          </a:blip>
          <a:srcRect/>
          <a:stretch>
            <a:fillRect/>
          </a:stretch>
        </p:blipFill>
        <p:spPr bwMode="auto">
          <a:xfrm>
            <a:off x="571472" y="571480"/>
            <a:ext cx="8014018" cy="5143536"/>
          </a:xfrm>
          <a:prstGeom prst="rect">
            <a:avLst/>
          </a:prstGeom>
          <a:noFill/>
        </p:spPr>
      </p:pic>
      <p:sp>
        <p:nvSpPr>
          <p:cNvPr id="11" name="Овал 10"/>
          <p:cNvSpPr/>
          <p:nvPr/>
        </p:nvSpPr>
        <p:spPr>
          <a:xfrm>
            <a:off x="8429652"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Номер слайда 5"/>
          <p:cNvSpPr>
            <a:spLocks noGrp="1"/>
          </p:cNvSpPr>
          <p:nvPr>
            <p:ph type="sldNum" sz="quarter" idx="12"/>
          </p:nvPr>
        </p:nvSpPr>
        <p:spPr>
          <a:xfrm>
            <a:off x="8501090" y="6357958"/>
            <a:ext cx="400024" cy="357166"/>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46</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500034" y="142852"/>
            <a:ext cx="8358246" cy="951030"/>
          </a:xfrm>
          <a:prstGeom prst="rect">
            <a:avLst/>
          </a:prstGeom>
        </p:spPr>
        <p:txBody>
          <a:bodyPr wrap="square">
            <a:spAutoFit/>
          </a:bodyPr>
          <a:lstStyle/>
          <a:p>
            <a:pPr lvl="0" algn="ctr" defTabSz="1111250">
              <a:lnSpc>
                <a:spcPct val="90000"/>
              </a:lnSpc>
              <a:spcBef>
                <a:spcPct val="0"/>
              </a:spcBef>
              <a:spcAft>
                <a:spcPct val="35000"/>
              </a:spcAft>
            </a:pPr>
            <a:r>
              <a:rPr lang="ru-RU" sz="2000" b="1" dirty="0" smtClean="0">
                <a:latin typeface="Times New Roman" pitchFamily="18" charset="0"/>
                <a:cs typeface="Times New Roman" pitchFamily="18" charset="0"/>
              </a:rPr>
              <a:t>Исполнение расходов в рамках реализации муниципальной программы "Социальная поддержка граждан Княгининского муниципального района Нижегородской области» на 2020-2024 годы</a:t>
            </a:r>
            <a:endParaRPr lang="ru-RU" sz="2000" b="1"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214282" y="1071546"/>
          <a:ext cx="8786874" cy="5026946"/>
        </p:xfrm>
        <a:graphic>
          <a:graphicData uri="http://schemas.openxmlformats.org/drawingml/2006/table">
            <a:tbl>
              <a:tblPr/>
              <a:tblGrid>
                <a:gridCol w="6574491"/>
                <a:gridCol w="1171262"/>
                <a:gridCol w="1041121"/>
              </a:tblGrid>
              <a:tr h="333872">
                <a:tc rowSpan="2">
                  <a:txBody>
                    <a:bodyPr/>
                    <a:lstStyle/>
                    <a:p>
                      <a:pPr algn="ctr" fontAlgn="b"/>
                      <a:r>
                        <a:rPr lang="ru-RU" sz="1800" b="0" i="0" u="none" strike="noStrike" dirty="0">
                          <a:solidFill>
                            <a:srgbClr val="000000"/>
                          </a:solidFill>
                          <a:latin typeface="Times New Roman"/>
                        </a:rPr>
                        <a:t>Всего, в том числе расходы по подпрограммам (наименование подпрограммы)</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a:solidFill>
                            <a:srgbClr val="000000"/>
                          </a:solidFill>
                          <a:latin typeface="Times New Roman"/>
                        </a:rPr>
                        <a:t>Расходы тыс.рублей</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r>
              <a:tr h="651845">
                <a:tc vMerge="1">
                  <a:txBody>
                    <a:bodyPr/>
                    <a:lstStyle/>
                    <a:p>
                      <a:endParaRPr lang="ru-RU"/>
                    </a:p>
                  </a:txBody>
                  <a:tcPr/>
                </a:tc>
                <a:tc>
                  <a:txBody>
                    <a:bodyPr/>
                    <a:lstStyle/>
                    <a:p>
                      <a:pPr algn="ctr" fontAlgn="b"/>
                      <a:r>
                        <a:rPr lang="ru-RU" sz="1800" b="0" i="0" u="none" strike="noStrike" dirty="0">
                          <a:solidFill>
                            <a:srgbClr val="000000"/>
                          </a:solidFill>
                          <a:latin typeface="Times New Roman"/>
                        </a:rPr>
                        <a:t>План</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Факт</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872">
                <a:tc>
                  <a:txBody>
                    <a:bodyPr/>
                    <a:lstStyle/>
                    <a:p>
                      <a:pPr algn="l" fontAlgn="b"/>
                      <a:r>
                        <a:rPr lang="ru-RU" sz="1800" b="0" i="0" u="none" strike="noStrike">
                          <a:solidFill>
                            <a:srgbClr val="000000"/>
                          </a:solidFill>
                          <a:latin typeface="Times New Roman"/>
                        </a:rPr>
                        <a:t>Всего, в том числе по подпрограммам:</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7 334,4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6 680,0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5669">
                <a:tc>
                  <a:txBody>
                    <a:bodyPr/>
                    <a:lstStyle/>
                    <a:p>
                      <a:pPr algn="l" fontAlgn="b"/>
                      <a:r>
                        <a:rPr lang="ru-RU" sz="1800" b="0" i="0" u="none" strike="noStrike">
                          <a:solidFill>
                            <a:srgbClr val="000000"/>
                          </a:solidFill>
                          <a:latin typeface="Times New Roman"/>
                        </a:rPr>
                        <a:t>Подпрограмма «Старшее поколение»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4 711,0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4 226,0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3634">
                <a:tc>
                  <a:txBody>
                    <a:bodyPr/>
                    <a:lstStyle/>
                    <a:p>
                      <a:pPr algn="l" fontAlgn="b"/>
                      <a:r>
                        <a:rPr lang="ru-RU" sz="1800" b="0" i="0" u="none" strike="noStrike">
                          <a:solidFill>
                            <a:srgbClr val="000000"/>
                          </a:solidFill>
                          <a:latin typeface="Times New Roman"/>
                        </a:rPr>
                        <a:t>Подпрограмма   «Укрепление института семьи в Княгининском муниципальном районе Нижегородской области»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2 361,4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2 284,4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8694">
                <a:tc>
                  <a:txBody>
                    <a:bodyPr/>
                    <a:lstStyle/>
                    <a:p>
                      <a:pPr algn="l" fontAlgn="b"/>
                      <a:r>
                        <a:rPr lang="ru-RU" sz="1800" b="0" i="0" u="none" strike="noStrike">
                          <a:solidFill>
                            <a:srgbClr val="000000"/>
                          </a:solidFill>
                          <a:latin typeface="Times New Roman"/>
                        </a:rPr>
                        <a:t>Подпрограмма   «Социальная поддержка малоимущих граждан Княгининского муниципального района на газификацию домовладений»</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67744">
                <a:tc>
                  <a:txBody>
                    <a:bodyPr/>
                    <a:lstStyle/>
                    <a:p>
                      <a:pPr algn="l" fontAlgn="b"/>
                      <a:r>
                        <a:rPr lang="ru-RU" sz="1800" b="0" i="0" u="none" strike="noStrike">
                          <a:solidFill>
                            <a:srgbClr val="000000"/>
                          </a:solidFill>
                          <a:latin typeface="Times New Roman"/>
                        </a:rPr>
                        <a:t>Подпрограмма  «Содействие занятости населения Княгининского муниципального района»</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126,4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110,6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01616">
                <a:tc>
                  <a:txBody>
                    <a:bodyPr/>
                    <a:lstStyle/>
                    <a:p>
                      <a:pPr algn="l" fontAlgn="b"/>
                      <a:r>
                        <a:rPr lang="ru-RU" sz="1800" b="0" i="0" u="none" strike="noStrike" dirty="0">
                          <a:solidFill>
                            <a:srgbClr val="000000"/>
                          </a:solidFill>
                          <a:latin typeface="Times New Roman"/>
                        </a:rPr>
                        <a:t>Подпрограмма "Формирование доступной для инвалидов среды жизнедеятельности в Княгининском муниципальном районе Нижегородской области"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latin typeface="Times New Roman"/>
                        </a:rPr>
                        <a:t>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latin typeface="Times New Roman"/>
                        </a:rPr>
                        <a:t>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вал 10"/>
          <p:cNvSpPr/>
          <p:nvPr/>
        </p:nvSpPr>
        <p:spPr>
          <a:xfrm>
            <a:off x="8215338"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Номер слайда 5"/>
          <p:cNvSpPr>
            <a:spLocks noGrp="1"/>
          </p:cNvSpPr>
          <p:nvPr>
            <p:ph type="sldNum" sz="quarter" idx="12"/>
          </p:nvPr>
        </p:nvSpPr>
        <p:spPr>
          <a:xfrm>
            <a:off x="8286776" y="6356350"/>
            <a:ext cx="400024" cy="365125"/>
          </a:xfrm>
        </p:spPr>
        <p:txBody>
          <a:bodyPr/>
          <a:lstStyle/>
          <a:p>
            <a:fld id="{0DF55276-7436-4E82-921F-7D04667C0D27}" type="slidenum">
              <a:rPr lang="ru-RU" sz="1400" b="1" smtClean="0">
                <a:solidFill>
                  <a:schemeClr val="tx1"/>
                </a:solidFill>
                <a:latin typeface="Times New Roman" panose="02020603050405020304" pitchFamily="18" charset="0"/>
                <a:cs typeface="Times New Roman" panose="02020603050405020304" pitchFamily="18" charset="0"/>
              </a:rPr>
              <a:pPr/>
              <a:t>47</a:t>
            </a:fld>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с двумя вырезанными противолежащими углами 25"/>
          <p:cNvSpPr/>
          <p:nvPr/>
        </p:nvSpPr>
        <p:spPr>
          <a:xfrm>
            <a:off x="142844" y="714356"/>
            <a:ext cx="8791622" cy="495287"/>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1. Организация деятельности комиссии по делам несовершеннолетних и защите их прав Княгининского района– 473,5 тыс. рублей</a:t>
            </a:r>
            <a:endParaRPr lang="ru-RU" sz="1400" dirty="0">
              <a:solidFill>
                <a:schemeClr val="tx1"/>
              </a:solidFill>
              <a:latin typeface="Times New Roman" pitchFamily="18" charset="0"/>
              <a:cs typeface="Times New Roman" pitchFamily="18" charset="0"/>
            </a:endParaRPr>
          </a:p>
        </p:txBody>
      </p:sp>
      <p:sp>
        <p:nvSpPr>
          <p:cNvPr id="27" name="Прямоугольник с двумя вырезанными противолежащими углами 26"/>
          <p:cNvSpPr/>
          <p:nvPr/>
        </p:nvSpPr>
        <p:spPr>
          <a:xfrm>
            <a:off x="142844" y="2786058"/>
            <a:ext cx="8786874" cy="428628"/>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5. Проведены мероприятия</a:t>
            </a:r>
            <a:r>
              <a:rPr lang="ru-RU" sz="1400" dirty="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по организации временной занятости несовершеннолетних граждан – 110,6 тыс. рублей</a:t>
            </a:r>
            <a:endParaRPr lang="ru-RU" sz="1400" dirty="0">
              <a:solidFill>
                <a:schemeClr val="tx1"/>
              </a:solidFill>
              <a:latin typeface="Times New Roman" pitchFamily="18" charset="0"/>
              <a:cs typeface="Times New Roman" pitchFamily="18" charset="0"/>
            </a:endParaRPr>
          </a:p>
        </p:txBody>
      </p:sp>
      <p:sp>
        <p:nvSpPr>
          <p:cNvPr id="28" name="Прямоугольник с двумя вырезанными противолежащими углами 27"/>
          <p:cNvSpPr/>
          <p:nvPr/>
        </p:nvSpPr>
        <p:spPr>
          <a:xfrm>
            <a:off x="142844" y="1857364"/>
            <a:ext cx="8786874" cy="500066"/>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3. Оказана материальная помощь гражданам пожилого возраста и семьям с детьми, находящимся в трудной жизненной ситуации  - 90,0 тыс. рублей</a:t>
            </a:r>
            <a:endParaRPr lang="ru-RU" sz="1400" dirty="0">
              <a:solidFill>
                <a:schemeClr val="tx1"/>
              </a:solidFill>
              <a:latin typeface="Times New Roman" pitchFamily="18" charset="0"/>
              <a:cs typeface="Times New Roman" pitchFamily="18" charset="0"/>
            </a:endParaRPr>
          </a:p>
        </p:txBody>
      </p:sp>
      <p:sp>
        <p:nvSpPr>
          <p:cNvPr id="29" name="Прямоугольник с двумя вырезанными противолежащими углами 28"/>
          <p:cNvSpPr/>
          <p:nvPr/>
        </p:nvSpPr>
        <p:spPr>
          <a:xfrm>
            <a:off x="142844" y="2428868"/>
            <a:ext cx="8786874" cy="285752"/>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4. Предоставлены меры социальной поддержки гражданам при газификации домовладений –15,0 тыс. рублей</a:t>
            </a:r>
            <a:endParaRPr lang="ru-RU" sz="1400" dirty="0">
              <a:solidFill>
                <a:schemeClr val="tx1"/>
              </a:solidFill>
              <a:latin typeface="Times New Roman" pitchFamily="18" charset="0"/>
              <a:cs typeface="Times New Roman" pitchFamily="18" charset="0"/>
            </a:endParaRPr>
          </a:p>
        </p:txBody>
      </p:sp>
      <p:sp>
        <p:nvSpPr>
          <p:cNvPr id="33" name="Прямоугольник с двумя вырезанными противолежащими углами 32"/>
          <p:cNvSpPr/>
          <p:nvPr/>
        </p:nvSpPr>
        <p:spPr>
          <a:xfrm>
            <a:off x="142844" y="3286124"/>
            <a:ext cx="8786874" cy="500066"/>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6. Произведены ежегодные единовременные социальные выплаты Почетным гражданам Княгининского муниципального района – 100 тыс. рублей</a:t>
            </a:r>
            <a:endParaRPr lang="ru-RU" sz="1400" dirty="0">
              <a:solidFill>
                <a:schemeClr val="tx1"/>
              </a:solidFill>
              <a:latin typeface="Times New Roman" pitchFamily="18" charset="0"/>
              <a:cs typeface="Times New Roman" pitchFamily="18" charset="0"/>
            </a:endParaRPr>
          </a:p>
        </p:txBody>
      </p:sp>
      <p:sp>
        <p:nvSpPr>
          <p:cNvPr id="13" name="Прямоугольник с двумя вырезанными противолежащими углами 12"/>
          <p:cNvSpPr/>
          <p:nvPr/>
        </p:nvSpPr>
        <p:spPr>
          <a:xfrm>
            <a:off x="142844" y="3857628"/>
            <a:ext cx="8786874" cy="428628"/>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7. Приобретение жилых помещений для предоставления гражданам, утратившим жилые помещения в результате пожара, по договорам социального найма – 1386,0 тыс. рублей</a:t>
            </a:r>
            <a:endParaRPr lang="ru-RU" sz="1400" dirty="0">
              <a:solidFill>
                <a:schemeClr val="tx1"/>
              </a:solidFill>
              <a:latin typeface="Times New Roman" pitchFamily="18" charset="0"/>
              <a:cs typeface="Times New Roman" pitchFamily="18" charset="0"/>
            </a:endParaRPr>
          </a:p>
        </p:txBody>
      </p:sp>
      <p:sp>
        <p:nvSpPr>
          <p:cNvPr id="14" name="Прямоугольник с двумя вырезанными противолежащими углами 13"/>
          <p:cNvSpPr/>
          <p:nvPr/>
        </p:nvSpPr>
        <p:spPr>
          <a:xfrm>
            <a:off x="142844" y="5715016"/>
            <a:ext cx="8786874" cy="285752"/>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11. Прочие мероприятия в рамках программы – 10,0 тыс. рублей</a:t>
            </a:r>
            <a:endParaRPr lang="ru-RU" sz="1400" dirty="0">
              <a:solidFill>
                <a:schemeClr val="tx1"/>
              </a:solidFill>
              <a:latin typeface="Times New Roman" pitchFamily="18" charset="0"/>
              <a:cs typeface="Times New Roman" pitchFamily="18" charset="0"/>
            </a:endParaRPr>
          </a:p>
        </p:txBody>
      </p:sp>
      <p:sp>
        <p:nvSpPr>
          <p:cNvPr id="15" name="Прямоугольник с двумя вырезанными противолежащими углами 14"/>
          <p:cNvSpPr/>
          <p:nvPr/>
        </p:nvSpPr>
        <p:spPr>
          <a:xfrm>
            <a:off x="142844" y="6215082"/>
            <a:ext cx="6859044" cy="500066"/>
          </a:xfrm>
          <a:prstGeom prst="snip2Diag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Всего расходы по программе – 6 680,0 тыс. рублей</a:t>
            </a:r>
            <a:endParaRPr lang="ru-RU" sz="2000" b="1" dirty="0">
              <a:solidFill>
                <a:schemeClr val="tx1"/>
              </a:solidFill>
              <a:latin typeface="Times New Roman" pitchFamily="18" charset="0"/>
              <a:cs typeface="Times New Roman" pitchFamily="18" charset="0"/>
            </a:endParaRPr>
          </a:p>
        </p:txBody>
      </p:sp>
      <p:sp>
        <p:nvSpPr>
          <p:cNvPr id="16" name="Прямоугольник с двумя вырезанными противолежащими углами 15"/>
          <p:cNvSpPr/>
          <p:nvPr/>
        </p:nvSpPr>
        <p:spPr>
          <a:xfrm>
            <a:off x="142844" y="1285860"/>
            <a:ext cx="8786874" cy="500066"/>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2. Организация и осуществление деятельности по опеке и попечительству в отношении совершеннолетних граждан – 397,9 тыс. рублей</a:t>
            </a:r>
            <a:endParaRPr lang="ru-RU" sz="1400" dirty="0">
              <a:solidFill>
                <a:schemeClr val="tx1"/>
              </a:solidFill>
              <a:latin typeface="Times New Roman" pitchFamily="18" charset="0"/>
              <a:cs typeface="Times New Roman" pitchFamily="18" charset="0"/>
            </a:endParaRPr>
          </a:p>
        </p:txBody>
      </p:sp>
      <p:sp>
        <p:nvSpPr>
          <p:cNvPr id="17" name="Прямоугольник с двумя вырезанными противолежащими углами 16"/>
          <p:cNvSpPr/>
          <p:nvPr/>
        </p:nvSpPr>
        <p:spPr>
          <a:xfrm>
            <a:off x="142844" y="4714884"/>
            <a:ext cx="8786874" cy="428628"/>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9.Выплаты пенсии за выслугу лет лицам, замещавшим муниципальные должности и должности муниципальной службы – 4024,4 тыс. рублей </a:t>
            </a:r>
            <a:endParaRPr lang="ru-RU" sz="1400" dirty="0">
              <a:solidFill>
                <a:schemeClr val="tx1"/>
              </a:solidFill>
              <a:latin typeface="Times New Roman" pitchFamily="18" charset="0"/>
              <a:cs typeface="Times New Roman" pitchFamily="18" charset="0"/>
            </a:endParaRPr>
          </a:p>
        </p:txBody>
      </p:sp>
      <p:sp>
        <p:nvSpPr>
          <p:cNvPr id="19" name="Прямоугольник 18"/>
          <p:cNvSpPr/>
          <p:nvPr/>
        </p:nvSpPr>
        <p:spPr>
          <a:xfrm>
            <a:off x="60162" y="73264"/>
            <a:ext cx="9051940" cy="584775"/>
          </a:xfrm>
          <a:prstGeom prst="rect">
            <a:avLst/>
          </a:prstGeom>
        </p:spPr>
        <p:txBody>
          <a:bodyPr wrap="square">
            <a:spAutoFit/>
          </a:bodyPr>
          <a:lstStyle/>
          <a:p>
            <a:pPr algn="ctr"/>
            <a:r>
              <a:rPr lang="ru-RU" sz="1600" b="1" dirty="0" smtClean="0">
                <a:latin typeface="Times New Roman" pitchFamily="18" charset="0"/>
                <a:cs typeface="Times New Roman" pitchFamily="18" charset="0"/>
              </a:rPr>
              <a:t>Результаты реализации муниципальной программы «Социальная поддержка граждан Княгининского муниципального района Нижегородской области» на 2020-2024 годы за 2020 год</a:t>
            </a:r>
            <a:endParaRPr lang="ru-RU" sz="1600" b="1" dirty="0">
              <a:latin typeface="Times New Roman" pitchFamily="18" charset="0"/>
              <a:cs typeface="Times New Roman" pitchFamily="18" charset="0"/>
            </a:endParaRPr>
          </a:p>
        </p:txBody>
      </p:sp>
      <p:sp>
        <p:nvSpPr>
          <p:cNvPr id="18" name="Прямоугольник с двумя вырезанными противолежащими углами 17"/>
          <p:cNvSpPr/>
          <p:nvPr/>
        </p:nvSpPr>
        <p:spPr>
          <a:xfrm>
            <a:off x="142844" y="5214950"/>
            <a:ext cx="8786874" cy="428628"/>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10. Оказание помощи на проведение капитального ремонта жилого помещения инвалидам и ветеранам Великой Отечественной Войны – 28,6 тыс. рублей </a:t>
            </a:r>
            <a:endParaRPr lang="ru-RU" sz="1400" dirty="0">
              <a:solidFill>
                <a:schemeClr val="tx1"/>
              </a:solidFill>
              <a:latin typeface="Times New Roman" pitchFamily="18" charset="0"/>
              <a:cs typeface="Times New Roman" pitchFamily="18" charset="0"/>
            </a:endParaRPr>
          </a:p>
        </p:txBody>
      </p:sp>
      <p:sp>
        <p:nvSpPr>
          <p:cNvPr id="20" name="Прямоугольник с двумя вырезанными противолежащими углами 19"/>
          <p:cNvSpPr/>
          <p:nvPr/>
        </p:nvSpPr>
        <p:spPr>
          <a:xfrm>
            <a:off x="142844" y="4357694"/>
            <a:ext cx="8786874" cy="285752"/>
          </a:xfrm>
          <a:prstGeom prst="snip2Diag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ru-RU" sz="1400" dirty="0" smtClean="0">
                <a:solidFill>
                  <a:schemeClr val="tx1"/>
                </a:solidFill>
                <a:latin typeface="Times New Roman" pitchFamily="18" charset="0"/>
                <a:cs typeface="Times New Roman" pitchFamily="18" charset="0"/>
              </a:rPr>
              <a:t>8. Адаптация социальных объектов для их доступности инвалидам– 44,0 тыс. рублей </a:t>
            </a:r>
            <a:endParaRPr lang="ru-RU" sz="1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3742097958"/>
              </p:ext>
            </p:extLst>
          </p:nvPr>
        </p:nvGraphicFramePr>
        <p:xfrm>
          <a:off x="142845" y="1700808"/>
          <a:ext cx="8858311" cy="4482050"/>
        </p:xfrm>
        <a:graphic>
          <a:graphicData uri="http://schemas.openxmlformats.org/drawingml/2006/table">
            <a:tbl>
              <a:tblPr firstRow="1" bandRow="1">
                <a:tableStyleId>{5C22544A-7EE6-4342-B048-85BDC9FD1C3A}</a:tableStyleId>
              </a:tblPr>
              <a:tblGrid>
                <a:gridCol w="3620353"/>
                <a:gridCol w="1848690"/>
                <a:gridCol w="1848690"/>
                <a:gridCol w="1540578"/>
              </a:tblGrid>
              <a:tr h="1031868">
                <a:tc>
                  <a:txBody>
                    <a:bodyPr/>
                    <a:lstStyle/>
                    <a:p>
                      <a:pPr algn="ctr"/>
                      <a:endParaRPr lang="ru-RU" sz="2000" dirty="0" smtClean="0">
                        <a:solidFill>
                          <a:schemeClr val="tx1"/>
                        </a:solidFill>
                        <a:latin typeface="Times New Roman" pitchFamily="18" charset="0"/>
                        <a:cs typeface="Times New Roman" pitchFamily="18" charset="0"/>
                      </a:endParaRPr>
                    </a:p>
                    <a:p>
                      <a:pPr algn="ctr"/>
                      <a:r>
                        <a:rPr lang="ru-RU" sz="2000" dirty="0" smtClean="0">
                          <a:solidFill>
                            <a:schemeClr val="tx1"/>
                          </a:solidFill>
                          <a:latin typeface="Times New Roman" pitchFamily="18" charset="0"/>
                          <a:cs typeface="Times New Roman" pitchFamily="18" charset="0"/>
                        </a:rPr>
                        <a:t>Показатели</a:t>
                      </a:r>
                      <a:endParaRPr lang="ru-RU" sz="200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dirty="0" smtClean="0">
                        <a:solidFill>
                          <a:schemeClr val="tx1"/>
                        </a:solidFill>
                        <a:latin typeface="Times New Roman" pitchFamily="18" charset="0"/>
                        <a:cs typeface="Times New Roman" pitchFamily="18" charset="0"/>
                      </a:endParaRPr>
                    </a:p>
                    <a:p>
                      <a:pPr algn="ctr"/>
                      <a:r>
                        <a:rPr lang="ru-RU" sz="2000" dirty="0" smtClean="0">
                          <a:solidFill>
                            <a:schemeClr val="tx1"/>
                          </a:solidFill>
                          <a:latin typeface="Times New Roman" pitchFamily="18" charset="0"/>
                          <a:cs typeface="Times New Roman" pitchFamily="18" charset="0"/>
                        </a:rPr>
                        <a:t>2018 год</a:t>
                      </a:r>
                      <a:endParaRPr lang="ru-RU" sz="200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dirty="0" smtClean="0">
                        <a:solidFill>
                          <a:schemeClr val="tx1"/>
                        </a:solidFill>
                        <a:latin typeface="Times New Roman" pitchFamily="18" charset="0"/>
                        <a:cs typeface="Times New Roman" pitchFamily="18" charset="0"/>
                      </a:endParaRPr>
                    </a:p>
                    <a:p>
                      <a:pPr algn="ctr"/>
                      <a:r>
                        <a:rPr lang="ru-RU" sz="2000" dirty="0" smtClean="0">
                          <a:solidFill>
                            <a:schemeClr val="tx1"/>
                          </a:solidFill>
                          <a:latin typeface="Times New Roman" pitchFamily="18" charset="0"/>
                          <a:cs typeface="Times New Roman" pitchFamily="18" charset="0"/>
                        </a:rPr>
                        <a:t>2019 год</a:t>
                      </a:r>
                      <a:endParaRPr lang="ru-RU" sz="200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dirty="0" smtClean="0">
                        <a:solidFill>
                          <a:schemeClr val="tx1"/>
                        </a:solidFill>
                        <a:latin typeface="Times New Roman" pitchFamily="18" charset="0"/>
                        <a:cs typeface="Times New Roman" pitchFamily="18" charset="0"/>
                      </a:endParaRPr>
                    </a:p>
                    <a:p>
                      <a:pPr algn="ctr"/>
                      <a:r>
                        <a:rPr lang="ru-RU" sz="2000" dirty="0" smtClean="0">
                          <a:solidFill>
                            <a:schemeClr val="tx1"/>
                          </a:solidFill>
                          <a:latin typeface="Times New Roman" pitchFamily="18" charset="0"/>
                          <a:cs typeface="Times New Roman" pitchFamily="18" charset="0"/>
                        </a:rPr>
                        <a:t>2020 год</a:t>
                      </a:r>
                      <a:endParaRPr lang="ru-RU" sz="2000" dirty="0">
                        <a:solidFill>
                          <a:schemeClr val="tx1"/>
                        </a:solidFill>
                        <a:latin typeface="Times New Roman" pitchFamily="18" charset="0"/>
                        <a:cs typeface="Times New Roman" pitchFamily="18" charset="0"/>
                      </a:endParaRPr>
                    </a:p>
                  </a:txBody>
                  <a:tcPr>
                    <a:solidFill>
                      <a:schemeClr val="accent1">
                        <a:alpha val="32000"/>
                      </a:schemeClr>
                    </a:solidFill>
                  </a:tcPr>
                </a:tc>
              </a:tr>
              <a:tr h="1725091">
                <a:tc>
                  <a:txBody>
                    <a:bodyPr/>
                    <a:lstStyle/>
                    <a:p>
                      <a:pPr algn="just"/>
                      <a:r>
                        <a:rPr lang="ru-RU" sz="2000" b="0" dirty="0" smtClean="0">
                          <a:latin typeface="Times New Roman" pitchFamily="18" charset="0"/>
                          <a:cs typeface="Times New Roman" pitchFamily="18" charset="0"/>
                        </a:rPr>
                        <a:t>Количество граждан пожилого возраста, получивших меры социальной поддержки в виде материальной помощи</a:t>
                      </a:r>
                      <a:r>
                        <a:rPr lang="ru-RU" sz="2000" b="0" baseline="0" dirty="0" smtClean="0">
                          <a:latin typeface="Times New Roman" pitchFamily="18" charset="0"/>
                          <a:cs typeface="Times New Roman" pitchFamily="18" charset="0"/>
                        </a:rPr>
                        <a:t>.</a:t>
                      </a:r>
                      <a:endParaRPr lang="ru-RU" sz="2000" b="0" dirty="0">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25</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27</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24</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r>
              <a:tr h="1725091">
                <a:tc>
                  <a:txBody>
                    <a:bodyPr/>
                    <a:lstStyle/>
                    <a:p>
                      <a:pPr algn="just"/>
                      <a:r>
                        <a:rPr lang="ru-RU" sz="2000" b="0" dirty="0" smtClean="0">
                          <a:latin typeface="Times New Roman" pitchFamily="18" charset="0"/>
                          <a:cs typeface="Times New Roman" pitchFamily="18" charset="0"/>
                        </a:rPr>
                        <a:t>Количество семей</a:t>
                      </a:r>
                      <a:r>
                        <a:rPr lang="ru-RU" sz="2000" b="0" baseline="0" dirty="0" smtClean="0">
                          <a:latin typeface="Times New Roman" pitchFamily="18" charset="0"/>
                          <a:cs typeface="Times New Roman" pitchFamily="18" charset="0"/>
                        </a:rPr>
                        <a:t>, имеющих детей, и находящихся в трудной жизненной ситуации, которым оказана материальная помощь.</a:t>
                      </a:r>
                      <a:endParaRPr lang="ru-RU" sz="2000" b="0" dirty="0">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16</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25</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c>
                  <a:txBody>
                    <a:bodyPr/>
                    <a:lstStyle/>
                    <a:p>
                      <a:pPr algn="ctr"/>
                      <a:endParaRPr lang="ru-RU" sz="2000" b="0" dirty="0" smtClean="0">
                        <a:solidFill>
                          <a:schemeClr val="tx1"/>
                        </a:solidFill>
                        <a:latin typeface="Times New Roman" pitchFamily="18" charset="0"/>
                        <a:cs typeface="Times New Roman" pitchFamily="18" charset="0"/>
                      </a:endParaRPr>
                    </a:p>
                    <a:p>
                      <a:pPr algn="ctr"/>
                      <a:r>
                        <a:rPr lang="ru-RU" sz="2000" b="0" dirty="0" smtClean="0">
                          <a:solidFill>
                            <a:schemeClr val="tx1"/>
                          </a:solidFill>
                          <a:latin typeface="Times New Roman" pitchFamily="18" charset="0"/>
                          <a:cs typeface="Times New Roman" pitchFamily="18" charset="0"/>
                        </a:rPr>
                        <a:t>9</a:t>
                      </a:r>
                      <a:endParaRPr lang="ru-RU" sz="2000" b="0" dirty="0">
                        <a:solidFill>
                          <a:schemeClr val="tx1"/>
                        </a:solidFill>
                        <a:latin typeface="Times New Roman" pitchFamily="18" charset="0"/>
                        <a:cs typeface="Times New Roman" pitchFamily="18" charset="0"/>
                      </a:endParaRPr>
                    </a:p>
                  </a:txBody>
                  <a:tcPr>
                    <a:solidFill>
                      <a:schemeClr val="accent1">
                        <a:alpha val="32000"/>
                      </a:schemeClr>
                    </a:solidFill>
                  </a:tcPr>
                </a:tc>
              </a:tr>
            </a:tbl>
          </a:graphicData>
        </a:graphic>
      </p:graphicFrame>
      <p:sp>
        <p:nvSpPr>
          <p:cNvPr id="9" name="Овал 8"/>
          <p:cNvSpPr/>
          <p:nvPr/>
        </p:nvSpPr>
        <p:spPr>
          <a:xfrm>
            <a:off x="8429652"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Номер слайда 4"/>
          <p:cNvSpPr>
            <a:spLocks noGrp="1"/>
          </p:cNvSpPr>
          <p:nvPr>
            <p:ph type="sldNum" sz="quarter" idx="12"/>
          </p:nvPr>
        </p:nvSpPr>
        <p:spPr>
          <a:xfrm>
            <a:off x="8501090" y="6429396"/>
            <a:ext cx="428628"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48</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39664" y="129131"/>
            <a:ext cx="8858312" cy="1107996"/>
          </a:xfrm>
          <a:prstGeom prst="rect">
            <a:avLst/>
          </a:prstGeom>
        </p:spPr>
        <p:txBody>
          <a:bodyPr wrap="square">
            <a:spAutoFit/>
          </a:bodyPr>
          <a:lstStyle/>
          <a:p>
            <a:pPr algn="ctr"/>
            <a:r>
              <a:rPr lang="ru-RU" sz="2200" b="1" dirty="0" smtClean="0">
                <a:latin typeface="Times New Roman" pitchFamily="18" charset="0"/>
                <a:cs typeface="Times New Roman" pitchFamily="18" charset="0"/>
              </a:rPr>
              <a:t>Достигнутые результаты в рамках муниципальной программы "Социальная поддержка граждан Княгининского муниципального района Нижегородской области" на 2020-2024 годы</a:t>
            </a:r>
            <a:endParaRPr lang="ru-RU" sz="2200" b="1"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Диаграмма 14"/>
          <p:cNvGraphicFramePr/>
          <p:nvPr/>
        </p:nvGraphicFramePr>
        <p:xfrm>
          <a:off x="142844" y="1214422"/>
          <a:ext cx="8858312" cy="4000528"/>
        </p:xfrm>
        <a:graphic>
          <a:graphicData uri="http://schemas.openxmlformats.org/drawingml/2006/chart">
            <c:chart xmlns:c="http://schemas.openxmlformats.org/drawingml/2006/chart" xmlns:r="http://schemas.openxmlformats.org/officeDocument/2006/relationships" r:id="rId2"/>
          </a:graphicData>
        </a:graphic>
      </p:graphicFrame>
      <p:sp>
        <p:nvSpPr>
          <p:cNvPr id="10" name="Прямоугольник 9"/>
          <p:cNvSpPr/>
          <p:nvPr/>
        </p:nvSpPr>
        <p:spPr>
          <a:xfrm>
            <a:off x="142844" y="5286388"/>
            <a:ext cx="8858312" cy="1071570"/>
          </a:xfrm>
          <a:prstGeom prst="rect">
            <a:avLst/>
          </a:prstGeom>
          <a:gradFill>
            <a:gsLst>
              <a:gs pos="0">
                <a:schemeClr val="accent3">
                  <a:lumMod val="40000"/>
                  <a:lumOff val="60000"/>
                </a:schemeClr>
              </a:gs>
              <a:gs pos="80000">
                <a:schemeClr val="accent3">
                  <a:shade val="93000"/>
                  <a:satMod val="130000"/>
                </a:schemeClr>
              </a:gs>
              <a:gs pos="100000">
                <a:schemeClr val="accent3">
                  <a:shade val="94000"/>
                  <a:satMod val="135000"/>
                </a:schemeClr>
              </a:gs>
            </a:gsLst>
          </a:gradFill>
          <a:effectLst>
            <a:glow rad="101600">
              <a:schemeClr val="accent3">
                <a:satMod val="175000"/>
                <a:alpha val="40000"/>
              </a:schemeClr>
            </a:glow>
            <a:outerShdw blurRad="40000" dist="23000" dir="5400000" rotWithShape="0">
              <a:srgbClr val="000000">
                <a:alpha val="35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buFontTx/>
              <a:buChar char="-"/>
            </a:pPr>
            <a:r>
              <a:rPr lang="ru-RU" sz="1600" b="1" dirty="0" smtClean="0">
                <a:solidFill>
                  <a:schemeClr val="tx1"/>
                </a:solidFill>
                <a:latin typeface="Times New Roman" pitchFamily="18" charset="0"/>
                <a:cs typeface="Times New Roman" pitchFamily="18" charset="0"/>
              </a:rPr>
              <a:t>Обеспечен жилым помещением 1 чел. из числа детей сирот.</a:t>
            </a:r>
          </a:p>
          <a:p>
            <a:pPr>
              <a:buFontTx/>
              <a:buChar char="-"/>
            </a:pPr>
            <a:r>
              <a:rPr lang="ru-RU" sz="1600" b="1" dirty="0" smtClean="0">
                <a:solidFill>
                  <a:schemeClr val="tx1"/>
                </a:solidFill>
                <a:latin typeface="Times New Roman" pitchFamily="18" charset="0"/>
                <a:cs typeface="Times New Roman" pitchFamily="18" charset="0"/>
              </a:rPr>
              <a:t> Получило свидетельство о праве на получение социальной выплаты на приобретение (строительство) жилого помещения 1 молодая семья.</a:t>
            </a:r>
          </a:p>
        </p:txBody>
      </p:sp>
      <p:sp>
        <p:nvSpPr>
          <p:cNvPr id="8" name="Овал 7"/>
          <p:cNvSpPr/>
          <p:nvPr/>
        </p:nvSpPr>
        <p:spPr>
          <a:xfrm>
            <a:off x="8429652"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Номер слайда 4"/>
          <p:cNvSpPr>
            <a:spLocks noGrp="1"/>
          </p:cNvSpPr>
          <p:nvPr>
            <p:ph type="sldNum" sz="quarter" idx="12"/>
          </p:nvPr>
        </p:nvSpPr>
        <p:spPr>
          <a:xfrm>
            <a:off x="8405839" y="6429396"/>
            <a:ext cx="500066" cy="214314"/>
          </a:xfrm>
        </p:spPr>
        <p:txBody>
          <a:bodyPr/>
          <a:lstStyle/>
          <a:p>
            <a:fld id="{0DF55276-7436-4E82-921F-7D04667C0D27}" type="slidenum">
              <a:rPr lang="ru-RU" sz="1400" smtClean="0">
                <a:ln>
                  <a:solidFill>
                    <a:schemeClr val="tx1"/>
                  </a:solidFill>
                </a:ln>
                <a:solidFill>
                  <a:schemeClr val="tx1"/>
                </a:solidFill>
                <a:latin typeface="Times New Roman" pitchFamily="18" charset="0"/>
                <a:cs typeface="Times New Roman" pitchFamily="18" charset="0"/>
              </a:rPr>
              <a:pPr/>
              <a:t>49</a:t>
            </a:fld>
            <a:endParaRPr lang="ru-RU" sz="1400" dirty="0">
              <a:ln>
                <a:solidFill>
                  <a:schemeClr val="tx1"/>
                </a:solidFill>
              </a:ln>
              <a:solidFill>
                <a:schemeClr val="tx1"/>
              </a:solidFill>
              <a:latin typeface="Times New Roman" pitchFamily="18" charset="0"/>
              <a:cs typeface="Times New Roman" pitchFamily="18" charset="0"/>
            </a:endParaRPr>
          </a:p>
        </p:txBody>
      </p:sp>
      <p:sp>
        <p:nvSpPr>
          <p:cNvPr id="25" name="Прямоугольник 24"/>
          <p:cNvSpPr/>
          <p:nvPr/>
        </p:nvSpPr>
        <p:spPr>
          <a:xfrm>
            <a:off x="142844" y="214290"/>
            <a:ext cx="8786874" cy="1015663"/>
          </a:xfrm>
          <a:prstGeom prst="rect">
            <a:avLst/>
          </a:prstGeom>
        </p:spPr>
        <p:txBody>
          <a:bodyPr wrap="square">
            <a:spAutoFit/>
          </a:bodyPr>
          <a:lstStyle/>
          <a:p>
            <a:pPr algn="ctr"/>
            <a:r>
              <a:rPr lang="ru-RU" sz="2000" b="1" dirty="0" smtClean="0">
                <a:solidFill>
                  <a:srgbClr val="000000"/>
                </a:solidFill>
                <a:latin typeface="Times New Roman" pitchFamily="18" charset="0"/>
                <a:cs typeface="Times New Roman" pitchFamily="18" charset="0"/>
              </a:rPr>
              <a:t>Муниципальная программа области «Обеспечение граждан Княгининского муниципального района Нижегородской области доступным и комфортным жильем» на 2020-2024 годы</a:t>
            </a:r>
            <a:endParaRPr lang="ru-RU" sz="2000" b="1" dirty="0">
              <a:solidFill>
                <a:srgbClr val="000000"/>
              </a:solidFill>
              <a:latin typeface="Times New Roman" pitchFamily="18" charset="0"/>
              <a:cs typeface="Times New Roman" pitchFamily="18" charset="0"/>
            </a:endParaRPr>
          </a:p>
        </p:txBody>
      </p:sp>
      <p:sp>
        <p:nvSpPr>
          <p:cNvPr id="18" name="TextBox 17"/>
          <p:cNvSpPr txBox="1"/>
          <p:nvPr/>
        </p:nvSpPr>
        <p:spPr>
          <a:xfrm>
            <a:off x="2000232" y="3357562"/>
            <a:ext cx="301686" cy="369332"/>
          </a:xfrm>
          <a:prstGeom prst="rect">
            <a:avLst/>
          </a:prstGeom>
          <a:noFill/>
        </p:spPr>
        <p:txBody>
          <a:bodyPr wrap="none" rtlCol="0">
            <a:spAutoFit/>
          </a:bodyPr>
          <a:lstStyle/>
          <a:p>
            <a:r>
              <a:rPr lang="ru-RU" b="1" dirty="0" smtClean="0">
                <a:latin typeface="Times New Roman" pitchFamily="18" charset="0"/>
                <a:cs typeface="Times New Roman" pitchFamily="18" charset="0"/>
              </a:rPr>
              <a:t>1</a:t>
            </a:r>
            <a:endParaRPr lang="ru-RU" b="1" dirty="0">
              <a:latin typeface="Times New Roman" pitchFamily="18" charset="0"/>
              <a:cs typeface="Times New Roman" pitchFamily="18" charset="0"/>
            </a:endParaRPr>
          </a:p>
        </p:txBody>
      </p:sp>
      <p:sp>
        <p:nvSpPr>
          <p:cNvPr id="23" name="TextBox 22"/>
          <p:cNvSpPr txBox="1"/>
          <p:nvPr/>
        </p:nvSpPr>
        <p:spPr>
          <a:xfrm>
            <a:off x="3500430" y="3357562"/>
            <a:ext cx="357190" cy="369332"/>
          </a:xfrm>
          <a:prstGeom prst="rect">
            <a:avLst/>
          </a:prstGeom>
          <a:noFill/>
        </p:spPr>
        <p:txBody>
          <a:bodyPr wrap="square" rtlCol="0">
            <a:spAutoFit/>
          </a:bodyPr>
          <a:lstStyle/>
          <a:p>
            <a:r>
              <a:rPr lang="ru-RU" b="1" dirty="0" smtClean="0">
                <a:latin typeface="Times New Roman" pitchFamily="18" charset="0"/>
                <a:cs typeface="Times New Roman" pitchFamily="18" charset="0"/>
              </a:rPr>
              <a:t>1</a:t>
            </a:r>
            <a:endParaRPr lang="ru-RU" b="1" dirty="0">
              <a:latin typeface="Times New Roman" pitchFamily="18" charset="0"/>
              <a:cs typeface="Times New Roman" pitchFamily="18" charset="0"/>
            </a:endParaRPr>
          </a:p>
        </p:txBody>
      </p:sp>
      <p:sp>
        <p:nvSpPr>
          <p:cNvPr id="24" name="TextBox 23"/>
          <p:cNvSpPr txBox="1"/>
          <p:nvPr/>
        </p:nvSpPr>
        <p:spPr>
          <a:xfrm>
            <a:off x="2714612" y="1214422"/>
            <a:ext cx="300082" cy="369332"/>
          </a:xfrm>
          <a:prstGeom prst="rect">
            <a:avLst/>
          </a:prstGeom>
          <a:noFill/>
        </p:spPr>
        <p:txBody>
          <a:bodyPr wrap="none" rtlCol="0">
            <a:spAutoFit/>
          </a:bodyPr>
          <a:lstStyle/>
          <a:p>
            <a:r>
              <a:rPr lang="ru-RU" b="1" dirty="0" smtClean="0">
                <a:latin typeface="Times New Roman" pitchFamily="18" charset="0"/>
                <a:cs typeface="Times New Roman" pitchFamily="18" charset="0"/>
              </a:rPr>
              <a:t>4</a:t>
            </a:r>
            <a:endParaRPr lang="ru-RU" b="1" dirty="0">
              <a:latin typeface="Times New Roman" pitchFamily="18" charset="0"/>
              <a:cs typeface="Times New Roman" pitchFamily="18" charset="0"/>
            </a:endParaRPr>
          </a:p>
        </p:txBody>
      </p:sp>
      <p:sp>
        <p:nvSpPr>
          <p:cNvPr id="26" name="TextBox 25"/>
          <p:cNvSpPr txBox="1"/>
          <p:nvPr/>
        </p:nvSpPr>
        <p:spPr>
          <a:xfrm>
            <a:off x="5214942" y="1928802"/>
            <a:ext cx="300082" cy="369332"/>
          </a:xfrm>
          <a:prstGeom prst="rect">
            <a:avLst/>
          </a:prstGeom>
          <a:noFill/>
        </p:spPr>
        <p:txBody>
          <a:bodyPr wrap="none" rtlCol="0">
            <a:spAutoFit/>
          </a:bodyPr>
          <a:lstStyle/>
          <a:p>
            <a:r>
              <a:rPr lang="ru-RU" b="1" dirty="0" smtClean="0">
                <a:latin typeface="Times New Roman" pitchFamily="18" charset="0"/>
                <a:cs typeface="Times New Roman" pitchFamily="18" charset="0"/>
              </a:rPr>
              <a:t>3</a:t>
            </a:r>
            <a:endParaRPr lang="ru-RU" b="1" dirty="0">
              <a:latin typeface="Times New Roman" pitchFamily="18" charset="0"/>
              <a:cs typeface="Times New Roman" pitchFamily="18" charset="0"/>
            </a:endParaRPr>
          </a:p>
        </p:txBody>
      </p:sp>
      <p:sp>
        <p:nvSpPr>
          <p:cNvPr id="27" name="TextBox 26"/>
          <p:cNvSpPr txBox="1"/>
          <p:nvPr/>
        </p:nvSpPr>
        <p:spPr>
          <a:xfrm>
            <a:off x="6000760" y="1928802"/>
            <a:ext cx="300082" cy="369332"/>
          </a:xfrm>
          <a:prstGeom prst="rect">
            <a:avLst/>
          </a:prstGeom>
          <a:noFill/>
        </p:spPr>
        <p:txBody>
          <a:bodyPr wrap="none" rtlCol="0">
            <a:spAutoFit/>
          </a:bodyPr>
          <a:lstStyle/>
          <a:p>
            <a:r>
              <a:rPr lang="ru-RU" b="1" dirty="0" smtClean="0">
                <a:latin typeface="Times New Roman" pitchFamily="18" charset="0"/>
                <a:cs typeface="Times New Roman" pitchFamily="18" charset="0"/>
              </a:rPr>
              <a:t>3</a:t>
            </a:r>
            <a:endParaRPr lang="ru-RU" b="1" dirty="0">
              <a:latin typeface="Times New Roman" pitchFamily="18" charset="0"/>
              <a:cs typeface="Times New Roman" pitchFamily="18" charset="0"/>
            </a:endParaRPr>
          </a:p>
        </p:txBody>
      </p:sp>
      <p:sp>
        <p:nvSpPr>
          <p:cNvPr id="28" name="TextBox 27"/>
          <p:cNvSpPr txBox="1"/>
          <p:nvPr/>
        </p:nvSpPr>
        <p:spPr>
          <a:xfrm>
            <a:off x="6715140" y="1928802"/>
            <a:ext cx="300082" cy="369332"/>
          </a:xfrm>
          <a:prstGeom prst="rect">
            <a:avLst/>
          </a:prstGeom>
          <a:noFill/>
        </p:spPr>
        <p:txBody>
          <a:bodyPr wrap="none" rtlCol="0">
            <a:spAutoFit/>
          </a:bodyPr>
          <a:lstStyle/>
          <a:p>
            <a:r>
              <a:rPr lang="ru-RU" b="1" dirty="0" smtClean="0">
                <a:latin typeface="Times New Roman" pitchFamily="18" charset="0"/>
                <a:cs typeface="Times New Roman" pitchFamily="18" charset="0"/>
              </a:rPr>
              <a:t>3</a:t>
            </a:r>
            <a:endParaRPr lang="ru-RU" b="1" dirty="0">
              <a:latin typeface="Times New Roman" pitchFamily="18" charset="0"/>
              <a:cs typeface="Times New Roman" pitchFamily="18" charset="0"/>
            </a:endParaRPr>
          </a:p>
        </p:txBody>
      </p:sp>
      <p:pic>
        <p:nvPicPr>
          <p:cNvPr id="1026" name="Picture 2" descr="D:\ДОКУМЕНТЫ\2020\презентация по отчету\картинки\contrat2.png"/>
          <p:cNvPicPr>
            <a:picLocks noChangeAspect="1" noChangeArrowheads="1"/>
          </p:cNvPicPr>
          <p:nvPr/>
        </p:nvPicPr>
        <p:blipFill>
          <a:blip r:embed="rId3" cstate="print"/>
          <a:srcRect/>
          <a:stretch>
            <a:fillRect/>
          </a:stretch>
        </p:blipFill>
        <p:spPr bwMode="auto">
          <a:xfrm>
            <a:off x="7858148" y="1285860"/>
            <a:ext cx="1144528" cy="1071570"/>
          </a:xfrm>
          <a:prstGeom prst="rect">
            <a:avLst/>
          </a:prstGeom>
          <a:noFill/>
        </p:spPr>
      </p:pic>
      <p:pic>
        <p:nvPicPr>
          <p:cNvPr id="1027" name="Picture 3" descr="D:\ДОКУМЕНТЫ\2020\презентация по отчету\картинки\9692141_34950-650x0(1).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857232"/>
            <a:ext cx="1500198" cy="842874"/>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вал 6"/>
          <p:cNvSpPr/>
          <p:nvPr/>
        </p:nvSpPr>
        <p:spPr>
          <a:xfrm>
            <a:off x="8501090" y="6500834"/>
            <a:ext cx="500066"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омер слайда 4"/>
          <p:cNvSpPr>
            <a:spLocks noGrp="1"/>
          </p:cNvSpPr>
          <p:nvPr>
            <p:ph type="sldNum" sz="quarter" idx="12"/>
          </p:nvPr>
        </p:nvSpPr>
        <p:spPr>
          <a:xfrm>
            <a:off x="8429652" y="6500834"/>
            <a:ext cx="500066"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50</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214282" y="142852"/>
            <a:ext cx="8715436" cy="1015663"/>
          </a:xfrm>
          <a:prstGeom prst="rect">
            <a:avLst/>
          </a:prstGeom>
        </p:spPr>
        <p:txBody>
          <a:bodyPr wrap="square">
            <a:spAutoFit/>
          </a:bodyPr>
          <a:lstStyle/>
          <a:p>
            <a:pPr lvl="0" algn="ctr"/>
            <a:r>
              <a:rPr lang="ru-RU" sz="2000" b="1" dirty="0" smtClean="0">
                <a:latin typeface="Times New Roman" pitchFamily="18" charset="0"/>
                <a:cs typeface="Times New Roman" pitchFamily="18" charset="0"/>
              </a:rPr>
              <a:t>Исполнение расходов в рамках реализации муниципальной программы "Обеспечение безопасности жизни населения Княгининского муниципального района Нижегородской области" на 2020-2024 годы</a:t>
            </a:r>
            <a:endParaRPr lang="ru-RU" sz="2000" b="1"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214282" y="1142984"/>
          <a:ext cx="8786874" cy="4773982"/>
        </p:xfrm>
        <a:graphic>
          <a:graphicData uri="http://schemas.openxmlformats.org/drawingml/2006/table">
            <a:tbl>
              <a:tblPr/>
              <a:tblGrid>
                <a:gridCol w="6574491"/>
                <a:gridCol w="1171262"/>
                <a:gridCol w="1041121"/>
              </a:tblGrid>
              <a:tr h="300520">
                <a:tc rowSpan="2">
                  <a:txBody>
                    <a:bodyPr/>
                    <a:lstStyle/>
                    <a:p>
                      <a:pPr algn="ctr" fontAlgn="b"/>
                      <a:r>
                        <a:rPr lang="ru-RU" sz="1600" b="0" i="0" u="none" strike="noStrike" dirty="0">
                          <a:solidFill>
                            <a:srgbClr val="000000"/>
                          </a:solidFill>
                          <a:latin typeface="Times New Roman"/>
                        </a:rPr>
                        <a:t>Всего, в том числе расходы по подпрограммам (наименование подпрограммы)</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600" b="0" i="0" u="none" strike="noStrike">
                          <a:solidFill>
                            <a:srgbClr val="000000"/>
                          </a:solidFill>
                          <a:latin typeface="Times New Roman"/>
                        </a:rPr>
                        <a:t>Расходы тыс.рублей</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r>
              <a:tr h="586730">
                <a:tc vMerge="1">
                  <a:txBody>
                    <a:bodyPr/>
                    <a:lstStyle/>
                    <a:p>
                      <a:endParaRPr lang="ru-RU"/>
                    </a:p>
                  </a:txBody>
                  <a:tcPr/>
                </a:tc>
                <a:tc>
                  <a:txBody>
                    <a:bodyPr/>
                    <a:lstStyle/>
                    <a:p>
                      <a:pPr algn="ctr" fontAlgn="b"/>
                      <a:r>
                        <a:rPr lang="ru-RU" sz="1600" b="0" i="0" u="none" strike="noStrike" dirty="0">
                          <a:solidFill>
                            <a:srgbClr val="000000"/>
                          </a:solidFill>
                          <a:latin typeface="Times New Roman"/>
                        </a:rPr>
                        <a:t>План</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Факт</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0520">
                <a:tc>
                  <a:txBody>
                    <a:bodyPr/>
                    <a:lstStyle/>
                    <a:p>
                      <a:pPr algn="l" fontAlgn="b"/>
                      <a:r>
                        <a:rPr lang="ru-RU" sz="1600" b="0" i="0" u="none" strike="noStrike">
                          <a:solidFill>
                            <a:srgbClr val="000000"/>
                          </a:solidFill>
                          <a:latin typeface="Times New Roman"/>
                        </a:rPr>
                        <a:t>Всего, в том числе по подпрограммам:</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13 732,5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12 426,9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3834">
                <a:tc>
                  <a:txBody>
                    <a:bodyPr/>
                    <a:lstStyle/>
                    <a:p>
                      <a:pPr algn="l" fontAlgn="b"/>
                      <a:r>
                        <a:rPr lang="ru-RU" sz="1600" b="0" i="0" u="none" strike="noStrike" dirty="0">
                          <a:solidFill>
                            <a:srgbClr val="000000"/>
                          </a:solidFill>
                          <a:latin typeface="Times New Roman"/>
                        </a:rPr>
                        <a:t>Подпрограмма "Обеспечение пожарной безопасности на территории Княгининского муниципального района "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490,5</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490,3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1041">
                <a:tc>
                  <a:txBody>
                    <a:bodyPr/>
                    <a:lstStyle/>
                    <a:p>
                      <a:pPr algn="l" fontAlgn="b"/>
                      <a:r>
                        <a:rPr lang="ru-RU" sz="1600" b="0" i="0" u="none" strike="noStrike" dirty="0">
                          <a:solidFill>
                            <a:srgbClr val="000000"/>
                          </a:solidFill>
                          <a:latin typeface="Times New Roman"/>
                        </a:rPr>
                        <a:t>Подпрограмма  "Повышение безопасности дорожного движения в Княгининском  муниципальном районе"</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5 192,4</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5 051,3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51">
                <a:tc>
                  <a:txBody>
                    <a:bodyPr/>
                    <a:lstStyle/>
                    <a:p>
                      <a:pPr algn="l" fontAlgn="b"/>
                      <a:r>
                        <a:rPr lang="ru-RU" sz="1600" b="0" i="0" u="none" strike="noStrike" dirty="0">
                          <a:solidFill>
                            <a:srgbClr val="000000"/>
                          </a:solidFill>
                          <a:latin typeface="Times New Roman"/>
                        </a:rPr>
                        <a:t>Подпрограмма  "Профилактика терроризма, экстремизма, преступлений и иных правонарушений в Княгининском муниципальном районе"</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504">
                <a:tc>
                  <a:txBody>
                    <a:bodyPr/>
                    <a:lstStyle/>
                    <a:p>
                      <a:pPr algn="l" fontAlgn="b"/>
                      <a:r>
                        <a:rPr lang="ru-RU" sz="1600" b="0" i="0" u="none" strike="noStrike" dirty="0">
                          <a:solidFill>
                            <a:srgbClr val="000000"/>
                          </a:solidFill>
                          <a:latin typeface="Times New Roman"/>
                        </a:rPr>
                        <a:t>Подпрограмма  "Профилактика безнадзорности и правонарушений несовершеннолетних Княгининского муниципального района"</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1041">
                <a:tc>
                  <a:txBody>
                    <a:bodyPr/>
                    <a:lstStyle/>
                    <a:p>
                      <a:pPr algn="l" fontAlgn="b"/>
                      <a:r>
                        <a:rPr lang="ru-RU" sz="1600" b="0" i="0" u="none" strike="noStrike">
                          <a:solidFill>
                            <a:srgbClr val="000000"/>
                          </a:solidFill>
                          <a:latin typeface="Times New Roman"/>
                        </a:rPr>
                        <a:t>Подпрограмма  "Комплексные меры противодействия злоупотребления наркотиками и их незаконному обороту"</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1041">
                <a:tc>
                  <a:txBody>
                    <a:bodyPr/>
                    <a:lstStyle/>
                    <a:p>
                      <a:pPr algn="l" fontAlgn="b"/>
                      <a:r>
                        <a:rPr lang="ru-RU" sz="1600" b="0" i="0" u="none" strike="noStrike">
                          <a:solidFill>
                            <a:srgbClr val="000000"/>
                          </a:solidFill>
                          <a:latin typeface="Times New Roman"/>
                        </a:rPr>
                        <a:t>Подпрограмма  "Построение и развитие аппаратно-программного комплекса "Безопасный город"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latin typeface="Times New Roman"/>
                        </a:rPr>
                        <a:t>8 026,1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latin typeface="Times New Roman"/>
                        </a:rPr>
                        <a:t>6861,8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Таблица 14"/>
          <p:cNvGraphicFramePr>
            <a:graphicFrameLocks noGrp="1"/>
          </p:cNvGraphicFramePr>
          <p:nvPr/>
        </p:nvGraphicFramePr>
        <p:xfrm>
          <a:off x="285720" y="1357298"/>
          <a:ext cx="8643998" cy="5286411"/>
        </p:xfrm>
        <a:graphic>
          <a:graphicData uri="http://schemas.openxmlformats.org/drawingml/2006/table">
            <a:tbl>
              <a:tblPr/>
              <a:tblGrid>
                <a:gridCol w="4638243"/>
                <a:gridCol w="1207477"/>
                <a:gridCol w="1399139"/>
                <a:gridCol w="1399139"/>
              </a:tblGrid>
              <a:tr h="243453">
                <a:tc>
                  <a:txBody>
                    <a:bodyPr/>
                    <a:lstStyle/>
                    <a:p>
                      <a:pPr algn="ctr" rtl="0" fontAlgn="t"/>
                      <a:r>
                        <a:rPr lang="ru-RU" sz="1300" b="1" i="0" u="none" strike="noStrike" dirty="0">
                          <a:solidFill>
                            <a:srgbClr val="000000"/>
                          </a:solidFill>
                          <a:latin typeface="Times New Roman"/>
                        </a:rPr>
                        <a:t>Показатели </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1" i="0" u="none" strike="noStrike" dirty="0">
                          <a:solidFill>
                            <a:srgbClr val="000000"/>
                          </a:solidFill>
                          <a:latin typeface="Times New Roman"/>
                        </a:rPr>
                        <a:t>2018 год </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1" i="0" u="none" strike="noStrike">
                          <a:solidFill>
                            <a:srgbClr val="000000"/>
                          </a:solidFill>
                          <a:latin typeface="Times New Roman"/>
                        </a:rPr>
                        <a:t>2019 год </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1" i="0" u="none" strike="noStrike" dirty="0" smtClean="0">
                          <a:solidFill>
                            <a:srgbClr val="000000"/>
                          </a:solidFill>
                          <a:latin typeface="Times New Roman"/>
                        </a:rPr>
                        <a:t>2020 </a:t>
                      </a:r>
                      <a:r>
                        <a:rPr lang="ru-RU" sz="1300" b="1" i="0" u="none" strike="noStrike" dirty="0">
                          <a:solidFill>
                            <a:srgbClr val="000000"/>
                          </a:solidFill>
                          <a:latin typeface="Times New Roman"/>
                        </a:rPr>
                        <a:t>год </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1ED"/>
                    </a:solidFill>
                  </a:tcPr>
                </a:tc>
              </a:tr>
              <a:tr h="614430">
                <a:tc>
                  <a:txBody>
                    <a:bodyPr/>
                    <a:lstStyle/>
                    <a:p>
                      <a:pPr algn="just" rtl="0" fontAlgn="t"/>
                      <a:r>
                        <a:rPr lang="ru-RU" sz="1300" b="0" i="0" u="none" strike="noStrike" dirty="0">
                          <a:solidFill>
                            <a:srgbClr val="000000"/>
                          </a:solidFill>
                          <a:latin typeface="Times New Roman"/>
                        </a:rPr>
                        <a:t>1. Количество помещений учреждений образования, культуры в которых проведен замер сопротивления </a:t>
                      </a:r>
                      <a:r>
                        <a:rPr lang="ru-RU" sz="1300" b="0" i="0" u="none" strike="noStrike" dirty="0" smtClean="0">
                          <a:solidFill>
                            <a:srgbClr val="000000"/>
                          </a:solidFill>
                          <a:latin typeface="Times New Roman"/>
                        </a:rPr>
                        <a:t>изоляции</a:t>
                      </a:r>
                      <a:r>
                        <a:rPr lang="ru-RU" sz="1300" b="0" i="0" u="none" strike="noStrike" dirty="0">
                          <a:solidFill>
                            <a:srgbClr val="000000"/>
                          </a:solidFill>
                          <a:latin typeface="Times New Roman"/>
                        </a:rPr>
                        <a:t>, штук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smtClean="0">
                          <a:solidFill>
                            <a:srgbClr val="000000"/>
                          </a:solidFill>
                          <a:latin typeface="Times New Roman"/>
                        </a:rPr>
                        <a:t>17</a:t>
                      </a:r>
                      <a:endParaRPr lang="ru-RU" sz="1300" b="0" i="0" u="none" strike="noStrike" dirty="0">
                        <a:solidFill>
                          <a:srgbClr val="000000"/>
                        </a:solidFill>
                        <a:latin typeface="Times New Roman"/>
                      </a:endParaRP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602837">
                <a:tc>
                  <a:txBody>
                    <a:bodyPr/>
                    <a:lstStyle/>
                    <a:p>
                      <a:pPr algn="just" rtl="0" fontAlgn="t"/>
                      <a:r>
                        <a:rPr lang="ru-RU" sz="1300" b="0" i="0" u="none" strike="noStrike">
                          <a:solidFill>
                            <a:srgbClr val="000000"/>
                          </a:solidFill>
                          <a:latin typeface="Times New Roman"/>
                        </a:rPr>
                        <a:t>2.Количество огнетушителей приобретенных для помещений учреждений культуры и образования, штук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4</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13</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smtClean="0">
                          <a:solidFill>
                            <a:srgbClr val="000000"/>
                          </a:solidFill>
                          <a:latin typeface="Times New Roman"/>
                        </a:rPr>
                        <a:t>10</a:t>
                      </a:r>
                      <a:endParaRPr lang="ru-RU" sz="1300" b="0" i="0" u="none" strike="noStrike" dirty="0">
                        <a:solidFill>
                          <a:srgbClr val="000000"/>
                        </a:solidFill>
                        <a:latin typeface="Times New Roman"/>
                      </a:endParaRP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799917">
                <a:tc>
                  <a:txBody>
                    <a:bodyPr/>
                    <a:lstStyle/>
                    <a:p>
                      <a:pPr algn="just" rtl="0" fontAlgn="t"/>
                      <a:r>
                        <a:rPr lang="ru-RU" sz="1300" b="0" i="0" u="none" strike="noStrike">
                          <a:solidFill>
                            <a:srgbClr val="000000"/>
                          </a:solidFill>
                          <a:latin typeface="Times New Roman"/>
                        </a:rPr>
                        <a:t>3. Количество учащихся общеобразовательных учреждений района, принявших участие в конкурсах, викторинах по безопасности дорожного движения, человек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245</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250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250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405755">
                <a:tc>
                  <a:txBody>
                    <a:bodyPr/>
                    <a:lstStyle/>
                    <a:p>
                      <a:pPr algn="just" rtl="0" fontAlgn="t"/>
                      <a:r>
                        <a:rPr lang="ru-RU" sz="1300" b="0" i="0" u="none" strike="noStrike">
                          <a:solidFill>
                            <a:srgbClr val="000000"/>
                          </a:solidFill>
                          <a:latin typeface="Times New Roman"/>
                        </a:rPr>
                        <a:t>4. Доля раскрытых преступлений от общего числа зарегистрированных преступлений, %</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70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71</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smtClean="0">
                          <a:solidFill>
                            <a:srgbClr val="000000"/>
                          </a:solidFill>
                          <a:latin typeface="Times New Roman"/>
                        </a:rPr>
                        <a:t>83</a:t>
                      </a:r>
                      <a:endParaRPr lang="ru-RU" sz="1300" b="0" i="0" u="none" strike="noStrike" dirty="0">
                        <a:solidFill>
                          <a:srgbClr val="000000"/>
                        </a:solidFill>
                        <a:latin typeface="Times New Roman"/>
                      </a:endParaRP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799917">
                <a:tc>
                  <a:txBody>
                    <a:bodyPr/>
                    <a:lstStyle/>
                    <a:p>
                      <a:pPr algn="just" rtl="0" fontAlgn="t"/>
                      <a:r>
                        <a:rPr lang="ru-RU" sz="1300" b="0" i="0" u="none" strike="noStrike">
                          <a:solidFill>
                            <a:srgbClr val="000000"/>
                          </a:solidFill>
                          <a:latin typeface="Times New Roman"/>
                        </a:rPr>
                        <a:t>5. Уровень участия в олимпиадах и конкурсах учашихся общеобразовательных учреждений района на лучшую работу по проблемам противодействия терроризму и экстремизму, человек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85</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100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100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602837">
                <a:tc>
                  <a:txBody>
                    <a:bodyPr/>
                    <a:lstStyle/>
                    <a:p>
                      <a:pPr algn="just" rtl="0" fontAlgn="t"/>
                      <a:r>
                        <a:rPr lang="ru-RU" sz="1300" b="0" i="0" u="none" strike="noStrike">
                          <a:solidFill>
                            <a:srgbClr val="000000"/>
                          </a:solidFill>
                          <a:latin typeface="Times New Roman"/>
                        </a:rPr>
                        <a:t>6.Количество детей и молодежи в возрасте от 6 до 30 лет, охваченных в занятия физической культуры и спортом, человек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1250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1500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1500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405755">
                <a:tc>
                  <a:txBody>
                    <a:bodyPr/>
                    <a:lstStyle/>
                    <a:p>
                      <a:pPr algn="just" rtl="0" fontAlgn="t"/>
                      <a:r>
                        <a:rPr lang="ru-RU" sz="1300" b="0" i="0" u="none" strike="noStrike">
                          <a:solidFill>
                            <a:srgbClr val="000000"/>
                          </a:solidFill>
                          <a:latin typeface="Times New Roman"/>
                        </a:rPr>
                        <a:t>7.Количество проведенных мероприятий антинаркотической направленности, штук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80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90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smtClean="0">
                          <a:solidFill>
                            <a:srgbClr val="000000"/>
                          </a:solidFill>
                          <a:latin typeface="Times New Roman"/>
                        </a:rPr>
                        <a:t>100</a:t>
                      </a:r>
                      <a:endParaRPr lang="ru-RU" sz="1300" b="0" i="0" u="none" strike="noStrike" dirty="0">
                        <a:solidFill>
                          <a:srgbClr val="000000"/>
                        </a:solidFill>
                        <a:latin typeface="Times New Roman"/>
                      </a:endParaRP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405755">
                <a:tc>
                  <a:txBody>
                    <a:bodyPr/>
                    <a:lstStyle/>
                    <a:p>
                      <a:pPr algn="just" rtl="0" fontAlgn="t"/>
                      <a:r>
                        <a:rPr lang="ru-RU" sz="1300" b="0" i="0" u="none" strike="noStrike">
                          <a:solidFill>
                            <a:srgbClr val="000000"/>
                          </a:solidFill>
                          <a:latin typeface="Times New Roman"/>
                        </a:rPr>
                        <a:t>8.Количество обученного персонала ЕДДС Княгининского муниципального района, человек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5</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0</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smtClean="0">
                          <a:solidFill>
                            <a:srgbClr val="000000"/>
                          </a:solidFill>
                          <a:latin typeface="Times New Roman"/>
                        </a:rPr>
                        <a:t>3</a:t>
                      </a:r>
                      <a:endParaRPr lang="ru-RU" sz="1300" b="0" i="0" u="none" strike="noStrike" dirty="0">
                        <a:solidFill>
                          <a:srgbClr val="000000"/>
                        </a:solidFill>
                        <a:latin typeface="Times New Roman"/>
                      </a:endParaRP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r h="405755">
                <a:tc>
                  <a:txBody>
                    <a:bodyPr/>
                    <a:lstStyle/>
                    <a:p>
                      <a:pPr algn="just" rtl="0" fontAlgn="t"/>
                      <a:r>
                        <a:rPr lang="ru-RU" sz="1300" b="0" i="0" u="none" strike="noStrike">
                          <a:solidFill>
                            <a:srgbClr val="000000"/>
                          </a:solidFill>
                          <a:latin typeface="Times New Roman"/>
                        </a:rPr>
                        <a:t>9.Количество обученных должностных лиц ГО, РСЧС, человек</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a:solidFill>
                            <a:srgbClr val="000000"/>
                          </a:solidFill>
                          <a:latin typeface="Times New Roman"/>
                        </a:rPr>
                        <a:t>8</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c>
                  <a:txBody>
                    <a:bodyPr/>
                    <a:lstStyle/>
                    <a:p>
                      <a:pPr algn="ctr" rtl="0" fontAlgn="t"/>
                      <a:r>
                        <a:rPr lang="ru-RU" sz="1300" b="0" i="0" u="none" strike="noStrike" dirty="0">
                          <a:solidFill>
                            <a:srgbClr val="000000"/>
                          </a:solidFill>
                          <a:latin typeface="Times New Roman"/>
                        </a:rPr>
                        <a:t>1</a:t>
                      </a:r>
                    </a:p>
                  </a:txBody>
                  <a:tcPr marL="8912" marR="8912" marT="8912"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ED"/>
                    </a:solidFill>
                  </a:tcPr>
                </a:tc>
              </a:tr>
            </a:tbl>
          </a:graphicData>
        </a:graphic>
      </p:graphicFrame>
      <p:sp>
        <p:nvSpPr>
          <p:cNvPr id="7" name="Овал 6"/>
          <p:cNvSpPr/>
          <p:nvPr/>
        </p:nvSpPr>
        <p:spPr>
          <a:xfrm>
            <a:off x="8501090" y="6500834"/>
            <a:ext cx="500066"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омер слайда 4"/>
          <p:cNvSpPr>
            <a:spLocks noGrp="1"/>
          </p:cNvSpPr>
          <p:nvPr>
            <p:ph type="sldNum" sz="quarter" idx="12"/>
          </p:nvPr>
        </p:nvSpPr>
        <p:spPr>
          <a:xfrm>
            <a:off x="8429652" y="6500834"/>
            <a:ext cx="500066"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51</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0" y="0"/>
            <a:ext cx="9144000" cy="1323439"/>
          </a:xfrm>
          <a:prstGeom prst="rect">
            <a:avLst/>
          </a:prstGeom>
        </p:spPr>
        <p:txBody>
          <a:bodyPr wrap="square">
            <a:spAutoFit/>
          </a:bodyPr>
          <a:lstStyle/>
          <a:p>
            <a:pPr algn="ctr"/>
            <a:r>
              <a:rPr lang="ru-RU" sz="2000" b="1" dirty="0" smtClean="0">
                <a:latin typeface="Times New Roman" pitchFamily="18" charset="0"/>
                <a:cs typeface="Times New Roman" pitchFamily="18" charset="0"/>
              </a:rPr>
              <a:t>Достигнутые результаты в рамках муниципальной программы "Обеспечение безопасности жизни населения Княгининского муниципального района Нижегородской области"</a:t>
            </a:r>
          </a:p>
          <a:p>
            <a:pPr algn="ctr"/>
            <a:r>
              <a:rPr lang="ru-RU" sz="2000" b="1" dirty="0" smtClean="0">
                <a:latin typeface="Times New Roman" pitchFamily="18" charset="0"/>
                <a:cs typeface="Times New Roman" pitchFamily="18" charset="0"/>
              </a:rPr>
              <a:t> на 2020-2024 годы</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Группа 50"/>
          <p:cNvGrpSpPr/>
          <p:nvPr/>
        </p:nvGrpSpPr>
        <p:grpSpPr>
          <a:xfrm>
            <a:off x="1214414" y="3500438"/>
            <a:ext cx="7812628" cy="428628"/>
            <a:chOff x="0" y="624"/>
            <a:chExt cx="8229599" cy="1592485"/>
          </a:xfrm>
          <a:solidFill>
            <a:schemeClr val="accent4">
              <a:lumMod val="20000"/>
              <a:lumOff val="80000"/>
            </a:schemeClr>
          </a:solidFill>
        </p:grpSpPr>
        <p:sp>
          <p:nvSpPr>
            <p:cNvPr id="52" name="Скругленный прямоугольник 51"/>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56" name="Скругленный прямоугольник 4"/>
            <p:cNvSpPr/>
            <p:nvPr/>
          </p:nvSpPr>
          <p:spPr>
            <a:xfrm>
              <a:off x="0" y="624"/>
              <a:ext cx="8229599"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Предупреждение распространения, профилактика, диагностика и лечение от новой коронавирусной инфекции (COVID-19) –  </a:t>
              </a:r>
              <a:r>
                <a:rPr lang="ru-RU" sz="1300" b="1" dirty="0" smtClean="0">
                  <a:solidFill>
                    <a:schemeClr val="tx1"/>
                  </a:solidFill>
                  <a:latin typeface="Times New Roman" pitchFamily="18" charset="0"/>
                  <a:cs typeface="Times New Roman" pitchFamily="18" charset="0"/>
                </a:rPr>
                <a:t>43,3</a:t>
              </a:r>
              <a:r>
                <a:rPr lang="ru-RU" sz="1300" b="1" kern="1200" dirty="0" smtClean="0">
                  <a:solidFill>
                    <a:schemeClr val="tx1"/>
                  </a:solidFill>
                  <a:latin typeface="Times New Roman" pitchFamily="18" charset="0"/>
                  <a:cs typeface="Times New Roman" pitchFamily="18" charset="0"/>
                </a:rPr>
                <a:t> тыс. рублей</a:t>
              </a:r>
              <a:endParaRPr lang="ru-RU" sz="1300" b="1" kern="1200" dirty="0">
                <a:solidFill>
                  <a:schemeClr val="tx1"/>
                </a:solidFill>
                <a:latin typeface="Times New Roman" pitchFamily="18" charset="0"/>
                <a:cs typeface="Times New Roman" pitchFamily="18" charset="0"/>
              </a:endParaRPr>
            </a:p>
          </p:txBody>
        </p:sp>
      </p:grpSp>
      <p:sp>
        <p:nvSpPr>
          <p:cNvPr id="9" name="Скругленный прямоугольник 8"/>
          <p:cNvSpPr/>
          <p:nvPr/>
        </p:nvSpPr>
        <p:spPr>
          <a:xfrm rot="16200000">
            <a:off x="-370183" y="1254032"/>
            <a:ext cx="2561462" cy="1645599"/>
          </a:xfrm>
          <a:prstGeom prst="roundRect">
            <a:avLst/>
          </a:prstGeom>
          <a:gradFill>
            <a:gsLst>
              <a:gs pos="0">
                <a:schemeClr val="accent6">
                  <a:lumMod val="75000"/>
                </a:schemeClr>
              </a:gs>
              <a:gs pos="50000">
                <a:schemeClr val="accent1">
                  <a:tint val="44500"/>
                  <a:satMod val="160000"/>
                </a:schemeClr>
              </a:gs>
              <a:gs pos="100000">
                <a:schemeClr val="accent1">
                  <a:tint val="23500"/>
                  <a:satMod val="16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1">
            <a:schemeClr val="accent2"/>
          </a:lnRef>
          <a:fillRef idx="2">
            <a:schemeClr val="accent2"/>
          </a:fillRef>
          <a:effectRef idx="1">
            <a:schemeClr val="accent2"/>
          </a:effectRef>
          <a:fontRef idx="minor">
            <a:schemeClr val="dk1"/>
          </a:fontRef>
        </p:style>
      </p:sp>
      <p:grpSp>
        <p:nvGrpSpPr>
          <p:cNvPr id="19" name="Группа 18"/>
          <p:cNvGrpSpPr/>
          <p:nvPr/>
        </p:nvGrpSpPr>
        <p:grpSpPr>
          <a:xfrm>
            <a:off x="69791" y="4182912"/>
            <a:ext cx="4312166" cy="285752"/>
            <a:chOff x="0" y="-108784"/>
            <a:chExt cx="8180092" cy="980457"/>
          </a:xfrm>
          <a:solidFill>
            <a:schemeClr val="accent4">
              <a:lumMod val="20000"/>
              <a:lumOff val="80000"/>
            </a:schemeClr>
          </a:solidFill>
        </p:grpSpPr>
        <p:sp>
          <p:nvSpPr>
            <p:cNvPr id="21" name="Скругленный прямоугольник 20"/>
            <p:cNvSpPr/>
            <p:nvPr/>
          </p:nvSpPr>
          <p:spPr>
            <a:xfrm>
              <a:off x="0" y="624"/>
              <a:ext cx="8180092" cy="871049"/>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22" name="Скругленный прямоугольник 4"/>
            <p:cNvSpPr/>
            <p:nvPr/>
          </p:nvSpPr>
          <p:spPr>
            <a:xfrm>
              <a:off x="17401" y="-108784"/>
              <a:ext cx="8138205" cy="844711"/>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200" dirty="0" smtClean="0">
                  <a:solidFill>
                    <a:schemeClr val="tx1"/>
                  </a:solidFill>
                  <a:latin typeface="Times New Roman" pitchFamily="18" charset="0"/>
                  <a:cs typeface="Times New Roman" pitchFamily="18" charset="0"/>
                </a:rPr>
                <a:t>Реконструкция здания автостанции в г. Княгинино Нижегородской области – </a:t>
              </a:r>
              <a:r>
                <a:rPr lang="ru-RU" sz="1200" b="1" dirty="0" smtClean="0">
                  <a:solidFill>
                    <a:schemeClr val="tx1"/>
                  </a:solidFill>
                  <a:latin typeface="Times New Roman" pitchFamily="18" charset="0"/>
                  <a:cs typeface="Times New Roman" pitchFamily="18" charset="0"/>
                </a:rPr>
                <a:t>3324,9 тыс. рублей</a:t>
              </a:r>
              <a:endParaRPr lang="ru-RU" sz="1200" b="1" kern="1200" dirty="0">
                <a:solidFill>
                  <a:schemeClr val="tx1"/>
                </a:solidFill>
                <a:latin typeface="Times New Roman" pitchFamily="18" charset="0"/>
                <a:cs typeface="Times New Roman" pitchFamily="18" charset="0"/>
              </a:endParaRPr>
            </a:p>
          </p:txBody>
        </p:sp>
      </p:grpSp>
      <p:sp>
        <p:nvSpPr>
          <p:cNvPr id="20" name="Овал 19"/>
          <p:cNvSpPr/>
          <p:nvPr/>
        </p:nvSpPr>
        <p:spPr>
          <a:xfrm>
            <a:off x="8443881" y="6440338"/>
            <a:ext cx="571504" cy="3010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Номер слайда 3"/>
          <p:cNvSpPr>
            <a:spLocks noGrp="1"/>
          </p:cNvSpPr>
          <p:nvPr>
            <p:ph type="sldNum" sz="quarter" idx="12"/>
          </p:nvPr>
        </p:nvSpPr>
        <p:spPr>
          <a:xfrm>
            <a:off x="8448702" y="6438921"/>
            <a:ext cx="447985" cy="298323"/>
          </a:xfrm>
        </p:spPr>
        <p:txBody>
          <a:bodyPr/>
          <a:lstStyle/>
          <a:p>
            <a:r>
              <a:rPr lang="ru-RU" sz="1400" dirty="0" smtClean="0">
                <a:ln>
                  <a:solidFill>
                    <a:schemeClr val="tx1"/>
                  </a:solidFill>
                </a:ln>
                <a:solidFill>
                  <a:schemeClr val="tx1"/>
                </a:solidFill>
                <a:latin typeface="Times New Roman" panose="02020603050405020304" pitchFamily="18" charset="0"/>
                <a:cs typeface="Times New Roman" panose="02020603050405020304" pitchFamily="18" charset="0"/>
              </a:rPr>
              <a:t>51</a:t>
            </a:r>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grpSp>
        <p:nvGrpSpPr>
          <p:cNvPr id="11" name="Группа 10"/>
          <p:cNvGrpSpPr/>
          <p:nvPr/>
        </p:nvGrpSpPr>
        <p:grpSpPr>
          <a:xfrm>
            <a:off x="2357422" y="1643050"/>
            <a:ext cx="6643734" cy="500066"/>
            <a:chOff x="0" y="624"/>
            <a:chExt cx="8229599" cy="936103"/>
          </a:xfrm>
          <a:solidFill>
            <a:schemeClr val="accent4">
              <a:lumMod val="20000"/>
              <a:lumOff val="80000"/>
            </a:schemeClr>
          </a:solidFill>
        </p:grpSpPr>
        <p:sp>
          <p:nvSpPr>
            <p:cNvPr id="12" name="Скругленный прямоугольник 11"/>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13" name="Скругленный прямоугольник 4"/>
            <p:cNvSpPr/>
            <p:nvPr/>
          </p:nvSpPr>
          <p:spPr>
            <a:xfrm>
              <a:off x="45697" y="46321"/>
              <a:ext cx="8138205" cy="844709"/>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На финансовое обеспечение затрат предприятиям, предоставляющим коммунальные услуги, связанных с погашением задолженности за потребленные топливно-энергетические ресурсы– </a:t>
              </a:r>
              <a:r>
                <a:rPr lang="ru-RU" sz="1300" b="1" kern="1200" dirty="0" smtClean="0">
                  <a:solidFill>
                    <a:schemeClr val="tx1"/>
                  </a:solidFill>
                  <a:latin typeface="Times New Roman" pitchFamily="18" charset="0"/>
                  <a:cs typeface="Times New Roman" pitchFamily="18" charset="0"/>
                </a:rPr>
                <a:t>2459,6 тыс.рублей</a:t>
              </a:r>
              <a:endParaRPr lang="ru-RU" sz="1300" b="1" kern="1200" dirty="0">
                <a:solidFill>
                  <a:schemeClr val="tx1"/>
                </a:solidFill>
                <a:latin typeface="Times New Roman" pitchFamily="18" charset="0"/>
                <a:cs typeface="Times New Roman" pitchFamily="18" charset="0"/>
              </a:endParaRPr>
            </a:p>
          </p:txBody>
        </p:sp>
      </p:grpSp>
      <p:grpSp>
        <p:nvGrpSpPr>
          <p:cNvPr id="24" name="Группа 23"/>
          <p:cNvGrpSpPr/>
          <p:nvPr/>
        </p:nvGrpSpPr>
        <p:grpSpPr>
          <a:xfrm>
            <a:off x="2357422" y="785794"/>
            <a:ext cx="6643734" cy="285752"/>
            <a:chOff x="0" y="624"/>
            <a:chExt cx="8229599" cy="936103"/>
          </a:xfrm>
          <a:solidFill>
            <a:schemeClr val="accent4">
              <a:lumMod val="20000"/>
              <a:lumOff val="80000"/>
            </a:schemeClr>
          </a:solidFill>
        </p:grpSpPr>
        <p:sp>
          <p:nvSpPr>
            <p:cNvPr id="25" name="Скругленный прямоугольник 24"/>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26" name="Скругленный прямоугольник 4"/>
            <p:cNvSpPr/>
            <p:nvPr/>
          </p:nvSpPr>
          <p:spPr>
            <a:xfrm>
              <a:off x="45697" y="46321"/>
              <a:ext cx="8138205" cy="844709"/>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300" kern="1200" dirty="0" smtClean="0">
                  <a:solidFill>
                    <a:schemeClr val="tx1"/>
                  </a:solidFill>
                  <a:latin typeface="Times New Roman" pitchFamily="18" charset="0"/>
                  <a:cs typeface="Times New Roman" pitchFamily="18" charset="0"/>
                </a:rPr>
                <a:t>На возмещение затрат по оказани</a:t>
              </a:r>
              <a:r>
                <a:rPr lang="ru-RU" sz="1300" dirty="0" smtClean="0">
                  <a:solidFill>
                    <a:schemeClr val="tx1"/>
                  </a:solidFill>
                  <a:latin typeface="Times New Roman" pitchFamily="18" charset="0"/>
                  <a:cs typeface="Times New Roman" pitchFamily="18" charset="0"/>
                </a:rPr>
                <a:t>ю услуг банного комплекса </a:t>
              </a:r>
              <a:r>
                <a:rPr lang="ru-RU" sz="1300" kern="1200" dirty="0" smtClean="0">
                  <a:solidFill>
                    <a:schemeClr val="tx1"/>
                  </a:solidFill>
                  <a:latin typeface="Times New Roman" pitchFamily="18" charset="0"/>
                  <a:cs typeface="Times New Roman" pitchFamily="18" charset="0"/>
                </a:rPr>
                <a:t>– </a:t>
              </a:r>
              <a:r>
                <a:rPr lang="ru-RU" sz="1300" b="1" kern="1200" dirty="0" smtClean="0">
                  <a:solidFill>
                    <a:schemeClr val="tx1"/>
                  </a:solidFill>
                  <a:latin typeface="Times New Roman" pitchFamily="18" charset="0"/>
                  <a:cs typeface="Times New Roman" pitchFamily="18" charset="0"/>
                </a:rPr>
                <a:t>488,7 тыс. рублей</a:t>
              </a:r>
              <a:endParaRPr lang="ru-RU" sz="1300" b="1" kern="1200" dirty="0">
                <a:solidFill>
                  <a:schemeClr val="tx1"/>
                </a:solidFill>
                <a:latin typeface="Times New Roman" pitchFamily="18" charset="0"/>
                <a:cs typeface="Times New Roman" pitchFamily="18" charset="0"/>
              </a:endParaRPr>
            </a:p>
          </p:txBody>
        </p:sp>
      </p:grpSp>
      <p:grpSp>
        <p:nvGrpSpPr>
          <p:cNvPr id="27" name="Группа 26"/>
          <p:cNvGrpSpPr/>
          <p:nvPr/>
        </p:nvGrpSpPr>
        <p:grpSpPr>
          <a:xfrm>
            <a:off x="2357422" y="1142984"/>
            <a:ext cx="6643734" cy="428628"/>
            <a:chOff x="87549" y="624"/>
            <a:chExt cx="8142050" cy="936103"/>
          </a:xfrm>
          <a:solidFill>
            <a:schemeClr val="accent4">
              <a:lumMod val="20000"/>
              <a:lumOff val="80000"/>
            </a:schemeClr>
          </a:solidFill>
        </p:grpSpPr>
        <p:sp>
          <p:nvSpPr>
            <p:cNvPr id="28" name="Скругленный прямоугольник 27"/>
            <p:cNvSpPr/>
            <p:nvPr/>
          </p:nvSpPr>
          <p:spPr>
            <a:xfrm>
              <a:off x="87549" y="624"/>
              <a:ext cx="8142050"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29" name="Скругленный прямоугольник 4"/>
            <p:cNvSpPr/>
            <p:nvPr/>
          </p:nvSpPr>
          <p:spPr>
            <a:xfrm>
              <a:off x="98354" y="43061"/>
              <a:ext cx="8131245" cy="844709"/>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На компенсацию затрат или недополученных доходов перевозчиков, связанных с перевозкой по маршрутам на территории Княгининского района </a:t>
              </a:r>
              <a:r>
                <a:rPr lang="ru-RU" sz="1300" kern="1200" dirty="0" smtClean="0">
                  <a:solidFill>
                    <a:schemeClr val="tx1"/>
                  </a:solidFill>
                  <a:latin typeface="Times New Roman" pitchFamily="18" charset="0"/>
                  <a:cs typeface="Times New Roman" pitchFamily="18" charset="0"/>
                </a:rPr>
                <a:t>–  </a:t>
              </a:r>
              <a:r>
                <a:rPr lang="ru-RU" sz="1300" b="1" kern="1200" dirty="0" smtClean="0">
                  <a:solidFill>
                    <a:schemeClr val="tx1"/>
                  </a:solidFill>
                  <a:latin typeface="Times New Roman" pitchFamily="18" charset="0"/>
                  <a:cs typeface="Times New Roman" pitchFamily="18" charset="0"/>
                </a:rPr>
                <a:t>2914,7 тыс. рублей</a:t>
              </a:r>
              <a:endParaRPr lang="ru-RU" sz="1300" b="1" kern="1200" dirty="0">
                <a:solidFill>
                  <a:schemeClr val="tx1"/>
                </a:solidFill>
                <a:latin typeface="Times New Roman" pitchFamily="18" charset="0"/>
                <a:cs typeface="Times New Roman" pitchFamily="18" charset="0"/>
              </a:endParaRPr>
            </a:p>
          </p:txBody>
        </p:sp>
      </p:grpSp>
      <p:sp>
        <p:nvSpPr>
          <p:cNvPr id="34" name="Стрелка вниз 33"/>
          <p:cNvSpPr/>
          <p:nvPr/>
        </p:nvSpPr>
        <p:spPr>
          <a:xfrm rot="16200000">
            <a:off x="1821637" y="678637"/>
            <a:ext cx="357190" cy="571504"/>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grpSp>
        <p:nvGrpSpPr>
          <p:cNvPr id="43" name="Группа 42"/>
          <p:cNvGrpSpPr/>
          <p:nvPr/>
        </p:nvGrpSpPr>
        <p:grpSpPr>
          <a:xfrm>
            <a:off x="4532459" y="4176605"/>
            <a:ext cx="4500594" cy="275120"/>
            <a:chOff x="0" y="624"/>
            <a:chExt cx="8229599" cy="1638183"/>
          </a:xfrm>
          <a:solidFill>
            <a:schemeClr val="accent4">
              <a:lumMod val="20000"/>
              <a:lumOff val="80000"/>
            </a:schemeClr>
          </a:solidFill>
        </p:grpSpPr>
        <p:sp>
          <p:nvSpPr>
            <p:cNvPr id="44" name="Скругленный прямоугольник 43"/>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45" name="Скругленный прямоугольник 4"/>
            <p:cNvSpPr/>
            <p:nvPr/>
          </p:nvSpPr>
          <p:spPr>
            <a:xfrm>
              <a:off x="45695" y="46320"/>
              <a:ext cx="8138203" cy="1592487"/>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300" kern="1200" dirty="0" smtClean="0">
                  <a:solidFill>
                    <a:schemeClr val="tx1"/>
                  </a:solidFill>
                  <a:latin typeface="Times New Roman" pitchFamily="18" charset="0"/>
                  <a:cs typeface="Times New Roman" pitchFamily="18" charset="0"/>
                </a:rPr>
                <a:t>Природоохранные мероприятия</a:t>
              </a:r>
              <a:r>
                <a:rPr lang="ru-RU" sz="1300" dirty="0" smtClean="0">
                  <a:solidFill>
                    <a:schemeClr val="tx1"/>
                  </a:solidFill>
                  <a:latin typeface="Times New Roman" pitchFamily="18" charset="0"/>
                  <a:cs typeface="Times New Roman" pitchFamily="18" charset="0"/>
                </a:rPr>
                <a:t> </a:t>
              </a:r>
              <a:r>
                <a:rPr lang="ru-RU" sz="1300" kern="1200" dirty="0" smtClean="0">
                  <a:solidFill>
                    <a:schemeClr val="tx1"/>
                  </a:solidFill>
                  <a:latin typeface="Times New Roman" pitchFamily="18" charset="0"/>
                  <a:cs typeface="Times New Roman" pitchFamily="18" charset="0"/>
                </a:rPr>
                <a:t>– </a:t>
              </a:r>
              <a:r>
                <a:rPr lang="ru-RU" sz="1300" b="1" kern="1200" dirty="0" smtClean="0">
                  <a:solidFill>
                    <a:schemeClr val="tx1"/>
                  </a:solidFill>
                  <a:latin typeface="Times New Roman" pitchFamily="18" charset="0"/>
                  <a:cs typeface="Times New Roman" pitchFamily="18" charset="0"/>
                </a:rPr>
                <a:t>20,3 тыс. рублей</a:t>
              </a:r>
              <a:endParaRPr lang="ru-RU" sz="1300" b="1" kern="1200" dirty="0">
                <a:solidFill>
                  <a:schemeClr val="tx1"/>
                </a:solidFill>
                <a:latin typeface="Times New Roman" pitchFamily="18" charset="0"/>
                <a:cs typeface="Times New Roman" pitchFamily="18" charset="0"/>
              </a:endParaRPr>
            </a:p>
          </p:txBody>
        </p:sp>
      </p:grpSp>
      <p:sp>
        <p:nvSpPr>
          <p:cNvPr id="47" name="TextBox 46"/>
          <p:cNvSpPr txBox="1"/>
          <p:nvPr/>
        </p:nvSpPr>
        <p:spPr>
          <a:xfrm>
            <a:off x="0" y="1000108"/>
            <a:ext cx="1714480" cy="2308324"/>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В рамках муниципальной программы предоставлены субсидии предприятиям жилищно-коммунального хозяйства в сумме      7 692,9 тыс. рублей, в том числе:</a:t>
            </a:r>
          </a:p>
          <a:p>
            <a:pPr algn="ctr"/>
            <a:endParaRPr lang="ru-RU" sz="1200" dirty="0">
              <a:latin typeface="Times New Roman" pitchFamily="18" charset="0"/>
              <a:cs typeface="Times New Roman" pitchFamily="18" charset="0"/>
            </a:endParaRPr>
          </a:p>
        </p:txBody>
      </p:sp>
      <p:sp>
        <p:nvSpPr>
          <p:cNvPr id="48" name="Прямоугольник 47"/>
          <p:cNvSpPr/>
          <p:nvPr/>
        </p:nvSpPr>
        <p:spPr>
          <a:xfrm>
            <a:off x="214282" y="0"/>
            <a:ext cx="8786874" cy="830997"/>
          </a:xfrm>
          <a:prstGeom prst="rect">
            <a:avLst/>
          </a:prstGeom>
        </p:spPr>
        <p:txBody>
          <a:bodyPr wrap="square">
            <a:spAutoFit/>
          </a:bodyPr>
          <a:lstStyle/>
          <a:p>
            <a:pPr lvl="0" algn="ctr"/>
            <a:r>
              <a:rPr lang="ru-RU" sz="1600" b="1" dirty="0" smtClean="0">
                <a:latin typeface="Times New Roman" pitchFamily="18" charset="0"/>
                <a:cs typeface="Times New Roman" pitchFamily="18" charset="0"/>
              </a:rPr>
              <a:t>Итоги муниципальной программы «Обеспечение населения Княгининского муниципального района Нижегородской области качественными услугами в сфере жилищно-коммунального хозяйства и транспортного обслуживания» на 2020-2024 годы</a:t>
            </a:r>
            <a:endParaRPr lang="ru-RU" sz="1600" b="1" dirty="0">
              <a:latin typeface="Times New Roman" pitchFamily="18" charset="0"/>
              <a:cs typeface="Times New Roman" pitchFamily="18" charset="0"/>
            </a:endParaRPr>
          </a:p>
        </p:txBody>
      </p:sp>
      <p:grpSp>
        <p:nvGrpSpPr>
          <p:cNvPr id="38" name="Группа 37"/>
          <p:cNvGrpSpPr/>
          <p:nvPr/>
        </p:nvGrpSpPr>
        <p:grpSpPr>
          <a:xfrm>
            <a:off x="2331185" y="2240480"/>
            <a:ext cx="6695858" cy="500066"/>
            <a:chOff x="0" y="624"/>
            <a:chExt cx="8229599" cy="936103"/>
          </a:xfrm>
          <a:solidFill>
            <a:schemeClr val="accent4">
              <a:lumMod val="20000"/>
              <a:lumOff val="80000"/>
            </a:schemeClr>
          </a:solidFill>
        </p:grpSpPr>
        <p:sp>
          <p:nvSpPr>
            <p:cNvPr id="42" name="Скругленный прямоугольник 41"/>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46" name="Скругленный прямоугольник 4"/>
            <p:cNvSpPr/>
            <p:nvPr/>
          </p:nvSpPr>
          <p:spPr>
            <a:xfrm>
              <a:off x="45697" y="46321"/>
              <a:ext cx="8138205" cy="844709"/>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на финансовое обеспечение затрат предприятиям, предоставляющим коммунальные услуги по холодному водоснабжению, связанных с проведением ремонта объектов водоснабжения–  </a:t>
              </a:r>
              <a:r>
                <a:rPr lang="ru-RU" sz="1300" b="1" kern="1200" dirty="0" smtClean="0">
                  <a:solidFill>
                    <a:schemeClr val="tx1"/>
                  </a:solidFill>
                  <a:latin typeface="Times New Roman" pitchFamily="18" charset="0"/>
                  <a:cs typeface="Times New Roman" pitchFamily="18" charset="0"/>
                </a:rPr>
                <a:t>232,4 тыс. рублей</a:t>
              </a:r>
              <a:endParaRPr lang="ru-RU" sz="1300" b="1" kern="1200" dirty="0">
                <a:solidFill>
                  <a:schemeClr val="tx1"/>
                </a:solidFill>
                <a:latin typeface="Times New Roman" pitchFamily="18" charset="0"/>
                <a:cs typeface="Times New Roman" pitchFamily="18" charset="0"/>
              </a:endParaRPr>
            </a:p>
          </p:txBody>
        </p:sp>
      </p:grpSp>
      <p:grpSp>
        <p:nvGrpSpPr>
          <p:cNvPr id="53" name="Группа 52"/>
          <p:cNvGrpSpPr/>
          <p:nvPr/>
        </p:nvGrpSpPr>
        <p:grpSpPr>
          <a:xfrm>
            <a:off x="28588" y="4640112"/>
            <a:ext cx="8997478" cy="344903"/>
            <a:chOff x="0" y="624"/>
            <a:chExt cx="8297055" cy="936103"/>
          </a:xfrm>
          <a:solidFill>
            <a:schemeClr val="accent4">
              <a:lumMod val="20000"/>
              <a:lumOff val="80000"/>
            </a:schemeClr>
          </a:solidFill>
        </p:grpSpPr>
        <p:sp>
          <p:nvSpPr>
            <p:cNvPr id="54" name="Скругленный прямоугольник 53"/>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55" name="Скругленный прямоугольник 4"/>
            <p:cNvSpPr/>
            <p:nvPr/>
          </p:nvSpPr>
          <p:spPr>
            <a:xfrm>
              <a:off x="45697" y="46321"/>
              <a:ext cx="8251358" cy="844709"/>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Проектирование, включая государственную экспертизу газовой котельной мощностью 1,1 МВт в г.Княгинино Нижегородской области – </a:t>
              </a:r>
              <a:r>
                <a:rPr lang="ru-RU" sz="1300" b="1" kern="1200" dirty="0" smtClean="0">
                  <a:solidFill>
                    <a:schemeClr val="tx1"/>
                  </a:solidFill>
                  <a:latin typeface="Times New Roman" pitchFamily="18" charset="0"/>
                  <a:cs typeface="Times New Roman" pitchFamily="18" charset="0"/>
                </a:rPr>
                <a:t>2418,1 тыс. рублей</a:t>
              </a:r>
              <a:endParaRPr lang="ru-RU" sz="1300" b="1" kern="1200" dirty="0">
                <a:solidFill>
                  <a:schemeClr val="tx1"/>
                </a:solidFill>
                <a:latin typeface="Times New Roman" pitchFamily="18" charset="0"/>
                <a:cs typeface="Times New Roman" pitchFamily="18" charset="0"/>
              </a:endParaRPr>
            </a:p>
          </p:txBody>
        </p:sp>
      </p:grpSp>
      <p:sp>
        <p:nvSpPr>
          <p:cNvPr id="68" name="Стрелка вниз 67"/>
          <p:cNvSpPr/>
          <p:nvPr/>
        </p:nvSpPr>
        <p:spPr>
          <a:xfrm rot="16200000">
            <a:off x="1821637" y="1107265"/>
            <a:ext cx="357190" cy="571504"/>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69" name="Стрелка вниз 68"/>
          <p:cNvSpPr/>
          <p:nvPr/>
        </p:nvSpPr>
        <p:spPr>
          <a:xfrm rot="16200000">
            <a:off x="1821637" y="1678769"/>
            <a:ext cx="357190" cy="571504"/>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70" name="Стрелка вниз 69"/>
          <p:cNvSpPr/>
          <p:nvPr/>
        </p:nvSpPr>
        <p:spPr>
          <a:xfrm rot="16200000">
            <a:off x="1821637" y="2250273"/>
            <a:ext cx="357190" cy="571504"/>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grpSp>
        <p:nvGrpSpPr>
          <p:cNvPr id="71" name="Группа 70"/>
          <p:cNvGrpSpPr/>
          <p:nvPr/>
        </p:nvGrpSpPr>
        <p:grpSpPr>
          <a:xfrm>
            <a:off x="61813" y="5116915"/>
            <a:ext cx="4152710" cy="486117"/>
            <a:chOff x="0" y="624"/>
            <a:chExt cx="8229599" cy="1592485"/>
          </a:xfrm>
          <a:solidFill>
            <a:schemeClr val="accent4">
              <a:lumMod val="20000"/>
              <a:lumOff val="80000"/>
            </a:schemeClr>
          </a:solidFill>
        </p:grpSpPr>
        <p:sp>
          <p:nvSpPr>
            <p:cNvPr id="72" name="Скругленный прямоугольник 71"/>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73" name="Скругленный прямоугольник 4"/>
            <p:cNvSpPr/>
            <p:nvPr/>
          </p:nvSpPr>
          <p:spPr>
            <a:xfrm>
              <a:off x="0" y="624"/>
              <a:ext cx="8229599"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200" dirty="0" smtClean="0">
                  <a:solidFill>
                    <a:schemeClr val="tx1"/>
                  </a:solidFill>
                  <a:latin typeface="Times New Roman" pitchFamily="18" charset="0"/>
                  <a:cs typeface="Times New Roman" pitchFamily="18" charset="0"/>
                </a:rPr>
                <a:t>Выполнение работ по созданию (обустройству) контейнерных площадок на территории Княгининского муниципального района– </a:t>
              </a:r>
              <a:r>
                <a:rPr lang="ru-RU" sz="1200" b="1" kern="1200" dirty="0" smtClean="0">
                  <a:solidFill>
                    <a:schemeClr val="tx1"/>
                  </a:solidFill>
                  <a:latin typeface="Times New Roman" pitchFamily="18" charset="0"/>
                  <a:cs typeface="Times New Roman" pitchFamily="18" charset="0"/>
                </a:rPr>
                <a:t>1332,7 тыс. рублей</a:t>
              </a:r>
              <a:endParaRPr lang="ru-RU" sz="1200" b="1" kern="1200" dirty="0">
                <a:solidFill>
                  <a:schemeClr val="tx1"/>
                </a:solidFill>
                <a:latin typeface="Times New Roman" pitchFamily="18" charset="0"/>
                <a:cs typeface="Times New Roman" pitchFamily="18" charset="0"/>
              </a:endParaRPr>
            </a:p>
          </p:txBody>
        </p:sp>
      </p:grpSp>
      <p:sp>
        <p:nvSpPr>
          <p:cNvPr id="76" name="Скругленный прямоугольник 4"/>
          <p:cNvSpPr/>
          <p:nvPr/>
        </p:nvSpPr>
        <p:spPr>
          <a:xfrm>
            <a:off x="105303" y="5858539"/>
            <a:ext cx="4143404" cy="486117"/>
          </a:xfrm>
          <a:prstGeom prst="rect">
            <a:avLst/>
          </a:prstGeom>
          <a:solidFill>
            <a:schemeClr val="accent4">
              <a:lumMod val="20000"/>
              <a:lumOff val="80000"/>
            </a:schemeClr>
          </a:solid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200" dirty="0" smtClean="0">
                <a:solidFill>
                  <a:schemeClr val="tx1"/>
                </a:solidFill>
                <a:latin typeface="Times New Roman" pitchFamily="18" charset="0"/>
                <a:cs typeface="Times New Roman" pitchFamily="18" charset="0"/>
              </a:rPr>
              <a:t>Приобретение контейнеров и (или) бункеров для контейнерных площадок расположенных на территории Княгининского муниципального района– </a:t>
            </a:r>
            <a:r>
              <a:rPr lang="ru-RU" sz="1200" b="1" kern="1200" dirty="0" smtClean="0">
                <a:solidFill>
                  <a:schemeClr val="tx1"/>
                </a:solidFill>
                <a:latin typeface="Times New Roman" pitchFamily="18" charset="0"/>
                <a:cs typeface="Times New Roman" pitchFamily="18" charset="0"/>
              </a:rPr>
              <a:t>475,4 тыс. рублей</a:t>
            </a:r>
            <a:endParaRPr lang="ru-RU" sz="1200" b="1" kern="1200" dirty="0">
              <a:solidFill>
                <a:schemeClr val="tx1"/>
              </a:solidFill>
              <a:latin typeface="Times New Roman" pitchFamily="18" charset="0"/>
              <a:cs typeface="Times New Roman" pitchFamily="18" charset="0"/>
            </a:endParaRPr>
          </a:p>
        </p:txBody>
      </p:sp>
      <p:grpSp>
        <p:nvGrpSpPr>
          <p:cNvPr id="77" name="Группа 76"/>
          <p:cNvGrpSpPr/>
          <p:nvPr/>
        </p:nvGrpSpPr>
        <p:grpSpPr>
          <a:xfrm>
            <a:off x="4307513" y="5164441"/>
            <a:ext cx="4733151" cy="428628"/>
            <a:chOff x="0" y="624"/>
            <a:chExt cx="8229599" cy="1592485"/>
          </a:xfrm>
          <a:solidFill>
            <a:schemeClr val="accent4">
              <a:lumMod val="20000"/>
              <a:lumOff val="80000"/>
            </a:schemeClr>
          </a:solidFill>
        </p:grpSpPr>
        <p:sp>
          <p:nvSpPr>
            <p:cNvPr id="78" name="Скругленный прямоугольник 77"/>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79" name="Скругленный прямоугольник 4"/>
            <p:cNvSpPr/>
            <p:nvPr/>
          </p:nvSpPr>
          <p:spPr>
            <a:xfrm>
              <a:off x="0" y="624"/>
              <a:ext cx="8229599"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200" dirty="0" smtClean="0">
                  <a:solidFill>
                    <a:schemeClr val="tx1"/>
                  </a:solidFill>
                  <a:latin typeface="Times New Roman" pitchFamily="18" charset="0"/>
                  <a:cs typeface="Times New Roman" pitchFamily="18" charset="0"/>
                </a:rPr>
                <a:t>Проектирование и строительство очистных сооружений канализации в Княгининском муниципальном районе Нижегородской области– </a:t>
              </a:r>
              <a:r>
                <a:rPr lang="ru-RU" sz="1200" b="1" kern="1200" dirty="0" smtClean="0">
                  <a:solidFill>
                    <a:schemeClr val="tx1"/>
                  </a:solidFill>
                  <a:latin typeface="Times New Roman" pitchFamily="18" charset="0"/>
                  <a:cs typeface="Times New Roman" pitchFamily="18" charset="0"/>
                </a:rPr>
                <a:t>411,2 тыс. рублей</a:t>
              </a:r>
              <a:endParaRPr lang="ru-RU" sz="1200" b="1" kern="1200" dirty="0">
                <a:solidFill>
                  <a:schemeClr val="tx1"/>
                </a:solidFill>
                <a:latin typeface="Times New Roman" pitchFamily="18" charset="0"/>
                <a:cs typeface="Times New Roman" pitchFamily="18" charset="0"/>
              </a:endParaRPr>
            </a:p>
          </p:txBody>
        </p:sp>
      </p:grpSp>
      <p:sp>
        <p:nvSpPr>
          <p:cNvPr id="85" name="Скругленный прямоугольник 4"/>
          <p:cNvSpPr/>
          <p:nvPr/>
        </p:nvSpPr>
        <p:spPr>
          <a:xfrm>
            <a:off x="4357686" y="5857892"/>
            <a:ext cx="4669356" cy="486141"/>
          </a:xfrm>
          <a:prstGeom prst="rect">
            <a:avLst/>
          </a:prstGeom>
          <a:solidFill>
            <a:schemeClr val="accent4">
              <a:lumMod val="20000"/>
              <a:lumOff val="80000"/>
            </a:schemeClr>
          </a:solid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Обеспечение устойчивого водоснабжения города Княгинино Нижегородской области - </a:t>
            </a:r>
            <a:r>
              <a:rPr lang="ru-RU" sz="1300" b="1" dirty="0" smtClean="0">
                <a:solidFill>
                  <a:schemeClr val="tx1"/>
                </a:solidFill>
                <a:latin typeface="Times New Roman" pitchFamily="18" charset="0"/>
                <a:cs typeface="Times New Roman" pitchFamily="18" charset="0"/>
              </a:rPr>
              <a:t>200,0</a:t>
            </a:r>
            <a:r>
              <a:rPr lang="ru-RU" sz="1300" b="1" kern="1200" dirty="0" smtClean="0">
                <a:solidFill>
                  <a:schemeClr val="tx1"/>
                </a:solidFill>
                <a:latin typeface="Times New Roman" pitchFamily="18" charset="0"/>
                <a:cs typeface="Times New Roman" pitchFamily="18" charset="0"/>
              </a:rPr>
              <a:t> тыс. рублей</a:t>
            </a:r>
            <a:endParaRPr lang="ru-RU" sz="1300" b="1" kern="1200" dirty="0">
              <a:solidFill>
                <a:schemeClr val="tx1"/>
              </a:solidFill>
              <a:latin typeface="Times New Roman" pitchFamily="18" charset="0"/>
              <a:cs typeface="Times New Roman" pitchFamily="18" charset="0"/>
            </a:endParaRPr>
          </a:p>
        </p:txBody>
      </p:sp>
      <p:sp>
        <p:nvSpPr>
          <p:cNvPr id="57" name="Скругленный прямоугольник 4"/>
          <p:cNvSpPr/>
          <p:nvPr/>
        </p:nvSpPr>
        <p:spPr>
          <a:xfrm>
            <a:off x="2339818" y="2870791"/>
            <a:ext cx="6665959" cy="451243"/>
          </a:xfrm>
          <a:prstGeom prst="rect">
            <a:avLst/>
          </a:prstGeom>
          <a:solidFill>
            <a:schemeClr val="accent4">
              <a:lumMod val="20000"/>
              <a:lumOff val="80000"/>
            </a:schemeClr>
          </a:solid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на финансовое обеспечение мероприятий, связанных с предотвращением влияния ухудшения экономической ситуации из-за распространения </a:t>
            </a:r>
            <a:r>
              <a:rPr lang="ru-RU" sz="1300" dirty="0" err="1" smtClean="0">
                <a:solidFill>
                  <a:schemeClr val="tx1"/>
                </a:solidFill>
                <a:latin typeface="Times New Roman" pitchFamily="18" charset="0"/>
                <a:cs typeface="Times New Roman" pitchFamily="18" charset="0"/>
              </a:rPr>
              <a:t>короновирусной</a:t>
            </a:r>
            <a:r>
              <a:rPr lang="ru-RU" sz="1300" dirty="0" smtClean="0">
                <a:solidFill>
                  <a:schemeClr val="tx1"/>
                </a:solidFill>
                <a:latin typeface="Times New Roman" pitchFamily="18" charset="0"/>
                <a:cs typeface="Times New Roman" pitchFamily="18" charset="0"/>
              </a:rPr>
              <a:t> инфекции (COVID-19) на деятельность транспортных мероприятий  </a:t>
            </a:r>
            <a:r>
              <a:rPr lang="ru-RU" sz="1300" b="1" kern="1200" dirty="0" smtClean="0">
                <a:solidFill>
                  <a:schemeClr val="tx1"/>
                </a:solidFill>
                <a:latin typeface="Times New Roman" pitchFamily="18" charset="0"/>
                <a:cs typeface="Times New Roman" pitchFamily="18" charset="0"/>
              </a:rPr>
              <a:t>1554,2 тыс. рублей</a:t>
            </a:r>
            <a:endParaRPr lang="ru-RU" sz="1300" b="1" kern="1200" dirty="0">
              <a:solidFill>
                <a:schemeClr val="tx1"/>
              </a:solidFill>
              <a:latin typeface="Times New Roman" pitchFamily="18" charset="0"/>
              <a:cs typeface="Times New Roman" pitchFamily="18" charset="0"/>
            </a:endParaRPr>
          </a:p>
        </p:txBody>
      </p:sp>
      <p:sp>
        <p:nvSpPr>
          <p:cNvPr id="58" name="Стрелка вниз 57"/>
          <p:cNvSpPr/>
          <p:nvPr/>
        </p:nvSpPr>
        <p:spPr>
          <a:xfrm rot="16200000">
            <a:off x="1821637" y="2750339"/>
            <a:ext cx="357190" cy="571504"/>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49" name="Стрелка вниз 48"/>
          <p:cNvSpPr/>
          <p:nvPr/>
        </p:nvSpPr>
        <p:spPr>
          <a:xfrm rot="19632833">
            <a:off x="1009577" y="3186687"/>
            <a:ext cx="357190" cy="474580"/>
          </a:xfrm>
          <a:prstGeom prst="downArrow">
            <a:avLst/>
          </a:prstGeom>
          <a:gradFill>
            <a:gsLst>
              <a:gs pos="0">
                <a:srgbClr val="92D050"/>
              </a:gs>
              <a:gs pos="50000">
                <a:srgbClr val="4F81BD">
                  <a:tint val="44500"/>
                  <a:satMod val="160000"/>
                </a:srgbClr>
              </a:gs>
              <a:gs pos="100000">
                <a:srgbClr val="4F81BD">
                  <a:tint val="23500"/>
                  <a:satMod val="160000"/>
                </a:srgbClr>
              </a:gs>
            </a:gsLst>
            <a:lin ang="5400000"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Овал 19"/>
          <p:cNvSpPr/>
          <p:nvPr/>
        </p:nvSpPr>
        <p:spPr>
          <a:xfrm>
            <a:off x="8162175" y="6379223"/>
            <a:ext cx="571504" cy="3010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Номер слайда 5"/>
          <p:cNvSpPr>
            <a:spLocks noGrp="1"/>
          </p:cNvSpPr>
          <p:nvPr>
            <p:ph type="sldNum" sz="quarter" idx="12"/>
          </p:nvPr>
        </p:nvSpPr>
        <p:spPr>
          <a:xfrm>
            <a:off x="8143899" y="6341376"/>
            <a:ext cx="479105" cy="365125"/>
          </a:xfrm>
        </p:spPr>
        <p:txBody>
          <a:bodyPr/>
          <a:lstStyle/>
          <a:p>
            <a:fld id="{0DF55276-7436-4E82-921F-7D04667C0D27}" type="slidenum">
              <a:rPr lang="ru-RU" sz="1600" b="1" smtClean="0">
                <a:solidFill>
                  <a:schemeClr val="tx1"/>
                </a:solidFill>
                <a:latin typeface="Times New Roman" pitchFamily="18" charset="0"/>
                <a:cs typeface="Times New Roman" pitchFamily="18" charset="0"/>
              </a:rPr>
              <a:pPr/>
              <a:t>53</a:t>
            </a:fld>
            <a:endParaRPr lang="ru-RU" sz="1600" b="1" dirty="0">
              <a:solidFill>
                <a:schemeClr val="tx1"/>
              </a:solidFill>
              <a:latin typeface="Times New Roman" pitchFamily="18" charset="0"/>
              <a:cs typeface="Times New Roman" pitchFamily="18" charset="0"/>
            </a:endParaRPr>
          </a:p>
        </p:txBody>
      </p:sp>
      <p:sp>
        <p:nvSpPr>
          <p:cNvPr id="7" name="Прямоугольник 6"/>
          <p:cNvSpPr/>
          <p:nvPr/>
        </p:nvSpPr>
        <p:spPr>
          <a:xfrm>
            <a:off x="214282" y="214290"/>
            <a:ext cx="8786874" cy="830997"/>
          </a:xfrm>
          <a:prstGeom prst="rect">
            <a:avLst/>
          </a:prstGeom>
        </p:spPr>
        <p:txBody>
          <a:bodyPr wrap="square">
            <a:spAutoFit/>
          </a:bodyPr>
          <a:lstStyle/>
          <a:p>
            <a:pPr lvl="0" algn="ctr"/>
            <a:r>
              <a:rPr lang="ru-RU" sz="1600" b="1" dirty="0" smtClean="0">
                <a:latin typeface="Times New Roman" pitchFamily="18" charset="0"/>
                <a:cs typeface="Times New Roman" pitchFamily="18" charset="0"/>
              </a:rPr>
              <a:t>Итоги муниципальной программы «Обеспечение населения Княгининского муниципального района Нижегородской области качественными услугами в сфере жилищно-коммунального хозяйства и транспортного обслуживания» на 2020-2024 годы</a:t>
            </a:r>
            <a:endParaRPr lang="ru-RU" sz="1600" b="1" dirty="0">
              <a:latin typeface="Times New Roman" pitchFamily="18" charset="0"/>
              <a:cs typeface="Times New Roman" pitchFamily="18" charset="0"/>
            </a:endParaRPr>
          </a:p>
        </p:txBody>
      </p:sp>
      <p:grpSp>
        <p:nvGrpSpPr>
          <p:cNvPr id="8" name="Группа 7"/>
          <p:cNvGrpSpPr/>
          <p:nvPr/>
        </p:nvGrpSpPr>
        <p:grpSpPr>
          <a:xfrm>
            <a:off x="285720" y="1142984"/>
            <a:ext cx="8572560" cy="571504"/>
            <a:chOff x="0" y="624"/>
            <a:chExt cx="8229599" cy="1592485"/>
          </a:xfrm>
          <a:solidFill>
            <a:schemeClr val="accent4">
              <a:lumMod val="20000"/>
              <a:lumOff val="80000"/>
            </a:schemeClr>
          </a:solidFill>
        </p:grpSpPr>
        <p:sp>
          <p:nvSpPr>
            <p:cNvPr id="9" name="Скругленный прямоугольник 8"/>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10" name="Скругленный прямоугольник 4"/>
            <p:cNvSpPr/>
            <p:nvPr/>
          </p:nvSpPr>
          <p:spPr>
            <a:xfrm>
              <a:off x="0" y="624"/>
              <a:ext cx="8229599"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Предоставление субсидий на реализацию мероприятий по обустройству и восстановлению памятных мест, посвященных Великой отечественной войне 1941-1945 гг.– </a:t>
              </a:r>
              <a:r>
                <a:rPr lang="ru-RU" sz="1300" b="1" dirty="0" smtClean="0">
                  <a:solidFill>
                    <a:schemeClr val="tx1"/>
                  </a:solidFill>
                  <a:latin typeface="Times New Roman" pitchFamily="18" charset="0"/>
                  <a:cs typeface="Times New Roman" pitchFamily="18" charset="0"/>
                </a:rPr>
                <a:t>372,7</a:t>
              </a:r>
              <a:r>
                <a:rPr lang="ru-RU" sz="1300" b="1" kern="1200" dirty="0" smtClean="0">
                  <a:solidFill>
                    <a:schemeClr val="tx1"/>
                  </a:solidFill>
                  <a:latin typeface="Times New Roman" pitchFamily="18" charset="0"/>
                  <a:cs typeface="Times New Roman" pitchFamily="18" charset="0"/>
                </a:rPr>
                <a:t> тыс. рублей</a:t>
              </a:r>
              <a:endParaRPr lang="ru-RU" sz="1300" b="1" kern="1200" dirty="0">
                <a:solidFill>
                  <a:schemeClr val="tx1"/>
                </a:solidFill>
                <a:latin typeface="Times New Roman" pitchFamily="18" charset="0"/>
                <a:cs typeface="Times New Roman" pitchFamily="18" charset="0"/>
              </a:endParaRPr>
            </a:p>
          </p:txBody>
        </p:sp>
      </p:grpSp>
      <p:grpSp>
        <p:nvGrpSpPr>
          <p:cNvPr id="11" name="Группа 10"/>
          <p:cNvGrpSpPr/>
          <p:nvPr/>
        </p:nvGrpSpPr>
        <p:grpSpPr>
          <a:xfrm>
            <a:off x="928662" y="5500702"/>
            <a:ext cx="7500990" cy="642942"/>
            <a:chOff x="0" y="624"/>
            <a:chExt cx="8229599" cy="936103"/>
          </a:xfrm>
          <a:solidFill>
            <a:schemeClr val="accent4">
              <a:lumMod val="20000"/>
              <a:lumOff val="80000"/>
            </a:schemeClr>
          </a:solidFill>
        </p:grpSpPr>
        <p:sp>
          <p:nvSpPr>
            <p:cNvPr id="12" name="Скругленный прямоугольник 11"/>
            <p:cNvSpPr/>
            <p:nvPr/>
          </p:nvSpPr>
          <p:spPr>
            <a:xfrm>
              <a:off x="0" y="624"/>
              <a:ext cx="8229599" cy="936103"/>
            </a:xfrm>
            <a:prstGeom prst="roundRect">
              <a:avLst/>
            </a:prstGeom>
            <a:ln/>
          </p:spPr>
          <p:style>
            <a:lnRef idx="1">
              <a:schemeClr val="accent1"/>
            </a:lnRef>
            <a:fillRef idx="2">
              <a:schemeClr val="accent1"/>
            </a:fillRef>
            <a:effectRef idx="1">
              <a:schemeClr val="accent1"/>
            </a:effectRef>
            <a:fontRef idx="minor">
              <a:schemeClr val="dk1"/>
            </a:fontRef>
          </p:style>
        </p:sp>
        <p:sp>
          <p:nvSpPr>
            <p:cNvPr id="13" name="Скругленный прямоугольник 4"/>
            <p:cNvSpPr/>
            <p:nvPr/>
          </p:nvSpPr>
          <p:spPr>
            <a:xfrm>
              <a:off x="45697" y="46321"/>
              <a:ext cx="8138205" cy="844710"/>
            </a:xfrm>
            <a:prstGeom prst="rect">
              <a:avLst/>
            </a:prstGeom>
            <a:ln/>
          </p:spPr>
          <p:style>
            <a:lnRef idx="1">
              <a:schemeClr val="accent1"/>
            </a:lnRef>
            <a:fillRef idx="2">
              <a:schemeClr val="accent1"/>
            </a:fillRef>
            <a:effectRef idx="1">
              <a:schemeClr val="accent1"/>
            </a:effectRef>
            <a:fontRef idx="minor">
              <a:schemeClr val="dk1"/>
            </a:fontRef>
          </p:style>
          <p:txBody>
            <a:bodyPr spcFirstLastPara="0" vert="horz" wrap="square" lIns="68580" tIns="68580" rIns="68580" bIns="68580" numCol="1" spcCol="1270" anchor="ctr" anchorCtr="0">
              <a:noAutofit/>
            </a:bodyPr>
            <a:lstStyle/>
            <a:p>
              <a:pPr lvl="0" defTabSz="800100" rtl="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ИТОГО по муниципальной программе – 45 340,0 тыс. рублей</a:t>
              </a:r>
              <a:endParaRPr lang="ru-RU" sz="2000" b="1" kern="1200" dirty="0">
                <a:solidFill>
                  <a:schemeClr val="tx1"/>
                </a:solidFill>
                <a:latin typeface="Times New Roman" pitchFamily="18" charset="0"/>
                <a:cs typeface="Times New Roman" pitchFamily="18" charset="0"/>
              </a:endParaRPr>
            </a:p>
          </p:txBody>
        </p:sp>
      </p:grpSp>
      <p:grpSp>
        <p:nvGrpSpPr>
          <p:cNvPr id="14" name="Группа 13"/>
          <p:cNvGrpSpPr/>
          <p:nvPr/>
        </p:nvGrpSpPr>
        <p:grpSpPr>
          <a:xfrm>
            <a:off x="285720" y="1857364"/>
            <a:ext cx="8572560" cy="500066"/>
            <a:chOff x="0" y="624"/>
            <a:chExt cx="8229599" cy="1638181"/>
          </a:xfrm>
          <a:solidFill>
            <a:schemeClr val="accent4">
              <a:lumMod val="20000"/>
              <a:lumOff val="80000"/>
            </a:schemeClr>
          </a:solidFill>
        </p:grpSpPr>
        <p:sp>
          <p:nvSpPr>
            <p:cNvPr id="15" name="Скругленный прямоугольник 14"/>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16" name="Скругленный прямоугольник 4"/>
            <p:cNvSpPr/>
            <p:nvPr/>
          </p:nvSpPr>
          <p:spPr>
            <a:xfrm>
              <a:off x="45696" y="46320"/>
              <a:ext cx="8138204"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Награждение победителей смотра-конкурса на звание "Лучшее муниципальное образование Нижегородской области в сфере благоустройства и дорожной деятельности"– </a:t>
              </a:r>
              <a:r>
                <a:rPr lang="ru-RU" sz="1300" b="1" kern="1200" dirty="0" smtClean="0">
                  <a:solidFill>
                    <a:schemeClr val="tx1"/>
                  </a:solidFill>
                  <a:latin typeface="Times New Roman" pitchFamily="18" charset="0"/>
                  <a:cs typeface="Times New Roman" pitchFamily="18" charset="0"/>
                </a:rPr>
                <a:t>1913,0 тыс. рублей</a:t>
              </a:r>
              <a:endParaRPr lang="ru-RU" sz="1300" b="1" kern="1200" dirty="0">
                <a:solidFill>
                  <a:schemeClr val="tx1"/>
                </a:solidFill>
                <a:latin typeface="Times New Roman" pitchFamily="18" charset="0"/>
                <a:cs typeface="Times New Roman" pitchFamily="18" charset="0"/>
              </a:endParaRPr>
            </a:p>
          </p:txBody>
        </p:sp>
      </p:grpSp>
      <p:grpSp>
        <p:nvGrpSpPr>
          <p:cNvPr id="17" name="Группа 16"/>
          <p:cNvGrpSpPr/>
          <p:nvPr/>
        </p:nvGrpSpPr>
        <p:grpSpPr>
          <a:xfrm>
            <a:off x="285720" y="2500306"/>
            <a:ext cx="8572560" cy="1214446"/>
            <a:chOff x="0" y="624"/>
            <a:chExt cx="8229599" cy="1638181"/>
          </a:xfrm>
          <a:solidFill>
            <a:schemeClr val="accent4">
              <a:lumMod val="20000"/>
              <a:lumOff val="80000"/>
            </a:schemeClr>
          </a:solidFill>
        </p:grpSpPr>
        <p:sp>
          <p:nvSpPr>
            <p:cNvPr id="18" name="Скругленный прямоугольник 17"/>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19" name="Скругленный прямоугольник 4"/>
            <p:cNvSpPr/>
            <p:nvPr/>
          </p:nvSpPr>
          <p:spPr>
            <a:xfrm>
              <a:off x="45696" y="46320"/>
              <a:ext cx="8138204"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Предоставление иных межбюджетных трансфертов, выделенных из резервного фонда Правительства Нижегородской области поселениям Княгининского муниципального района на погашение задолженности организаций коммунального комплекса за ранее потребленные топливно-энергетические ресурсы, на компенсацию выпадающих доходов организаций, осуществляющих деятельность в сферах теплоснабжения, водоснабжения, водоотведения и горячего водоснабжения, на компенсацию потерь электроэнергии на объектах </a:t>
              </a:r>
              <a:r>
                <a:rPr lang="ru-RU" sz="1300" dirty="0" err="1" smtClean="0">
                  <a:solidFill>
                    <a:schemeClr val="tx1"/>
                  </a:solidFill>
                  <a:latin typeface="Times New Roman" pitchFamily="18" charset="0"/>
                  <a:cs typeface="Times New Roman" pitchFamily="18" charset="0"/>
                </a:rPr>
                <a:t>электросетевого</a:t>
              </a:r>
              <a:r>
                <a:rPr lang="ru-RU" sz="1300" dirty="0" smtClean="0">
                  <a:solidFill>
                    <a:schemeClr val="tx1"/>
                  </a:solidFill>
                  <a:latin typeface="Times New Roman" pitchFamily="18" charset="0"/>
                  <a:cs typeface="Times New Roman" pitchFamily="18" charset="0"/>
                </a:rPr>
                <a:t> хозяйства, принадлежащих администрациям, и задолженности по плате </a:t>
              </a:r>
              <a:r>
                <a:rPr lang="ru-RU" sz="1300" dirty="0" err="1" smtClean="0">
                  <a:solidFill>
                    <a:schemeClr val="tx1"/>
                  </a:solidFill>
                  <a:latin typeface="Times New Roman" pitchFamily="18" charset="0"/>
                  <a:cs typeface="Times New Roman" pitchFamily="18" charset="0"/>
                </a:rPr>
                <a:t>концедента</a:t>
              </a:r>
              <a:r>
                <a:rPr lang="ru-RU" sz="1300" dirty="0" smtClean="0">
                  <a:solidFill>
                    <a:schemeClr val="tx1"/>
                  </a:solidFill>
                  <a:latin typeface="Times New Roman" pitchFamily="18" charset="0"/>
                  <a:cs typeface="Times New Roman" pitchFamily="18" charset="0"/>
                </a:rPr>
                <a:t> – </a:t>
              </a:r>
              <a:r>
                <a:rPr lang="ru-RU" sz="1300" b="1" kern="1200" dirty="0" smtClean="0">
                  <a:solidFill>
                    <a:schemeClr val="tx1"/>
                  </a:solidFill>
                  <a:latin typeface="Times New Roman" pitchFamily="18" charset="0"/>
                  <a:cs typeface="Times New Roman" pitchFamily="18" charset="0"/>
                </a:rPr>
                <a:t>3000,0 тыс. рублей</a:t>
              </a:r>
              <a:endParaRPr lang="ru-RU" sz="1300" b="1" kern="1200" dirty="0">
                <a:solidFill>
                  <a:schemeClr val="tx1"/>
                </a:solidFill>
                <a:latin typeface="Times New Roman" pitchFamily="18" charset="0"/>
                <a:cs typeface="Times New Roman" pitchFamily="18" charset="0"/>
              </a:endParaRPr>
            </a:p>
          </p:txBody>
        </p:sp>
      </p:grpSp>
      <p:grpSp>
        <p:nvGrpSpPr>
          <p:cNvPr id="23" name="Группа 22"/>
          <p:cNvGrpSpPr/>
          <p:nvPr/>
        </p:nvGrpSpPr>
        <p:grpSpPr>
          <a:xfrm>
            <a:off x="294002" y="4612532"/>
            <a:ext cx="8572560" cy="642942"/>
            <a:chOff x="0" y="624"/>
            <a:chExt cx="8229599" cy="1592485"/>
          </a:xfrm>
          <a:solidFill>
            <a:schemeClr val="accent4">
              <a:lumMod val="20000"/>
              <a:lumOff val="80000"/>
            </a:schemeClr>
          </a:solidFill>
        </p:grpSpPr>
        <p:sp>
          <p:nvSpPr>
            <p:cNvPr id="24" name="Скругленный прямоугольник 23"/>
            <p:cNvSpPr/>
            <p:nvPr/>
          </p:nvSpPr>
          <p:spPr>
            <a:xfrm>
              <a:off x="0" y="624"/>
              <a:ext cx="8229599" cy="936103"/>
            </a:xfrm>
            <a:prstGeom prst="round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sp>
        <p:sp>
          <p:nvSpPr>
            <p:cNvPr id="25" name="Скругленный прямоугольник 4"/>
            <p:cNvSpPr/>
            <p:nvPr/>
          </p:nvSpPr>
          <p:spPr>
            <a:xfrm>
              <a:off x="0" y="624"/>
              <a:ext cx="8229599" cy="1592485"/>
            </a:xfrm>
            <a:prstGeom prst="rect">
              <a:avLst/>
            </a:prstGeom>
            <a:grp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300" dirty="0" smtClean="0">
                  <a:solidFill>
                    <a:schemeClr val="tx1"/>
                  </a:solidFill>
                  <a:latin typeface="Times New Roman" pitchFamily="18" charset="0"/>
                  <a:cs typeface="Times New Roman" pitchFamily="18" charset="0"/>
                </a:rPr>
                <a:t>Федеральный проект "Обеспечение устойчивого сокращения непригодного для проживания жилищного фонда –  </a:t>
              </a:r>
              <a:r>
                <a:rPr lang="ru-RU" sz="1300" b="1" dirty="0" smtClean="0">
                  <a:solidFill>
                    <a:schemeClr val="tx1"/>
                  </a:solidFill>
                  <a:latin typeface="Times New Roman" pitchFamily="18" charset="0"/>
                  <a:cs typeface="Times New Roman" pitchFamily="18" charset="0"/>
                </a:rPr>
                <a:t>19799,9</a:t>
              </a:r>
              <a:r>
                <a:rPr lang="ru-RU" sz="1300" b="1" kern="1200" dirty="0" smtClean="0">
                  <a:solidFill>
                    <a:schemeClr val="tx1"/>
                  </a:solidFill>
                  <a:latin typeface="Times New Roman" pitchFamily="18" charset="0"/>
                  <a:cs typeface="Times New Roman" pitchFamily="18" charset="0"/>
                </a:rPr>
                <a:t> тыс. рублей</a:t>
              </a:r>
              <a:endParaRPr lang="ru-RU" sz="1300" b="1" kern="1200" dirty="0">
                <a:solidFill>
                  <a:schemeClr val="tx1"/>
                </a:solidFill>
                <a:latin typeface="Times New Roman" pitchFamily="18" charset="0"/>
                <a:cs typeface="Times New Roman" pitchFamily="18" charset="0"/>
              </a:endParaRPr>
            </a:p>
          </p:txBody>
        </p:sp>
      </p:grpSp>
      <p:sp>
        <p:nvSpPr>
          <p:cNvPr id="26" name="Скругленный прямоугольник 4"/>
          <p:cNvSpPr/>
          <p:nvPr/>
        </p:nvSpPr>
        <p:spPr>
          <a:xfrm>
            <a:off x="214282" y="3929066"/>
            <a:ext cx="8786874" cy="536943"/>
          </a:xfrm>
          <a:prstGeom prst="rect">
            <a:avLst/>
          </a:prstGeom>
          <a:solidFill>
            <a:schemeClr val="accent4">
              <a:lumMod val="20000"/>
              <a:lumOff val="80000"/>
            </a:schemeClr>
          </a:solidFill>
          <a:ln>
            <a:solidFill>
              <a:schemeClr val="accent4">
                <a:lumMod val="20000"/>
                <a:lumOff val="80000"/>
              </a:schemeClr>
            </a:solidFill>
          </a:ln>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300" kern="1200" dirty="0" smtClean="0">
                <a:solidFill>
                  <a:schemeClr val="tx1"/>
                </a:solidFill>
                <a:latin typeface="Times New Roman" pitchFamily="18" charset="0"/>
                <a:cs typeface="Times New Roman" pitchFamily="18" charset="0"/>
              </a:rPr>
              <a:t>Предоставление межбюджетных трансфертов городу Княгинино на поддержку муниципальной программы формирования современной городской среды – </a:t>
            </a:r>
            <a:r>
              <a:rPr lang="ru-RU" sz="1300" b="1" kern="1200" dirty="0" smtClean="0">
                <a:solidFill>
                  <a:schemeClr val="tx1"/>
                </a:solidFill>
                <a:latin typeface="Times New Roman" pitchFamily="18" charset="0"/>
                <a:cs typeface="Times New Roman" pitchFamily="18" charset="0"/>
              </a:rPr>
              <a:t>4 378,9 тыс. рублей, </a:t>
            </a:r>
            <a:r>
              <a:rPr lang="ru-RU" sz="1300" kern="1200" dirty="0" smtClean="0">
                <a:solidFill>
                  <a:schemeClr val="tx1"/>
                </a:solidFill>
                <a:latin typeface="Times New Roman" pitchFamily="18" charset="0"/>
                <a:cs typeface="Times New Roman" pitchFamily="18" charset="0"/>
              </a:rPr>
              <a:t>в т.ч. </a:t>
            </a:r>
            <a:r>
              <a:rPr lang="ru-RU" sz="1300" dirty="0" smtClean="0">
                <a:solidFill>
                  <a:schemeClr val="tx1"/>
                </a:solidFill>
                <a:latin typeface="Times New Roman" pitchFamily="18" charset="0"/>
                <a:cs typeface="Times New Roman" pitchFamily="18" charset="0"/>
              </a:rPr>
              <a:t>з</a:t>
            </a:r>
            <a:r>
              <a:rPr lang="ru-RU" sz="1300" kern="1200" dirty="0" smtClean="0">
                <a:solidFill>
                  <a:schemeClr val="tx1"/>
                </a:solidFill>
                <a:latin typeface="Times New Roman" pitchFamily="18" charset="0"/>
                <a:cs typeface="Times New Roman" pitchFamily="18" charset="0"/>
              </a:rPr>
              <a:t>а счет средств федерального и областного бюджетов – </a:t>
            </a:r>
            <a:r>
              <a:rPr lang="ru-RU" sz="1300" b="1" kern="1200" dirty="0" smtClean="0">
                <a:solidFill>
                  <a:schemeClr val="tx1"/>
                </a:solidFill>
                <a:latin typeface="Times New Roman" pitchFamily="18" charset="0"/>
                <a:cs typeface="Times New Roman" pitchFamily="18" charset="0"/>
              </a:rPr>
              <a:t>3 941,0 тыс. рублей</a:t>
            </a:r>
            <a:endParaRPr lang="ru-RU" sz="1300" b="1" kern="1200" dirty="0">
              <a:solidFill>
                <a:schemeClr val="tx1"/>
              </a:solidFill>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D:\ДОКУМЕНТЫ\2013-2019\2017\ПРЕЗЕНТАЦИЯ по проекту решения\картинки для презентации\c090afcf79da.jpg"/>
          <p:cNvPicPr>
            <a:picLocks noChangeAspect="1" noChangeArrowheads="1"/>
          </p:cNvPicPr>
          <p:nvPr/>
        </p:nvPicPr>
        <p:blipFill>
          <a:blip r:embed="rId2">
            <a:lum bright="30000" contrast="-40000"/>
          </a:blip>
          <a:srcRect/>
          <a:stretch>
            <a:fillRect/>
          </a:stretch>
        </p:blipFill>
        <p:spPr bwMode="auto">
          <a:xfrm>
            <a:off x="0" y="785794"/>
            <a:ext cx="9144000" cy="5643602"/>
          </a:xfrm>
          <a:prstGeom prst="rect">
            <a:avLst/>
          </a:prstGeom>
          <a:noFill/>
          <a:effectLst>
            <a:softEdge rad="635000"/>
          </a:effectLst>
        </p:spPr>
      </p:pic>
      <p:sp>
        <p:nvSpPr>
          <p:cNvPr id="13" name="Овал 12"/>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358214" y="6500835"/>
            <a:ext cx="500066" cy="214313"/>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54</a:t>
            </a:fld>
            <a:r>
              <a:rPr lang="ru-RU" sz="1400" dirty="0" smtClean="0">
                <a:ln>
                  <a:solidFill>
                    <a:schemeClr val="tx1"/>
                  </a:solidFill>
                </a:ln>
                <a:solidFill>
                  <a:schemeClr val="tx1"/>
                </a:solidFill>
                <a:latin typeface="Times New Roman" panose="02020603050405020304" pitchFamily="18" charset="0"/>
                <a:cs typeface="Times New Roman" panose="02020603050405020304" pitchFamily="18" charset="0"/>
              </a:rPr>
              <a:t> </a:t>
            </a:r>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357158" y="142852"/>
            <a:ext cx="8643998" cy="923330"/>
          </a:xfrm>
          <a:prstGeom prst="rect">
            <a:avLst/>
          </a:prstGeom>
        </p:spPr>
        <p:txBody>
          <a:bodyPr wrap="square">
            <a:spAutoFit/>
          </a:bodyPr>
          <a:lstStyle/>
          <a:p>
            <a:pPr lvl="0" algn="ctr"/>
            <a:r>
              <a:rPr lang="ru-RU" b="1" dirty="0" smtClean="0">
                <a:latin typeface="Times New Roman" panose="02020603050405020304" pitchFamily="18" charset="0"/>
                <a:cs typeface="Times New Roman" panose="02020603050405020304" pitchFamily="18" charset="0"/>
              </a:rPr>
              <a:t>Исполнение расходов в рамках реализации муниципальной программы "Развитие агропромышленного комплекса  Княгининского муниципального района Нижегородской области" на 2020-2024 годы</a:t>
            </a:r>
            <a:endParaRPr lang="ru-RU" b="1" dirty="0">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nvGraphicFramePr>
        <p:xfrm>
          <a:off x="142844" y="1071544"/>
          <a:ext cx="8858312" cy="5357851"/>
        </p:xfrm>
        <a:graphic>
          <a:graphicData uri="http://schemas.openxmlformats.org/drawingml/2006/table">
            <a:tbl>
              <a:tblPr/>
              <a:tblGrid>
                <a:gridCol w="6627942"/>
                <a:gridCol w="1180784"/>
                <a:gridCol w="1049586"/>
              </a:tblGrid>
              <a:tr h="470774">
                <a:tc rowSpan="2">
                  <a:txBody>
                    <a:bodyPr/>
                    <a:lstStyle/>
                    <a:p>
                      <a:pPr algn="ctr" fontAlgn="b"/>
                      <a:r>
                        <a:rPr lang="ru-RU" sz="2000" b="0" i="0" u="none" strike="noStrike" dirty="0">
                          <a:solidFill>
                            <a:srgbClr val="000000"/>
                          </a:solidFill>
                          <a:latin typeface="Times New Roman"/>
                        </a:rPr>
                        <a:t>Всего, в том числе расходы по подпрограммам (наименование подпрограммы)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ru-RU" sz="2000" b="0" i="0" u="none" strike="noStrike" dirty="0">
                          <a:solidFill>
                            <a:srgbClr val="000000"/>
                          </a:solidFill>
                          <a:latin typeface="Times New Roman"/>
                        </a:rPr>
                        <a:t>Расходы тыс.рублей</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r>
              <a:tr h="919129">
                <a:tc vMerge="1">
                  <a:txBody>
                    <a:bodyPr/>
                    <a:lstStyle/>
                    <a:p>
                      <a:endParaRPr lang="ru-RU"/>
                    </a:p>
                  </a:txBody>
                  <a:tcPr/>
                </a:tc>
                <a:tc>
                  <a:txBody>
                    <a:bodyPr/>
                    <a:lstStyle/>
                    <a:p>
                      <a:pPr algn="ctr" fontAlgn="b"/>
                      <a:r>
                        <a:rPr lang="ru-RU" sz="2000" b="0" i="0" u="none" strike="noStrike" dirty="0">
                          <a:solidFill>
                            <a:srgbClr val="000000"/>
                          </a:solidFill>
                          <a:latin typeface="Times New Roman"/>
                        </a:rPr>
                        <a:t>План</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rgbClr val="000000"/>
                          </a:solidFill>
                          <a:latin typeface="Times New Roman"/>
                        </a:rPr>
                        <a:t>Факт</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0774">
                <a:tc>
                  <a:txBody>
                    <a:bodyPr/>
                    <a:lstStyle/>
                    <a:p>
                      <a:pPr algn="l" fontAlgn="b"/>
                      <a:r>
                        <a:rPr lang="ru-RU" sz="2000" b="0" i="0" u="none" strike="noStrike" dirty="0">
                          <a:solidFill>
                            <a:srgbClr val="000000"/>
                          </a:solidFill>
                          <a:latin typeface="Times New Roman"/>
                        </a:rPr>
                        <a:t>Всего, в том числе по подпрограммам:</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2000" b="0" i="0" u="none" strike="noStrike" dirty="0">
                          <a:solidFill>
                            <a:srgbClr val="000000"/>
                          </a:solidFill>
                          <a:latin typeface="Times New Roman"/>
                        </a:rPr>
                        <a:t>17 027,2</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rgbClr val="000000"/>
                          </a:solidFill>
                          <a:latin typeface="Times New Roman"/>
                        </a:rPr>
                        <a:t>16 639,9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4080">
                <a:tc>
                  <a:txBody>
                    <a:bodyPr/>
                    <a:lstStyle/>
                    <a:p>
                      <a:pPr algn="l" fontAlgn="b"/>
                      <a:r>
                        <a:rPr lang="ru-RU" sz="2000" b="0" i="0" u="none" strike="noStrike" dirty="0">
                          <a:solidFill>
                            <a:srgbClr val="000000"/>
                          </a:solidFill>
                          <a:latin typeface="Times New Roman"/>
                        </a:rPr>
                        <a:t>Подпрограмма  "Развитие сельского хозяйства, пищевой и перерабатывающей промышленности Княгининского муниципального района Нижегородской области" до 2024 года</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ru-RU" sz="2000" b="0" i="0" u="none" strike="noStrike">
                          <a:solidFill>
                            <a:srgbClr val="000000"/>
                          </a:solidFill>
                          <a:latin typeface="Times New Roman"/>
                        </a:rPr>
                        <a:t>11 766,7</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rgbClr val="000000"/>
                          </a:solidFill>
                          <a:latin typeface="Times New Roman"/>
                        </a:rPr>
                        <a:t>11 766,7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41547">
                <a:tc>
                  <a:txBody>
                    <a:bodyPr/>
                    <a:lstStyle/>
                    <a:p>
                      <a:pPr algn="l" fontAlgn="b"/>
                      <a:r>
                        <a:rPr lang="ru-RU" sz="2000" b="0" i="0" u="none" strike="noStrike" dirty="0">
                          <a:solidFill>
                            <a:srgbClr val="000000"/>
                          </a:solidFill>
                          <a:latin typeface="Times New Roman"/>
                        </a:rPr>
                        <a:t>Подпрограмма "Эпизоотическое благополучие Княгининского муниципального района Нижегородской области до 2024 года"</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000" b="0" i="0" u="none" strike="noStrike" dirty="0">
                          <a:solidFill>
                            <a:srgbClr val="000000"/>
                          </a:solidFill>
                          <a:latin typeface="Times New Roman"/>
                        </a:rPr>
                        <a:t>180,5</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rgbClr val="000000"/>
                          </a:solidFill>
                          <a:latin typeface="Times New Roman"/>
                        </a:rPr>
                        <a:t>177,7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41547">
                <a:tc>
                  <a:txBody>
                    <a:bodyPr/>
                    <a:lstStyle/>
                    <a:p>
                      <a:pPr algn="l" fontAlgn="b"/>
                      <a:r>
                        <a:rPr lang="ru-RU" sz="2000" b="0" i="0" u="none" strike="noStrike">
                          <a:solidFill>
                            <a:srgbClr val="000000"/>
                          </a:solidFill>
                          <a:latin typeface="Times New Roman"/>
                        </a:rPr>
                        <a:t>Подпрограмма "Обеспечение реализации муниципальной программы"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rgbClr val="000000"/>
                          </a:solidFill>
                          <a:latin typeface="Times New Roman"/>
                        </a:rPr>
                        <a:t>5 080,0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rgbClr val="000000"/>
                          </a:solidFill>
                          <a:latin typeface="Times New Roman"/>
                        </a:rPr>
                        <a:t>4 695,5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Таблица 17"/>
          <p:cNvGraphicFramePr>
            <a:graphicFrameLocks noGrp="1"/>
          </p:cNvGraphicFramePr>
          <p:nvPr/>
        </p:nvGraphicFramePr>
        <p:xfrm>
          <a:off x="214282" y="857232"/>
          <a:ext cx="8715435" cy="5421599"/>
        </p:xfrm>
        <a:graphic>
          <a:graphicData uri="http://schemas.openxmlformats.org/drawingml/2006/table">
            <a:tbl>
              <a:tblPr>
                <a:tableStyleId>{35758FB7-9AC5-4552-8A53-C91805E547FA}</a:tableStyleId>
              </a:tblPr>
              <a:tblGrid>
                <a:gridCol w="5309606"/>
                <a:gridCol w="1100344"/>
                <a:gridCol w="1065413"/>
                <a:gridCol w="1240072"/>
              </a:tblGrid>
              <a:tr h="460180">
                <a:tc>
                  <a:txBody>
                    <a:bodyPr/>
                    <a:lstStyle/>
                    <a:p>
                      <a:pPr algn="ctr" rtl="0" fontAlgn="t"/>
                      <a:r>
                        <a:rPr lang="ru-RU" sz="1600" u="none" strike="noStrike" dirty="0">
                          <a:latin typeface="Times New Roman" pitchFamily="18" charset="0"/>
                          <a:cs typeface="Times New Roman" pitchFamily="18" charset="0"/>
                        </a:rPr>
                        <a:t>Показатели </a:t>
                      </a:r>
                      <a:endParaRPr lang="ru-RU" sz="1600" b="1"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2018 год </a:t>
                      </a:r>
                      <a:endParaRPr lang="ru-RU" sz="1600" b="1"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a:latin typeface="Times New Roman" pitchFamily="18" charset="0"/>
                          <a:cs typeface="Times New Roman" pitchFamily="18" charset="0"/>
                        </a:rPr>
                        <a:t>2019 год </a:t>
                      </a:r>
                      <a:endParaRPr lang="ru-RU" sz="1600" b="1"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2020 </a:t>
                      </a:r>
                      <a:r>
                        <a:rPr lang="ru-RU" sz="1600" u="none" strike="noStrike" dirty="0">
                          <a:latin typeface="Times New Roman" pitchFamily="18" charset="0"/>
                          <a:cs typeface="Times New Roman" pitchFamily="18" charset="0"/>
                        </a:rPr>
                        <a:t>год </a:t>
                      </a:r>
                      <a:endParaRPr lang="ru-RU" sz="1600" b="1" i="0" u="none" strike="noStrike" dirty="0">
                        <a:solidFill>
                          <a:srgbClr val="000000"/>
                        </a:solidFill>
                        <a:latin typeface="Times New Roman" pitchFamily="18" charset="0"/>
                        <a:cs typeface="Times New Roman" pitchFamily="18" charset="0"/>
                      </a:endParaRPr>
                    </a:p>
                  </a:txBody>
                  <a:tcPr marL="7270" marR="7270" marT="7270" marB="0"/>
                </a:tc>
              </a:tr>
              <a:tr h="869149">
                <a:tc>
                  <a:txBody>
                    <a:bodyPr/>
                    <a:lstStyle/>
                    <a:p>
                      <a:pPr algn="just" rtl="0" fontAlgn="t"/>
                      <a:r>
                        <a:rPr lang="ru-RU" sz="1600" u="none" strike="noStrike" dirty="0">
                          <a:latin typeface="Times New Roman" pitchFamily="18" charset="0"/>
                          <a:cs typeface="Times New Roman" pitchFamily="18" charset="0"/>
                        </a:rPr>
                        <a:t>1. Индекс производства продукции сельского хозяйства в хозяйствах всех категорий (в сопоставимых ценах) к предыдущему году (%)</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98</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103,8</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100,6</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869149">
                <a:tc>
                  <a:txBody>
                    <a:bodyPr/>
                    <a:lstStyle/>
                    <a:p>
                      <a:pPr algn="just" rtl="0" fontAlgn="t"/>
                      <a:r>
                        <a:rPr lang="ru-RU" sz="1600" u="none" strike="noStrike">
                          <a:latin typeface="Times New Roman" pitchFamily="18" charset="0"/>
                          <a:cs typeface="Times New Roman" pitchFamily="18" charset="0"/>
                        </a:rPr>
                        <a:t>2.Объем инвестиций в основной капитал сельского хозяйства (без субъектов малого предпринимательства (млрд.руб.)</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0,03</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0,03</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0,06</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581970">
                <a:tc>
                  <a:txBody>
                    <a:bodyPr/>
                    <a:lstStyle/>
                    <a:p>
                      <a:pPr algn="just" rtl="0" fontAlgn="t"/>
                      <a:r>
                        <a:rPr lang="ru-RU" sz="1600" u="none" strike="noStrike">
                          <a:latin typeface="Times New Roman" pitchFamily="18" charset="0"/>
                          <a:cs typeface="Times New Roman" pitchFamily="18" charset="0"/>
                        </a:rPr>
                        <a:t>3. Валовый сбор зерновых и зернобобовых культур в хозяйствах всех категорий, тыс. тонн</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a:latin typeface="Times New Roman" pitchFamily="18" charset="0"/>
                          <a:cs typeface="Times New Roman" pitchFamily="18" charset="0"/>
                        </a:rPr>
                        <a:t>39,7</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34,6</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56,1</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791452">
                <a:tc>
                  <a:txBody>
                    <a:bodyPr/>
                    <a:lstStyle/>
                    <a:p>
                      <a:pPr algn="just" rtl="0" fontAlgn="t"/>
                      <a:r>
                        <a:rPr lang="ru-RU" sz="1600" u="none" strike="noStrike">
                          <a:latin typeface="Times New Roman" pitchFamily="18" charset="0"/>
                          <a:cs typeface="Times New Roman" pitchFamily="18" charset="0"/>
                        </a:rPr>
                        <a:t>4. Производство молока в сельскохозяйственных организациях, крестьянских (фермерских) хозяйствах, включая индивидуальных предпринимателей, тыс. тонн</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a:latin typeface="Times New Roman" pitchFamily="18" charset="0"/>
                          <a:cs typeface="Times New Roman" pitchFamily="18" charset="0"/>
                        </a:rPr>
                        <a:t>9,3</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8,5</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9,7</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581970">
                <a:tc>
                  <a:txBody>
                    <a:bodyPr/>
                    <a:lstStyle/>
                    <a:p>
                      <a:pPr algn="just" rtl="0" fontAlgn="t"/>
                      <a:r>
                        <a:rPr lang="ru-RU" sz="1600" u="none" strike="noStrike">
                          <a:latin typeface="Times New Roman" pitchFamily="18" charset="0"/>
                          <a:cs typeface="Times New Roman" pitchFamily="18" charset="0"/>
                        </a:rPr>
                        <a:t>5. Среднемесячная номинальная заработная плата в сельском хозяйстве (руб.)</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a:latin typeface="Times New Roman" pitchFamily="18" charset="0"/>
                          <a:cs typeface="Times New Roman" pitchFamily="18" charset="0"/>
                        </a:rPr>
                        <a:t>22129</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25898</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26100</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685759">
                <a:tc>
                  <a:txBody>
                    <a:bodyPr/>
                    <a:lstStyle/>
                    <a:p>
                      <a:pPr algn="just" rtl="0" fontAlgn="t"/>
                      <a:r>
                        <a:rPr lang="ru-RU" sz="1600" u="none" strike="noStrike">
                          <a:latin typeface="Times New Roman" pitchFamily="18" charset="0"/>
                          <a:cs typeface="Times New Roman" pitchFamily="18" charset="0"/>
                        </a:rPr>
                        <a:t>6.Производство скота и птицы на убой в хозяйствах всех категорий (в живом весе) тыс.тонн</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a:latin typeface="Times New Roman" pitchFamily="18" charset="0"/>
                          <a:cs typeface="Times New Roman" pitchFamily="18" charset="0"/>
                        </a:rPr>
                        <a:t>0,6</a:t>
                      </a:r>
                      <a:endParaRPr lang="ru-RU" sz="1600" b="0" i="0" u="none" strike="noStrike">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0,4</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0,5</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r h="581970">
                <a:tc>
                  <a:txBody>
                    <a:bodyPr/>
                    <a:lstStyle/>
                    <a:p>
                      <a:pPr algn="just" rtl="0" fontAlgn="t"/>
                      <a:r>
                        <a:rPr lang="ru-RU" sz="1600" u="none" strike="noStrike" dirty="0">
                          <a:latin typeface="Times New Roman" pitchFamily="18" charset="0"/>
                          <a:cs typeface="Times New Roman" pitchFamily="18" charset="0"/>
                        </a:rPr>
                        <a:t>7.Валовая продукция сельского хозяйства во всех категориях хозяйств (млрд.руб.)</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0,7</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a:latin typeface="Times New Roman" pitchFamily="18" charset="0"/>
                          <a:cs typeface="Times New Roman" pitchFamily="18" charset="0"/>
                        </a:rPr>
                        <a:t>0,7</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c>
                  <a:txBody>
                    <a:bodyPr/>
                    <a:lstStyle/>
                    <a:p>
                      <a:pPr algn="ctr" rtl="0" fontAlgn="t"/>
                      <a:r>
                        <a:rPr lang="ru-RU" sz="1600" u="none" strike="noStrike" dirty="0" smtClean="0">
                          <a:latin typeface="Times New Roman" pitchFamily="18" charset="0"/>
                          <a:cs typeface="Times New Roman" pitchFamily="18" charset="0"/>
                        </a:rPr>
                        <a:t>0,9</a:t>
                      </a:r>
                      <a:endParaRPr lang="ru-RU" sz="1600" b="0" i="0" u="none" strike="noStrike" dirty="0">
                        <a:solidFill>
                          <a:srgbClr val="000000"/>
                        </a:solidFill>
                        <a:latin typeface="Times New Roman" pitchFamily="18" charset="0"/>
                        <a:cs typeface="Times New Roman" pitchFamily="18" charset="0"/>
                      </a:endParaRPr>
                    </a:p>
                  </a:txBody>
                  <a:tcPr marL="7270" marR="7270" marT="7270" marB="0"/>
                </a:tc>
              </a:tr>
            </a:tbl>
          </a:graphicData>
        </a:graphic>
      </p:graphicFrame>
      <p:sp>
        <p:nvSpPr>
          <p:cNvPr id="13" name="Овал 12"/>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358214" y="6500835"/>
            <a:ext cx="500066" cy="214313"/>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55</a:t>
            </a:fld>
            <a:r>
              <a:rPr lang="ru-RU" sz="1400" dirty="0" smtClean="0">
                <a:ln>
                  <a:solidFill>
                    <a:schemeClr val="tx1"/>
                  </a:solidFill>
                </a:ln>
                <a:solidFill>
                  <a:schemeClr val="tx1"/>
                </a:solidFill>
                <a:latin typeface="Times New Roman" panose="02020603050405020304" pitchFamily="18" charset="0"/>
                <a:cs typeface="Times New Roman" panose="02020603050405020304" pitchFamily="18" charset="0"/>
              </a:rPr>
              <a:t> </a:t>
            </a:r>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139664" y="129131"/>
            <a:ext cx="8858312" cy="769441"/>
          </a:xfrm>
          <a:prstGeom prst="rect">
            <a:avLst/>
          </a:prstGeom>
        </p:spPr>
        <p:txBody>
          <a:bodyPr wrap="square">
            <a:spAutoFit/>
          </a:bodyPr>
          <a:lstStyle/>
          <a:p>
            <a:pPr algn="ctr"/>
            <a:r>
              <a:rPr lang="ru-RU" sz="2200" b="1" dirty="0" smtClean="0">
                <a:latin typeface="Times New Roman" pitchFamily="18" charset="0"/>
                <a:cs typeface="Times New Roman" pitchFamily="18" charset="0"/>
              </a:rPr>
              <a:t>Достигнутые результаты по отрасли  сельского хозяйства в</a:t>
            </a:r>
          </a:p>
          <a:p>
            <a:pPr algn="ctr"/>
            <a:r>
              <a:rPr lang="ru-RU" sz="2200" b="1" dirty="0" smtClean="0">
                <a:latin typeface="Times New Roman" pitchFamily="18" charset="0"/>
                <a:cs typeface="Times New Roman" pitchFamily="18" charset="0"/>
              </a:rPr>
              <a:t> 2018-2020 годах</a:t>
            </a:r>
            <a:endParaRPr lang="ru-RU" sz="2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Овал 9"/>
          <p:cNvSpPr/>
          <p:nvPr/>
        </p:nvSpPr>
        <p:spPr>
          <a:xfrm>
            <a:off x="1259632" y="1124743"/>
            <a:ext cx="6624736" cy="2346557"/>
          </a:xfrm>
          <a:prstGeom prst="ellipse">
            <a:avLst/>
          </a:prstGeom>
          <a:solidFill>
            <a:srgbClr val="99CCFF"/>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400" dirty="0" smtClean="0">
              <a:latin typeface="Times New Roman" pitchFamily="18" charset="0"/>
              <a:cs typeface="Times New Roman" pitchFamily="18" charset="0"/>
            </a:endParaRPr>
          </a:p>
          <a:p>
            <a:pPr algn="ctr"/>
            <a:r>
              <a:rPr lang="ru-RU" sz="2000" b="1" dirty="0" smtClean="0">
                <a:latin typeface="Times New Roman" pitchFamily="18" charset="0"/>
                <a:cs typeface="Times New Roman" pitchFamily="18" charset="0"/>
              </a:rPr>
              <a:t>На территории Княгининского муниципального района за 2020 год реализовано </a:t>
            </a:r>
            <a:r>
              <a:rPr lang="ru-RU" sz="2000" b="1" dirty="0" smtClean="0">
                <a:solidFill>
                  <a:schemeClr val="tx1"/>
                </a:solidFill>
                <a:latin typeface="Times New Roman" pitchFamily="18" charset="0"/>
                <a:cs typeface="Times New Roman" pitchFamily="18" charset="0"/>
              </a:rPr>
              <a:t>три</a:t>
            </a:r>
            <a:r>
              <a:rPr lang="ru-RU" sz="2000" b="1" dirty="0" smtClean="0">
                <a:latin typeface="Times New Roman" pitchFamily="18" charset="0"/>
                <a:cs typeface="Times New Roman" pitchFamily="18" charset="0"/>
              </a:rPr>
              <a:t> проекта в рамках поддержки местных инициатив, </a:t>
            </a:r>
          </a:p>
          <a:p>
            <a:pPr algn="ctr"/>
            <a:r>
              <a:rPr lang="ru-RU" sz="2000" b="1" dirty="0" smtClean="0">
                <a:latin typeface="Times New Roman" pitchFamily="18" charset="0"/>
                <a:cs typeface="Times New Roman" pitchFamily="18" charset="0"/>
              </a:rPr>
              <a:t>всего на эти цели направлено </a:t>
            </a:r>
          </a:p>
          <a:p>
            <a:pPr algn="ctr"/>
            <a:r>
              <a:rPr lang="ru-RU" sz="2000" b="1" dirty="0" smtClean="0">
                <a:latin typeface="Times New Roman" pitchFamily="18" charset="0"/>
                <a:cs typeface="Times New Roman" pitchFamily="18" charset="0"/>
              </a:rPr>
              <a:t>4 725,2 тысячи рублей, в том числе:</a:t>
            </a:r>
          </a:p>
          <a:p>
            <a:pPr algn="ctr"/>
            <a:endParaRPr lang="ru-RU" sz="1400" dirty="0">
              <a:latin typeface="Times New Roman" pitchFamily="18" charset="0"/>
              <a:cs typeface="Times New Roman" pitchFamily="18" charset="0"/>
            </a:endParaRPr>
          </a:p>
        </p:txBody>
      </p:sp>
      <p:sp>
        <p:nvSpPr>
          <p:cNvPr id="12" name="Овал 11"/>
          <p:cNvSpPr/>
          <p:nvPr/>
        </p:nvSpPr>
        <p:spPr>
          <a:xfrm>
            <a:off x="107504" y="3734470"/>
            <a:ext cx="2952328" cy="12701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400" dirty="0" smtClean="0">
              <a:solidFill>
                <a:schemeClr val="tx1"/>
              </a:solidFill>
              <a:latin typeface="Times New Roman" pitchFamily="18" charset="0"/>
              <a:cs typeface="Times New Roman" pitchFamily="18" charset="0"/>
            </a:endParaRPr>
          </a:p>
          <a:p>
            <a:pPr algn="ctr"/>
            <a:r>
              <a:rPr lang="ru-RU" dirty="0" smtClean="0">
                <a:solidFill>
                  <a:schemeClr val="tx1"/>
                </a:solidFill>
                <a:latin typeface="Times New Roman" pitchFamily="18" charset="0"/>
                <a:cs typeface="Times New Roman" pitchFamily="18" charset="0"/>
              </a:rPr>
              <a:t>за счет средств областного бюджета – </a:t>
            </a:r>
            <a:r>
              <a:rPr lang="ru-RU" b="1" dirty="0" smtClean="0">
                <a:solidFill>
                  <a:schemeClr val="tx1"/>
                </a:solidFill>
                <a:latin typeface="Times New Roman" pitchFamily="18" charset="0"/>
                <a:cs typeface="Times New Roman" pitchFamily="18" charset="0"/>
              </a:rPr>
              <a:t>2 961,6 тысячи рублей</a:t>
            </a:r>
            <a:endParaRPr lang="ru-RU" dirty="0" smtClean="0">
              <a:solidFill>
                <a:schemeClr val="tx1"/>
              </a:solidFill>
              <a:latin typeface="Times New Roman" pitchFamily="18" charset="0"/>
              <a:cs typeface="Times New Roman" pitchFamily="18" charset="0"/>
            </a:endParaRPr>
          </a:p>
          <a:p>
            <a:pPr algn="ctr"/>
            <a:endParaRPr lang="ru-RU" sz="1400" dirty="0">
              <a:solidFill>
                <a:schemeClr val="tx1"/>
              </a:solidFill>
              <a:latin typeface="Times New Roman" pitchFamily="18" charset="0"/>
              <a:cs typeface="Times New Roman" pitchFamily="18" charset="0"/>
            </a:endParaRPr>
          </a:p>
        </p:txBody>
      </p:sp>
      <p:sp>
        <p:nvSpPr>
          <p:cNvPr id="14" name="Овал 13"/>
          <p:cNvSpPr/>
          <p:nvPr/>
        </p:nvSpPr>
        <p:spPr>
          <a:xfrm>
            <a:off x="5929322" y="3714752"/>
            <a:ext cx="3096344" cy="1136833"/>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400" dirty="0" smtClean="0">
              <a:solidFill>
                <a:schemeClr val="tx1"/>
              </a:solidFill>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за счет средств местных бюджетов поселений – </a:t>
            </a:r>
            <a:r>
              <a:rPr lang="ru-RU" b="1" dirty="0" smtClean="0">
                <a:latin typeface="Times New Roman" pitchFamily="18" charset="0"/>
                <a:cs typeface="Times New Roman" pitchFamily="18" charset="0"/>
              </a:rPr>
              <a:t>1215,6 тысячи рублей</a:t>
            </a:r>
          </a:p>
          <a:p>
            <a:pPr algn="ctr"/>
            <a:endParaRPr lang="ru-RU" sz="1400" dirty="0">
              <a:solidFill>
                <a:schemeClr val="tx1"/>
              </a:solidFill>
              <a:latin typeface="Times New Roman" pitchFamily="18" charset="0"/>
              <a:cs typeface="Times New Roman" pitchFamily="18" charset="0"/>
            </a:endParaRPr>
          </a:p>
        </p:txBody>
      </p:sp>
      <p:sp>
        <p:nvSpPr>
          <p:cNvPr id="15" name="Овал 14"/>
          <p:cNvSpPr/>
          <p:nvPr/>
        </p:nvSpPr>
        <p:spPr>
          <a:xfrm>
            <a:off x="1403648" y="5107792"/>
            <a:ext cx="3240360" cy="1136833"/>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400" dirty="0" smtClean="0">
              <a:solidFill>
                <a:schemeClr val="tx1"/>
              </a:solidFill>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за счет средств населения – </a:t>
            </a:r>
            <a:r>
              <a:rPr lang="ru-RU" b="1" dirty="0" smtClean="0">
                <a:latin typeface="Times New Roman" pitchFamily="18" charset="0"/>
                <a:cs typeface="Times New Roman" pitchFamily="18" charset="0"/>
              </a:rPr>
              <a:t>218,4 тысячи рублей</a:t>
            </a:r>
          </a:p>
          <a:p>
            <a:pPr algn="ctr"/>
            <a:endParaRPr lang="ru-RU" sz="1400" dirty="0">
              <a:solidFill>
                <a:schemeClr val="tx1"/>
              </a:solidFill>
              <a:latin typeface="Times New Roman" pitchFamily="18" charset="0"/>
              <a:cs typeface="Times New Roman" pitchFamily="18" charset="0"/>
            </a:endParaRPr>
          </a:p>
        </p:txBody>
      </p:sp>
      <p:sp>
        <p:nvSpPr>
          <p:cNvPr id="16" name="Овал 15"/>
          <p:cNvSpPr/>
          <p:nvPr/>
        </p:nvSpPr>
        <p:spPr>
          <a:xfrm>
            <a:off x="4786314" y="5000636"/>
            <a:ext cx="2866121" cy="12701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1400" dirty="0" smtClean="0">
              <a:solidFill>
                <a:schemeClr val="tx1"/>
              </a:solidFill>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за счет спонсоров – </a:t>
            </a:r>
            <a:r>
              <a:rPr lang="ru-RU" b="1" dirty="0" smtClean="0">
                <a:latin typeface="Times New Roman" pitchFamily="18" charset="0"/>
                <a:cs typeface="Times New Roman" pitchFamily="18" charset="0"/>
              </a:rPr>
              <a:t>329,6 тысячи рублей</a:t>
            </a:r>
          </a:p>
          <a:p>
            <a:pPr algn="ctr"/>
            <a:endParaRPr lang="ru-RU" sz="1400" dirty="0">
              <a:solidFill>
                <a:schemeClr val="tx1"/>
              </a:solidFill>
              <a:latin typeface="Times New Roman" pitchFamily="18" charset="0"/>
              <a:cs typeface="Times New Roman" pitchFamily="18" charset="0"/>
            </a:endParaRPr>
          </a:p>
        </p:txBody>
      </p:sp>
      <p:sp>
        <p:nvSpPr>
          <p:cNvPr id="17" name="Стрелка вниз 16"/>
          <p:cNvSpPr/>
          <p:nvPr/>
        </p:nvSpPr>
        <p:spPr>
          <a:xfrm rot="1817820">
            <a:off x="1910352" y="3178454"/>
            <a:ext cx="357190" cy="50006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8" name="Стрелка вниз 17"/>
          <p:cNvSpPr/>
          <p:nvPr/>
        </p:nvSpPr>
        <p:spPr>
          <a:xfrm rot="19768308">
            <a:off x="7082966" y="3125020"/>
            <a:ext cx="357190" cy="50006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9" name="Стрелка вниз 18"/>
          <p:cNvSpPr/>
          <p:nvPr/>
        </p:nvSpPr>
        <p:spPr>
          <a:xfrm rot="469213">
            <a:off x="3164431" y="3472382"/>
            <a:ext cx="500066" cy="157163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20" name="Стрелка вниз 19"/>
          <p:cNvSpPr/>
          <p:nvPr/>
        </p:nvSpPr>
        <p:spPr>
          <a:xfrm rot="20946925">
            <a:off x="5214942" y="3448718"/>
            <a:ext cx="500066" cy="157163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21" name="Овал 20"/>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Номер слайда 5"/>
          <p:cNvSpPr>
            <a:spLocks noGrp="1"/>
          </p:cNvSpPr>
          <p:nvPr>
            <p:ph type="sldNum" sz="quarter" idx="12"/>
          </p:nvPr>
        </p:nvSpPr>
        <p:spPr>
          <a:xfrm>
            <a:off x="8429652" y="6500835"/>
            <a:ext cx="428628"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56</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285720" y="21429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Расходы в рамках реализации программы по поддержке местных инициатив за 2020 год</a:t>
            </a:r>
            <a:endParaRPr lang="ru-RU" sz="2400" b="1"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Овал 35"/>
          <p:cNvSpPr/>
          <p:nvPr/>
        </p:nvSpPr>
        <p:spPr>
          <a:xfrm>
            <a:off x="1142976" y="4429132"/>
            <a:ext cx="6858048" cy="1214446"/>
          </a:xfrm>
          <a:prstGeom prst="ellipse">
            <a:avLst/>
          </a:prstGeom>
          <a:ln/>
          <a:effectLst>
            <a:outerShdw blurRad="40000" dist="20000" dir="5400000" rotWithShape="0">
              <a:srgbClr val="000000">
                <a:alpha val="38000"/>
              </a:srgbClr>
            </a:outerShdw>
            <a:softEdge rad="127000"/>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700" dirty="0"/>
          </a:p>
        </p:txBody>
      </p:sp>
      <p:sp>
        <p:nvSpPr>
          <p:cNvPr id="35" name="TextBox 34"/>
          <p:cNvSpPr txBox="1"/>
          <p:nvPr/>
        </p:nvSpPr>
        <p:spPr>
          <a:xfrm>
            <a:off x="1500166" y="4572008"/>
            <a:ext cx="6357982" cy="877163"/>
          </a:xfrm>
          <a:prstGeom prst="rect">
            <a:avLst/>
          </a:prstGeom>
          <a:noFill/>
        </p:spPr>
        <p:txBody>
          <a:bodyPr wrap="square" rtlCol="0">
            <a:spAutoFit/>
          </a:bodyPr>
          <a:lstStyle/>
          <a:p>
            <a:pPr algn="ctr"/>
            <a:r>
              <a:rPr lang="ru-RU" sz="1700" dirty="0" smtClean="0">
                <a:latin typeface="Times New Roman" pitchFamily="18" charset="0"/>
                <a:cs typeface="Times New Roman" pitchFamily="18" charset="0"/>
              </a:rPr>
              <a:t>«Никто не забыт!» - ремонт памятника погибшим воинам в Великой Отечественной войне в с. </a:t>
            </a:r>
            <a:r>
              <a:rPr lang="ru-RU" sz="1700" dirty="0" err="1" smtClean="0">
                <a:latin typeface="Times New Roman" pitchFamily="18" charset="0"/>
                <a:cs typeface="Times New Roman" pitchFamily="18" charset="0"/>
              </a:rPr>
              <a:t>Спешнево</a:t>
            </a:r>
            <a:r>
              <a:rPr lang="ru-RU" sz="1700" dirty="0" smtClean="0">
                <a:latin typeface="Times New Roman" pitchFamily="18" charset="0"/>
                <a:cs typeface="Times New Roman" pitchFamily="18" charset="0"/>
              </a:rPr>
              <a:t> Княгининского муниципального района Нижегородской области»</a:t>
            </a:r>
            <a:endParaRPr lang="ru-RU" sz="1700" dirty="0">
              <a:latin typeface="Times New Roman" pitchFamily="18" charset="0"/>
              <a:cs typeface="Times New Roman" pitchFamily="18" charset="0"/>
            </a:endParaRPr>
          </a:p>
        </p:txBody>
      </p:sp>
      <p:sp>
        <p:nvSpPr>
          <p:cNvPr id="13" name="Овал 12"/>
          <p:cNvSpPr/>
          <p:nvPr/>
        </p:nvSpPr>
        <p:spPr>
          <a:xfrm>
            <a:off x="1428728" y="1571612"/>
            <a:ext cx="6429420" cy="1285884"/>
          </a:xfrm>
          <a:prstGeom prst="ellipse">
            <a:avLst/>
          </a:prstGeom>
          <a:ln>
            <a:noFill/>
          </a:ln>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2" name="TextBox 11"/>
          <p:cNvSpPr txBox="1"/>
          <p:nvPr/>
        </p:nvSpPr>
        <p:spPr>
          <a:xfrm>
            <a:off x="1857356" y="1785926"/>
            <a:ext cx="5500726" cy="923330"/>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Ремонт памятника павшим воинам в годы ВОВ в с. Егорьевское Княгининского района Нижегородской области</a:t>
            </a:r>
            <a:endParaRPr lang="ru-RU" dirty="0">
              <a:latin typeface="Times New Roman" pitchFamily="18" charset="0"/>
              <a:cs typeface="Times New Roman" pitchFamily="18" charset="0"/>
            </a:endParaRPr>
          </a:p>
        </p:txBody>
      </p:sp>
      <p:sp>
        <p:nvSpPr>
          <p:cNvPr id="10" name="Скругленный прямоугольник 9"/>
          <p:cNvSpPr/>
          <p:nvPr/>
        </p:nvSpPr>
        <p:spPr>
          <a:xfrm>
            <a:off x="428596" y="1214422"/>
            <a:ext cx="8358246" cy="3571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11" name="TextBox 10"/>
          <p:cNvSpPr txBox="1"/>
          <p:nvPr/>
        </p:nvSpPr>
        <p:spPr>
          <a:xfrm>
            <a:off x="357158" y="1214422"/>
            <a:ext cx="8572560" cy="615553"/>
          </a:xfrm>
          <a:prstGeom prst="rect">
            <a:avLst/>
          </a:prstGeom>
          <a:noFill/>
        </p:spPr>
        <p:txBody>
          <a:bodyPr wrap="square" rtlCol="0">
            <a:spAutoFit/>
          </a:bodyPr>
          <a:lstStyle/>
          <a:p>
            <a:pPr algn="ctr"/>
            <a:r>
              <a:rPr lang="ru-RU" sz="1600" b="1" dirty="0" smtClean="0">
                <a:latin typeface="Times New Roman" pitchFamily="18" charset="0"/>
                <a:cs typeface="Times New Roman" pitchFamily="18" charset="0"/>
              </a:rPr>
              <a:t>Ананьевский сельсовет Княгининского района Нижегородской области</a:t>
            </a:r>
          </a:p>
          <a:p>
            <a:pPr algn="ctr"/>
            <a:endParaRPr lang="ru-RU" dirty="0"/>
          </a:p>
        </p:txBody>
      </p:sp>
      <p:sp>
        <p:nvSpPr>
          <p:cNvPr id="8" name="Овал 7"/>
          <p:cNvSpPr/>
          <p:nvPr/>
        </p:nvSpPr>
        <p:spPr>
          <a:xfrm>
            <a:off x="8286776"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106329" y="6356350"/>
            <a:ext cx="614338" cy="365125"/>
          </a:xfrm>
        </p:spPr>
        <p:txBody>
          <a:bodyPr/>
          <a:lstStyle/>
          <a:p>
            <a:fld id="{0DF55276-7436-4E82-921F-7D04667C0D27}" type="slidenum">
              <a:rPr lang="ru-RU" sz="1600" b="1" smtClean="0">
                <a:solidFill>
                  <a:schemeClr val="tx1"/>
                </a:solidFill>
                <a:latin typeface="Times New Roman" pitchFamily="18" charset="0"/>
                <a:cs typeface="Times New Roman" pitchFamily="18" charset="0"/>
              </a:rPr>
              <a:pPr/>
              <a:t>57</a:t>
            </a:fld>
            <a:endParaRPr lang="ru-RU" sz="1600" b="1" dirty="0">
              <a:solidFill>
                <a:schemeClr val="tx1"/>
              </a:solidFill>
              <a:latin typeface="Times New Roman" pitchFamily="18" charset="0"/>
              <a:cs typeface="Times New Roman" pitchFamily="18" charset="0"/>
            </a:endParaRPr>
          </a:p>
        </p:txBody>
      </p:sp>
      <p:sp>
        <p:nvSpPr>
          <p:cNvPr id="7" name="Прямоугольник 6"/>
          <p:cNvSpPr/>
          <p:nvPr/>
        </p:nvSpPr>
        <p:spPr>
          <a:xfrm>
            <a:off x="285720" y="21429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Расходы в рамках реализации программы по поддержке местных инициатив за 2020 год</a:t>
            </a:r>
            <a:endParaRPr lang="ru-RU" sz="2400" b="1" dirty="0">
              <a:latin typeface="Times New Roman" pitchFamily="18" charset="0"/>
              <a:cs typeface="Times New Roman" pitchFamily="18" charset="0"/>
            </a:endParaRPr>
          </a:p>
        </p:txBody>
      </p:sp>
      <p:sp>
        <p:nvSpPr>
          <p:cNvPr id="16" name="Стрелка вниз 15"/>
          <p:cNvSpPr/>
          <p:nvPr/>
        </p:nvSpPr>
        <p:spPr>
          <a:xfrm rot="2236517">
            <a:off x="2776709" y="2531957"/>
            <a:ext cx="285752" cy="537344"/>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17" name="TextBox 16"/>
          <p:cNvSpPr txBox="1"/>
          <p:nvPr/>
        </p:nvSpPr>
        <p:spPr>
          <a:xfrm>
            <a:off x="2214546" y="3000372"/>
            <a:ext cx="1142975" cy="954107"/>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местный бюджет </a:t>
            </a:r>
          </a:p>
          <a:p>
            <a:pPr algn="ct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122,2 тыс. рублей</a:t>
            </a:r>
            <a:endParaRPr lang="ru-RU" sz="1400" b="1" dirty="0">
              <a:latin typeface="Times New Roman" pitchFamily="18" charset="0"/>
              <a:cs typeface="Times New Roman" pitchFamily="18" charset="0"/>
            </a:endParaRPr>
          </a:p>
        </p:txBody>
      </p:sp>
      <p:sp>
        <p:nvSpPr>
          <p:cNvPr id="18" name="TextBox 17"/>
          <p:cNvSpPr txBox="1"/>
          <p:nvPr/>
        </p:nvSpPr>
        <p:spPr>
          <a:xfrm>
            <a:off x="3714744" y="3000372"/>
            <a:ext cx="1071570" cy="954107"/>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областной бюджет </a:t>
            </a:r>
          </a:p>
          <a:p>
            <a:pPr algn="ctr"/>
            <a:r>
              <a:rPr lang="ru-RU" sz="1400" b="1" dirty="0" smtClean="0">
                <a:latin typeface="Times New Roman" pitchFamily="18" charset="0"/>
                <a:cs typeface="Times New Roman" pitchFamily="18" charset="0"/>
              </a:rPr>
              <a:t>327,4</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тыс. рублей</a:t>
            </a:r>
            <a:endParaRPr lang="ru-RU" sz="1400" b="1" dirty="0">
              <a:latin typeface="Times New Roman" pitchFamily="18" charset="0"/>
              <a:cs typeface="Times New Roman" pitchFamily="18" charset="0"/>
            </a:endParaRPr>
          </a:p>
        </p:txBody>
      </p:sp>
      <p:sp>
        <p:nvSpPr>
          <p:cNvPr id="19" name="TextBox 18"/>
          <p:cNvSpPr txBox="1"/>
          <p:nvPr/>
        </p:nvSpPr>
        <p:spPr>
          <a:xfrm>
            <a:off x="5000628" y="3071810"/>
            <a:ext cx="1000099" cy="738664"/>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население</a:t>
            </a:r>
          </a:p>
          <a:p>
            <a:pPr algn="ctr"/>
            <a:r>
              <a:rPr lang="ru-RU" sz="1400" b="1" dirty="0" smtClean="0">
                <a:latin typeface="Times New Roman" pitchFamily="18" charset="0"/>
                <a:cs typeface="Times New Roman" pitchFamily="18" charset="0"/>
              </a:rPr>
              <a:t>14,7</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тыс. рублей</a:t>
            </a:r>
            <a:endParaRPr lang="ru-RU" sz="1400" b="1" dirty="0">
              <a:latin typeface="Times New Roman" pitchFamily="18" charset="0"/>
              <a:cs typeface="Times New Roman" pitchFamily="18" charset="0"/>
            </a:endParaRPr>
          </a:p>
        </p:txBody>
      </p:sp>
      <p:sp>
        <p:nvSpPr>
          <p:cNvPr id="20" name="TextBox 19"/>
          <p:cNvSpPr txBox="1"/>
          <p:nvPr/>
        </p:nvSpPr>
        <p:spPr>
          <a:xfrm>
            <a:off x="6286512" y="3071810"/>
            <a:ext cx="1000099" cy="738664"/>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спонсоры</a:t>
            </a:r>
          </a:p>
          <a:p>
            <a:pPr algn="ctr"/>
            <a:r>
              <a:rPr lang="ru-RU" sz="1400" b="1" dirty="0" smtClean="0">
                <a:latin typeface="Times New Roman" pitchFamily="18" charset="0"/>
                <a:cs typeface="Times New Roman" pitchFamily="18" charset="0"/>
              </a:rPr>
              <a:t>24,5 тыс. рублей</a:t>
            </a:r>
            <a:endParaRPr lang="ru-RU" sz="1400" b="1" dirty="0">
              <a:latin typeface="Times New Roman" pitchFamily="18" charset="0"/>
              <a:cs typeface="Times New Roman" pitchFamily="18" charset="0"/>
            </a:endParaRPr>
          </a:p>
        </p:txBody>
      </p:sp>
      <p:sp>
        <p:nvSpPr>
          <p:cNvPr id="21" name="Стрелка вниз 20"/>
          <p:cNvSpPr/>
          <p:nvPr/>
        </p:nvSpPr>
        <p:spPr>
          <a:xfrm rot="19155685">
            <a:off x="6249066" y="2497007"/>
            <a:ext cx="285752" cy="56787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2" name="Стрелка вниз 21"/>
          <p:cNvSpPr/>
          <p:nvPr/>
        </p:nvSpPr>
        <p:spPr>
          <a:xfrm rot="1180919">
            <a:off x="4043879" y="2825205"/>
            <a:ext cx="285752" cy="307182"/>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4" name="Стрелка вниз 23"/>
          <p:cNvSpPr/>
          <p:nvPr/>
        </p:nvSpPr>
        <p:spPr>
          <a:xfrm rot="20601188">
            <a:off x="5252954" y="2820550"/>
            <a:ext cx="285752" cy="307182"/>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34" name="Скругленный прямоугольник 33"/>
          <p:cNvSpPr/>
          <p:nvPr/>
        </p:nvSpPr>
        <p:spPr>
          <a:xfrm>
            <a:off x="500034" y="4000504"/>
            <a:ext cx="8358246" cy="3571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33" name="TextBox 32"/>
          <p:cNvSpPr txBox="1"/>
          <p:nvPr/>
        </p:nvSpPr>
        <p:spPr>
          <a:xfrm>
            <a:off x="428596" y="3929066"/>
            <a:ext cx="8572560" cy="584775"/>
          </a:xfrm>
          <a:prstGeom prst="rect">
            <a:avLst/>
          </a:prstGeom>
          <a:noFill/>
        </p:spPr>
        <p:txBody>
          <a:bodyPr wrap="square" rtlCol="0">
            <a:spAutoFit/>
          </a:bodyPr>
          <a:lstStyle/>
          <a:p>
            <a:pPr algn="ctr"/>
            <a:r>
              <a:rPr lang="ru-RU" sz="1600" b="1" dirty="0" smtClean="0">
                <a:latin typeface="Times New Roman" pitchFamily="18" charset="0"/>
                <a:cs typeface="Times New Roman" pitchFamily="18" charset="0"/>
              </a:rPr>
              <a:t>Соловьевский сельсовет Княгининского муниципального района Нижегородской области</a:t>
            </a:r>
          </a:p>
          <a:p>
            <a:pPr algn="ctr"/>
            <a:endParaRPr lang="ru-RU" sz="1600" dirty="0"/>
          </a:p>
        </p:txBody>
      </p:sp>
      <p:sp>
        <p:nvSpPr>
          <p:cNvPr id="42" name="Стрелка вниз 41"/>
          <p:cNvSpPr/>
          <p:nvPr/>
        </p:nvSpPr>
        <p:spPr>
          <a:xfrm rot="1180919">
            <a:off x="3828576" y="5545546"/>
            <a:ext cx="285752" cy="301314"/>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43" name="Стрелка вниз 42"/>
          <p:cNvSpPr/>
          <p:nvPr/>
        </p:nvSpPr>
        <p:spPr>
          <a:xfrm rot="20601188">
            <a:off x="5257387" y="5565490"/>
            <a:ext cx="285752" cy="27624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45" name="TextBox 44"/>
          <p:cNvSpPr txBox="1"/>
          <p:nvPr/>
        </p:nvSpPr>
        <p:spPr>
          <a:xfrm>
            <a:off x="2071670" y="5786454"/>
            <a:ext cx="1000099" cy="954107"/>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местный бюджет </a:t>
            </a:r>
          </a:p>
          <a:p>
            <a:pPr algn="ctr"/>
            <a:r>
              <a:rPr lang="ru-RU" sz="1400" b="1" dirty="0" smtClean="0">
                <a:latin typeface="Times New Roman" pitchFamily="18" charset="0"/>
                <a:cs typeface="Times New Roman" pitchFamily="18" charset="0"/>
              </a:rPr>
              <a:t>150,0</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тыс. рублей</a:t>
            </a:r>
            <a:endParaRPr lang="ru-RU" sz="1400" b="1" dirty="0">
              <a:latin typeface="Times New Roman" pitchFamily="18" charset="0"/>
              <a:cs typeface="Times New Roman" pitchFamily="18" charset="0"/>
            </a:endParaRPr>
          </a:p>
        </p:txBody>
      </p:sp>
      <p:sp>
        <p:nvSpPr>
          <p:cNvPr id="46" name="TextBox 45"/>
          <p:cNvSpPr txBox="1"/>
          <p:nvPr/>
        </p:nvSpPr>
        <p:spPr>
          <a:xfrm>
            <a:off x="3500430" y="5786454"/>
            <a:ext cx="1000099" cy="954107"/>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областной бюджет </a:t>
            </a:r>
          </a:p>
          <a:p>
            <a:pPr algn="ctr"/>
            <a:r>
              <a:rPr lang="ru-RU" sz="1400" b="1" dirty="0" smtClean="0">
                <a:latin typeface="Times New Roman" pitchFamily="18" charset="0"/>
                <a:cs typeface="Times New Roman" pitchFamily="18" charset="0"/>
              </a:rPr>
              <a:t>301,2</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тыс. рублей</a:t>
            </a:r>
            <a:endParaRPr lang="ru-RU" sz="1400" b="1" dirty="0">
              <a:latin typeface="Times New Roman" pitchFamily="18" charset="0"/>
              <a:cs typeface="Times New Roman" pitchFamily="18" charset="0"/>
            </a:endParaRPr>
          </a:p>
        </p:txBody>
      </p:sp>
      <p:sp>
        <p:nvSpPr>
          <p:cNvPr id="47" name="TextBox 46"/>
          <p:cNvSpPr txBox="1"/>
          <p:nvPr/>
        </p:nvSpPr>
        <p:spPr>
          <a:xfrm>
            <a:off x="4929190" y="5786454"/>
            <a:ext cx="1000099" cy="738664"/>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население</a:t>
            </a:r>
          </a:p>
          <a:p>
            <a:pPr algn="ct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15,0 тыс. рублей</a:t>
            </a:r>
            <a:endParaRPr lang="ru-RU" sz="1400" b="1" dirty="0">
              <a:latin typeface="Times New Roman" pitchFamily="18" charset="0"/>
              <a:cs typeface="Times New Roman" pitchFamily="18" charset="0"/>
            </a:endParaRPr>
          </a:p>
        </p:txBody>
      </p:sp>
      <p:sp>
        <p:nvSpPr>
          <p:cNvPr id="48" name="TextBox 47"/>
          <p:cNvSpPr txBox="1"/>
          <p:nvPr/>
        </p:nvSpPr>
        <p:spPr>
          <a:xfrm>
            <a:off x="6429388" y="5715016"/>
            <a:ext cx="1000099" cy="738664"/>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спонсоры</a:t>
            </a:r>
          </a:p>
          <a:p>
            <a:pPr algn="ctr"/>
            <a:r>
              <a:rPr lang="ru-RU" sz="1400" b="1" dirty="0" smtClean="0">
                <a:latin typeface="Times New Roman" pitchFamily="18" charset="0"/>
                <a:cs typeface="Times New Roman" pitchFamily="18" charset="0"/>
              </a:rPr>
              <a:t>30,0 тыс. рублей</a:t>
            </a:r>
            <a:endParaRPr lang="ru-RU" sz="1400" b="1" dirty="0">
              <a:latin typeface="Times New Roman" pitchFamily="18" charset="0"/>
              <a:cs typeface="Times New Roman" pitchFamily="18" charset="0"/>
            </a:endParaRPr>
          </a:p>
        </p:txBody>
      </p:sp>
      <p:sp>
        <p:nvSpPr>
          <p:cNvPr id="58" name="Стрелка вниз 57"/>
          <p:cNvSpPr/>
          <p:nvPr/>
        </p:nvSpPr>
        <p:spPr>
          <a:xfrm rot="19155685">
            <a:off x="6583776" y="5478854"/>
            <a:ext cx="285752" cy="360309"/>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59" name="Стрелка вниз 58"/>
          <p:cNvSpPr/>
          <p:nvPr/>
        </p:nvSpPr>
        <p:spPr>
          <a:xfrm rot="2236517">
            <a:off x="2516576" y="5476369"/>
            <a:ext cx="285752" cy="386037"/>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p:cNvSpPr/>
          <p:nvPr/>
        </p:nvSpPr>
        <p:spPr>
          <a:xfrm>
            <a:off x="8215338" y="6429396"/>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286776" y="6357958"/>
            <a:ext cx="433891" cy="365125"/>
          </a:xfrm>
        </p:spPr>
        <p:txBody>
          <a:bodyPr/>
          <a:lstStyle/>
          <a:p>
            <a:fld id="{0DF55276-7436-4E82-921F-7D04667C0D27}" type="slidenum">
              <a:rPr lang="ru-RU" sz="1400" b="1" smtClean="0">
                <a:solidFill>
                  <a:schemeClr val="tx1"/>
                </a:solidFill>
                <a:latin typeface="Times New Roman" pitchFamily="18" charset="0"/>
                <a:cs typeface="Times New Roman" pitchFamily="18" charset="0"/>
              </a:rPr>
              <a:pPr/>
              <a:t>58</a:t>
            </a:fld>
            <a:endParaRPr lang="ru-RU" sz="1400" b="1" dirty="0">
              <a:solidFill>
                <a:schemeClr val="tx1"/>
              </a:solidFill>
              <a:latin typeface="Times New Roman" pitchFamily="18" charset="0"/>
              <a:cs typeface="Times New Roman" pitchFamily="18" charset="0"/>
            </a:endParaRPr>
          </a:p>
        </p:txBody>
      </p:sp>
      <p:sp>
        <p:nvSpPr>
          <p:cNvPr id="7" name="Прямоугольник 6"/>
          <p:cNvSpPr/>
          <p:nvPr/>
        </p:nvSpPr>
        <p:spPr>
          <a:xfrm>
            <a:off x="285720" y="214290"/>
            <a:ext cx="8643998" cy="830997"/>
          </a:xfrm>
          <a:prstGeom prst="rect">
            <a:avLst/>
          </a:prstGeom>
        </p:spPr>
        <p:txBody>
          <a:bodyPr wrap="square">
            <a:spAutoFit/>
          </a:bodyPr>
          <a:lstStyle/>
          <a:p>
            <a:pPr lvl="0" algn="ctr"/>
            <a:r>
              <a:rPr lang="ru-RU" sz="2400" b="1" dirty="0" smtClean="0">
                <a:latin typeface="Times New Roman" pitchFamily="18" charset="0"/>
                <a:cs typeface="Times New Roman" pitchFamily="18" charset="0"/>
              </a:rPr>
              <a:t>Расходы в рамках реализации программы по поддержке местных инициатив за 2020 год</a:t>
            </a:r>
            <a:endParaRPr lang="ru-RU" sz="2400" b="1" dirty="0">
              <a:latin typeface="Times New Roman" pitchFamily="18" charset="0"/>
              <a:cs typeface="Times New Roman" pitchFamily="18" charset="0"/>
            </a:endParaRPr>
          </a:p>
        </p:txBody>
      </p:sp>
      <p:sp>
        <p:nvSpPr>
          <p:cNvPr id="19" name="TextBox 18"/>
          <p:cNvSpPr txBox="1"/>
          <p:nvPr/>
        </p:nvSpPr>
        <p:spPr>
          <a:xfrm>
            <a:off x="1428728" y="2500306"/>
            <a:ext cx="1928826" cy="307777"/>
          </a:xfrm>
          <a:prstGeom prst="rect">
            <a:avLst/>
          </a:prstGeom>
          <a:noFill/>
        </p:spPr>
        <p:txBody>
          <a:bodyPr wrap="square" rtlCol="0">
            <a:spAutoFit/>
          </a:bodyPr>
          <a:lstStyle/>
          <a:p>
            <a:r>
              <a:rPr lang="ru-RU" sz="1400" dirty="0" smtClean="0">
                <a:latin typeface="Times New Roman" pitchFamily="18" charset="0"/>
                <a:cs typeface="Times New Roman" pitchFamily="18" charset="0"/>
              </a:rPr>
              <a:t>   </a:t>
            </a:r>
            <a:endParaRPr lang="ru-RU" sz="1400" b="1" dirty="0">
              <a:latin typeface="Times New Roman" pitchFamily="18" charset="0"/>
              <a:cs typeface="Times New Roman" pitchFamily="18" charset="0"/>
            </a:endParaRPr>
          </a:p>
        </p:txBody>
      </p:sp>
      <p:sp>
        <p:nvSpPr>
          <p:cNvPr id="34" name="Скругленный прямоугольник 33"/>
          <p:cNvSpPr/>
          <p:nvPr/>
        </p:nvSpPr>
        <p:spPr>
          <a:xfrm>
            <a:off x="571472" y="1357298"/>
            <a:ext cx="8358246" cy="3571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33" name="TextBox 32"/>
          <p:cNvSpPr txBox="1"/>
          <p:nvPr/>
        </p:nvSpPr>
        <p:spPr>
          <a:xfrm>
            <a:off x="285720" y="1357299"/>
            <a:ext cx="8572560" cy="646331"/>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город Княгинино Княгининского района Нижегородской области</a:t>
            </a:r>
          </a:p>
          <a:p>
            <a:pPr algn="ctr"/>
            <a:endParaRPr lang="ru-RU" dirty="0"/>
          </a:p>
        </p:txBody>
      </p:sp>
      <p:sp>
        <p:nvSpPr>
          <p:cNvPr id="45" name="TextBox 44"/>
          <p:cNvSpPr txBox="1"/>
          <p:nvPr/>
        </p:nvSpPr>
        <p:spPr>
          <a:xfrm>
            <a:off x="571472" y="3857628"/>
            <a:ext cx="2000232" cy="523220"/>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местный бюджет </a:t>
            </a:r>
          </a:p>
          <a:p>
            <a:pPr algn="ct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943,4 тыс. рублей</a:t>
            </a:r>
            <a:endParaRPr lang="ru-RU" sz="1400" b="1" dirty="0">
              <a:latin typeface="Times New Roman" pitchFamily="18" charset="0"/>
              <a:cs typeface="Times New Roman" pitchFamily="18" charset="0"/>
            </a:endParaRPr>
          </a:p>
        </p:txBody>
      </p:sp>
      <p:sp>
        <p:nvSpPr>
          <p:cNvPr id="46" name="TextBox 45"/>
          <p:cNvSpPr txBox="1"/>
          <p:nvPr/>
        </p:nvSpPr>
        <p:spPr>
          <a:xfrm>
            <a:off x="2500298" y="3857628"/>
            <a:ext cx="2000264" cy="523220"/>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областной бюджет </a:t>
            </a:r>
          </a:p>
          <a:p>
            <a:pPr algn="ctr"/>
            <a:r>
              <a:rPr lang="ru-RU" sz="1400" b="1" dirty="0" smtClean="0">
                <a:latin typeface="Times New Roman" pitchFamily="18" charset="0"/>
                <a:cs typeface="Times New Roman" pitchFamily="18" charset="0"/>
              </a:rPr>
              <a:t>2 332,9 тыс. рублей</a:t>
            </a:r>
            <a:endParaRPr lang="ru-RU" sz="1400" b="1" dirty="0">
              <a:latin typeface="Times New Roman" pitchFamily="18" charset="0"/>
              <a:cs typeface="Times New Roman" pitchFamily="18" charset="0"/>
            </a:endParaRPr>
          </a:p>
        </p:txBody>
      </p:sp>
      <p:sp>
        <p:nvSpPr>
          <p:cNvPr id="47" name="TextBox 46"/>
          <p:cNvSpPr txBox="1"/>
          <p:nvPr/>
        </p:nvSpPr>
        <p:spPr>
          <a:xfrm>
            <a:off x="4429124" y="3857628"/>
            <a:ext cx="1928826" cy="523220"/>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население</a:t>
            </a:r>
          </a:p>
          <a:p>
            <a:pPr algn="ct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188,7 тыс. рублей</a:t>
            </a:r>
            <a:endParaRPr lang="ru-RU" sz="1400" b="1" dirty="0">
              <a:latin typeface="Times New Roman" pitchFamily="18" charset="0"/>
              <a:cs typeface="Times New Roman" pitchFamily="18" charset="0"/>
            </a:endParaRPr>
          </a:p>
        </p:txBody>
      </p:sp>
      <p:sp>
        <p:nvSpPr>
          <p:cNvPr id="48" name="TextBox 47"/>
          <p:cNvSpPr txBox="1"/>
          <p:nvPr/>
        </p:nvSpPr>
        <p:spPr>
          <a:xfrm>
            <a:off x="6429388" y="3857628"/>
            <a:ext cx="2000264" cy="523220"/>
          </a:xfrm>
          <a:prstGeom prst="rect">
            <a:avLst/>
          </a:prstGeom>
          <a:noFill/>
        </p:spPr>
        <p:txBody>
          <a:bodyPr wrap="square" rtlCol="0">
            <a:spAutoFit/>
          </a:bodyPr>
          <a:lstStyle/>
          <a:p>
            <a:pPr algn="ctr"/>
            <a:r>
              <a:rPr lang="ru-RU" sz="1400" dirty="0" smtClean="0">
                <a:latin typeface="Times New Roman" pitchFamily="18" charset="0"/>
                <a:cs typeface="Times New Roman" pitchFamily="18" charset="0"/>
              </a:rPr>
              <a:t>спонсоры</a:t>
            </a:r>
          </a:p>
          <a:p>
            <a:pPr algn="ctr"/>
            <a:r>
              <a:rPr lang="ru-RU" sz="1400" b="1" smtClean="0">
                <a:latin typeface="Times New Roman" pitchFamily="18" charset="0"/>
                <a:cs typeface="Times New Roman" pitchFamily="18" charset="0"/>
              </a:rPr>
              <a:t>275,1 </a:t>
            </a:r>
            <a:r>
              <a:rPr lang="ru-RU" sz="1400" b="1" dirty="0" smtClean="0">
                <a:latin typeface="Times New Roman" pitchFamily="18" charset="0"/>
                <a:cs typeface="Times New Roman" pitchFamily="18" charset="0"/>
              </a:rPr>
              <a:t>тыс. рублей</a:t>
            </a:r>
            <a:endParaRPr lang="ru-RU" sz="1400" b="1" dirty="0">
              <a:latin typeface="Times New Roman" pitchFamily="18" charset="0"/>
              <a:cs typeface="Times New Roman" pitchFamily="18" charset="0"/>
            </a:endParaRPr>
          </a:p>
        </p:txBody>
      </p:sp>
      <p:sp>
        <p:nvSpPr>
          <p:cNvPr id="59" name="Овал 58"/>
          <p:cNvSpPr/>
          <p:nvPr/>
        </p:nvSpPr>
        <p:spPr>
          <a:xfrm>
            <a:off x="1857356" y="2000240"/>
            <a:ext cx="5429288" cy="1285884"/>
          </a:xfrm>
          <a:prstGeom prst="ellipse">
            <a:avLst/>
          </a:prstGeom>
          <a:ln>
            <a:noFill/>
          </a:ln>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60" name="TextBox 59"/>
          <p:cNvSpPr txBox="1"/>
          <p:nvPr/>
        </p:nvSpPr>
        <p:spPr>
          <a:xfrm>
            <a:off x="2500298" y="2214554"/>
            <a:ext cx="4143404" cy="830997"/>
          </a:xfrm>
          <a:prstGeom prst="rect">
            <a:avLst/>
          </a:prstGeom>
          <a:noFill/>
        </p:spPr>
        <p:txBody>
          <a:bodyPr wrap="square" rtlCol="0">
            <a:spAutoFit/>
          </a:bodyPr>
          <a:lstStyle/>
          <a:p>
            <a:pPr algn="ctr"/>
            <a:r>
              <a:rPr lang="ru-RU" sz="1600" dirty="0" smtClean="0">
                <a:latin typeface="Times New Roman" pitchFamily="18" charset="0"/>
                <a:cs typeface="Times New Roman" pitchFamily="18" charset="0"/>
              </a:rPr>
              <a:t>Благоустройство сквера имени А.И. </a:t>
            </a:r>
            <a:r>
              <a:rPr lang="ru-RU" sz="1600" dirty="0" err="1" smtClean="0">
                <a:latin typeface="Times New Roman" pitchFamily="18" charset="0"/>
                <a:cs typeface="Times New Roman" pitchFamily="18" charset="0"/>
              </a:rPr>
              <a:t>Люкина</a:t>
            </a:r>
            <a:r>
              <a:rPr lang="ru-RU" sz="1600" dirty="0" smtClean="0">
                <a:latin typeface="Times New Roman" pitchFamily="18" charset="0"/>
                <a:cs typeface="Times New Roman" pitchFamily="18" charset="0"/>
              </a:rPr>
              <a:t> в городе Княгинино Княгининского района Нижегородской области</a:t>
            </a:r>
            <a:endParaRPr lang="ru-RU" sz="1600" dirty="0">
              <a:latin typeface="Times New Roman" pitchFamily="18" charset="0"/>
              <a:cs typeface="Times New Roman" pitchFamily="18" charset="0"/>
            </a:endParaRPr>
          </a:p>
        </p:txBody>
      </p:sp>
      <p:sp>
        <p:nvSpPr>
          <p:cNvPr id="56" name="Стрелка вниз 55"/>
          <p:cNvSpPr/>
          <p:nvPr/>
        </p:nvSpPr>
        <p:spPr>
          <a:xfrm rot="2236517">
            <a:off x="1887889" y="2942892"/>
            <a:ext cx="359706" cy="929863"/>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63" name="Стрелка вниз 62"/>
          <p:cNvSpPr/>
          <p:nvPr/>
        </p:nvSpPr>
        <p:spPr>
          <a:xfrm rot="21414932">
            <a:off x="5192488" y="3241602"/>
            <a:ext cx="359706" cy="591417"/>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74" name="Стрелка вниз 73"/>
          <p:cNvSpPr/>
          <p:nvPr/>
        </p:nvSpPr>
        <p:spPr>
          <a:xfrm rot="20201483">
            <a:off x="6884427" y="2962155"/>
            <a:ext cx="359706" cy="929863"/>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75" name="Стрелка вниз 74"/>
          <p:cNvSpPr/>
          <p:nvPr/>
        </p:nvSpPr>
        <p:spPr>
          <a:xfrm>
            <a:off x="3643306" y="3286124"/>
            <a:ext cx="359706" cy="591417"/>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p:cNvSpPr/>
          <p:nvPr/>
        </p:nvSpPr>
        <p:spPr>
          <a:xfrm>
            <a:off x="8429652" y="6357958"/>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072462" y="6286520"/>
            <a:ext cx="847716" cy="365125"/>
          </a:xfrm>
        </p:spPr>
        <p:txBody>
          <a:bodyPr/>
          <a:lstStyle/>
          <a:p>
            <a:fld id="{0DF55276-7436-4E82-921F-7D04667C0D27}" type="slidenum">
              <a:rPr lang="ru-RU" sz="1400" b="1" smtClean="0">
                <a:solidFill>
                  <a:schemeClr val="tx1"/>
                </a:solidFill>
                <a:latin typeface="Times New Roman" pitchFamily="18" charset="0"/>
                <a:cs typeface="Times New Roman" pitchFamily="18" charset="0"/>
              </a:rPr>
              <a:pPr/>
              <a:t>59</a:t>
            </a:fld>
            <a:endParaRPr lang="ru-RU" sz="1400" b="1" dirty="0">
              <a:solidFill>
                <a:schemeClr val="tx1"/>
              </a:solidFill>
              <a:latin typeface="Times New Roman" pitchFamily="18" charset="0"/>
              <a:cs typeface="Times New Roman" pitchFamily="18" charset="0"/>
            </a:endParaRPr>
          </a:p>
        </p:txBody>
      </p:sp>
      <p:sp>
        <p:nvSpPr>
          <p:cNvPr id="9" name="Прямоугольник 8"/>
          <p:cNvSpPr/>
          <p:nvPr/>
        </p:nvSpPr>
        <p:spPr>
          <a:xfrm>
            <a:off x="500034" y="1285860"/>
            <a:ext cx="8358246" cy="646331"/>
          </a:xfrm>
          <a:prstGeom prst="rect">
            <a:avLst/>
          </a:prstGeom>
        </p:spPr>
        <p:txBody>
          <a:bodyPr wrap="square">
            <a:spAutoFit/>
          </a:bodyPr>
          <a:lstStyle/>
          <a:p>
            <a:pPr algn="ctr"/>
            <a:r>
              <a:rPr lang="ru-RU" b="1" dirty="0" smtClean="0">
                <a:latin typeface="Times New Roman" pitchFamily="18" charset="0"/>
                <a:cs typeface="Times New Roman" pitchFamily="18" charset="0"/>
              </a:rPr>
              <a:t>Всего на ремонт и содержание дорог в 2020 году направлено</a:t>
            </a:r>
          </a:p>
          <a:p>
            <a:pPr algn="ctr"/>
            <a:r>
              <a:rPr lang="ru-RU" b="1" dirty="0" smtClean="0">
                <a:latin typeface="Times New Roman" pitchFamily="18" charset="0"/>
                <a:cs typeface="Times New Roman" pitchFamily="18" charset="0"/>
              </a:rPr>
              <a:t>13662,0 тысячи рублей в том числе:</a:t>
            </a:r>
            <a:endParaRPr lang="ru-RU" b="1" dirty="0">
              <a:latin typeface="Times New Roman" pitchFamily="18" charset="0"/>
              <a:cs typeface="Times New Roman" pitchFamily="18" charset="0"/>
            </a:endParaRPr>
          </a:p>
        </p:txBody>
      </p:sp>
      <p:sp>
        <p:nvSpPr>
          <p:cNvPr id="10" name="Прямоугольник 9"/>
          <p:cNvSpPr/>
          <p:nvPr/>
        </p:nvSpPr>
        <p:spPr>
          <a:xfrm>
            <a:off x="285720" y="285728"/>
            <a:ext cx="8715436" cy="830997"/>
          </a:xfrm>
          <a:prstGeom prst="rect">
            <a:avLst/>
          </a:prstGeom>
        </p:spPr>
        <p:txBody>
          <a:bodyPr wrap="square">
            <a:spAutoFit/>
          </a:bodyPr>
          <a:lstStyle/>
          <a:p>
            <a:pPr lvl="0" algn="ctr"/>
            <a:r>
              <a:rPr lang="ru-RU" sz="2400" b="1" dirty="0" smtClean="0">
                <a:solidFill>
                  <a:srgbClr val="000000"/>
                </a:solidFill>
                <a:latin typeface="Times New Roman" pitchFamily="18" charset="0"/>
                <a:cs typeface="Times New Roman" pitchFamily="18" charset="0"/>
              </a:rPr>
              <a:t>Содержание дорог Княгининского  муниципального района</a:t>
            </a:r>
            <a:endParaRPr lang="ru-RU" sz="2400" dirty="0" smtClean="0">
              <a:solidFill>
                <a:srgbClr val="000000"/>
              </a:solidFill>
              <a:latin typeface="Times New Roman" pitchFamily="18" charset="0"/>
              <a:cs typeface="Times New Roman" pitchFamily="18" charset="0"/>
            </a:endParaRPr>
          </a:p>
          <a:p>
            <a:pPr lvl="0" algn="ctr"/>
            <a:r>
              <a:rPr lang="ru-RU" sz="2400" b="1" dirty="0" smtClean="0">
                <a:solidFill>
                  <a:srgbClr val="000000"/>
                </a:solidFill>
                <a:latin typeface="Times New Roman" pitchFamily="18" charset="0"/>
                <a:cs typeface="Times New Roman" pitchFamily="18" charset="0"/>
              </a:rPr>
              <a:t>в 2020 году</a:t>
            </a:r>
            <a:endParaRPr lang="ru-RU" sz="2400" b="1" dirty="0">
              <a:solidFill>
                <a:srgbClr val="000000"/>
              </a:solidFill>
              <a:latin typeface="Times New Roman" pitchFamily="18" charset="0"/>
              <a:cs typeface="Times New Roman" pitchFamily="18" charset="0"/>
            </a:endParaRPr>
          </a:p>
        </p:txBody>
      </p:sp>
      <p:sp>
        <p:nvSpPr>
          <p:cNvPr id="12" name="Прямоугольник 11"/>
          <p:cNvSpPr/>
          <p:nvPr/>
        </p:nvSpPr>
        <p:spPr>
          <a:xfrm>
            <a:off x="3357554" y="2143116"/>
            <a:ext cx="2928958" cy="400110"/>
          </a:xfrm>
          <a:prstGeom prst="rect">
            <a:avLst/>
          </a:prstGeom>
          <a:ln>
            <a:solidFill>
              <a:schemeClr val="bg2">
                <a:lumMod val="10000"/>
              </a:schemeClr>
            </a:solidFill>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2000" b="1" dirty="0" smtClean="0">
                <a:latin typeface="Times New Roman" pitchFamily="18" charset="0"/>
                <a:ea typeface="Calibri" pitchFamily="34" charset="0"/>
                <a:cs typeface="Times New Roman" pitchFamily="18" charset="0"/>
              </a:rPr>
              <a:t>в разрезе поселений:</a:t>
            </a:r>
          </a:p>
        </p:txBody>
      </p:sp>
      <p:sp>
        <p:nvSpPr>
          <p:cNvPr id="13" name="Прямоугольник 12"/>
          <p:cNvSpPr/>
          <p:nvPr/>
        </p:nvSpPr>
        <p:spPr>
          <a:xfrm>
            <a:off x="142844" y="3000372"/>
            <a:ext cx="4929222" cy="369332"/>
          </a:xfrm>
          <a:prstGeom prst="rect">
            <a:avLst/>
          </a:prstGeom>
          <a:ln/>
          <a:effectLst>
            <a:outerShdw blurRad="50800" dist="38100" dir="18900000" algn="bl" rotWithShape="0">
              <a:prstClr val="black">
                <a:alpha val="40000"/>
              </a:prstClr>
            </a:outerShdw>
            <a:softEdge rad="1270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smtClean="0">
                <a:solidFill>
                  <a:schemeClr val="tx1"/>
                </a:solidFill>
                <a:latin typeface="Times New Roman" pitchFamily="18" charset="0"/>
                <a:ea typeface="Calibri" pitchFamily="34" charset="0"/>
                <a:cs typeface="Times New Roman" pitchFamily="18" charset="0"/>
              </a:rPr>
              <a:t>Ананьевский сельсовет – </a:t>
            </a:r>
            <a:r>
              <a:rPr lang="ru-RU" b="1" dirty="0" smtClean="0">
                <a:solidFill>
                  <a:schemeClr val="tx1"/>
                </a:solidFill>
                <a:latin typeface="Times New Roman" pitchFamily="18" charset="0"/>
                <a:ea typeface="Calibri" pitchFamily="34" charset="0"/>
                <a:cs typeface="Times New Roman" pitchFamily="18" charset="0"/>
              </a:rPr>
              <a:t>1 527,5 тыс. рублей</a:t>
            </a:r>
          </a:p>
        </p:txBody>
      </p:sp>
      <p:sp>
        <p:nvSpPr>
          <p:cNvPr id="14" name="Прямоугольник 13"/>
          <p:cNvSpPr/>
          <p:nvPr/>
        </p:nvSpPr>
        <p:spPr>
          <a:xfrm>
            <a:off x="4000496" y="3714752"/>
            <a:ext cx="4929222" cy="369332"/>
          </a:xfrm>
          <a:prstGeom prst="rect">
            <a:avLst/>
          </a:prstGeom>
          <a:ln/>
          <a:effectLst>
            <a:outerShdw blurRad="50800" dist="38100" dir="18900000" algn="bl" rotWithShape="0">
              <a:prstClr val="black">
                <a:alpha val="40000"/>
              </a:prstClr>
            </a:outerShdw>
            <a:softEdge rad="1270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smtClean="0">
                <a:solidFill>
                  <a:schemeClr val="tx1"/>
                </a:solidFill>
                <a:latin typeface="Times New Roman" pitchFamily="18" charset="0"/>
                <a:ea typeface="Calibri" pitchFamily="34" charset="0"/>
                <a:cs typeface="Times New Roman" pitchFamily="18" charset="0"/>
              </a:rPr>
              <a:t>Белкинский сельсовет – </a:t>
            </a:r>
            <a:r>
              <a:rPr lang="ru-RU" b="1" dirty="0" smtClean="0">
                <a:solidFill>
                  <a:schemeClr val="tx1"/>
                </a:solidFill>
                <a:latin typeface="Times New Roman" pitchFamily="18" charset="0"/>
                <a:ea typeface="Calibri" pitchFamily="34" charset="0"/>
                <a:cs typeface="Times New Roman" pitchFamily="18" charset="0"/>
              </a:rPr>
              <a:t>2411,0 тыс. рублей</a:t>
            </a:r>
          </a:p>
        </p:txBody>
      </p:sp>
      <p:sp>
        <p:nvSpPr>
          <p:cNvPr id="16" name="Прямоугольник 15"/>
          <p:cNvSpPr/>
          <p:nvPr/>
        </p:nvSpPr>
        <p:spPr>
          <a:xfrm>
            <a:off x="142844" y="4429132"/>
            <a:ext cx="5000660" cy="369332"/>
          </a:xfrm>
          <a:prstGeom prst="rect">
            <a:avLst/>
          </a:prstGeom>
          <a:ln/>
          <a:effectLst>
            <a:outerShdw blurRad="50800" dist="38100" dir="18900000" algn="bl" rotWithShape="0">
              <a:prstClr val="black">
                <a:alpha val="40000"/>
              </a:prstClr>
            </a:outerShdw>
            <a:softEdge rad="1270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smtClean="0">
                <a:solidFill>
                  <a:schemeClr val="tx1"/>
                </a:solidFill>
                <a:latin typeface="Times New Roman" pitchFamily="18" charset="0"/>
                <a:ea typeface="Calibri" pitchFamily="34" charset="0"/>
                <a:cs typeface="Times New Roman" pitchFamily="18" charset="0"/>
              </a:rPr>
              <a:t>Возрожденский сельсовет – </a:t>
            </a:r>
            <a:r>
              <a:rPr lang="ru-RU" b="1" dirty="0" smtClean="0">
                <a:solidFill>
                  <a:schemeClr val="tx1"/>
                </a:solidFill>
                <a:latin typeface="Times New Roman" pitchFamily="18" charset="0"/>
                <a:ea typeface="Calibri" pitchFamily="34" charset="0"/>
                <a:cs typeface="Times New Roman" pitchFamily="18" charset="0"/>
              </a:rPr>
              <a:t>1388,2 тыс. рублей</a:t>
            </a:r>
          </a:p>
        </p:txBody>
      </p:sp>
      <p:sp>
        <p:nvSpPr>
          <p:cNvPr id="17" name="Прямоугольник 16"/>
          <p:cNvSpPr/>
          <p:nvPr/>
        </p:nvSpPr>
        <p:spPr>
          <a:xfrm>
            <a:off x="4000496" y="5143512"/>
            <a:ext cx="4929222" cy="369332"/>
          </a:xfrm>
          <a:prstGeom prst="rect">
            <a:avLst/>
          </a:prstGeom>
          <a:ln/>
          <a:effectLst>
            <a:outerShdw blurRad="50800" dist="38100" dir="18900000" algn="bl" rotWithShape="0">
              <a:prstClr val="black">
                <a:alpha val="40000"/>
              </a:prstClr>
            </a:outerShdw>
            <a:softEdge rad="1270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smtClean="0">
                <a:solidFill>
                  <a:schemeClr val="tx1"/>
                </a:solidFill>
                <a:latin typeface="Times New Roman" pitchFamily="18" charset="0"/>
                <a:ea typeface="Calibri" pitchFamily="34" charset="0"/>
                <a:cs typeface="Times New Roman" pitchFamily="18" charset="0"/>
              </a:rPr>
              <a:t>Соловьевский сельсовет – </a:t>
            </a:r>
            <a:r>
              <a:rPr lang="ru-RU" b="1" dirty="0" smtClean="0">
                <a:solidFill>
                  <a:schemeClr val="tx1"/>
                </a:solidFill>
                <a:latin typeface="Times New Roman" pitchFamily="18" charset="0"/>
                <a:ea typeface="Calibri" pitchFamily="34" charset="0"/>
                <a:cs typeface="Times New Roman" pitchFamily="18" charset="0"/>
              </a:rPr>
              <a:t>2130,8 тыс. рублей</a:t>
            </a:r>
          </a:p>
        </p:txBody>
      </p:sp>
      <p:sp>
        <p:nvSpPr>
          <p:cNvPr id="18" name="Прямоугольник 17"/>
          <p:cNvSpPr/>
          <p:nvPr/>
        </p:nvSpPr>
        <p:spPr>
          <a:xfrm>
            <a:off x="142844" y="5857892"/>
            <a:ext cx="5072098" cy="369332"/>
          </a:xfrm>
          <a:prstGeom prst="rect">
            <a:avLst/>
          </a:prstGeom>
          <a:ln/>
          <a:effectLst>
            <a:outerShdw blurRad="50800" dist="38100" dir="18900000" algn="bl" rotWithShape="0">
              <a:prstClr val="black">
                <a:alpha val="40000"/>
              </a:prstClr>
            </a:outerShdw>
            <a:softEdge rad="1270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smtClean="0">
                <a:solidFill>
                  <a:schemeClr val="tx1"/>
                </a:solidFill>
                <a:latin typeface="Times New Roman" pitchFamily="18" charset="0"/>
                <a:ea typeface="Calibri" pitchFamily="34" charset="0"/>
                <a:cs typeface="Times New Roman" pitchFamily="18" charset="0"/>
              </a:rPr>
              <a:t>город Княгинино – </a:t>
            </a:r>
            <a:r>
              <a:rPr lang="ru-RU" b="1" dirty="0" smtClean="0">
                <a:solidFill>
                  <a:schemeClr val="tx1"/>
                </a:solidFill>
                <a:latin typeface="Times New Roman" pitchFamily="18" charset="0"/>
                <a:ea typeface="Calibri" pitchFamily="34" charset="0"/>
                <a:cs typeface="Times New Roman" pitchFamily="18" charset="0"/>
              </a:rPr>
              <a:t>6204,5 тыс. рублей</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Диаграмма 37"/>
          <p:cNvGraphicFramePr/>
          <p:nvPr/>
        </p:nvGraphicFramePr>
        <p:xfrm>
          <a:off x="0" y="285728"/>
          <a:ext cx="9144000" cy="6572272"/>
        </p:xfrm>
        <a:graphic>
          <a:graphicData uri="http://schemas.openxmlformats.org/drawingml/2006/chart">
            <c:chart xmlns:c="http://schemas.openxmlformats.org/drawingml/2006/chart" xmlns:r="http://schemas.openxmlformats.org/officeDocument/2006/relationships" r:id="rId2"/>
          </a:graphicData>
        </a:graphic>
      </p:graphicFrame>
      <p:sp>
        <p:nvSpPr>
          <p:cNvPr id="15" name="Овал 14"/>
          <p:cNvSpPr/>
          <p:nvPr/>
        </p:nvSpPr>
        <p:spPr>
          <a:xfrm>
            <a:off x="8358214"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8429652" y="6500835"/>
            <a:ext cx="428628"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60</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428596" y="5786454"/>
            <a:ext cx="5429288" cy="64294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accent5"/>
          </a:lnRef>
          <a:fillRef idx="3">
            <a:schemeClr val="accent5"/>
          </a:fillRef>
          <a:effectRef idx="2">
            <a:schemeClr val="accent5"/>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300" b="1" dirty="0" smtClean="0">
                <a:solidFill>
                  <a:schemeClr val="tx1"/>
                </a:solidFill>
                <a:latin typeface="Times New Roman" pitchFamily="18" charset="0"/>
                <a:cs typeface="Times New Roman" pitchFamily="18" charset="0"/>
              </a:rPr>
              <a:t>Всего расходов  - 76 491,7 тыс. рублей</a:t>
            </a:r>
            <a:endParaRPr lang="ru-RU" sz="2300" b="1" dirty="0">
              <a:solidFill>
                <a:schemeClr val="tx1"/>
              </a:solidFill>
              <a:latin typeface="Times New Roman" pitchFamily="18" charset="0"/>
              <a:cs typeface="Times New Roman" pitchFamily="18" charset="0"/>
            </a:endParaRPr>
          </a:p>
        </p:txBody>
      </p:sp>
      <p:cxnSp>
        <p:nvCxnSpPr>
          <p:cNvPr id="14" name="Прямая соединительная линия 13"/>
          <p:cNvCxnSpPr/>
          <p:nvPr/>
        </p:nvCxnSpPr>
        <p:spPr>
          <a:xfrm>
            <a:off x="4572000" y="3286124"/>
            <a:ext cx="7143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
          <p:cNvSpPr txBox="1"/>
          <p:nvPr/>
        </p:nvSpPr>
        <p:spPr>
          <a:xfrm>
            <a:off x="4500562" y="2000240"/>
            <a:ext cx="1285884" cy="28575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33 336,1 тыс. руб.</a:t>
            </a:r>
            <a:endParaRPr lang="ru-RU" sz="1400" b="1" dirty="0">
              <a:latin typeface="Times New Roman" pitchFamily="18" charset="0"/>
              <a:cs typeface="Times New Roman" pitchFamily="18" charset="0"/>
            </a:endParaRPr>
          </a:p>
        </p:txBody>
      </p:sp>
      <p:cxnSp>
        <p:nvCxnSpPr>
          <p:cNvPr id="20" name="Прямая соединительная линия 19"/>
          <p:cNvCxnSpPr/>
          <p:nvPr/>
        </p:nvCxnSpPr>
        <p:spPr>
          <a:xfrm rot="5400000">
            <a:off x="3143240" y="4929198"/>
            <a:ext cx="785818" cy="35719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1"/>
          <p:cNvSpPr txBox="1"/>
          <p:nvPr/>
        </p:nvSpPr>
        <p:spPr>
          <a:xfrm>
            <a:off x="2857488" y="5286388"/>
            <a:ext cx="1285884" cy="28575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372,7 тыс. руб.</a:t>
            </a:r>
            <a:endParaRPr lang="ru-RU" sz="1400" b="1" dirty="0">
              <a:latin typeface="Times New Roman" pitchFamily="18" charset="0"/>
              <a:cs typeface="Times New Roman" pitchFamily="18" charset="0"/>
            </a:endParaRPr>
          </a:p>
        </p:txBody>
      </p:sp>
      <p:sp>
        <p:nvSpPr>
          <p:cNvPr id="24" name="TextBox 1"/>
          <p:cNvSpPr txBox="1"/>
          <p:nvPr/>
        </p:nvSpPr>
        <p:spPr>
          <a:xfrm>
            <a:off x="4357686" y="5072074"/>
            <a:ext cx="1285884" cy="28575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361,1 тыс. руб.</a:t>
            </a:r>
            <a:endParaRPr lang="ru-RU" sz="1400" b="1" dirty="0">
              <a:latin typeface="Times New Roman" pitchFamily="18" charset="0"/>
              <a:cs typeface="Times New Roman" pitchFamily="18" charset="0"/>
            </a:endParaRPr>
          </a:p>
        </p:txBody>
      </p:sp>
      <p:sp>
        <p:nvSpPr>
          <p:cNvPr id="16" name="Прямоугольник 15"/>
          <p:cNvSpPr/>
          <p:nvPr/>
        </p:nvSpPr>
        <p:spPr>
          <a:xfrm>
            <a:off x="142844" y="0"/>
            <a:ext cx="8715436" cy="830997"/>
          </a:xfrm>
          <a:prstGeom prst="rect">
            <a:avLst/>
          </a:prstGeom>
        </p:spPr>
        <p:txBody>
          <a:bodyPr wrap="square">
            <a:spAutoFit/>
          </a:bodyPr>
          <a:lstStyle/>
          <a:p>
            <a:pPr lvl="0" algn="ctr"/>
            <a:r>
              <a:rPr lang="ru-RU" sz="2400" b="1" dirty="0" smtClean="0">
                <a:solidFill>
                  <a:srgbClr val="000000"/>
                </a:solidFill>
                <a:latin typeface="Times New Roman" pitchFamily="18" charset="0"/>
                <a:cs typeface="Times New Roman" pitchFamily="18" charset="0"/>
              </a:rPr>
              <a:t>Финансовая помощь бюджетам поселений на исполнение полномочий в 2020 году</a:t>
            </a:r>
            <a:endParaRPr lang="ru-RU" sz="2400" b="1" dirty="0">
              <a:solidFill>
                <a:srgbClr val="000000"/>
              </a:solidFill>
              <a:latin typeface="Times New Roman" pitchFamily="18" charset="0"/>
              <a:cs typeface="Times New Roman" pitchFamily="18" charset="0"/>
            </a:endParaRPr>
          </a:p>
        </p:txBody>
      </p:sp>
      <p:cxnSp>
        <p:nvCxnSpPr>
          <p:cNvPr id="33" name="Прямая соединительная линия 32"/>
          <p:cNvCxnSpPr/>
          <p:nvPr/>
        </p:nvCxnSpPr>
        <p:spPr>
          <a:xfrm>
            <a:off x="3930646" y="4786322"/>
            <a:ext cx="355602" cy="285752"/>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1"/>
          <p:cNvSpPr txBox="1"/>
          <p:nvPr/>
        </p:nvSpPr>
        <p:spPr>
          <a:xfrm>
            <a:off x="214282" y="4786322"/>
            <a:ext cx="1285884" cy="28575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23 847,3 тыс. руб.</a:t>
            </a:r>
            <a:endParaRPr lang="ru-RU" sz="1400" b="1" dirty="0">
              <a:latin typeface="Times New Roman" pitchFamily="18" charset="0"/>
              <a:cs typeface="Times New Roman" pitchFamily="18" charset="0"/>
            </a:endParaRPr>
          </a:p>
        </p:txBody>
      </p:sp>
      <p:sp>
        <p:nvSpPr>
          <p:cNvPr id="42" name="TextBox 1"/>
          <p:cNvSpPr txBox="1"/>
          <p:nvPr/>
        </p:nvSpPr>
        <p:spPr>
          <a:xfrm>
            <a:off x="428596" y="1785926"/>
            <a:ext cx="1285884" cy="28575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latin typeface="Times New Roman" pitchFamily="18" charset="0"/>
                <a:cs typeface="Times New Roman" pitchFamily="18" charset="0"/>
              </a:rPr>
              <a:t>18574,5 тыс. руб.</a:t>
            </a:r>
            <a:endParaRPr lang="ru-RU"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1\Desktop\Безымянный.png"/>
          <p:cNvPicPr>
            <a:picLocks noChangeAspect="1" noChangeArrowheads="1"/>
          </p:cNvPicPr>
          <p:nvPr/>
        </p:nvPicPr>
        <p:blipFill>
          <a:blip r:embed="rId3"/>
          <a:srcRect/>
          <a:stretch>
            <a:fillRect/>
          </a:stretch>
        </p:blipFill>
        <p:spPr bwMode="auto">
          <a:xfrm>
            <a:off x="4214820" y="1096959"/>
            <a:ext cx="3071834" cy="1971675"/>
          </a:xfrm>
          <a:prstGeom prst="rect">
            <a:avLst/>
          </a:prstGeom>
          <a:noFill/>
          <a:effectLst>
            <a:outerShdw blurRad="50800" dist="152400" dir="5820000" algn="tr" rotWithShape="0">
              <a:prstClr val="black">
                <a:alpha val="40000"/>
              </a:prstClr>
            </a:outerShdw>
          </a:effectLst>
        </p:spPr>
      </p:pic>
      <p:pic>
        <p:nvPicPr>
          <p:cNvPr id="14" name="Рисунок 13" descr="P1300034.JPG"/>
          <p:cNvPicPr>
            <a:picLocks noChangeAspect="1"/>
          </p:cNvPicPr>
          <p:nvPr/>
        </p:nvPicPr>
        <p:blipFill>
          <a:blip r:embed="rId4" cstate="print"/>
          <a:stretch>
            <a:fillRect/>
          </a:stretch>
        </p:blipFill>
        <p:spPr>
          <a:xfrm>
            <a:off x="5925972" y="3127858"/>
            <a:ext cx="3000391" cy="1941389"/>
          </a:xfrm>
          <a:prstGeom prst="rect">
            <a:avLst/>
          </a:prstGeom>
          <a:ln>
            <a:noFill/>
          </a:ln>
          <a:effectLst>
            <a:outerShdw blurRad="292100" dist="139700" dir="2700000" algn="tl" rotWithShape="0">
              <a:srgbClr val="333333">
                <a:alpha val="65000"/>
              </a:srgbClr>
            </a:outerShdw>
          </a:effectLst>
        </p:spPr>
      </p:pic>
      <p:sp>
        <p:nvSpPr>
          <p:cNvPr id="9" name="Овал 8"/>
          <p:cNvSpPr/>
          <p:nvPr/>
        </p:nvSpPr>
        <p:spPr>
          <a:xfrm>
            <a:off x="8358214" y="6500834"/>
            <a:ext cx="642943" cy="214314"/>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200" b="1" dirty="0">
              <a:latin typeface="Times New Roman" pitchFamily="18" charset="0"/>
              <a:cs typeface="Times New Roman" pitchFamily="18" charset="0"/>
            </a:endParaRPr>
          </a:p>
        </p:txBody>
      </p:sp>
      <p:sp>
        <p:nvSpPr>
          <p:cNvPr id="10" name="Номер слайда 5"/>
          <p:cNvSpPr>
            <a:spLocks noGrp="1"/>
          </p:cNvSpPr>
          <p:nvPr>
            <p:ph type="sldNum" sz="quarter" idx="12"/>
          </p:nvPr>
        </p:nvSpPr>
        <p:spPr>
          <a:xfrm>
            <a:off x="8429652" y="6500835"/>
            <a:ext cx="428628" cy="214314"/>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61</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214282" y="1484784"/>
            <a:ext cx="3714776" cy="164307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dirty="0" smtClean="0">
                <a:latin typeface="Times New Roman" pitchFamily="18" charset="0"/>
                <a:cs typeface="Times New Roman" pitchFamily="18" charset="0"/>
              </a:rPr>
              <a:t>Муниципальный долг – долговые обязательства бюджета, выраженные в валюте Российской Федерации</a:t>
            </a:r>
            <a:endParaRPr lang="ru-RU" dirty="0">
              <a:latin typeface="Times New Roman" pitchFamily="18" charset="0"/>
              <a:cs typeface="Times New Roman" pitchFamily="18" charset="0"/>
            </a:endParaRPr>
          </a:p>
        </p:txBody>
      </p:sp>
      <p:sp>
        <p:nvSpPr>
          <p:cNvPr id="11" name="Прямоугольник 10"/>
          <p:cNvSpPr/>
          <p:nvPr/>
        </p:nvSpPr>
        <p:spPr>
          <a:xfrm>
            <a:off x="214282" y="142852"/>
            <a:ext cx="8715436" cy="954107"/>
          </a:xfrm>
          <a:prstGeom prst="rect">
            <a:avLst/>
          </a:prstGeom>
        </p:spPr>
        <p:txBody>
          <a:bodyPr wrap="square">
            <a:spAutoFit/>
          </a:bodyPr>
          <a:lstStyle/>
          <a:p>
            <a:pPr algn="ctr"/>
            <a:r>
              <a:rPr lang="ru-RU" sz="2800" b="1" spc="50" dirty="0" smtClean="0">
                <a:ln w="12700" cmpd="sng">
                  <a:noFill/>
                  <a:prstDash val="solid"/>
                </a:ln>
                <a:solidFill>
                  <a:srgbClr val="000000"/>
                </a:solidFill>
                <a:latin typeface="Times New Roman" pitchFamily="18" charset="0"/>
                <a:cs typeface="Times New Roman" pitchFamily="18" charset="0"/>
              </a:rPr>
              <a:t>Муниципальный долг Княгининского муниципального района</a:t>
            </a:r>
          </a:p>
        </p:txBody>
      </p:sp>
      <p:sp>
        <p:nvSpPr>
          <p:cNvPr id="16" name="Прямоугольник 15"/>
          <p:cNvSpPr/>
          <p:nvPr/>
        </p:nvSpPr>
        <p:spPr>
          <a:xfrm>
            <a:off x="1090936" y="5157192"/>
            <a:ext cx="5676244" cy="12891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dirty="0" smtClean="0">
                <a:latin typeface="Times New Roman" pitchFamily="18" charset="0"/>
                <a:cs typeface="Times New Roman" pitchFamily="18" charset="0"/>
              </a:rPr>
              <a:t>Муниципальный долг Княгининского муниципального района Нижегородской области равен</a:t>
            </a:r>
            <a:r>
              <a:rPr lang="en-US"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на начало 2020 года - </a:t>
            </a:r>
            <a:r>
              <a:rPr lang="ru-RU" dirty="0" smtClean="0">
                <a:latin typeface="Times New Roman" pitchFamily="18" charset="0"/>
                <a:cs typeface="Times New Roman" pitchFamily="18" charset="0"/>
              </a:rPr>
              <a:t>0,00 тыс. </a:t>
            </a:r>
            <a:r>
              <a:rPr lang="ru-RU" dirty="0" smtClean="0">
                <a:latin typeface="Times New Roman" pitchFamily="18" charset="0"/>
                <a:cs typeface="Times New Roman" pitchFamily="18" charset="0"/>
              </a:rPr>
              <a:t>рублей</a:t>
            </a:r>
          </a:p>
          <a:p>
            <a:pPr algn="ctr"/>
            <a:r>
              <a:rPr lang="ru-RU" dirty="0" smtClean="0">
                <a:latin typeface="Times New Roman" pitchFamily="18" charset="0"/>
                <a:cs typeface="Times New Roman" pitchFamily="18" charset="0"/>
              </a:rPr>
              <a:t>на конец 2020 года – 0,00 </a:t>
            </a:r>
            <a:r>
              <a:rPr lang="ru-RU" dirty="0" smtClean="0">
                <a:latin typeface="Times New Roman" pitchFamily="18" charset="0"/>
                <a:cs typeface="Times New Roman" pitchFamily="18" charset="0"/>
              </a:rPr>
              <a:t>тыс. рублей</a:t>
            </a:r>
            <a:endParaRPr lang="ru-RU" dirty="0">
              <a:latin typeface="Times New Roman" pitchFamily="18" charset="0"/>
              <a:cs typeface="Times New Roman" pitchFamily="18" charset="0"/>
            </a:endParaRPr>
          </a:p>
        </p:txBody>
      </p:sp>
      <p:sp>
        <p:nvSpPr>
          <p:cNvPr id="12" name="TextBox 11"/>
          <p:cNvSpPr txBox="1"/>
          <p:nvPr/>
        </p:nvSpPr>
        <p:spPr>
          <a:xfrm>
            <a:off x="178573" y="3573016"/>
            <a:ext cx="5329531" cy="923330"/>
          </a:xfrm>
          <a:prstGeom prst="rect">
            <a:avLst/>
          </a:prstGeom>
          <a:solidFill>
            <a:schemeClr val="bg1">
              <a:lumMod val="85000"/>
            </a:schemeClr>
          </a:solidFill>
          <a:ln w="3175">
            <a:solidFill>
              <a:schemeClr val="tx1"/>
            </a:solidFill>
          </a:ln>
        </p:spPr>
        <p:txBody>
          <a:bodyPr wrap="square" rtlCol="0">
            <a:spAutoFit/>
          </a:bodyPr>
          <a:lstStyle/>
          <a:p>
            <a:pPr algn="just"/>
            <a:r>
              <a:rPr lang="ru-RU" dirty="0">
                <a:latin typeface="Times New Roman" panose="02020603050405020304" pitchFamily="18" charset="0"/>
                <a:cs typeface="Times New Roman" panose="02020603050405020304" pitchFamily="18" charset="0"/>
              </a:rPr>
              <a:t>Верхний предел муниципального внутреннего долга </a:t>
            </a:r>
            <a:r>
              <a:rPr lang="ru-RU" dirty="0" smtClean="0">
                <a:latin typeface="Times New Roman" panose="02020603050405020304" pitchFamily="18" charset="0"/>
                <a:cs typeface="Times New Roman" panose="02020603050405020304" pitchFamily="18" charset="0"/>
              </a:rPr>
              <a:t>Княгининского муниципального </a:t>
            </a:r>
            <a:r>
              <a:rPr lang="ru-RU" dirty="0">
                <a:latin typeface="Times New Roman" panose="02020603050405020304" pitchFamily="18" charset="0"/>
                <a:cs typeface="Times New Roman" panose="02020603050405020304" pitchFamily="18" charset="0"/>
              </a:rPr>
              <a:t>района равен </a:t>
            </a:r>
            <a:r>
              <a:rPr lang="ru-RU" dirty="0" smtClean="0">
                <a:latin typeface="Times New Roman" panose="02020603050405020304" pitchFamily="18" charset="0"/>
                <a:cs typeface="Times New Roman" panose="02020603050405020304" pitchFamily="18" charset="0"/>
              </a:rPr>
              <a:t>          0,0 тыс. </a:t>
            </a:r>
            <a:r>
              <a:rPr lang="ru-RU" dirty="0">
                <a:latin typeface="Times New Roman" panose="02020603050405020304" pitchFamily="18" charset="0"/>
                <a:cs typeface="Times New Roman" panose="02020603050405020304" pitchFamily="18" charset="0"/>
              </a:rPr>
              <a:t>рублей</a:t>
            </a:r>
          </a:p>
        </p:txBody>
      </p:sp>
    </p:spTree>
    <p:extLst>
      <p:ext uri="{BB962C8B-B14F-4D97-AF65-F5344CB8AC3E}">
        <p14:creationId xmlns:p14="http://schemas.microsoft.com/office/powerpoint/2010/main" val="312062059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p:txBody>
          <a:bodyPr/>
          <a:lstStyle/>
          <a:p>
            <a:r>
              <a:rPr lang="ru-RU" dirty="0" smtClean="0"/>
              <a:t>3</a:t>
            </a:r>
            <a:endParaRPr lang="ru-RU" dirty="0"/>
          </a:p>
        </p:txBody>
      </p:sp>
      <p:sp>
        <p:nvSpPr>
          <p:cNvPr id="3" name="Номер слайда 2"/>
          <p:cNvSpPr>
            <a:spLocks noGrp="1"/>
          </p:cNvSpPr>
          <p:nvPr>
            <p:ph type="sldNum" sz="quarter" idx="12"/>
          </p:nvPr>
        </p:nvSpPr>
        <p:spPr/>
        <p:txBody>
          <a:bodyPr/>
          <a:lstStyle/>
          <a:p>
            <a:fld id="{0DF55276-7436-4E82-921F-7D04667C0D27}" type="slidenum">
              <a:rPr lang="ru-RU" smtClean="0"/>
              <a:pPr/>
              <a:t>62</a:t>
            </a:fld>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1338203355"/>
              </p:ext>
            </p:extLst>
          </p:nvPr>
        </p:nvGraphicFramePr>
        <p:xfrm>
          <a:off x="0" y="4045899"/>
          <a:ext cx="9144000" cy="2761299"/>
        </p:xfrm>
        <a:graphic>
          <a:graphicData uri="http://schemas.openxmlformats.org/drawingml/2006/table">
            <a:tbl>
              <a:tblPr firstRow="1" bandRow="1">
                <a:tableStyleId>{7DF18680-E054-41AD-8BC1-D1AEF772440D}</a:tableStyleId>
              </a:tblPr>
              <a:tblGrid>
                <a:gridCol w="3730098"/>
                <a:gridCol w="5413902"/>
              </a:tblGrid>
              <a:tr h="378374">
                <a:tc gridSpan="2">
                  <a:txBody>
                    <a:bodyPr/>
                    <a:lstStyle/>
                    <a:p>
                      <a:pPr algn="ctr"/>
                      <a:r>
                        <a:rPr lang="ru-RU" dirty="0" smtClean="0">
                          <a:solidFill>
                            <a:srgbClr val="000000"/>
                          </a:solidFill>
                          <a:latin typeface="Times New Roman" pitchFamily="18" charset="0"/>
                          <a:cs typeface="Times New Roman" pitchFamily="18" charset="0"/>
                        </a:rPr>
                        <a:t>Контактная</a:t>
                      </a:r>
                      <a:r>
                        <a:rPr lang="ru-RU" baseline="0" dirty="0" smtClean="0">
                          <a:solidFill>
                            <a:srgbClr val="000000"/>
                          </a:solidFill>
                          <a:latin typeface="Times New Roman" pitchFamily="18" charset="0"/>
                          <a:cs typeface="Times New Roman" pitchFamily="18" charset="0"/>
                        </a:rPr>
                        <a:t> информация</a:t>
                      </a:r>
                      <a:endParaRPr lang="ru-RU" dirty="0">
                        <a:solidFill>
                          <a:srgbClr val="000000"/>
                        </a:solidFill>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hMerge="1">
                  <a:txBody>
                    <a:bodyPr/>
                    <a:lstStyle/>
                    <a:p>
                      <a:endParaRPr lang="ru-RU" dirty="0"/>
                    </a:p>
                  </a:txBody>
                  <a:tcPr/>
                </a:tc>
              </a:tr>
              <a:tr h="315311">
                <a:tc>
                  <a:txBody>
                    <a:bodyPr/>
                    <a:lstStyle/>
                    <a:p>
                      <a:r>
                        <a:rPr lang="ru-RU" sz="1400" dirty="0" smtClean="0">
                          <a:latin typeface="Times New Roman" pitchFamily="18" charset="0"/>
                          <a:cs typeface="Times New Roman" pitchFamily="18" charset="0"/>
                        </a:rPr>
                        <a:t>Начальник финансового управления</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ru-RU" sz="1400" dirty="0" smtClean="0">
                          <a:latin typeface="Times New Roman" pitchFamily="18" charset="0"/>
                          <a:cs typeface="Times New Roman" pitchFamily="18" charset="0"/>
                        </a:rPr>
                        <a:t>Ильичева Наталья Александровна</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r h="364934">
                <a:tc>
                  <a:txBody>
                    <a:bodyPr/>
                    <a:lstStyle/>
                    <a:p>
                      <a:r>
                        <a:rPr lang="ru-RU" sz="1400" dirty="0" smtClean="0">
                          <a:latin typeface="Times New Roman" pitchFamily="18" charset="0"/>
                          <a:cs typeface="Times New Roman" pitchFamily="18" charset="0"/>
                        </a:rPr>
                        <a:t>Адрес</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ru-RU" sz="1400" dirty="0" smtClean="0">
                          <a:latin typeface="Times New Roman" pitchFamily="18" charset="0"/>
                          <a:cs typeface="Times New Roman" pitchFamily="18" charset="0"/>
                        </a:rPr>
                        <a:t>606340, Нижегородская обл</a:t>
                      </a:r>
                      <a:r>
                        <a:rPr lang="ru-RU" sz="1400" smtClean="0">
                          <a:latin typeface="Times New Roman" pitchFamily="18" charset="0"/>
                          <a:cs typeface="Times New Roman" pitchFamily="18" charset="0"/>
                        </a:rPr>
                        <a:t>.,</a:t>
                      </a:r>
                      <a:r>
                        <a:rPr lang="ru-RU" sz="1400" baseline="0" smtClean="0">
                          <a:latin typeface="Times New Roman" pitchFamily="18" charset="0"/>
                          <a:cs typeface="Times New Roman" pitchFamily="18" charset="0"/>
                        </a:rPr>
                        <a:t>  г.  </a:t>
                      </a:r>
                      <a:r>
                        <a:rPr lang="ru-RU" sz="1400" baseline="0" dirty="0" smtClean="0">
                          <a:latin typeface="Times New Roman" pitchFamily="18" charset="0"/>
                          <a:cs typeface="Times New Roman" pitchFamily="18" charset="0"/>
                        </a:rPr>
                        <a:t>Княгинино, ул. Свободы, д.45</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r h="315311">
                <a:tc>
                  <a:txBody>
                    <a:bodyPr/>
                    <a:lstStyle/>
                    <a:p>
                      <a:r>
                        <a:rPr lang="ru-RU" sz="1400" dirty="0" smtClean="0">
                          <a:latin typeface="Times New Roman" pitchFamily="18" charset="0"/>
                          <a:cs typeface="Times New Roman" pitchFamily="18" charset="0"/>
                        </a:rPr>
                        <a:t>Телефон, факс</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ru-RU" sz="1400" dirty="0" smtClean="0">
                          <a:latin typeface="Times New Roman" pitchFamily="18" charset="0"/>
                          <a:cs typeface="Times New Roman" pitchFamily="18" charset="0"/>
                        </a:rPr>
                        <a:t>(83166) 4-12-81, (83166) </a:t>
                      </a:r>
                      <a:r>
                        <a:rPr lang="ru-RU" sz="1400" baseline="0" dirty="0" smtClean="0">
                          <a:latin typeface="Times New Roman" pitchFamily="18" charset="0"/>
                          <a:cs typeface="Times New Roman" pitchFamily="18" charset="0"/>
                        </a:rPr>
                        <a:t> 4-10-51</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r h="315311">
                <a:tc>
                  <a:txBody>
                    <a:bodyPr/>
                    <a:lstStyle/>
                    <a:p>
                      <a:r>
                        <a:rPr lang="ru-RU" sz="1400" dirty="0" smtClean="0">
                          <a:latin typeface="Times New Roman" pitchFamily="18" charset="0"/>
                          <a:cs typeface="Times New Roman" pitchFamily="18" charset="0"/>
                        </a:rPr>
                        <a:t>Адрес электронной почты</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en-US" sz="1400" dirty="0" smtClean="0">
                          <a:latin typeface="Times New Roman" pitchFamily="18" charset="0"/>
                          <a:cs typeface="Times New Roman" pitchFamily="18" charset="0"/>
                        </a:rPr>
                        <a:t>Kng_fin@mts-nn.ru</a:t>
                      </a: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r h="315311">
                <a:tc>
                  <a:txBody>
                    <a:bodyPr/>
                    <a:lstStyle/>
                    <a:p>
                      <a:r>
                        <a:rPr lang="ru-RU" sz="1400" dirty="0" smtClean="0">
                          <a:latin typeface="Times New Roman" pitchFamily="18" charset="0"/>
                          <a:cs typeface="Times New Roman" pitchFamily="18" charset="0"/>
                        </a:rPr>
                        <a:t>Информационный ресурс</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en-US" sz="1400" dirty="0" smtClean="0">
                          <a:latin typeface="Times New Roman" pitchFamily="18" charset="0"/>
                          <a:cs typeface="Times New Roman" pitchFamily="18" charset="0"/>
                        </a:rPr>
                        <a:t>http://admknyaginino.ru/</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r h="756747">
                <a:tc>
                  <a:txBody>
                    <a:bodyPr/>
                    <a:lstStyle/>
                    <a:p>
                      <a:r>
                        <a:rPr lang="ru-RU" sz="1400" dirty="0" smtClean="0">
                          <a:latin typeface="Times New Roman" pitchFamily="18" charset="0"/>
                          <a:cs typeface="Times New Roman" pitchFamily="18" charset="0"/>
                        </a:rPr>
                        <a:t>Режим работы</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c>
                  <a:txBody>
                    <a:bodyPr/>
                    <a:lstStyle/>
                    <a:p>
                      <a:r>
                        <a:rPr lang="ru-RU" sz="1400" dirty="0" smtClean="0">
                          <a:latin typeface="Times New Roman" pitchFamily="18" charset="0"/>
                          <a:cs typeface="Times New Roman" pitchFamily="18" charset="0"/>
                        </a:rPr>
                        <a:t>Понедельник-</a:t>
                      </a:r>
                      <a:r>
                        <a:rPr lang="ru-RU" sz="1400" baseline="0" dirty="0" smtClean="0">
                          <a:latin typeface="Times New Roman" pitchFamily="18" charset="0"/>
                          <a:cs typeface="Times New Roman" pitchFamily="18" charset="0"/>
                        </a:rPr>
                        <a:t> пятница </a:t>
                      </a:r>
                      <a:r>
                        <a:rPr lang="ru-RU" sz="1400" dirty="0" smtClean="0">
                          <a:latin typeface="Times New Roman" pitchFamily="18" charset="0"/>
                          <a:cs typeface="Times New Roman" pitchFamily="18" charset="0"/>
                        </a:rPr>
                        <a:t>с 8-00 до 17-00,</a:t>
                      </a:r>
                      <a:r>
                        <a:rPr lang="ru-RU" sz="1400" baseline="0" dirty="0" smtClean="0">
                          <a:latin typeface="Times New Roman" pitchFamily="18" charset="0"/>
                          <a:cs typeface="Times New Roman" pitchFamily="18" charset="0"/>
                        </a:rPr>
                        <a:t>  перерыв на обед с 12-00</a:t>
                      </a:r>
                    </a:p>
                    <a:p>
                      <a:r>
                        <a:rPr lang="ru-RU" sz="1400" baseline="0" dirty="0" smtClean="0">
                          <a:latin typeface="Times New Roman" pitchFamily="18" charset="0"/>
                          <a:cs typeface="Times New Roman" pitchFamily="18" charset="0"/>
                        </a:rPr>
                        <a:t> до 13-00</a:t>
                      </a:r>
                    </a:p>
                    <a:p>
                      <a:r>
                        <a:rPr lang="ru-RU" sz="1400" baseline="0" dirty="0" smtClean="0">
                          <a:latin typeface="Times New Roman" pitchFamily="18" charset="0"/>
                          <a:cs typeface="Times New Roman" pitchFamily="18" charset="0"/>
                        </a:rPr>
                        <a:t>Выходные дни – суббота,  воскресенье.</a:t>
                      </a:r>
                      <a:endParaRPr lang="ru-RU" sz="1400" dirty="0">
                        <a:latin typeface="Times New Roman" pitchFamily="18" charset="0"/>
                        <a:cs typeface="Times New Roman" pitchFamily="18" charset="0"/>
                      </a:endParaRPr>
                    </a:p>
                  </a:txBody>
                  <a:tcPr>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16200000" scaled="1"/>
                    </a:gradFill>
                  </a:tcPr>
                </a:tc>
              </a:tr>
            </a:tbl>
          </a:graphicData>
        </a:graphic>
      </p:graphicFrame>
      <p:pic>
        <p:nvPicPr>
          <p:cNvPr id="7" name="Picture 5" descr="C:\Users\1\Desktop\1111\карта княгинино 2.png"/>
          <p:cNvPicPr>
            <a:picLocks noChangeAspect="1" noChangeArrowheads="1"/>
          </p:cNvPicPr>
          <p:nvPr/>
        </p:nvPicPr>
        <p:blipFill>
          <a:blip r:embed="rId2" cstate="print"/>
          <a:srcRect/>
          <a:stretch>
            <a:fillRect/>
          </a:stretch>
        </p:blipFill>
        <p:spPr bwMode="auto">
          <a:xfrm>
            <a:off x="4214810" y="1214422"/>
            <a:ext cx="4786346" cy="271464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1204" name="Picture 4" descr="C:\Users\1\Desktop\картинки для презентации 2018\Безымянный222.png"/>
          <p:cNvPicPr>
            <a:picLocks noChangeAspect="1" noChangeArrowheads="1"/>
          </p:cNvPicPr>
          <p:nvPr/>
        </p:nvPicPr>
        <p:blipFill>
          <a:blip r:embed="rId3"/>
          <a:srcRect/>
          <a:stretch>
            <a:fillRect/>
          </a:stretch>
        </p:blipFill>
        <p:spPr bwMode="auto">
          <a:xfrm>
            <a:off x="214282" y="1142984"/>
            <a:ext cx="3753391" cy="278608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Овал 8"/>
          <p:cNvSpPr/>
          <p:nvPr/>
        </p:nvSpPr>
        <p:spPr>
          <a:xfrm>
            <a:off x="8429652" y="6500834"/>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Номер слайда 4"/>
          <p:cNvSpPr txBox="1">
            <a:spLocks/>
          </p:cNvSpPr>
          <p:nvPr/>
        </p:nvSpPr>
        <p:spPr>
          <a:xfrm>
            <a:off x="8286776" y="6500834"/>
            <a:ext cx="590568" cy="214314"/>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DF55276-7436-4E82-921F-7D04667C0D27}" type="slidenum">
              <a:rPr kumimoji="0" lang="ru-RU" sz="1400" b="0" i="0" u="none" strike="noStrike" kern="1200" cap="none" spc="0" normalizeH="0" baseline="0" noProof="0" smtClean="0">
                <a:ln>
                  <a:solidFill>
                    <a:schemeClr val="tx1"/>
                  </a:solidFill>
                </a:ln>
                <a:solidFill>
                  <a:schemeClr val="tx1"/>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ru-RU" sz="1400" b="0" i="0" u="none" strike="noStrike" kern="1200" cap="none" spc="0" normalizeH="0" baseline="0" noProof="0" dirty="0">
              <a:ln>
                <a:solidFill>
                  <a:schemeClr val="tx1"/>
                </a:solid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1" name="Прямоугольник 10"/>
          <p:cNvSpPr/>
          <p:nvPr/>
        </p:nvSpPr>
        <p:spPr>
          <a:xfrm>
            <a:off x="500034" y="214290"/>
            <a:ext cx="8215370" cy="400110"/>
          </a:xfrm>
          <a:prstGeom prst="rect">
            <a:avLst/>
          </a:prstGeom>
        </p:spPr>
        <p:txBody>
          <a:bodyPr wrap="square">
            <a:spAutoFit/>
          </a:bodyPr>
          <a:lstStyle/>
          <a:p>
            <a:pPr lvl="0" algn="ctr">
              <a:spcBef>
                <a:spcPct val="0"/>
              </a:spcBef>
            </a:pPr>
            <a:r>
              <a:rPr lang="ru-RU" sz="2000" b="1" i="1" dirty="0" smtClean="0">
                <a:latin typeface="Times New Roman" panose="02020603050405020304" pitchFamily="18" charset="0"/>
                <a:cs typeface="Times New Roman" panose="02020603050405020304" pitchFamily="18" charset="0"/>
              </a:rPr>
              <a:t>О ФИНАНСОВОМ УПРАВЛЕНИИ</a:t>
            </a:r>
            <a:endParaRPr lang="ru-RU" sz="2000" b="1" dirty="0">
              <a:solidFill>
                <a:schemeClr val="dk1"/>
              </a:solidFill>
              <a:latin typeface="Times New Roman" pitchFamily="18" charset="0"/>
              <a:cs typeface="Times New Roman" pitchFamily="18" charset="0"/>
            </a:endParaRPr>
          </a:p>
        </p:txBody>
      </p:sp>
      <p:sp>
        <p:nvSpPr>
          <p:cNvPr id="12" name="TextBox 11"/>
          <p:cNvSpPr txBox="1"/>
          <p:nvPr/>
        </p:nvSpPr>
        <p:spPr>
          <a:xfrm>
            <a:off x="214281" y="571480"/>
            <a:ext cx="8929719" cy="738664"/>
          </a:xfrm>
          <a:prstGeom prst="rect">
            <a:avLst/>
          </a:prstGeom>
          <a:noFill/>
        </p:spPr>
        <p:txBody>
          <a:bodyPr wrap="square" rtlCol="0">
            <a:spAutoFit/>
          </a:bodyPr>
          <a:lstStyle/>
          <a:p>
            <a:pPr algn="ctr"/>
            <a:r>
              <a:rPr lang="en-US"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Разработчиком презентации «Бюджет для граждан» является </a:t>
            </a:r>
            <a:r>
              <a:rPr lang="ru-RU" sz="1400" b="1" dirty="0" smtClean="0">
                <a:latin typeface="Times New Roman" panose="02020603050405020304" pitchFamily="18" charset="0"/>
                <a:cs typeface="Times New Roman" panose="02020603050405020304" pitchFamily="18" charset="0"/>
              </a:rPr>
              <a:t>финансовое управление </a:t>
            </a:r>
            <a:r>
              <a:rPr lang="ru-RU" sz="1400" dirty="0" smtClean="0">
                <a:latin typeface="Times New Roman" panose="02020603050405020304" pitchFamily="18" charset="0"/>
                <a:cs typeface="Times New Roman" panose="02020603050405020304" pitchFamily="18" charset="0"/>
              </a:rPr>
              <a:t>администрации    </a:t>
            </a:r>
          </a:p>
          <a:p>
            <a:pPr algn="ctr"/>
            <a:r>
              <a:rPr lang="ru-RU" sz="1400" dirty="0" smtClean="0">
                <a:latin typeface="Times New Roman" panose="02020603050405020304" pitchFamily="18" charset="0"/>
                <a:cs typeface="Times New Roman" panose="02020603050405020304" pitchFamily="18" charset="0"/>
              </a:rPr>
              <a:t>    Княгининского муниципального района Нижегородской области</a:t>
            </a:r>
          </a:p>
          <a:p>
            <a:endParaRPr lang="ru-RU"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комп2"/>
          <p:cNvPicPr>
            <a:picLocks noChangeAspect="1" noChangeArrowheads="1"/>
          </p:cNvPicPr>
          <p:nvPr/>
        </p:nvPicPr>
        <p:blipFill>
          <a:blip r:embed="rId2">
            <a:lum bright="42000" contrast="-3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Овал 5"/>
          <p:cNvSpPr/>
          <p:nvPr/>
        </p:nvSpPr>
        <p:spPr>
          <a:xfrm>
            <a:off x="8504413" y="6506280"/>
            <a:ext cx="57150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омер слайда 4"/>
          <p:cNvSpPr>
            <a:spLocks noGrp="1"/>
          </p:cNvSpPr>
          <p:nvPr>
            <p:ph type="sldNum" sz="quarter" idx="12"/>
          </p:nvPr>
        </p:nvSpPr>
        <p:spPr>
          <a:xfrm>
            <a:off x="6643702" y="6500834"/>
            <a:ext cx="2305080" cy="220641"/>
          </a:xfrm>
        </p:spPr>
        <p:txBody>
          <a:bodyPr/>
          <a:lstStyle/>
          <a:p>
            <a:fld id="{0DF55276-7436-4E82-921F-7D04667C0D27}" type="slidenum">
              <a:rPr lang="ru-RU" sz="1400" smtClean="0">
                <a:ln>
                  <a:solidFill>
                    <a:schemeClr val="tx1"/>
                  </a:solidFill>
                </a:ln>
                <a:solidFill>
                  <a:schemeClr val="tx1"/>
                </a:solidFill>
                <a:latin typeface="Times New Roman" panose="02020603050405020304" pitchFamily="18" charset="0"/>
                <a:cs typeface="Times New Roman" panose="02020603050405020304" pitchFamily="18" charset="0"/>
              </a:rPr>
              <a:pPr/>
              <a:t>63</a:t>
            </a:fld>
            <a:endParaRPr lang="ru-RU" sz="1400" dirty="0">
              <a:ln>
                <a:solidFill>
                  <a:schemeClr val="tx1"/>
                </a:solidFill>
              </a:ln>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28596" y="428604"/>
            <a:ext cx="8286808" cy="954107"/>
          </a:xfrm>
          <a:prstGeom prst="rect">
            <a:avLst/>
          </a:prstGeom>
        </p:spPr>
        <p:txBody>
          <a:bodyPr wrap="square">
            <a:spAutoFit/>
          </a:bodyPr>
          <a:lstStyle/>
          <a:p>
            <a:pPr algn="ctr"/>
            <a:r>
              <a:rPr lang="ru-RU" sz="2800" b="1" dirty="0" smtClean="0">
                <a:latin typeface="Times New Roman" pitchFamily="18" charset="0"/>
                <a:cs typeface="Times New Roman" pitchFamily="18" charset="0"/>
              </a:rPr>
              <a:t>Открытые муниципальные информационные ресурсы</a:t>
            </a:r>
            <a:endParaRPr lang="ru-RU" sz="2800" dirty="0"/>
          </a:p>
        </p:txBody>
      </p:sp>
      <p:sp>
        <p:nvSpPr>
          <p:cNvPr id="10" name="Содержимое 2"/>
          <p:cNvSpPr txBox="1">
            <a:spLocks/>
          </p:cNvSpPr>
          <p:nvPr/>
        </p:nvSpPr>
        <p:spPr>
          <a:xfrm>
            <a:off x="0" y="1714488"/>
            <a:ext cx="9001156" cy="4373562"/>
          </a:xfrm>
          <a:prstGeom prst="rect">
            <a:avLst/>
          </a:prstGeom>
          <a:ln>
            <a:noFill/>
          </a:ln>
        </p:spPr>
        <p:txBody>
          <a:bodyPr vert="horz" lIns="91440" tIns="45720" rIns="91440" bIns="45720" rtlCol="0">
            <a:normAutofit/>
          </a:bodyPr>
          <a:lstStyle/>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1. Администрация Княгининского муниципального района</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http</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//admknyaginino.ru</a:t>
            </a:r>
            <a:endPar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2.  Интернет портал государственных и муниципальных услуг Нижегородской области</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http</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//gu.nnov.ru/</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3. Официальный сайт Нижегородской области для размещения информации о размещении государственных и муниципальных заказов</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http</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//www.goszakaz.nnov.ru/index.html</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4. Официальный сайт для размещения информации</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о государственных и муниципальных учреждениях </a:t>
            </a:r>
          </a:p>
          <a:p>
            <a:pPr marL="450850" marR="0" lvl="0" indent="-179388"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http</a:t>
            </a:r>
            <a:r>
              <a:rPr kumimoji="0" lang="ru-RU"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//bus.gov.ru/public/home.html</a:t>
            </a:r>
            <a:endParaRPr kumimoji="0" lang="ru-RU" sz="20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18129</TotalTime>
  <Words>7582</Words>
  <Application>Microsoft Office PowerPoint</Application>
  <PresentationFormat>Экран (4:3)</PresentationFormat>
  <Paragraphs>1717</Paragraphs>
  <Slides>63</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63</vt:i4>
      </vt:variant>
    </vt:vector>
  </HeadingPairs>
  <TitlesOfParts>
    <vt:vector size="64" baseType="lpstr">
      <vt:lpstr>Тема Office</vt:lpstr>
      <vt:lpstr>муниципальный район</vt:lpstr>
      <vt:lpstr>Презентация PowerPoint</vt:lpstr>
      <vt:lpstr>Что такое «Отчет об исполнении районного бюджета»</vt:lpstr>
      <vt:lpstr>Презентация PowerPoint</vt:lpstr>
      <vt:lpstr>Презентация PowerPoint</vt:lpstr>
      <vt:lpstr>Распределение расходов районного бюджета по основным функциям в 2020 году</vt:lpstr>
      <vt:lpstr>Презентация PowerPoint</vt:lpstr>
      <vt:lpstr>Показатели, характеризующие Княгининский муниципальный район в 2020 году</vt:lpstr>
      <vt:lpstr>Динамика фактических показателей социально-экономического развития района</vt:lpstr>
      <vt:lpstr>Динамика фактических показателей социально-экономического развития района</vt:lpstr>
      <vt:lpstr>Презентация PowerPoint</vt:lpstr>
      <vt:lpstr>Исполнение районного бюджета в 2018-2020 годах</vt:lpstr>
      <vt:lpstr> Исполнение районного бюджета за 2020 год </vt:lpstr>
      <vt:lpstr>Структура доходов районного бюджета  в % и млн. рублей</vt:lpstr>
      <vt:lpstr>Презентация PowerPoint</vt:lpstr>
      <vt:lpstr>Сколько доходов поступило в консолидированный бюджет района в 2018-2020 годах</vt:lpstr>
      <vt:lpstr>Динамика изменений налоговых и неналоговых доходов консолидированного бюджета за 2018-2020 годы</vt:lpstr>
      <vt:lpstr>Презентация PowerPoint</vt:lpstr>
      <vt:lpstr>Безвозмездные поступления  от других бюджетов бюджетной системы </vt:lpstr>
      <vt:lpstr>Презентация PowerPoint</vt:lpstr>
      <vt:lpstr>Исполнение районного бюджета по неналоговым доходам</vt:lpstr>
      <vt:lpstr>Безвозмездные поступления в районный бюджет</vt:lpstr>
      <vt:lpstr>Исполнение консолидированного бюджета района по расходам в 2018-2020 годах</vt:lpstr>
      <vt:lpstr>Структура расходов консолидированного бюджета в 2020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Структура расходов районного бюджета по  муниципальным программам и непрограммным направлениям деятельности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Исполнение расходов в рамках реализации муниципальной программы "Развитие культуры Княгининского муниципального  района Нижегородской области"</vt:lpstr>
      <vt:lpstr>Исполнение расходов в рамках муниципальной программы  "Развитие культуры Княгининского района Нижегородской области" на 2020-2024 годы</vt:lpstr>
      <vt:lpstr>Исполнение расходов в рамках муниципальной программы  "Развитие культуры Княгининского района Нижегородской области" на 2020-2024 годы</vt:lpstr>
      <vt:lpstr>Исполнение расходов в рамках муниципальной программы  "Развитие культуры Княгининского района Нижегородской области" на 2020-2024 годы</vt:lpstr>
      <vt:lpstr>Достигнутые результаты в рамках муниципальной программы  "Развитие культуры Княгининского района Нижегородской области" на 2020-2024 годы </vt:lpstr>
      <vt:lpstr>Исполнение расходов в рамках муниципальной программы  "Развитие физической культуры и спорта Княгининского района муниципального Нижегородской области" на 2020-2024 годы</vt:lpstr>
      <vt:lpstr>Исполнение расходов в рамках муниципальной программы  "Развитие физической культуры, спорта и молодежной политики Княгининского муниципального района Нижегородской области" на 2020-2024 годы</vt:lpstr>
      <vt:lpstr>Исполнение расходов в рамках муниципальной программы  "Развитие физической культуры, спорта и молодежной политики Княгининского муниципального района Нижегородской области" на 2020-2024 годы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Лариса Михайловна</dc:creator>
  <cp:lastModifiedBy>1</cp:lastModifiedBy>
  <cp:revision>2092</cp:revision>
  <cp:lastPrinted>2022-02-14T12:51:48Z</cp:lastPrinted>
  <dcterms:created xsi:type="dcterms:W3CDTF">2013-11-18T11:27:07Z</dcterms:created>
  <dcterms:modified xsi:type="dcterms:W3CDTF">2022-02-14T12:57:31Z</dcterms:modified>
</cp:coreProperties>
</file>