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rawings/drawing7.xml" ContentType="application/vnd.openxmlformats-officedocument.drawingml.chartshape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diagrams/data7.xml" ContentType="application/vnd.openxmlformats-officedocument.drawingml.diagramData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10.xml" ContentType="application/vnd.openxmlformats-officedocument.drawingml.chart+xml"/>
  <Override PartName="/ppt/diagrams/colors7.xml" ContentType="application/vnd.openxmlformats-officedocument.drawingml.diagramColors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rawings/drawing6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7" r:id="rId2"/>
    <p:sldId id="370" r:id="rId3"/>
    <p:sldId id="368" r:id="rId4"/>
    <p:sldId id="369" r:id="rId5"/>
    <p:sldId id="265" r:id="rId6"/>
    <p:sldId id="359" r:id="rId7"/>
    <p:sldId id="302" r:id="rId8"/>
    <p:sldId id="329" r:id="rId9"/>
    <p:sldId id="333" r:id="rId10"/>
    <p:sldId id="331" r:id="rId11"/>
    <p:sldId id="279" r:id="rId12"/>
    <p:sldId id="301" r:id="rId13"/>
    <p:sldId id="388" r:id="rId14"/>
    <p:sldId id="389" r:id="rId15"/>
    <p:sldId id="390" r:id="rId16"/>
    <p:sldId id="391" r:id="rId17"/>
    <p:sldId id="392" r:id="rId18"/>
    <p:sldId id="393" r:id="rId19"/>
    <p:sldId id="395" r:id="rId20"/>
    <p:sldId id="396" r:id="rId21"/>
    <p:sldId id="397" r:id="rId22"/>
    <p:sldId id="321" r:id="rId23"/>
    <p:sldId id="322" r:id="rId24"/>
    <p:sldId id="312" r:id="rId25"/>
    <p:sldId id="378" r:id="rId26"/>
    <p:sldId id="379" r:id="rId27"/>
    <p:sldId id="385" r:id="rId28"/>
    <p:sldId id="380" r:id="rId29"/>
    <p:sldId id="381" r:id="rId30"/>
    <p:sldId id="323" r:id="rId31"/>
    <p:sldId id="338" r:id="rId32"/>
    <p:sldId id="364" r:id="rId33"/>
    <p:sldId id="382" r:id="rId34"/>
    <p:sldId id="281" r:id="rId35"/>
    <p:sldId id="383" r:id="rId36"/>
    <p:sldId id="282" r:id="rId37"/>
    <p:sldId id="288" r:id="rId38"/>
    <p:sldId id="342" r:id="rId39"/>
    <p:sldId id="384" r:id="rId40"/>
    <p:sldId id="387" r:id="rId41"/>
    <p:sldId id="343" r:id="rId42"/>
    <p:sldId id="344" r:id="rId43"/>
    <p:sldId id="345" r:id="rId44"/>
    <p:sldId id="346" r:id="rId45"/>
    <p:sldId id="313" r:id="rId46"/>
    <p:sldId id="332" r:id="rId47"/>
    <p:sldId id="340" r:id="rId48"/>
    <p:sldId id="339" r:id="rId49"/>
    <p:sldId id="295" r:id="rId50"/>
    <p:sldId id="377" r:id="rId51"/>
    <p:sldId id="289" r:id="rId52"/>
    <p:sldId id="290" r:id="rId53"/>
    <p:sldId id="376" r:id="rId54"/>
    <p:sldId id="365" r:id="rId55"/>
    <p:sldId id="373" r:id="rId56"/>
    <p:sldId id="374" r:id="rId57"/>
    <p:sldId id="355" r:id="rId58"/>
    <p:sldId id="296" r:id="rId59"/>
    <p:sldId id="398" r:id="rId60"/>
    <p:sldId id="366" r:id="rId61"/>
    <p:sldId id="297" r:id="rId6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4BDC44"/>
    <a:srgbClr val="CFF1FD"/>
    <a:srgbClr val="99CCFF"/>
    <a:srgbClr val="0C5427"/>
    <a:srgbClr val="66CCFF"/>
    <a:srgbClr val="AAF2FC"/>
    <a:srgbClr val="0066FF"/>
    <a:srgbClr val="CCECFF"/>
    <a:srgbClr val="A7E2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06" autoAdjust="0"/>
    <p:restoredTop sz="99550" autoAdjust="0"/>
  </p:normalViewPr>
  <p:slideViewPr>
    <p:cSldViewPr>
      <p:cViewPr>
        <p:scale>
          <a:sx n="90" d="100"/>
          <a:sy n="90" d="100"/>
        </p:scale>
        <p:origin x="-136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44;&#1054;&#1050;&#1059;&#1052;&#1045;&#1053;&#1058;&#1067;\2021\&#1087;&#1088;&#1077;&#1079;&#1077;&#1085;&#1090;&#1072;&#1094;&#1080;&#1080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50;&#1085;&#1080;&#1075;&#1072;1%20&#1082;%202014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1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2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&#1050;&#1085;&#1080;&#1075;&#1072;1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72;&#1088;&#1093;&#1080;&#1074;\&#1044;&#1054;&#1061;&#1054;&#1044;&#1067;%202021&#1075;\&#1041;&#1070;&#1044;&#1046;&#1045;&#1058;%20&#1044;&#1051;&#1071;%20&#1043;&#1056;&#1040;&#1046;&#1044;&#1040;&#1053;\2021%20&#1076;&#1083;&#1103;%20&#1086;&#1090;&#1095;&#1077;&#1090;&#1072;%20&#1087;&#1086;%20&#1073;&#1102;&#1076;&#1078;%20&#1076;&#1083;&#1103;%20&#1075;&#1088;-&#1085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87;&#1088;&#1077;&#1079;&#1077;&#1085;&#1090;&#1072;&#1094;&#1080;&#1103;%20&#1087;&#1086;%20&#1086;&#1090;&#1095;&#1077;&#1090;&#1091;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 в расчете на 1 жителя, тыс.руб.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'социально-экономич'!$A$21:$A$23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'социально-экономич'!$B$21:$B$23</c:f>
              <c:numCache>
                <c:formatCode>General</c:formatCode>
                <c:ptCount val="3"/>
                <c:pt idx="0">
                  <c:v>346.3</c:v>
                </c:pt>
                <c:pt idx="1">
                  <c:v>375.8</c:v>
                </c:pt>
                <c:pt idx="2">
                  <c:v>398.9</c:v>
                </c:pt>
              </c:numCache>
            </c:numRef>
          </c:val>
        </c:ser>
        <c:dLbls/>
        <c:gapWidth val="55"/>
        <c:gapDepth val="55"/>
        <c:shape val="box"/>
        <c:axId val="65394176"/>
        <c:axId val="65395712"/>
        <c:axId val="0"/>
      </c:bar3DChart>
      <c:catAx>
        <c:axId val="6539417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5395712"/>
        <c:crosses val="autoZero"/>
        <c:auto val="1"/>
        <c:lblAlgn val="ctr"/>
        <c:lblOffset val="100"/>
      </c:catAx>
      <c:valAx>
        <c:axId val="6539571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5394176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(услуг), млн.руб.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'социально-экономич'!$A$4:$A$6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'социально-экономич'!$B$4:$B$6</c:f>
              <c:numCache>
                <c:formatCode>General</c:formatCode>
                <c:ptCount val="3"/>
                <c:pt idx="0">
                  <c:v>3867.3</c:v>
                </c:pt>
                <c:pt idx="1">
                  <c:v>4174.3</c:v>
                </c:pt>
                <c:pt idx="2">
                  <c:v>4784.1000000000004</c:v>
                </c:pt>
              </c:numCache>
            </c:numRef>
          </c:val>
        </c:ser>
        <c:dLbls/>
        <c:gapWidth val="55"/>
        <c:gapDepth val="55"/>
        <c:shape val="box"/>
        <c:axId val="80960512"/>
        <c:axId val="80962304"/>
        <c:axId val="0"/>
      </c:bar3DChart>
      <c:catAx>
        <c:axId val="809605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0962304"/>
        <c:crosses val="autoZero"/>
        <c:auto val="1"/>
        <c:lblAlgn val="ctr"/>
        <c:lblOffset val="100"/>
      </c:catAx>
      <c:valAx>
        <c:axId val="809623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0960512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3"/>
  <c:chart>
    <c:title>
      <c:tx>
        <c:rich>
          <a:bodyPr/>
          <a:lstStyle/>
          <a:p>
            <a:pPr>
              <a:defRPr/>
            </a:pPr>
            <a:r>
              <a:rPr lang="ru-RU"/>
              <a:t>Объем розничного товарооборота, млн. рублей</a:t>
            </a:r>
          </a:p>
        </c:rich>
      </c:tx>
      <c:layout>
        <c:manualLayout>
          <c:xMode val="edge"/>
          <c:yMode val="edge"/>
          <c:x val="0.12696754482376199"/>
          <c:y val="4.5149595808908781E-2"/>
        </c:manualLayout>
      </c:layout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'социально-экономич'!$A$52:$A$54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'социально-экономич'!$B$52:$B$54</c:f>
              <c:numCache>
                <c:formatCode>General</c:formatCode>
                <c:ptCount val="3"/>
                <c:pt idx="0">
                  <c:v>1009.4</c:v>
                </c:pt>
                <c:pt idx="1">
                  <c:v>963.5</c:v>
                </c:pt>
                <c:pt idx="2">
                  <c:v>864.2</c:v>
                </c:pt>
              </c:numCache>
            </c:numRef>
          </c:val>
        </c:ser>
        <c:dLbls/>
        <c:gapWidth val="55"/>
        <c:gapDepth val="55"/>
        <c:shape val="box"/>
        <c:axId val="81085568"/>
        <c:axId val="81087104"/>
        <c:axId val="0"/>
      </c:bar3DChart>
      <c:catAx>
        <c:axId val="81085568"/>
        <c:scaling>
          <c:orientation val="minMax"/>
        </c:scaling>
        <c:axPos val="b"/>
        <c:numFmt formatCode="General" sourceLinked="1"/>
        <c:majorTickMark val="none"/>
        <c:tickLblPos val="nextTo"/>
        <c:crossAx val="81087104"/>
        <c:crosses val="autoZero"/>
        <c:auto val="1"/>
        <c:lblAlgn val="ctr"/>
        <c:lblOffset val="100"/>
      </c:catAx>
      <c:valAx>
        <c:axId val="810871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10855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/>
              <a:t>Фонд оплаты труда, млн. рублей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'социально-экономич'!$A$36:$A$38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'социально-экономич'!$B$36:$B$38</c:f>
              <c:numCache>
                <c:formatCode>General</c:formatCode>
                <c:ptCount val="3"/>
                <c:pt idx="0">
                  <c:v>1047.5999999999999</c:v>
                </c:pt>
                <c:pt idx="1">
                  <c:v>1206.8</c:v>
                </c:pt>
                <c:pt idx="2">
                  <c:v>1321.8</c:v>
                </c:pt>
              </c:numCache>
            </c:numRef>
          </c:val>
        </c:ser>
        <c:dLbls/>
        <c:gapWidth val="55"/>
        <c:gapDepth val="55"/>
        <c:shape val="box"/>
        <c:axId val="81119872"/>
        <c:axId val="81125760"/>
        <c:axId val="0"/>
      </c:bar3DChart>
      <c:catAx>
        <c:axId val="81119872"/>
        <c:scaling>
          <c:orientation val="minMax"/>
        </c:scaling>
        <c:axPos val="b"/>
        <c:numFmt formatCode="General" sourceLinked="1"/>
        <c:majorTickMark val="none"/>
        <c:tickLblPos val="nextTo"/>
        <c:crossAx val="81125760"/>
        <c:crosses val="autoZero"/>
        <c:auto val="1"/>
        <c:lblAlgn val="ctr"/>
        <c:lblOffset val="100"/>
      </c:catAx>
      <c:valAx>
        <c:axId val="8112576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11198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0"/>
  <c:chart>
    <c:title>
      <c:tx>
        <c:rich>
          <a:bodyPr/>
          <a:lstStyle/>
          <a:p>
            <a:pPr>
              <a:defRPr/>
            </a:pPr>
            <a:r>
              <a:rPr lang="ru-RU"/>
              <a:t>Инвестиции в основной капитал, </a:t>
            </a:r>
          </a:p>
          <a:p>
            <a:pPr>
              <a:defRPr/>
            </a:pPr>
            <a:r>
              <a:rPr lang="ru-RU"/>
              <a:t>млн. рублей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1"/>
          <c:order val="1"/>
          <c:cat>
            <c:multiLvlStrRef>
              <c:f>'социально-экономич'!$A$69:$A$71</c:f>
            </c:multiLvlStrRef>
          </c:cat>
          <c:val>
            <c:numRef>
              <c:f>'социально-экономич'!$B$69:$B$71</c:f>
            </c:numRef>
          </c:val>
        </c:ser>
        <c:ser>
          <c:idx val="0"/>
          <c:order val="0"/>
          <c:cat>
            <c:numRef>
              <c:f>'[графики.xlsx]социально-экономич'!$A$69:$A$71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'[графики.xlsx]социально-экономич'!$B$69:$B$71</c:f>
              <c:numCache>
                <c:formatCode>General</c:formatCode>
                <c:ptCount val="3"/>
                <c:pt idx="0">
                  <c:v>286.60000000000002</c:v>
                </c:pt>
                <c:pt idx="1">
                  <c:v>273.10000000000002</c:v>
                </c:pt>
                <c:pt idx="2">
                  <c:v>701.2</c:v>
                </c:pt>
              </c:numCache>
            </c:numRef>
          </c:val>
        </c:ser>
        <c:dLbls/>
        <c:gapWidth val="55"/>
        <c:gapDepth val="55"/>
        <c:shape val="box"/>
        <c:axId val="82773888"/>
        <c:axId val="82775424"/>
        <c:axId val="0"/>
      </c:bar3DChart>
      <c:catAx>
        <c:axId val="82773888"/>
        <c:scaling>
          <c:orientation val="minMax"/>
        </c:scaling>
        <c:axPos val="b"/>
        <c:numFmt formatCode="General" sourceLinked="1"/>
        <c:majorTickMark val="none"/>
        <c:tickLblPos val="nextTo"/>
        <c:crossAx val="82775424"/>
        <c:crosses val="autoZero"/>
        <c:auto val="1"/>
        <c:lblAlgn val="ctr"/>
        <c:lblOffset val="100"/>
      </c:catAx>
      <c:valAx>
        <c:axId val="827754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27738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3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Средняя заработная плата по району, рублей</a:t>
            </a:r>
          </a:p>
        </c:rich>
      </c:tx>
      <c:layout>
        <c:manualLayout>
          <c:xMode val="edge"/>
          <c:yMode val="edge"/>
          <c:x val="0.16600000000000004"/>
          <c:y val="2.7777777777778418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2673840769903771"/>
          <c:y val="0.10391504183516742"/>
          <c:w val="0.842706036745409"/>
          <c:h val="0.80410092764306862"/>
        </c:manualLayout>
      </c:layout>
      <c:bar3DChart>
        <c:barDir val="col"/>
        <c:grouping val="stacked"/>
        <c:ser>
          <c:idx val="0"/>
          <c:order val="0"/>
          <c:cat>
            <c:numRef>
              <c:f>'социально-экономич'!$A$84:$A$86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'социально-экономич'!$B$84:$B$86</c:f>
              <c:numCache>
                <c:formatCode>General</c:formatCode>
                <c:ptCount val="3"/>
                <c:pt idx="0">
                  <c:v>27946.2</c:v>
                </c:pt>
                <c:pt idx="1">
                  <c:v>30577.200000000001</c:v>
                </c:pt>
                <c:pt idx="2">
                  <c:v>34326.5</c:v>
                </c:pt>
              </c:numCache>
            </c:numRef>
          </c:val>
        </c:ser>
        <c:dLbls/>
        <c:gapWidth val="55"/>
        <c:gapDepth val="55"/>
        <c:shape val="box"/>
        <c:axId val="82854656"/>
        <c:axId val="82856192"/>
        <c:axId val="0"/>
      </c:bar3DChart>
      <c:catAx>
        <c:axId val="828546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2856192"/>
        <c:crosses val="autoZero"/>
        <c:auto val="1"/>
        <c:lblAlgn val="ctr"/>
        <c:lblOffset val="100"/>
      </c:catAx>
      <c:valAx>
        <c:axId val="8285619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285465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Лист1!$A$3</c:f>
              <c:strCache>
                <c:ptCount val="1"/>
                <c:pt idx="0">
                  <c:v>Доходы</c:v>
                </c:pt>
              </c:strCache>
            </c:strRef>
          </c:tx>
          <c:dLbls>
            <c:dLbl>
              <c:idx val="0"/>
              <c:layout>
                <c:manualLayout>
                  <c:x val="1.3114662307198398E-2"/>
                  <c:y val="-1.3333240012318373E-2"/>
                </c:manualLayout>
              </c:layout>
              <c:showVal val="1"/>
            </c:dLbl>
            <c:dLbl>
              <c:idx val="1"/>
              <c:layout>
                <c:manualLayout>
                  <c:x val="1.1657477606398597E-2"/>
                  <c:y val="-1.5555446681038103E-2"/>
                </c:manualLayout>
              </c:layout>
              <c:showVal val="1"/>
            </c:dLbl>
            <c:dLbl>
              <c:idx val="2"/>
              <c:layout>
                <c:manualLayout>
                  <c:x val="2.9143694015996446E-3"/>
                  <c:y val="-1.5555446681038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457.8</c:v>
                </c:pt>
                <c:pt idx="1">
                  <c:v>466.6</c:v>
                </c:pt>
                <c:pt idx="2">
                  <c:v>633.1</c:v>
                </c:pt>
              </c:numCache>
            </c:numRef>
          </c:val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Расходы</c:v>
                </c:pt>
              </c:strCache>
            </c:strRef>
          </c:tx>
          <c:dLbls>
            <c:dLbl>
              <c:idx val="0"/>
              <c:layout>
                <c:manualLayout>
                  <c:x val="1.3725761969911791E-2"/>
                  <c:y val="-1.4741804081861211E-2"/>
                </c:manualLayout>
              </c:layout>
              <c:showVal val="1"/>
            </c:dLbl>
            <c:dLbl>
              <c:idx val="1"/>
              <c:layout>
                <c:manualLayout>
                  <c:x val="1.5182831931758796E-2"/>
                  <c:y val="-1.1111033343598605E-2"/>
                </c:manualLayout>
              </c:layout>
              <c:showVal val="1"/>
            </c:dLbl>
            <c:dLbl>
              <c:idx val="2"/>
              <c:layout>
                <c:manualLayout>
                  <c:x val="1.2268577269111984E-2"/>
                  <c:y val="-1.9186217419300641E-2"/>
                </c:manualLayout>
              </c:layout>
              <c:showVal val="1"/>
            </c:dLbl>
            <c:dLbl>
              <c:idx val="3"/>
              <c:layout>
                <c:manualLayout>
                  <c:x val="2.8276237085372566E-2"/>
                  <c:y val="-9.3896713615023528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434.6</c:v>
                </c:pt>
                <c:pt idx="1">
                  <c:v>465.1</c:v>
                </c:pt>
                <c:pt idx="2">
                  <c:v>639.70000000000005</c:v>
                </c:pt>
              </c:numCache>
            </c:numRef>
          </c:val>
        </c:ser>
        <c:ser>
          <c:idx val="2"/>
          <c:order val="2"/>
          <c:tx>
            <c:strRef>
              <c:f>Лист1!$A$5</c:f>
              <c:strCache>
                <c:ptCount val="1"/>
                <c:pt idx="0">
                  <c:v>Дефицит</c:v>
                </c:pt>
              </c:strCache>
            </c:strRef>
          </c:tx>
          <c:dPt>
            <c:idx val="0"/>
            <c:spPr>
              <a:solidFill>
                <a:srgbClr val="F79646"/>
              </a:solidFill>
            </c:spPr>
          </c:dPt>
          <c:dPt>
            <c:idx val="1"/>
            <c:spPr>
              <a:solidFill>
                <a:schemeClr val="accent6"/>
              </a:solidFill>
            </c:spPr>
          </c:dPt>
          <c:dLbls>
            <c:dLbl>
              <c:idx val="0"/>
              <c:layout>
                <c:manualLayout>
                  <c:x val="5.7005753929006029E-3"/>
                  <c:y val="8.2066267252722647E-2"/>
                </c:manualLayout>
              </c:layout>
              <c:showVal val="1"/>
            </c:dLbl>
            <c:dLbl>
              <c:idx val="1"/>
              <c:layout>
                <c:manualLayout>
                  <c:x val="1.0072129495300085E-2"/>
                  <c:y val="5.9749888014782052E-2"/>
                </c:manualLayout>
              </c:layout>
              <c:showVal val="1"/>
            </c:dLbl>
            <c:dLbl>
              <c:idx val="2"/>
              <c:layout>
                <c:manualLayout>
                  <c:x val="7.2859235039991208E-3"/>
                  <c:y val="1.1111208320501694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Лист1!$B$5:$D$5</c:f>
              <c:numCache>
                <c:formatCode>General</c:formatCode>
                <c:ptCount val="3"/>
                <c:pt idx="0">
                  <c:v>23.199999999999992</c:v>
                </c:pt>
                <c:pt idx="1">
                  <c:v>1.5</c:v>
                </c:pt>
                <c:pt idx="2">
                  <c:v>-6.6000000000000227</c:v>
                </c:pt>
              </c:numCache>
            </c:numRef>
          </c:val>
        </c:ser>
        <c:dLbls/>
        <c:shape val="cylinder"/>
        <c:axId val="82864384"/>
        <c:axId val="82870272"/>
        <c:axId val="0"/>
      </c:bar3DChart>
      <c:catAx>
        <c:axId val="828643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2870272"/>
        <c:crosses val="autoZero"/>
        <c:auto val="1"/>
        <c:lblAlgn val="ctr"/>
        <c:lblOffset val="100"/>
      </c:catAx>
      <c:valAx>
        <c:axId val="828702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286438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8381212368491946"/>
          <c:y val="0.33750244967664345"/>
          <c:w val="0.10744476811028165"/>
          <c:h val="0.22277341890870386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'исполн район бюдж'!$A$26</c:f>
              <c:strCache>
                <c:ptCount val="1"/>
                <c:pt idx="0">
                  <c:v>План на год</c:v>
                </c:pt>
              </c:strCache>
            </c:strRef>
          </c:tx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</c:v>
                </c:pt>
              </c:strCache>
            </c:strRef>
          </c:cat>
          <c:val>
            <c:numRef>
              <c:f>'исполн район бюдж'!$B$26:$D$26</c:f>
              <c:numCache>
                <c:formatCode>General</c:formatCode>
                <c:ptCount val="3"/>
                <c:pt idx="0">
                  <c:v>622.6</c:v>
                </c:pt>
                <c:pt idx="1">
                  <c:v>671</c:v>
                </c:pt>
                <c:pt idx="2">
                  <c:v>-48.4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бюдж'!$A$27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</c:v>
                </c:pt>
              </c:strCache>
            </c:strRef>
          </c:cat>
          <c:val>
            <c:numRef>
              <c:f>'исполн район бюдж'!$B$27:$D$27</c:f>
              <c:numCache>
                <c:formatCode>General</c:formatCode>
                <c:ptCount val="3"/>
                <c:pt idx="0">
                  <c:v>633.1</c:v>
                </c:pt>
                <c:pt idx="1">
                  <c:v>639.70000000000005</c:v>
                </c:pt>
                <c:pt idx="2">
                  <c:v>-6.6</c:v>
                </c:pt>
              </c:numCache>
            </c:numRef>
          </c:val>
        </c:ser>
        <c:dLbls/>
        <c:shape val="box"/>
        <c:axId val="82829312"/>
        <c:axId val="82830848"/>
        <c:axId val="0"/>
      </c:bar3DChart>
      <c:catAx>
        <c:axId val="8282931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2830848"/>
        <c:crosses val="autoZero"/>
        <c:auto val="1"/>
        <c:lblAlgn val="ctr"/>
        <c:lblOffset val="100"/>
      </c:catAx>
      <c:valAx>
        <c:axId val="828308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2829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491277344938935"/>
          <c:y val="0.34532825000433282"/>
          <c:w val="0.22791881794183821"/>
          <c:h val="7.6540896601648589E-2"/>
        </c:manualLayout>
      </c:layout>
      <c:txPr>
        <a:bodyPr/>
        <a:lstStyle/>
        <a:p>
          <a:pPr>
            <a:defRPr sz="13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5.7362372972609522E-2"/>
          <c:y val="9.7671783832776179E-2"/>
          <c:w val="0.68341611144759951"/>
          <c:h val="0.9023282161672237"/>
        </c:manualLayout>
      </c:layout>
      <c:pie3DChart>
        <c:varyColors val="1"/>
        <c:dLbls/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454084788080765"/>
          <c:y val="0.31166385792737195"/>
          <c:w val="0.25384304275265585"/>
          <c:h val="0.3124436077867444"/>
        </c:manualLayout>
      </c:layout>
      <c:txPr>
        <a:bodyPr/>
        <a:lstStyle/>
        <a:p>
          <a:pPr>
            <a:defRPr sz="1600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5.7362372972609522E-2"/>
          <c:y val="9.7671783832776179E-2"/>
          <c:w val="0.57657850461000071"/>
          <c:h val="0.80465643233445294"/>
        </c:manualLayout>
      </c:layout>
      <c:pie3DChart>
        <c:varyColors val="1"/>
        <c:ser>
          <c:idx val="0"/>
          <c:order val="0"/>
          <c:explosion val="20"/>
          <c:cat>
            <c:strRef>
              <c:f>Лист7!$A$3:$A$5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Лист7!$B$3:$B$5</c:f>
              <c:numCache>
                <c:formatCode>General</c:formatCode>
                <c:ptCount val="3"/>
                <c:pt idx="0">
                  <c:v>311.60000000000002</c:v>
                </c:pt>
                <c:pt idx="1">
                  <c:v>133.19999999999999</c:v>
                </c:pt>
                <c:pt idx="2">
                  <c:v>13</c:v>
                </c:pt>
              </c:numCache>
            </c:numRef>
          </c:val>
        </c:ser>
        <c:dLbls/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400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8.2054295451874606E-2"/>
          <c:y val="4.2295313085864268E-2"/>
          <c:w val="0.78725036236142121"/>
          <c:h val="0.86226981627296584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0"/>
                  <c:y val="-3.4285714285714294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4.5714285714285714E-2"/>
                </c:manualLayout>
              </c:layout>
              <c:showVal val="1"/>
            </c:dLbl>
            <c:dLbl>
              <c:idx val="2"/>
              <c:layout>
                <c:manualLayout>
                  <c:x val="1.9900301641399335E-2"/>
                  <c:y val="-4.8897709704095224E-2"/>
                </c:manualLayout>
              </c:layout>
              <c:showVal val="1"/>
            </c:dLbl>
            <c:showVal val="1"/>
          </c:dLbls>
          <c:cat>
            <c:strRef>
              <c:f>Лист1!$B$27:$D$27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Лист1!$B$28:$D$28</c:f>
              <c:numCache>
                <c:formatCode>General</c:formatCode>
                <c:ptCount val="3"/>
                <c:pt idx="0">
                  <c:v>487.6</c:v>
                </c:pt>
                <c:pt idx="1">
                  <c:v>499.2</c:v>
                </c:pt>
                <c:pt idx="2">
                  <c:v>671.9</c:v>
                </c:pt>
              </c:numCache>
            </c:numRef>
          </c:val>
        </c:ser>
        <c:dLbls/>
        <c:shape val="cylinder"/>
        <c:axId val="84107264"/>
        <c:axId val="84108800"/>
        <c:axId val="0"/>
      </c:bar3DChart>
      <c:catAx>
        <c:axId val="84107264"/>
        <c:scaling>
          <c:orientation val="minMax"/>
        </c:scaling>
        <c:axPos val="b"/>
        <c:numFmt formatCode="General" sourceLinked="1"/>
        <c:tickLblPos val="nextTo"/>
        <c:crossAx val="84108800"/>
        <c:crosses val="autoZero"/>
        <c:auto val="1"/>
        <c:lblAlgn val="ctr"/>
        <c:lblOffset val="100"/>
      </c:catAx>
      <c:valAx>
        <c:axId val="84108800"/>
        <c:scaling>
          <c:orientation val="minMax"/>
          <c:max val="700"/>
          <c:min val="450"/>
        </c:scaling>
        <c:axPos val="l"/>
        <c:majorGridlines/>
        <c:numFmt formatCode="General" sourceLinked="1"/>
        <c:tickLblPos val="nextTo"/>
        <c:crossAx val="84107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8.2054295451874606E-2"/>
          <c:y val="4.2295313085864268E-2"/>
          <c:w val="0.78725036236142121"/>
          <c:h val="0.86226981627296584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0"/>
                  <c:y val="-3.4285714285714294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4.5714285714285714E-2"/>
                </c:manualLayout>
              </c:layout>
              <c:showVal val="1"/>
            </c:dLbl>
            <c:dLbl>
              <c:idx val="2"/>
              <c:layout>
                <c:manualLayout>
                  <c:x val="1.9900212945079977E-2"/>
                  <c:y val="-2.0837333402858139E-2"/>
                </c:manualLayout>
              </c:layout>
              <c:showVal val="1"/>
            </c:dLbl>
            <c:showVal val="1"/>
          </c:dLbls>
          <c:cat>
            <c:strRef>
              <c:f>Лист1!$K$27:$M$27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Лист1!$K$28:$M$28</c:f>
              <c:numCache>
                <c:formatCode>General</c:formatCode>
                <c:ptCount val="3"/>
                <c:pt idx="0">
                  <c:v>182.6</c:v>
                </c:pt>
                <c:pt idx="1">
                  <c:v>210.2</c:v>
                </c:pt>
                <c:pt idx="2" formatCode="0.0">
                  <c:v>214</c:v>
                </c:pt>
              </c:numCache>
            </c:numRef>
          </c:val>
        </c:ser>
        <c:dLbls/>
        <c:shape val="cylinder"/>
        <c:axId val="83977344"/>
        <c:axId val="83978880"/>
        <c:axId val="0"/>
      </c:bar3DChart>
      <c:catAx>
        <c:axId val="83977344"/>
        <c:scaling>
          <c:orientation val="minMax"/>
        </c:scaling>
        <c:axPos val="b"/>
        <c:numFmt formatCode="General" sourceLinked="1"/>
        <c:tickLblPos val="nextTo"/>
        <c:crossAx val="83978880"/>
        <c:crosses val="autoZero"/>
        <c:auto val="1"/>
        <c:lblAlgn val="ctr"/>
        <c:lblOffset val="100"/>
      </c:catAx>
      <c:valAx>
        <c:axId val="83978880"/>
        <c:scaling>
          <c:orientation val="minMax"/>
          <c:max val="250"/>
          <c:min val="150"/>
        </c:scaling>
        <c:axPos val="l"/>
        <c:majorGridlines/>
        <c:numFmt formatCode="General" sourceLinked="1"/>
        <c:tickLblPos val="nextTo"/>
        <c:crossAx val="839773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3904156020232583"/>
          <c:y val="0.11076743498485427"/>
          <c:w val="0.63360744642019229"/>
          <c:h val="0.80786299377086257"/>
        </c:manualLayout>
      </c:layout>
      <c:lineChart>
        <c:grouping val="standard"/>
        <c:ser>
          <c:idx val="0"/>
          <c:order val="0"/>
          <c:tx>
            <c:strRef>
              <c:f>Лист1!$C$52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4.1336561852624451E-2"/>
                </c:manualLayout>
              </c:layout>
              <c:showVal val="1"/>
            </c:dLbl>
            <c:dLbl>
              <c:idx val="1"/>
              <c:layout>
                <c:manualLayout>
                  <c:x val="6.4134288109402625E-3"/>
                  <c:y val="1.9290395531224726E-2"/>
                </c:manualLayout>
              </c:layout>
              <c:showVal val="1"/>
            </c:dLbl>
            <c:dLbl>
              <c:idx val="2"/>
              <c:layout>
                <c:manualLayout>
                  <c:x val="-3.2067144054701013E-3"/>
                  <c:y val="-2.4801937111574704E-2"/>
                </c:manualLayout>
              </c:layout>
              <c:showVal val="1"/>
            </c:dLbl>
            <c:showVal val="1"/>
          </c:dLbls>
          <c:cat>
            <c:numRef>
              <c:f>Лист1!$D$51:$F$51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Лист1!$D$52:$F$52</c:f>
              <c:numCache>
                <c:formatCode>General</c:formatCode>
                <c:ptCount val="3"/>
                <c:pt idx="0">
                  <c:v>167.8</c:v>
                </c:pt>
                <c:pt idx="1">
                  <c:v>202.3</c:v>
                </c:pt>
                <c:pt idx="2">
                  <c:v>205.2</c:v>
                </c:pt>
              </c:numCache>
            </c:numRef>
          </c:val>
        </c:ser>
        <c:ser>
          <c:idx val="1"/>
          <c:order val="1"/>
          <c:tx>
            <c:strRef>
              <c:f>Лист1!$C$53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3.5825020272274528E-2"/>
                </c:manualLayout>
              </c:layout>
              <c:showVal val="1"/>
            </c:dLbl>
            <c:dLbl>
              <c:idx val="1"/>
              <c:layout>
                <c:manualLayout>
                  <c:x val="-1.6033572027349919E-3"/>
                  <c:y val="-3.5825020272274528E-2"/>
                </c:manualLayout>
              </c:layout>
              <c:showVal val="1"/>
            </c:dLbl>
            <c:showVal val="1"/>
          </c:dLbls>
          <c:cat>
            <c:numRef>
              <c:f>Лист1!$D$51:$F$51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Лист1!$D$53:$F$53</c:f>
              <c:numCache>
                <c:formatCode>General</c:formatCode>
                <c:ptCount val="3"/>
                <c:pt idx="0">
                  <c:v>14.8</c:v>
                </c:pt>
                <c:pt idx="1">
                  <c:v>7.9</c:v>
                </c:pt>
                <c:pt idx="2">
                  <c:v>8.8000000000000007</c:v>
                </c:pt>
              </c:numCache>
            </c:numRef>
          </c:val>
        </c:ser>
        <c:dLbls/>
        <c:marker val="1"/>
        <c:axId val="88554880"/>
        <c:axId val="88564864"/>
      </c:lineChart>
      <c:catAx>
        <c:axId val="88554880"/>
        <c:scaling>
          <c:orientation val="minMax"/>
        </c:scaling>
        <c:axPos val="b"/>
        <c:numFmt formatCode="General" sourceLinked="1"/>
        <c:majorTickMark val="none"/>
        <c:tickLblPos val="nextTo"/>
        <c:crossAx val="88564864"/>
        <c:crosses val="autoZero"/>
        <c:auto val="1"/>
        <c:lblAlgn val="ctr"/>
        <c:lblOffset val="100"/>
      </c:catAx>
      <c:valAx>
        <c:axId val="8856486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855488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100425206773539"/>
          <c:y val="0.13314798993234361"/>
          <c:w val="0.71716579177602757"/>
          <c:h val="0.73310241340733362"/>
        </c:manualLayout>
      </c:layout>
      <c:barChart>
        <c:barDir val="col"/>
        <c:grouping val="clustered"/>
        <c:ser>
          <c:idx val="0"/>
          <c:order val="0"/>
          <c:tx>
            <c:strRef>
              <c:f>Лист1!$D$83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2"/>
              <c:layout>
                <c:manualLayout>
                  <c:x val="-3.1491213083681591E-3"/>
                  <c:y val="-2.442036354934932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Лист1!$C$84:$C$86</c:f>
              <c:strCache>
                <c:ptCount val="3"/>
                <c:pt idx="0">
                  <c:v>НДФЛ</c:v>
                </c:pt>
                <c:pt idx="1">
                  <c:v>УСН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Лист1!$D$84:$D$86</c:f>
              <c:numCache>
                <c:formatCode>0.0</c:formatCode>
                <c:ptCount val="3"/>
                <c:pt idx="0">
                  <c:v>157.80000000000001</c:v>
                </c:pt>
                <c:pt idx="1">
                  <c:v>3.7</c:v>
                </c:pt>
                <c:pt idx="2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Лист1!$E$83</c:f>
              <c:strCache>
                <c:ptCount val="1"/>
                <c:pt idx="0">
                  <c:v>2021</c:v>
                </c:pt>
              </c:strCache>
            </c:strRef>
          </c:tx>
          <c:dLbls>
            <c:dLbl>
              <c:idx val="0"/>
              <c:layout>
                <c:manualLayout>
                  <c:x val="4.7236819625522371E-3"/>
                  <c:y val="-2.9847111004760188E-2"/>
                </c:manualLayout>
              </c:layout>
              <c:showVal val="1"/>
            </c:dLbl>
            <c:dLbl>
              <c:idx val="2"/>
              <c:layout>
                <c:manualLayout>
                  <c:x val="-1.5745606541840789E-3"/>
                  <c:y val="-1.8993616093938383E-2"/>
                </c:manualLayout>
              </c:layout>
              <c:showVal val="1"/>
            </c:dLbl>
            <c:showVal val="1"/>
          </c:dLbls>
          <c:cat>
            <c:strRef>
              <c:f>Лист1!$C$84:$C$86</c:f>
              <c:strCache>
                <c:ptCount val="3"/>
                <c:pt idx="0">
                  <c:v>НДФЛ</c:v>
                </c:pt>
                <c:pt idx="1">
                  <c:v>УСН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Лист1!$E$84:$E$86</c:f>
              <c:numCache>
                <c:formatCode>0.0</c:formatCode>
                <c:ptCount val="3"/>
                <c:pt idx="0">
                  <c:v>171.5</c:v>
                </c:pt>
                <c:pt idx="1">
                  <c:v>6.2</c:v>
                </c:pt>
                <c:pt idx="2">
                  <c:v>12.8</c:v>
                </c:pt>
              </c:numCache>
            </c:numRef>
          </c:val>
        </c:ser>
        <c:dLbls/>
        <c:axId val="88599552"/>
        <c:axId val="88474368"/>
      </c:barChart>
      <c:catAx>
        <c:axId val="88599552"/>
        <c:scaling>
          <c:orientation val="minMax"/>
        </c:scaling>
        <c:axPos val="b"/>
        <c:numFmt formatCode="General" sourceLinked="1"/>
        <c:tickLblPos val="nextTo"/>
        <c:crossAx val="88474368"/>
        <c:crosses val="autoZero"/>
        <c:auto val="1"/>
        <c:lblAlgn val="ctr"/>
        <c:lblOffset val="100"/>
      </c:catAx>
      <c:valAx>
        <c:axId val="88474368"/>
        <c:scaling>
          <c:orientation val="minMax"/>
        </c:scaling>
        <c:axPos val="l"/>
        <c:majorGridlines/>
        <c:numFmt formatCode="0.0" sourceLinked="1"/>
        <c:tickLblPos val="nextTo"/>
        <c:crossAx val="8859955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ru-RU"/>
          </a:p>
        </c:txPr>
      </c:legendEntry>
      <c:layout>
        <c:manualLayout>
          <c:xMode val="edge"/>
          <c:yMode val="edge"/>
          <c:x val="0.88426185712362249"/>
          <c:y val="0.42599784695734522"/>
          <c:w val="0.10629077895127323"/>
          <c:h val="0.12723435415466502"/>
        </c:manualLayout>
      </c:layout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v>млн. руб.</c:v>
          </c:tx>
          <c:cat>
            <c:strRef>
              <c:f>'Консолид бюдж'!$B$2:$B$4</c:f>
              <c:strCache>
                <c:ptCount val="3"/>
                <c:pt idx="0">
                  <c:v>2019 год</c:v>
                </c:pt>
                <c:pt idx="1">
                  <c:v>2020 год </c:v>
                </c:pt>
                <c:pt idx="2">
                  <c:v>2021 год </c:v>
                </c:pt>
              </c:strCache>
            </c:strRef>
          </c:cat>
          <c:val>
            <c:numRef>
              <c:f>'Консолид бюдж'!$C$2:$C$4</c:f>
              <c:numCache>
                <c:formatCode>General</c:formatCode>
                <c:ptCount val="3"/>
                <c:pt idx="0">
                  <c:v>463.1</c:v>
                </c:pt>
                <c:pt idx="1">
                  <c:v>496.6</c:v>
                </c:pt>
                <c:pt idx="2">
                  <c:v>669.4</c:v>
                </c:pt>
              </c:numCache>
            </c:numRef>
          </c:val>
        </c:ser>
        <c:dLbls/>
        <c:gapWidth val="55"/>
        <c:gapDepth val="55"/>
        <c:shape val="cylinder"/>
        <c:axId val="88530944"/>
        <c:axId val="88532480"/>
        <c:axId val="0"/>
      </c:bar3DChart>
      <c:catAx>
        <c:axId val="885309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8532480"/>
        <c:crosses val="autoZero"/>
        <c:auto val="1"/>
        <c:lblAlgn val="ctr"/>
        <c:lblOffset val="100"/>
      </c:catAx>
      <c:valAx>
        <c:axId val="885324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853094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4292437378977385E-2"/>
          <c:y val="8.0995047744530244E-2"/>
          <c:w val="0.58254205526837666"/>
          <c:h val="0.91900488615095544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7,9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1"/>
              <c:layout>
                <c:manualLayout>
                  <c:x val="-1.4956910933658396E-2"/>
                  <c:y val="-2.982501518159249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2"/>
              <c:layout>
                <c:manualLayout>
                  <c:x val="1.2759774726129595E-2"/>
                  <c:y val="4.4987315210239538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2,6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r>
                      <a:rPr lang="ru-RU" smtClean="0"/>
                      <a:t>,5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0,8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0,5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r>
                      <a:rPr lang="ru-RU" smtClean="0"/>
                      <a:t>,3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,2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r>
                      <a:rPr lang="ru-RU" smtClean="0"/>
                      <a:t>,4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9"/>
              <c:layout>
                <c:manualLayout>
                  <c:x val="-1.8185665065981783E-2"/>
                  <c:y val="-4.2286371382916936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0,6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10"/>
              <c:layout>
                <c:manualLayout>
                  <c:x val="2.3303940273326579E-2"/>
                  <c:y val="-1.704914708276756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консолидир!$A$3:$A$13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консолидир!$B$3:$B$13</c:f>
              <c:numCache>
                <c:formatCode>General</c:formatCode>
                <c:ptCount val="11"/>
                <c:pt idx="0">
                  <c:v>7.9</c:v>
                </c:pt>
                <c:pt idx="1">
                  <c:v>0.1</c:v>
                </c:pt>
                <c:pt idx="2">
                  <c:v>2.6</c:v>
                </c:pt>
                <c:pt idx="3">
                  <c:v>10.5</c:v>
                </c:pt>
                <c:pt idx="4">
                  <c:v>10.8</c:v>
                </c:pt>
                <c:pt idx="5">
                  <c:v>30.5</c:v>
                </c:pt>
                <c:pt idx="6">
                  <c:v>26.3</c:v>
                </c:pt>
                <c:pt idx="7">
                  <c:v>1.2</c:v>
                </c:pt>
                <c:pt idx="8">
                  <c:v>9.4</c:v>
                </c:pt>
                <c:pt idx="9">
                  <c:v>0.60000000000000053</c:v>
                </c:pt>
                <c:pt idx="10">
                  <c:v>0.1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5460110085140943"/>
          <c:y val="0"/>
          <c:w val="0.34262118383979906"/>
          <c:h val="1"/>
        </c:manualLayout>
      </c:layout>
    </c:legend>
    <c:plotVisOnly val="1"/>
    <c:dispBlanksAs val="zero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0.10407671348672311"/>
          <c:y val="0.1623469263701027"/>
          <c:w val="0.80044866335708242"/>
          <c:h val="0.78002383137480702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>
                <c:manualLayout>
                  <c:x val="-5.5272494353326117E-2"/>
                  <c:y val="-0.11088780116641041"/>
                </c:manualLayout>
              </c:layout>
              <c:showVal val="1"/>
              <c:showCatName val="1"/>
            </c:dLbl>
            <c:dLbl>
              <c:idx val="4"/>
              <c:layout>
                <c:manualLayout>
                  <c:x val="-0.14235003237637162"/>
                  <c:y val="3.0822972463525281E-2"/>
                </c:manualLayout>
              </c:layout>
              <c:showVal val="1"/>
              <c:showCatName val="1"/>
            </c:dLbl>
            <c:dLbl>
              <c:idx val="7"/>
              <c:layout>
                <c:manualLayout>
                  <c:x val="6.6654911229137113E-3"/>
                  <c:y val="4.0488945314290967E-2"/>
                </c:manualLayout>
              </c:layout>
              <c:showVal val="1"/>
              <c:showCatName val="1"/>
            </c:dLbl>
            <c:dLbl>
              <c:idx val="8"/>
              <c:layout>
                <c:manualLayout>
                  <c:x val="-1.9349058827460607E-3"/>
                  <c:y val="1.1643202823254718E-2"/>
                </c:manualLayout>
              </c:layout>
              <c:showVal val="1"/>
              <c:showCatName val="1"/>
            </c:dLbl>
            <c:dLbl>
              <c:idx val="9"/>
              <c:layout>
                <c:manualLayout>
                  <c:x val="6.2844365834032537E-3"/>
                  <c:y val="-4.0753798580779106E-2"/>
                </c:manualLayout>
              </c:layout>
              <c:showVal val="1"/>
              <c:showCatName val="1"/>
            </c:dLbl>
            <c:dLbl>
              <c:idx val="10"/>
              <c:layout>
                <c:manualLayout>
                  <c:x val="0.10459876554359347"/>
                  <c:y val="6.4411787499122697E-4"/>
                </c:manualLayout>
              </c:layout>
              <c:showVal val="1"/>
              <c:showCatName val="1"/>
            </c:dLbl>
            <c:txPr>
              <a:bodyPr/>
              <a:lstStyle/>
              <a:p>
                <a:pPr>
                  <a:defRPr sz="10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</c:dLbls>
          <c:cat>
            <c:strRef>
              <c:f>район!$A$4:$A$14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бюджетной системы Российской Федерации
</c:v>
                </c:pt>
              </c:strCache>
            </c:strRef>
          </c:cat>
          <c:val>
            <c:numRef>
              <c:f>район!$B$4:$B$14</c:f>
              <c:numCache>
                <c:formatCode>General</c:formatCode>
                <c:ptCount val="11"/>
                <c:pt idx="0">
                  <c:v>6.9</c:v>
                </c:pt>
                <c:pt idx="1">
                  <c:v>0.1</c:v>
                </c:pt>
                <c:pt idx="2">
                  <c:v>0.60000000000000053</c:v>
                </c:pt>
                <c:pt idx="3">
                  <c:v>9.8000000000000007</c:v>
                </c:pt>
                <c:pt idx="4">
                  <c:v>8.1</c:v>
                </c:pt>
                <c:pt idx="5">
                  <c:v>31.9</c:v>
                </c:pt>
                <c:pt idx="6">
                  <c:v>27.5</c:v>
                </c:pt>
                <c:pt idx="7">
                  <c:v>1</c:v>
                </c:pt>
                <c:pt idx="8">
                  <c:v>4.4000000000000004</c:v>
                </c:pt>
                <c:pt idx="9">
                  <c:v>0.60000000000000053</c:v>
                </c:pt>
                <c:pt idx="10">
                  <c:v>9.1</c:v>
                </c:pt>
              </c:numCache>
            </c:numRef>
          </c:val>
        </c:ser>
        <c:ser>
          <c:idx val="1"/>
          <c:order val="1"/>
          <c:explosion val="25"/>
          <c:dLbls>
            <c:showVal val="1"/>
            <c:showCatName val="1"/>
          </c:dLbls>
          <c:cat>
            <c:strRef>
              <c:f>район!$A$4:$A$14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бюджетной системы Российской Федерации
</c:v>
                </c:pt>
              </c:strCache>
            </c:strRef>
          </c:cat>
          <c:val>
            <c:numRef>
              <c:f>район!$C$4:$C$14</c:f>
              <c:numCache>
                <c:formatCode>General</c:formatCode>
                <c:ptCount val="11"/>
                <c:pt idx="0">
                  <c:v>43.8</c:v>
                </c:pt>
                <c:pt idx="1">
                  <c:v>0.4</c:v>
                </c:pt>
                <c:pt idx="2">
                  <c:v>4.0999999999999996</c:v>
                </c:pt>
                <c:pt idx="3">
                  <c:v>62.9</c:v>
                </c:pt>
                <c:pt idx="4">
                  <c:v>51.9</c:v>
                </c:pt>
                <c:pt idx="5">
                  <c:v>204.1</c:v>
                </c:pt>
                <c:pt idx="6">
                  <c:v>176</c:v>
                </c:pt>
                <c:pt idx="7">
                  <c:v>6.3</c:v>
                </c:pt>
                <c:pt idx="8">
                  <c:v>28</c:v>
                </c:pt>
                <c:pt idx="9">
                  <c:v>3.9</c:v>
                </c:pt>
                <c:pt idx="10">
                  <c:v>58.3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  <c:dispBlanksAs val="zero"/>
  </c:chart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barChart>
        <c:barDir val="col"/>
        <c:grouping val="clustered"/>
        <c:ser>
          <c:idx val="2"/>
          <c:order val="2"/>
          <c:tx>
            <c:strRef>
              <c:f>'по МП'!$B$5</c:f>
            </c:strRef>
          </c:tx>
          <c:cat>
            <c:multiLvlStrRef>
              <c:f>'по МП'!$C$4:$E$4</c:f>
            </c:multiLvlStrRef>
          </c:cat>
          <c:val>
            <c:numRef>
              <c:f>'по МП'!$C$5:$E$5</c:f>
            </c:numRef>
          </c:val>
        </c:ser>
        <c:ser>
          <c:idx val="3"/>
          <c:order val="3"/>
          <c:tx>
            <c:strRef>
              <c:f>'по МП'!$B$6</c:f>
            </c:strRef>
          </c:tx>
          <c:cat>
            <c:multiLvlStrRef>
              <c:f>'по МП'!$C$4:$E$4</c:f>
            </c:multiLvlStrRef>
          </c:cat>
          <c:val>
            <c:numRef>
              <c:f>'по МП'!$C$6:$E$6</c:f>
            </c:numRef>
          </c:val>
        </c:ser>
        <c:ser>
          <c:idx val="0"/>
          <c:order val="0"/>
          <c:tx>
            <c:strRef>
              <c:f>'[графики.xlsx]по МП'!$B$5</c:f>
              <c:strCache>
                <c:ptCount val="1"/>
                <c:pt idx="0">
                  <c:v>План</c:v>
                </c:pt>
              </c:strCache>
            </c:strRef>
          </c:tx>
          <c:cat>
            <c:numRef>
              <c:f>'[графики.xlsx]по МП'!$C$4:$E$4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'[графики.xlsx]по МП'!$C$5:$E$5</c:f>
              <c:numCache>
                <c:formatCode>General</c:formatCode>
                <c:ptCount val="3"/>
                <c:pt idx="0">
                  <c:v>477.8</c:v>
                </c:pt>
                <c:pt idx="1">
                  <c:v>486</c:v>
                </c:pt>
                <c:pt idx="2">
                  <c:v>658.6</c:v>
                </c:pt>
              </c:numCache>
            </c:numRef>
          </c:val>
        </c:ser>
        <c:ser>
          <c:idx val="1"/>
          <c:order val="1"/>
          <c:tx>
            <c:strRef>
              <c:f>'[графики.xlsx]по МП'!$B$6</c:f>
              <c:strCache>
                <c:ptCount val="1"/>
                <c:pt idx="0">
                  <c:v>Факт</c:v>
                </c:pt>
              </c:strCache>
            </c:strRef>
          </c:tx>
          <c:cat>
            <c:numRef>
              <c:f>'[графики.xlsx]по МП'!$C$4:$E$4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'[графики.xlsx]по МП'!$C$6:$E$6</c:f>
              <c:numCache>
                <c:formatCode>General</c:formatCode>
                <c:ptCount val="3"/>
                <c:pt idx="0">
                  <c:v>426.9</c:v>
                </c:pt>
                <c:pt idx="1">
                  <c:v>455</c:v>
                </c:pt>
                <c:pt idx="2">
                  <c:v>627.79999999999995</c:v>
                </c:pt>
              </c:numCache>
            </c:numRef>
          </c:val>
        </c:ser>
        <c:dLbls/>
        <c:axId val="90520192"/>
        <c:axId val="90534272"/>
      </c:barChart>
      <c:catAx>
        <c:axId val="905201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534272"/>
        <c:crosses val="autoZero"/>
        <c:auto val="1"/>
        <c:lblAlgn val="ctr"/>
        <c:lblOffset val="100"/>
      </c:catAx>
      <c:valAx>
        <c:axId val="905342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520192"/>
        <c:crosses val="autoZero"/>
        <c:crossBetween val="between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План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9166666666666691E-2"/>
          <c:y val="0.45245509298743197"/>
          <c:w val="0.81388888888888911"/>
          <c:h val="0.51238541026200435"/>
        </c:manualLayout>
      </c:layout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200"/>
                      <a:t>9296,3 тыс.руб.</a:t>
                    </a:r>
                    <a:endParaRPr lang="en-US" sz="120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>
                        <a:latin typeface="Times New Roman" pitchFamily="18" charset="0"/>
                        <a:cs typeface="Times New Roman" pitchFamily="18" charset="0"/>
                      </a:rPr>
                      <a:t>2881,1 </a:t>
                    </a:r>
                    <a:r>
                      <a:rPr lang="ru-RU" sz="1200" baseline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20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5.2475940507436588E-3"/>
                  <c:y val="-5.2519883377298258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71,9 тыс.</a:t>
                    </a:r>
                    <a:r>
                      <a:rPr lang="ru-RU" baseline="0"/>
                      <a:t> руб.</a:t>
                    </a:r>
                    <a:endParaRPr lang="en-US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'нац проекты'!$B$7:$D$7</c:f>
              <c:strCache>
                <c:ptCount val="3"/>
                <c:pt idx="0">
                  <c:v>Жилье и городская среда</c:v>
                </c:pt>
                <c:pt idx="1">
                  <c:v>Образование</c:v>
                </c:pt>
                <c:pt idx="2">
                  <c:v>Формирование комфортной городской среды</c:v>
                </c:pt>
              </c:strCache>
            </c:strRef>
          </c:cat>
          <c:val>
            <c:numRef>
              <c:f>'нац проекты'!$B$8:$D$8</c:f>
              <c:numCache>
                <c:formatCode>General</c:formatCode>
                <c:ptCount val="3"/>
                <c:pt idx="0">
                  <c:v>9296.2999999999956</c:v>
                </c:pt>
                <c:pt idx="1">
                  <c:v>2881.1</c:v>
                </c:pt>
                <c:pt idx="2">
                  <c:v>71.900000000000006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Исполнено</a:t>
            </a:r>
          </a:p>
        </c:rich>
      </c:tx>
      <c:layout>
        <c:manualLayout>
          <c:xMode val="edge"/>
          <c:yMode val="edge"/>
          <c:x val="0.29839677258249986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3223163633309498E-2"/>
          <c:y val="0.43893871393591455"/>
          <c:w val="0.86177690518176953"/>
          <c:h val="0.52981121876527681"/>
        </c:manualLayout>
      </c:layout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200">
                        <a:latin typeface="Times New Roman" pitchFamily="18" charset="0"/>
                        <a:cs typeface="Times New Roman" pitchFamily="18" charset="0"/>
                      </a:rPr>
                      <a:t>8943,4 тыс. руб.</a:t>
                    </a:r>
                    <a:endParaRPr lang="en-US" sz="120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>
                        <a:latin typeface="Times New Roman" pitchFamily="18" charset="0"/>
                        <a:cs typeface="Times New Roman" pitchFamily="18" charset="0"/>
                      </a:rPr>
                      <a:t>2881,1 тыс. руб.</a:t>
                    </a:r>
                    <a:endParaRPr lang="en-US" sz="120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1.692885630005931E-2"/>
                  <c:y val="-6.61493452095092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71,9 тыс. руб.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'нац проекты'!$B$12:$D$12</c:f>
              <c:strCache>
                <c:ptCount val="3"/>
                <c:pt idx="0">
                  <c:v>Жилье и городская среда</c:v>
                </c:pt>
                <c:pt idx="1">
                  <c:v>Образование</c:v>
                </c:pt>
                <c:pt idx="2">
                  <c:v>Формирование комфортной городской среды</c:v>
                </c:pt>
              </c:strCache>
            </c:strRef>
          </c:cat>
          <c:val>
            <c:numRef>
              <c:f>'нац проекты'!$B$13:$D$13</c:f>
              <c:numCache>
                <c:formatCode>General</c:formatCode>
                <c:ptCount val="3"/>
                <c:pt idx="0">
                  <c:v>8943.4</c:v>
                </c:pt>
                <c:pt idx="1">
                  <c:v>2881.1</c:v>
                </c:pt>
                <c:pt idx="2">
                  <c:v>71.900000000000006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12552124673716467"/>
          <c:y val="0.11863164831473016"/>
          <c:w val="0.84298739233087916"/>
          <c:h val="0.2138438495349384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жилье!$D$6</c:f>
              <c:strCache>
                <c:ptCount val="1"/>
                <c:pt idx="0">
                  <c:v>2019</c:v>
                </c:pt>
              </c:strCache>
            </c:strRef>
          </c:tx>
          <c:cat>
            <c:strRef>
              <c:f>жилье!$C$7:$C$8</c:f>
              <c:strCache>
                <c:ptCount val="2"/>
                <c:pt idx="0">
                  <c:v>количество молодых семей</c:v>
                </c:pt>
                <c:pt idx="1">
                  <c:v>количество детей-сирот</c:v>
                </c:pt>
              </c:strCache>
            </c:strRef>
          </c:cat>
          <c:val>
            <c:numRef>
              <c:f>жилье!$D$7:$D$8</c:f>
              <c:numCache>
                <c:formatCode>General</c:formatCode>
                <c:ptCount val="2"/>
                <c:pt idx="0">
                  <c:v>4</c:v>
                </c:pt>
                <c:pt idx="1">
                  <c:v>3</c:v>
                </c:pt>
              </c:numCache>
            </c:numRef>
          </c:val>
        </c:ser>
        <c:ser>
          <c:idx val="1"/>
          <c:order val="1"/>
          <c:tx>
            <c:strRef>
              <c:f>жилье!$E$6</c:f>
              <c:strCache>
                <c:ptCount val="1"/>
                <c:pt idx="0">
                  <c:v>2020</c:v>
                </c:pt>
              </c:strCache>
            </c:strRef>
          </c:tx>
          <c:cat>
            <c:strRef>
              <c:f>жилье!$C$7:$C$8</c:f>
              <c:strCache>
                <c:ptCount val="2"/>
                <c:pt idx="0">
                  <c:v>количество молодых семей</c:v>
                </c:pt>
                <c:pt idx="1">
                  <c:v>количество детей-сирот</c:v>
                </c:pt>
              </c:strCache>
            </c:strRef>
          </c:cat>
          <c:val>
            <c:numRef>
              <c:f>жилье!$E$7:$E$8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ser>
          <c:idx val="2"/>
          <c:order val="2"/>
          <c:tx>
            <c:strRef>
              <c:f>жилье!$F$6</c:f>
              <c:strCache>
                <c:ptCount val="1"/>
                <c:pt idx="0">
                  <c:v>2021</c:v>
                </c:pt>
              </c:strCache>
            </c:strRef>
          </c:tx>
          <c:cat>
            <c:strRef>
              <c:f>жилье!$C$7:$C$8</c:f>
              <c:strCache>
                <c:ptCount val="2"/>
                <c:pt idx="0">
                  <c:v>количество молодых семей</c:v>
                </c:pt>
                <c:pt idx="1">
                  <c:v>количество детей-сирот</c:v>
                </c:pt>
              </c:strCache>
            </c:strRef>
          </c:cat>
          <c:val>
            <c:numRef>
              <c:f>жилье!$F$7:$F$8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/>
        <c:shape val="box"/>
        <c:axId val="90781184"/>
        <c:axId val="90782720"/>
        <c:axId val="0"/>
      </c:bar3DChart>
      <c:catAx>
        <c:axId val="907811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782720"/>
        <c:crosses val="autoZero"/>
        <c:auto val="1"/>
        <c:lblAlgn val="ctr"/>
        <c:lblOffset val="100"/>
      </c:catAx>
      <c:valAx>
        <c:axId val="90782720"/>
        <c:scaling>
          <c:orientation val="minMax"/>
        </c:scaling>
        <c:axPos val="l"/>
        <c:majorGridlines/>
        <c:numFmt formatCode="General" sourceLinked="1"/>
        <c:tickLblPos val="nextTo"/>
        <c:crossAx val="9078118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cat>
            <c:strRef>
              <c:f>'Фин помощь'!$E$3:$E$8</c:f>
              <c:strCache>
                <c:ptCount val="5"/>
                <c:pt idx="0">
                  <c:v>Иные межбюджетные трансферты на поддержку мер по обеспечению сбалансированности бюджетов поселений</c:v>
                </c:pt>
                <c:pt idx="1">
                  <c:v>Субвенции на осуществление государственных полномочий Российской Федерации по первичному воинскому учету на территориях, где отсутствуют военные комиссариаты</c:v>
                </c:pt>
                <c:pt idx="2">
                  <c:v>Субсидии бюджетам поселений из районного бюджета</c:v>
                </c:pt>
                <c:pt idx="3">
                  <c:v>Дотации из районного фонда финансовой поддержки поселений Княгининского района на выравнивание бюджетной обеспеченности поселений </c:v>
                </c:pt>
                <c:pt idx="4">
                  <c:v>Прочие иные межбюджетные трансферты</c:v>
                </c:pt>
              </c:strCache>
            </c:strRef>
          </c:cat>
          <c:val>
            <c:numRef>
              <c:f>'Фин помощь'!$F$3:$F$8</c:f>
              <c:numCache>
                <c:formatCode>General</c:formatCode>
                <c:ptCount val="5"/>
                <c:pt idx="0">
                  <c:v>33568.1</c:v>
                </c:pt>
                <c:pt idx="1">
                  <c:v>375.5</c:v>
                </c:pt>
                <c:pt idx="2">
                  <c:v>2168.4</c:v>
                </c:pt>
                <c:pt idx="3" formatCode="#,##0.00">
                  <c:v>23854</c:v>
                </c:pt>
                <c:pt idx="4" formatCode="#,##0.00">
                  <c:v>9897.4</c:v>
                </c:pt>
              </c:numCache>
            </c:numRef>
          </c:val>
        </c:ser>
        <c:dLbls/>
      </c:pie3DChart>
    </c:plotArea>
    <c:legend>
      <c:legendPos val="r"/>
      <c:layout>
        <c:manualLayout>
          <c:xMode val="edge"/>
          <c:yMode val="edge"/>
          <c:x val="0.65416666666666667"/>
          <c:y val="5.6883046993352435E-2"/>
          <c:w val="0.33750000000000008"/>
          <c:h val="0.9282087264481089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A394AD5-4DC3-4145-9425-38E4F9247FA9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DDFA5E8-B962-4C2B-9ADA-8FDE118DED98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B85A82D-153D-4B50-B11B-960C16B90CD0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7C064DB-43A2-4F69-AF60-A20338D716E2}" type="presOf" srcId="{22809CF4-FCE4-4FA4-8BAC-F64AA350A0AC}" destId="{5AFABFEC-D9CD-4D63-8996-3A212DA7A4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4A59C1A-5FC0-40F0-8082-84EEDAE81F0A}" type="presOf" srcId="{E5CA412D-FD87-490F-A9CF-5F8A74E2ACEA}" destId="{0987B750-EF7C-42C4-B3FE-14371F1464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26BC8E7-1AEC-4DBD-BAFB-8FF47C38408F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6C734C-43FF-4497-BD4C-F72F358DA761}" type="doc">
      <dgm:prSet loTypeId="urn:microsoft.com/office/officeart/2005/8/layout/hierarchy1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DB9FBCB-6109-4A3A-9C24-67826405E2F2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Всего расходов районного бюджета за 2021  г. – 639,7 млн. руб.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F0DF4230-B01A-4173-9BB9-1DE29D0E6EB4}" type="parTrans" cxnId="{5E7D6158-AD2F-41BC-8449-3448AE801D11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DFF82C70-069A-41B2-AAA5-87E77EDDFA0B}" type="sibTrans" cxnId="{5E7D6158-AD2F-41BC-8449-3448AE801D11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BFFE7C79-B4E7-4E46-94FB-07700132E356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Расходы по 13 муниципальным программам на сумму 627,8 млн. руб. (98,1% всех расходов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945EFBA9-7202-4070-AFA8-B098A97D5D67}" type="parTrans" cxnId="{1D04D47D-D40D-43DE-AF99-BE5E1B2EB593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05D31F8B-C18B-42A7-A124-39A520FAE9A9}" type="sibTrans" cxnId="{1D04D47D-D40D-43DE-AF99-BE5E1B2EB593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25C87E8A-0A07-46B4-9003-90F89073DDA9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Непрограммные расходы 11,9 млн. руб. (1,9% всех расходов)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CF11F97-A406-4D2C-9279-BCE053C0E73E}" type="parTrans" cxnId="{D159614E-F0A2-4D12-A4B6-C37C897A9AE3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F0924BA5-AD4F-45B5-99F9-BA81850B4FD9}" type="sibTrans" cxnId="{D159614E-F0A2-4D12-A4B6-C37C897A9AE3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73998E3E-9C03-4E32-A2CF-1B64A70B20F4}" type="pres">
      <dgm:prSet presAssocID="{996C734C-43FF-4497-BD4C-F72F358DA76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AB1734-AE5C-4D5C-85A3-FF17EB99B09B}" type="pres">
      <dgm:prSet presAssocID="{DDB9FBCB-6109-4A3A-9C24-67826405E2F2}" presName="hierRoot1" presStyleCnt="0"/>
      <dgm:spPr/>
    </dgm:pt>
    <dgm:pt modelId="{DCC67CF1-1465-4B06-AB71-F5B8EA8AEC01}" type="pres">
      <dgm:prSet presAssocID="{DDB9FBCB-6109-4A3A-9C24-67826405E2F2}" presName="composite" presStyleCnt="0"/>
      <dgm:spPr/>
    </dgm:pt>
    <dgm:pt modelId="{A9C539BB-5A23-4A9C-B926-F99D1A212944}" type="pres">
      <dgm:prSet presAssocID="{DDB9FBCB-6109-4A3A-9C24-67826405E2F2}" presName="background" presStyleLbl="node0" presStyleIdx="0" presStyleCnt="1"/>
      <dgm:spPr/>
    </dgm:pt>
    <dgm:pt modelId="{A532B01B-6CD6-4768-BEEE-7EDFF771EDEC}" type="pres">
      <dgm:prSet presAssocID="{DDB9FBCB-6109-4A3A-9C24-67826405E2F2}" presName="text" presStyleLbl="fgAcc0" presStyleIdx="0" presStyleCnt="1" custScaleX="1490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2CE82-4874-40CB-83B3-1D86ADA7ACC9}" type="pres">
      <dgm:prSet presAssocID="{DDB9FBCB-6109-4A3A-9C24-67826405E2F2}" presName="hierChild2" presStyleCnt="0"/>
      <dgm:spPr/>
    </dgm:pt>
    <dgm:pt modelId="{A4F09FB4-F446-4B06-86EA-A64F1408DAB0}" type="pres">
      <dgm:prSet presAssocID="{945EFBA9-7202-4070-AFA8-B098A97D5D67}" presName="Name10" presStyleLbl="parChTrans1D2" presStyleIdx="0" presStyleCnt="2"/>
      <dgm:spPr/>
      <dgm:t>
        <a:bodyPr/>
        <a:lstStyle/>
        <a:p>
          <a:endParaRPr lang="ru-RU"/>
        </a:p>
      </dgm:t>
    </dgm:pt>
    <dgm:pt modelId="{00A6D899-84C8-491D-86AE-491CE6A123EE}" type="pres">
      <dgm:prSet presAssocID="{BFFE7C79-B4E7-4E46-94FB-07700132E356}" presName="hierRoot2" presStyleCnt="0"/>
      <dgm:spPr/>
    </dgm:pt>
    <dgm:pt modelId="{41AF9199-C9A0-4E7A-AB8F-D4A0826A9E6E}" type="pres">
      <dgm:prSet presAssocID="{BFFE7C79-B4E7-4E46-94FB-07700132E356}" presName="composite2" presStyleCnt="0"/>
      <dgm:spPr/>
    </dgm:pt>
    <dgm:pt modelId="{AD57A9F5-9FE5-4DAF-AC13-461355E0CD98}" type="pres">
      <dgm:prSet presAssocID="{BFFE7C79-B4E7-4E46-94FB-07700132E356}" presName="background2" presStyleLbl="node2" presStyleIdx="0" presStyleCnt="2"/>
      <dgm:spPr/>
    </dgm:pt>
    <dgm:pt modelId="{6EC1237C-5C4A-4197-B7E3-DF877E1447A6}" type="pres">
      <dgm:prSet presAssocID="{BFFE7C79-B4E7-4E46-94FB-07700132E35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93F3FF-1F32-4BA9-A0F9-7513072581A7}" type="pres">
      <dgm:prSet presAssocID="{BFFE7C79-B4E7-4E46-94FB-07700132E356}" presName="hierChild3" presStyleCnt="0"/>
      <dgm:spPr/>
    </dgm:pt>
    <dgm:pt modelId="{1C298ACB-9BB1-4AE3-A978-DC7703204141}" type="pres">
      <dgm:prSet presAssocID="{DCF11F97-A406-4D2C-9279-BCE053C0E73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BA1DEF6-9E07-4F77-B5B2-831FC7B43CB4}" type="pres">
      <dgm:prSet presAssocID="{25C87E8A-0A07-46B4-9003-90F89073DDA9}" presName="hierRoot2" presStyleCnt="0"/>
      <dgm:spPr/>
    </dgm:pt>
    <dgm:pt modelId="{487D9EE0-73A3-46C2-9EAF-1EF84A777399}" type="pres">
      <dgm:prSet presAssocID="{25C87E8A-0A07-46B4-9003-90F89073DDA9}" presName="composite2" presStyleCnt="0"/>
      <dgm:spPr/>
    </dgm:pt>
    <dgm:pt modelId="{42D4E98C-F4F3-4B29-806B-16B33D5D90D4}" type="pres">
      <dgm:prSet presAssocID="{25C87E8A-0A07-46B4-9003-90F89073DDA9}" presName="background2" presStyleLbl="node2" presStyleIdx="1" presStyleCnt="2"/>
      <dgm:spPr/>
    </dgm:pt>
    <dgm:pt modelId="{56EA3220-1AE0-4722-B0F5-0B33B698AA34}" type="pres">
      <dgm:prSet presAssocID="{25C87E8A-0A07-46B4-9003-90F89073DDA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30EC7-CABB-422D-A88F-35330BF0E6BC}" type="pres">
      <dgm:prSet presAssocID="{25C87E8A-0A07-46B4-9003-90F89073DDA9}" presName="hierChild3" presStyleCnt="0"/>
      <dgm:spPr/>
    </dgm:pt>
  </dgm:ptLst>
  <dgm:cxnLst>
    <dgm:cxn modelId="{D159614E-F0A2-4D12-A4B6-C37C897A9AE3}" srcId="{DDB9FBCB-6109-4A3A-9C24-67826405E2F2}" destId="{25C87E8A-0A07-46B4-9003-90F89073DDA9}" srcOrd="1" destOrd="0" parTransId="{DCF11F97-A406-4D2C-9279-BCE053C0E73E}" sibTransId="{F0924BA5-AD4F-45B5-99F9-BA81850B4FD9}"/>
    <dgm:cxn modelId="{FBE7FA9F-1669-4D15-B342-C24D65C51ABA}" type="presOf" srcId="{BFFE7C79-B4E7-4E46-94FB-07700132E356}" destId="{6EC1237C-5C4A-4197-B7E3-DF877E1447A6}" srcOrd="0" destOrd="0" presId="urn:microsoft.com/office/officeart/2005/8/layout/hierarchy1"/>
    <dgm:cxn modelId="{5E7D6158-AD2F-41BC-8449-3448AE801D11}" srcId="{996C734C-43FF-4497-BD4C-F72F358DA761}" destId="{DDB9FBCB-6109-4A3A-9C24-67826405E2F2}" srcOrd="0" destOrd="0" parTransId="{F0DF4230-B01A-4173-9BB9-1DE29D0E6EB4}" sibTransId="{DFF82C70-069A-41B2-AAA5-87E77EDDFA0B}"/>
    <dgm:cxn modelId="{B995B949-41EC-4168-AB69-1A4A54144F33}" type="presOf" srcId="{DDB9FBCB-6109-4A3A-9C24-67826405E2F2}" destId="{A532B01B-6CD6-4768-BEEE-7EDFF771EDEC}" srcOrd="0" destOrd="0" presId="urn:microsoft.com/office/officeart/2005/8/layout/hierarchy1"/>
    <dgm:cxn modelId="{F5FFF0E2-6006-4B21-BC8E-E5C048B041F5}" type="presOf" srcId="{945EFBA9-7202-4070-AFA8-B098A97D5D67}" destId="{A4F09FB4-F446-4B06-86EA-A64F1408DAB0}" srcOrd="0" destOrd="0" presId="urn:microsoft.com/office/officeart/2005/8/layout/hierarchy1"/>
    <dgm:cxn modelId="{CDCDEF61-BEA4-4A78-A815-91DE98720328}" type="presOf" srcId="{996C734C-43FF-4497-BD4C-F72F358DA761}" destId="{73998E3E-9C03-4E32-A2CF-1B64A70B20F4}" srcOrd="0" destOrd="0" presId="urn:microsoft.com/office/officeart/2005/8/layout/hierarchy1"/>
    <dgm:cxn modelId="{2EF931B9-F8D6-4890-A422-912AC2D21CA0}" type="presOf" srcId="{DCF11F97-A406-4D2C-9279-BCE053C0E73E}" destId="{1C298ACB-9BB1-4AE3-A978-DC7703204141}" srcOrd="0" destOrd="0" presId="urn:microsoft.com/office/officeart/2005/8/layout/hierarchy1"/>
    <dgm:cxn modelId="{9C9F994B-7445-46DE-A291-021CE1209B5F}" type="presOf" srcId="{25C87E8A-0A07-46B4-9003-90F89073DDA9}" destId="{56EA3220-1AE0-4722-B0F5-0B33B698AA34}" srcOrd="0" destOrd="0" presId="urn:microsoft.com/office/officeart/2005/8/layout/hierarchy1"/>
    <dgm:cxn modelId="{1D04D47D-D40D-43DE-AF99-BE5E1B2EB593}" srcId="{DDB9FBCB-6109-4A3A-9C24-67826405E2F2}" destId="{BFFE7C79-B4E7-4E46-94FB-07700132E356}" srcOrd="0" destOrd="0" parTransId="{945EFBA9-7202-4070-AFA8-B098A97D5D67}" sibTransId="{05D31F8B-C18B-42A7-A124-39A520FAE9A9}"/>
    <dgm:cxn modelId="{F74F9FFB-F49D-4D1B-83DA-C600E0FCE944}" type="presParOf" srcId="{73998E3E-9C03-4E32-A2CF-1B64A70B20F4}" destId="{3FAB1734-AE5C-4D5C-85A3-FF17EB99B09B}" srcOrd="0" destOrd="0" presId="urn:microsoft.com/office/officeart/2005/8/layout/hierarchy1"/>
    <dgm:cxn modelId="{DC2B3C4B-9218-452C-8E46-B3853DCB2F07}" type="presParOf" srcId="{3FAB1734-AE5C-4D5C-85A3-FF17EB99B09B}" destId="{DCC67CF1-1465-4B06-AB71-F5B8EA8AEC01}" srcOrd="0" destOrd="0" presId="urn:microsoft.com/office/officeart/2005/8/layout/hierarchy1"/>
    <dgm:cxn modelId="{F8493211-40AA-4F74-9B07-7D514FEB8E14}" type="presParOf" srcId="{DCC67CF1-1465-4B06-AB71-F5B8EA8AEC01}" destId="{A9C539BB-5A23-4A9C-B926-F99D1A212944}" srcOrd="0" destOrd="0" presId="urn:microsoft.com/office/officeart/2005/8/layout/hierarchy1"/>
    <dgm:cxn modelId="{73CCCC34-4A27-4885-9F6D-9434BE6CF01A}" type="presParOf" srcId="{DCC67CF1-1465-4B06-AB71-F5B8EA8AEC01}" destId="{A532B01B-6CD6-4768-BEEE-7EDFF771EDEC}" srcOrd="1" destOrd="0" presId="urn:microsoft.com/office/officeart/2005/8/layout/hierarchy1"/>
    <dgm:cxn modelId="{DFFAA174-0BC9-426D-BD79-DE61361B88DF}" type="presParOf" srcId="{3FAB1734-AE5C-4D5C-85A3-FF17EB99B09B}" destId="{FF72CE82-4874-40CB-83B3-1D86ADA7ACC9}" srcOrd="1" destOrd="0" presId="urn:microsoft.com/office/officeart/2005/8/layout/hierarchy1"/>
    <dgm:cxn modelId="{32D845C0-3C45-4BA6-B32C-AC174C71CA7C}" type="presParOf" srcId="{FF72CE82-4874-40CB-83B3-1D86ADA7ACC9}" destId="{A4F09FB4-F446-4B06-86EA-A64F1408DAB0}" srcOrd="0" destOrd="0" presId="urn:microsoft.com/office/officeart/2005/8/layout/hierarchy1"/>
    <dgm:cxn modelId="{6AB09837-7680-4412-87B8-CD32EC6B6A51}" type="presParOf" srcId="{FF72CE82-4874-40CB-83B3-1D86ADA7ACC9}" destId="{00A6D899-84C8-491D-86AE-491CE6A123EE}" srcOrd="1" destOrd="0" presId="urn:microsoft.com/office/officeart/2005/8/layout/hierarchy1"/>
    <dgm:cxn modelId="{A0B72A9A-6602-430E-8BA7-18A0F6A4515C}" type="presParOf" srcId="{00A6D899-84C8-491D-86AE-491CE6A123EE}" destId="{41AF9199-C9A0-4E7A-AB8F-D4A0826A9E6E}" srcOrd="0" destOrd="0" presId="urn:microsoft.com/office/officeart/2005/8/layout/hierarchy1"/>
    <dgm:cxn modelId="{AB856545-3B82-4729-9C6C-CA642104CCCF}" type="presParOf" srcId="{41AF9199-C9A0-4E7A-AB8F-D4A0826A9E6E}" destId="{AD57A9F5-9FE5-4DAF-AC13-461355E0CD98}" srcOrd="0" destOrd="0" presId="urn:microsoft.com/office/officeart/2005/8/layout/hierarchy1"/>
    <dgm:cxn modelId="{CFBFEA43-42FA-4B0B-B8C1-8077393012E5}" type="presParOf" srcId="{41AF9199-C9A0-4E7A-AB8F-D4A0826A9E6E}" destId="{6EC1237C-5C4A-4197-B7E3-DF877E1447A6}" srcOrd="1" destOrd="0" presId="urn:microsoft.com/office/officeart/2005/8/layout/hierarchy1"/>
    <dgm:cxn modelId="{151E92A9-E45D-4AF6-A09E-CCFB3B02627B}" type="presParOf" srcId="{00A6D899-84C8-491D-86AE-491CE6A123EE}" destId="{E993F3FF-1F32-4BA9-A0F9-7513072581A7}" srcOrd="1" destOrd="0" presId="urn:microsoft.com/office/officeart/2005/8/layout/hierarchy1"/>
    <dgm:cxn modelId="{E66EAAB5-AA11-4998-BF36-9148D3328A43}" type="presParOf" srcId="{FF72CE82-4874-40CB-83B3-1D86ADA7ACC9}" destId="{1C298ACB-9BB1-4AE3-A978-DC7703204141}" srcOrd="2" destOrd="0" presId="urn:microsoft.com/office/officeart/2005/8/layout/hierarchy1"/>
    <dgm:cxn modelId="{1A96A9D3-DD61-4929-8FE6-7F76283BCEB3}" type="presParOf" srcId="{FF72CE82-4874-40CB-83B3-1D86ADA7ACC9}" destId="{5BA1DEF6-9E07-4F77-B5B2-831FC7B43CB4}" srcOrd="3" destOrd="0" presId="urn:microsoft.com/office/officeart/2005/8/layout/hierarchy1"/>
    <dgm:cxn modelId="{4E82BAE6-D2A5-4A4C-9B31-BB74BD4335C2}" type="presParOf" srcId="{5BA1DEF6-9E07-4F77-B5B2-831FC7B43CB4}" destId="{487D9EE0-73A3-46C2-9EAF-1EF84A777399}" srcOrd="0" destOrd="0" presId="urn:microsoft.com/office/officeart/2005/8/layout/hierarchy1"/>
    <dgm:cxn modelId="{73E07DB4-E7A1-4DC0-83A1-0F34704054A5}" type="presParOf" srcId="{487D9EE0-73A3-46C2-9EAF-1EF84A777399}" destId="{42D4E98C-F4F3-4B29-806B-16B33D5D90D4}" srcOrd="0" destOrd="0" presId="urn:microsoft.com/office/officeart/2005/8/layout/hierarchy1"/>
    <dgm:cxn modelId="{E89818C4-957F-40A4-B4C2-5C0D4484C6E5}" type="presParOf" srcId="{487D9EE0-73A3-46C2-9EAF-1EF84A777399}" destId="{56EA3220-1AE0-4722-B0F5-0B33B698AA34}" srcOrd="1" destOrd="0" presId="urn:microsoft.com/office/officeart/2005/8/layout/hierarchy1"/>
    <dgm:cxn modelId="{EBEA2B0A-ECCD-4C66-9BC5-B9CD8B14FF01}" type="presParOf" srcId="{5BA1DEF6-9E07-4F77-B5B2-831FC7B43CB4}" destId="{6CE30EC7-CABB-422D-A88F-35330BF0E6B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0.73438</cdr:x>
      <cdr:y>0.08621</cdr:y>
    </cdr:from>
    <cdr:to>
      <cdr:x>0.9075</cdr:x>
      <cdr:y>0.17717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57586" y="357190"/>
          <a:ext cx="791505" cy="376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38217,6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0.21875</cdr:x>
      <cdr:y>0.2069</cdr:y>
    </cdr:from>
    <cdr:to>
      <cdr:x>0.39187</cdr:x>
      <cdr:y>0.29786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00132" y="857256"/>
          <a:ext cx="791505" cy="376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30577,2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0.48438</cdr:x>
      <cdr:y>0.15517</cdr:y>
    </cdr:from>
    <cdr:to>
      <cdr:x>0.6575</cdr:x>
      <cdr:y>0.24613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14578" y="642942"/>
          <a:ext cx="791504" cy="376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34326,5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0.90164</cdr:x>
      <cdr:y>0.55768</cdr:y>
    </cdr:from>
    <cdr:to>
      <cdr:x>1</cdr:x>
      <cdr:y>0.60768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16702" y="3187164"/>
          <a:ext cx="85725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Профицит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0.12903</cdr:x>
      <cdr:y>0.09524</cdr:y>
    </cdr:from>
    <cdr:to>
      <cdr:x>0.21774</cdr:x>
      <cdr:y>0.18243</cdr:y>
    </cdr:to>
    <cdr:sp macro="" textlink="">
      <cdr:nvSpPr>
        <cdr:cNvPr id="2" name="TextBox 16"/>
        <cdr:cNvSpPr txBox="1"/>
      </cdr:nvSpPr>
      <cdr:spPr>
        <a:xfrm xmlns:a="http://schemas.openxmlformats.org/drawingml/2006/main">
          <a:off x="1143008" y="571504"/>
          <a:ext cx="785818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622,6</a:t>
          </a:r>
        </a:p>
        <a:p xmlns:a="http://schemas.openxmlformats.org/drawingml/2006/main"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0.19355</cdr:x>
      <cdr:y>0.08333</cdr:y>
    </cdr:from>
    <cdr:to>
      <cdr:x>0.28226</cdr:x>
      <cdr:y>0.17053</cdr:y>
    </cdr:to>
    <cdr:sp macro="" textlink="">
      <cdr:nvSpPr>
        <cdr:cNvPr id="3" name="TextBox 16"/>
        <cdr:cNvSpPr txBox="1"/>
      </cdr:nvSpPr>
      <cdr:spPr>
        <a:xfrm xmlns:a="http://schemas.openxmlformats.org/drawingml/2006/main">
          <a:off x="1714512" y="500066"/>
          <a:ext cx="785818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633,1</a:t>
          </a:r>
        </a:p>
        <a:p xmlns:a="http://schemas.openxmlformats.org/drawingml/2006/main"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0.34677</cdr:x>
      <cdr:y>0.04762</cdr:y>
    </cdr:from>
    <cdr:to>
      <cdr:x>0.43548</cdr:x>
      <cdr:y>0.13481</cdr:y>
    </cdr:to>
    <cdr:sp macro="" textlink="">
      <cdr:nvSpPr>
        <cdr:cNvPr id="4" name="TextBox 16"/>
        <cdr:cNvSpPr txBox="1"/>
      </cdr:nvSpPr>
      <cdr:spPr>
        <a:xfrm xmlns:a="http://schemas.openxmlformats.org/drawingml/2006/main">
          <a:off x="3071834" y="285752"/>
          <a:ext cx="785818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671,0</a:t>
          </a:r>
        </a:p>
        <a:p xmlns:a="http://schemas.openxmlformats.org/drawingml/2006/main"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0.1157</cdr:x>
      <cdr:y>0.26275</cdr:y>
    </cdr:from>
    <cdr:to>
      <cdr:x>0.35227</cdr:x>
      <cdr:y>0.51455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1143008"/>
          <a:ext cx="2044911" cy="1095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0.28099</cdr:x>
      <cdr:y>0.03284</cdr:y>
    </cdr:from>
    <cdr:to>
      <cdr:x>0.53423</cdr:x>
      <cdr:y>0.11928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28892" y="142876"/>
          <a:ext cx="2189006" cy="37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0.44628</cdr:x>
      <cdr:y>0.47624</cdr:y>
    </cdr:from>
    <cdr:to>
      <cdr:x>0.73656</cdr:x>
      <cdr:y>0.64247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57652" y="2071702"/>
          <a:ext cx="2509180" cy="723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0.04131</cdr:x>
      <cdr:y>0.15411</cdr:y>
    </cdr:from>
    <cdr:to>
      <cdr:x>0.25715</cdr:x>
      <cdr:y>0.2581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0525" y="661166"/>
          <a:ext cx="1726928" cy="446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164,9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0.24096</cdr:x>
      <cdr:y>0.08392</cdr:y>
    </cdr:from>
    <cdr:to>
      <cdr:x>0.47826</cdr:x>
      <cdr:y>0.16651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27934" y="360035"/>
          <a:ext cx="1898651" cy="3543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 </a:t>
          </a:r>
          <a:r>
            <a:rPr lang="ru-RU" sz="1400" b="1" dirty="0" smtClean="0"/>
            <a:t>  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6,6</a:t>
          </a:r>
          <a:r>
            <a:rPr lang="ru-RU" sz="14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0.43373</cdr:x>
      <cdr:y>0.16784</cdr:y>
    </cdr:from>
    <cdr:to>
      <cdr:x>0.60714</cdr:x>
      <cdr:y>0.24977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70299" y="720070"/>
          <a:ext cx="1387486" cy="351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461,6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0.2117</cdr:x>
      <cdr:y>0.8692</cdr:y>
    </cdr:from>
    <cdr:to>
      <cdr:x>0.80907</cdr:x>
      <cdr:y>0.9564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066698" y="2773509"/>
          <a:ext cx="3010002" cy="2782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0.14915</cdr:x>
      <cdr:y>0.26642</cdr:y>
    </cdr:from>
    <cdr:to>
      <cdr:x>0.24815</cdr:x>
      <cdr:y>0.34968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193357" y="1143008"/>
          <a:ext cx="79208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26,1 %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0.42719</cdr:x>
      <cdr:y>0.41987</cdr:y>
    </cdr:from>
    <cdr:to>
      <cdr:x>0.52619</cdr:x>
      <cdr:y>0.50312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417949" y="1801315"/>
          <a:ext cx="79208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72,9 %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0.06022</cdr:x>
      <cdr:y>0.02151</cdr:y>
    </cdr:from>
    <cdr:to>
      <cdr:x>0.33212</cdr:x>
      <cdr:y>0.09831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325" y="66676"/>
          <a:ext cx="14192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0.02373</cdr:x>
      <cdr:y>0.01841</cdr:y>
    </cdr:from>
    <cdr:to>
      <cdr:x>0.19343</cdr:x>
      <cdr:y>0.08292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3842" y="56986"/>
          <a:ext cx="885783" cy="1996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b="1"/>
            <a:t>млн.рублей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0.03373</cdr:x>
      <cdr:y>0.02483</cdr:y>
    </cdr:from>
    <cdr:to>
      <cdr:x>0.19572</cdr:x>
      <cdr:y>0.08547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107" y="111845"/>
          <a:ext cx="1032975" cy="273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err="1"/>
            <a:t>млн.рублей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0.09167</cdr:x>
      <cdr:y>0.06149</cdr:y>
    </cdr:from>
    <cdr:to>
      <cdr:x>0.29167</cdr:x>
      <cdr:y>0.34261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100" y="2000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0.04167</cdr:x>
      <cdr:y>0.0205</cdr:y>
    </cdr:from>
    <cdr:to>
      <cdr:x>0.25</cdr:x>
      <cdr:y>0.0937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0500" y="66674"/>
          <a:ext cx="9525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0.36458</cdr:x>
      <cdr:y>0.77599</cdr:y>
    </cdr:from>
    <cdr:to>
      <cdr:x>0.4625</cdr:x>
      <cdr:y>0.8287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6875" y="2524125"/>
          <a:ext cx="447675" cy="171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0.64516</cdr:x>
      <cdr:y>0.16438</cdr:y>
    </cdr:from>
    <cdr:to>
      <cdr:x>0.72581</cdr:x>
      <cdr:y>0.20786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flipV="1">
          <a:off x="5715040" y="857256"/>
          <a:ext cx="714380" cy="2267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0.6371</cdr:x>
      <cdr:y>0.06849</cdr:y>
    </cdr:from>
    <cdr:to>
      <cdr:x>0.65323</cdr:x>
      <cdr:y>0.19178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rot="16200000" flipH="1" flipV="1">
          <a:off x="5393569" y="607223"/>
          <a:ext cx="642942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8311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23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openxmlformats.org/officeDocument/2006/relationships/diagramData" Target="../diagrams/data5.xml"/><Relationship Id="rId26" Type="http://schemas.openxmlformats.org/officeDocument/2006/relationships/chart" Target="../charts/chart9.xml"/><Relationship Id="rId3" Type="http://schemas.openxmlformats.org/officeDocument/2006/relationships/diagramLayout" Target="../diagrams/layout1.xml"/><Relationship Id="rId21" Type="http://schemas.openxmlformats.org/officeDocument/2006/relationships/diagramColors" Target="../diagrams/colors5.xml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openxmlformats.org/officeDocument/2006/relationships/diagramColors" Target="../diagrams/colors4.xml"/><Relationship Id="rId25" Type="http://schemas.openxmlformats.org/officeDocument/2006/relationships/diagramColors" Target="../diagrams/colors6.xml"/><Relationship Id="rId33" Type="http://schemas.microsoft.com/office/2007/relationships/diagramDrawing" Target="../diagrams/drawing6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4.xml"/><Relationship Id="rId20" Type="http://schemas.openxmlformats.org/officeDocument/2006/relationships/diagramQuickStyle" Target="../diagrams/quickStyle5.xml"/><Relationship Id="rId29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24" Type="http://schemas.openxmlformats.org/officeDocument/2006/relationships/diagramQuickStyle" Target="../diagrams/quickStyle6.xml"/><Relationship Id="rId32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4.xml"/><Relationship Id="rId23" Type="http://schemas.openxmlformats.org/officeDocument/2006/relationships/diagramLayout" Target="../diagrams/layout6.xml"/><Relationship Id="rId28" Type="http://schemas.microsoft.com/office/2007/relationships/diagramDrawing" Target="../diagrams/drawing5.xml"/><Relationship Id="rId10" Type="http://schemas.openxmlformats.org/officeDocument/2006/relationships/diagramData" Target="../diagrams/data3.xml"/><Relationship Id="rId19" Type="http://schemas.openxmlformats.org/officeDocument/2006/relationships/diagramLayout" Target="../diagrams/layout5.xml"/><Relationship Id="rId31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diagramData" Target="../diagrams/data4.xml"/><Relationship Id="rId22" Type="http://schemas.openxmlformats.org/officeDocument/2006/relationships/diagramData" Target="../diagrams/data6.xml"/><Relationship Id="rId27" Type="http://schemas.openxmlformats.org/officeDocument/2006/relationships/chart" Target="../charts/chart10.xml"/><Relationship Id="rId30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:\Users\1\Desktop\картинки для презентации 2018\238504_gallery.worl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857224" y="5214950"/>
            <a:ext cx="7929618" cy="10156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sz="36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4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по отчету об исполнении районного бюджета за 2021 год</a:t>
            </a:r>
            <a:endParaRPr lang="ru-RU" sz="2400" dirty="0">
              <a:solidFill>
                <a:srgbClr val="0C5427"/>
              </a:solidFill>
            </a:endParaRPr>
          </a:p>
        </p:txBody>
      </p:sp>
      <p:pic>
        <p:nvPicPr>
          <p:cNvPr id="4" name="Picture 2" descr="C:\Users\1\Desktop\картинки для презентации 2018\NKAHdizzAk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142984"/>
            <a:ext cx="7143800" cy="392909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2" descr="гер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5214950"/>
            <a:ext cx="571504" cy="67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23554" name="Picture 2" descr="C:\Users\1\Desktop\картинки для презентации 2018\O17CKtxJYt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857232"/>
            <a:ext cx="2571768" cy="161877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3555" name="Picture 3" descr="C:\Users\1\Desktop\картинки для презентации 2018\IMG_26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429000"/>
            <a:ext cx="2643206" cy="1599392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3557" name="Picture 5" descr="C:\Users\1\Desktop\картинки для презентации 2018\Безымянный церковь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3214686"/>
            <a:ext cx="2626827" cy="171451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3558" name="Picture 6" descr="C:\Users\1\Desktop\картинки для презентации 2018\4954587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928670"/>
            <a:ext cx="2571768" cy="164307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643174" y="-142900"/>
            <a:ext cx="36535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Княгининский</a:t>
            </a:r>
            <a:endParaRPr lang="ru-RU" sz="4000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муниципальный район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1\Desktop\картинки для презентации 2018\investment-1200x800.jpg"/>
          <p:cNvPicPr>
            <a:picLocks noChangeAspect="1" noChangeArrowheads="1"/>
          </p:cNvPicPr>
          <p:nvPr/>
        </p:nvPicPr>
        <p:blipFill>
          <a:blip r:embed="rId3">
            <a:lum bright="20000" contrast="-38000"/>
          </a:blip>
          <a:srcRect/>
          <a:stretch>
            <a:fillRect/>
          </a:stretch>
        </p:blipFill>
        <p:spPr bwMode="auto">
          <a:xfrm>
            <a:off x="-1" y="0"/>
            <a:ext cx="9108309" cy="6858000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142984"/>
            <a:ext cx="8143932" cy="528641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отчет об исполнении районного бюджета подлежит рассмотрению Земским собранием Княгининского муниципального района Нижегородской области и утверждается решением Земского собрания Княгининского муниципального района Нижегородской области.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Решением Земского собрания Княгининского муниципального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профицита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районного бюджета.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7158" y="142852"/>
            <a:ext cx="8643998" cy="1143008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Что такое «Отчет об исполнении районного бюджета»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4290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1" y="428605"/>
            <a:ext cx="86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28597" y="1428737"/>
            <a:ext cx="2053463" cy="1008111"/>
          </a:xfrm>
          <a:prstGeom prst="homePlate">
            <a:avLst/>
          </a:prstGeom>
          <a:solidFill>
            <a:srgbClr val="FF6565"/>
          </a:solidFill>
          <a:ln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3175" y="1285860"/>
            <a:ext cx="6143668" cy="1357322"/>
          </a:xfrm>
          <a:prstGeom prst="roundRect">
            <a:avLst/>
          </a:prstGeom>
          <a:noFill/>
          <a:ln w="38100"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86049" y="1428736"/>
            <a:ext cx="59293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лиц, имущественные налоги, акцизы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28597" y="3000372"/>
            <a:ext cx="2053463" cy="1071570"/>
          </a:xfrm>
          <a:prstGeom prst="homePlate">
            <a:avLst/>
          </a:prstGeom>
          <a:solidFill>
            <a:srgbClr val="75BDAF"/>
          </a:solidFill>
          <a:ln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3175" y="2857497"/>
            <a:ext cx="6143668" cy="1428760"/>
          </a:xfrm>
          <a:prstGeom prst="roundRect">
            <a:avLst/>
          </a:prstGeom>
          <a:noFill/>
          <a:ln w="38100"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86049" y="2857497"/>
            <a:ext cx="5929355" cy="136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законодательством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имущества, плата за негативное воздействие на окружающую среду, штрафы за нарушение законодательства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28597" y="4643446"/>
            <a:ext cx="2053463" cy="1071570"/>
          </a:xfrm>
          <a:prstGeom prst="homePlate">
            <a:avLst/>
          </a:prstGeom>
          <a:solidFill>
            <a:srgbClr val="61A2E9"/>
          </a:solidFill>
          <a:ln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488" y="4572009"/>
            <a:ext cx="5929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600" dirty="0">
              <a:solidFill>
                <a:srgbClr val="75BD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14613" y="4500570"/>
            <a:ext cx="6143668" cy="1428760"/>
          </a:xfrm>
          <a:prstGeom prst="roundRect">
            <a:avLst/>
          </a:prstGeom>
          <a:noFill/>
          <a:ln w="38100"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442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no-translate-detected_318-4828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55" y="1071548"/>
            <a:ext cx="571504" cy="571504"/>
          </a:xfrm>
          <a:prstGeom prst="rect">
            <a:avLst/>
          </a:prstGeom>
        </p:spPr>
      </p:pic>
      <p:pic>
        <p:nvPicPr>
          <p:cNvPr id="23" name="Рисунок 22" descr="https://im0-tub-ru.yandex.net/i?id=e328b8660bcde033d5b11e9f49fc16e8&amp;n=13&amp;exp=1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1" y="3286124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://moyaokruga.ru/img/image_big/a2bc7784-6999-48b0-ba3c-96d14f21b906.jp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41" t="1436" r="6527"/>
          <a:stretch>
            <a:fillRect/>
          </a:stretch>
        </p:blipFill>
        <p:spPr bwMode="auto">
          <a:xfrm>
            <a:off x="8192762" y="1075252"/>
            <a:ext cx="500065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142852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 муниципального района</a:t>
            </a:r>
            <a:endParaRPr 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8596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85985" y="3214686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1" y="3286125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00561" y="1071546"/>
            <a:ext cx="4286280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72000" y="1142985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1" y="1857365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13%, в отдельных случаях 9%, 30% и 35%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13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302239" y="5555622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898520" y="5581387"/>
            <a:ext cx="1766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6" y="5299518"/>
            <a:ext cx="1857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042021" y="5438018"/>
            <a:ext cx="18573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1" y="5402299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205925" y="5438017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56090" y="5545174"/>
            <a:ext cx="1643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545175"/>
            <a:ext cx="16430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0" y="5591340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099164" y="5473736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813928" y="5238143"/>
            <a:ext cx="17764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общего характера бюджетам бюджетной системы РФ</a:t>
            </a:r>
            <a:endParaRPr lang="ru-RU" b="1" dirty="0"/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357695"/>
            <a:ext cx="45393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357694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4357694"/>
            <a:ext cx="64294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Скругленный прямоугольник 24"/>
          <p:cNvSpPr/>
          <p:nvPr/>
        </p:nvSpPr>
        <p:spPr>
          <a:xfrm>
            <a:off x="77802" y="1263644"/>
            <a:ext cx="8929718" cy="7365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выплачиваемые из бюджета денежные средства, за  исключением средств, являющихся источниками финансирования дефицита  бюджета.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6200" y="2198678"/>
            <a:ext cx="8929718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Формирование расходов осуществляется в соответствии с расходными  обязательствами, законодательно закрепленными за соответствующими уровнями  бюджетов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8900" y="3214686"/>
            <a:ext cx="8929718" cy="71596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 по  муниципальным программам, по разделам (подразделам) функциональной структуры, по ведомствам.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643042" y="3929066"/>
            <a:ext cx="6215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Направления расходов бюджета по разделам: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3" name="Заголовок 32"/>
          <p:cNvSpPr>
            <a:spLocks noGrp="1"/>
          </p:cNvSpPr>
          <p:nvPr>
            <p:ph type="title"/>
          </p:nvPr>
        </p:nvSpPr>
        <p:spPr>
          <a:xfrm>
            <a:off x="500034" y="0"/>
            <a:ext cx="8429684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основным функциям в 2021 году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8440236" y="6433864"/>
            <a:ext cx="642910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1992313"/>
            <a:ext cx="27432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object 10"/>
          <p:cNvSpPr>
            <a:spLocks noChangeArrowheads="1"/>
          </p:cNvSpPr>
          <p:nvPr/>
        </p:nvSpPr>
        <p:spPr bwMode="auto">
          <a:xfrm>
            <a:off x="6361113" y="225425"/>
            <a:ext cx="790575" cy="11223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1" name="Прямоугольник 26"/>
          <p:cNvSpPr>
            <a:spLocks noChangeArrowheads="1"/>
          </p:cNvSpPr>
          <p:nvPr/>
        </p:nvSpPr>
        <p:spPr bwMode="auto">
          <a:xfrm>
            <a:off x="142844" y="1000108"/>
            <a:ext cx="87868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— основополагающее требование, предъявляемое к органам, составляющим и утверждающим бюджет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9" name="Равно 18"/>
          <p:cNvSpPr/>
          <p:nvPr/>
        </p:nvSpPr>
        <p:spPr>
          <a:xfrm>
            <a:off x="4706938" y="2406650"/>
            <a:ext cx="1219200" cy="685800"/>
          </a:xfrm>
          <a:prstGeom prst="mathEqual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Минус 20"/>
          <p:cNvSpPr/>
          <p:nvPr/>
        </p:nvSpPr>
        <p:spPr>
          <a:xfrm>
            <a:off x="2142476" y="2406650"/>
            <a:ext cx="1219200" cy="685800"/>
          </a:xfrm>
          <a:prstGeom prst="mathMinus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27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" contrast="-23000"/>
          </a:blip>
          <a:srcRect/>
          <a:stretch>
            <a:fillRect/>
          </a:stretch>
        </p:blipFill>
        <p:spPr bwMode="auto">
          <a:xfrm>
            <a:off x="2022475" y="4057650"/>
            <a:ext cx="3263905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Минус 21"/>
          <p:cNvSpPr/>
          <p:nvPr/>
        </p:nvSpPr>
        <p:spPr>
          <a:xfrm>
            <a:off x="1380800" y="4611642"/>
            <a:ext cx="1219200" cy="685800"/>
          </a:xfrm>
          <a:prstGeom prst="mathMinus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Равно 22"/>
          <p:cNvSpPr/>
          <p:nvPr/>
        </p:nvSpPr>
        <p:spPr>
          <a:xfrm>
            <a:off x="4712863" y="4611688"/>
            <a:ext cx="1219200" cy="685800"/>
          </a:xfrm>
          <a:prstGeom prst="mathEqual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28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2325" y="2406650"/>
            <a:ext cx="1274763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87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1E4D9"/>
              </a:clrFrom>
              <a:clrTo>
                <a:srgbClr val="F1E4D9">
                  <a:alpha val="0"/>
                </a:srgbClr>
              </a:clrTo>
            </a:clrChange>
            <a:lum contrast="-7000"/>
          </a:blip>
          <a:srcRect/>
          <a:stretch>
            <a:fillRect/>
          </a:stretch>
        </p:blipFill>
        <p:spPr bwMode="auto">
          <a:xfrm>
            <a:off x="414338" y="4573588"/>
            <a:ext cx="12747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8610054" y="640161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57884" y="4000504"/>
            <a:ext cx="3197216" cy="207170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В случае превышения расходов над  доходами образуется дефицит бюджета  (необходимы источники покрытия  дефицита, можно например  использовать остатки средств или  привлечь средства в долг)</a:t>
            </a:r>
            <a:endParaRPr lang="ru-RU" sz="1600" dirty="0">
              <a:solidFill>
                <a:srgbClr val="00725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857884" y="1920864"/>
            <a:ext cx="3197216" cy="178595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В случае превышения доходов  над расходами образуется  профицит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бюджета (можно накапливать  резервы, погашать имеющиеся  долги)</a:t>
            </a:r>
            <a:endParaRPr lang="ru-RU" sz="1600" dirty="0">
              <a:solidFill>
                <a:srgbClr val="00725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7158" y="142852"/>
            <a:ext cx="8429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Сбалансированность бюджета, профицит, дефицит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286775" y="6504825"/>
            <a:ext cx="535769" cy="2103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29388" y="6504825"/>
            <a:ext cx="228601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285860"/>
            <a:ext cx="5083175" cy="4872040"/>
          </a:xfrm>
          <a:prstGeom prst="rect">
            <a:avLst/>
          </a:prstGeom>
          <a:noFill/>
        </p:spPr>
      </p:pic>
      <p:sp>
        <p:nvSpPr>
          <p:cNvPr id="16" name="Вертикальный свиток 15"/>
          <p:cNvSpPr/>
          <p:nvPr/>
        </p:nvSpPr>
        <p:spPr>
          <a:xfrm>
            <a:off x="4643438" y="1285860"/>
            <a:ext cx="4225612" cy="608268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квадратных километров.</a:t>
            </a:r>
          </a:p>
        </p:txBody>
      </p:sp>
      <p:sp>
        <p:nvSpPr>
          <p:cNvPr id="17" name="Вертикальный свиток 16"/>
          <p:cNvSpPr/>
          <p:nvPr/>
        </p:nvSpPr>
        <p:spPr>
          <a:xfrm>
            <a:off x="4643438" y="2000240"/>
            <a:ext cx="4225612" cy="608268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– 10 992 человек</a:t>
            </a:r>
          </a:p>
        </p:txBody>
      </p:sp>
      <p:sp>
        <p:nvSpPr>
          <p:cNvPr id="18" name="Вертикальный свиток 17"/>
          <p:cNvSpPr/>
          <p:nvPr/>
        </p:nvSpPr>
        <p:spPr>
          <a:xfrm>
            <a:off x="4656138" y="2719382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– </a:t>
            </a:r>
          </a:p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4 784,1 млрд. 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9" name="Вертикальный свиток 18"/>
          <p:cNvSpPr/>
          <p:nvPr/>
        </p:nvSpPr>
        <p:spPr>
          <a:xfrm>
            <a:off x="4643438" y="3643314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– 38217,6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Вертикальный свиток 19"/>
          <p:cNvSpPr/>
          <p:nvPr/>
        </p:nvSpPr>
        <p:spPr>
          <a:xfrm>
            <a:off x="4643438" y="4643446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- 701,2 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Вертикальный свиток 20"/>
          <p:cNvSpPr/>
          <p:nvPr/>
        </p:nvSpPr>
        <p:spPr>
          <a:xfrm>
            <a:off x="4643438" y="5572140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учреждения-24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(казенные-9 ,бюджетные- 14, автономные-1)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28596" y="0"/>
            <a:ext cx="8429684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Показатели, характеризующие Княгининский муниципальный район в 2021 году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/>
          <p:cNvGraphicFramePr/>
          <p:nvPr/>
        </p:nvGraphicFramePr>
        <p:xfrm>
          <a:off x="4572000" y="1500174"/>
          <a:ext cx="4572000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0" y="1500174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Овал 11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800" dirty="0"/>
          </a:p>
        </p:txBody>
      </p:sp>
      <p:sp>
        <p:nvSpPr>
          <p:cNvPr id="7" name="TextBox 1"/>
          <p:cNvSpPr txBox="1"/>
          <p:nvPr/>
        </p:nvSpPr>
        <p:spPr>
          <a:xfrm>
            <a:off x="2214546" y="2571744"/>
            <a:ext cx="720090" cy="4320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4174,3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3357554" y="2214554"/>
            <a:ext cx="720090" cy="4320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4784,1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71538" y="2714620"/>
            <a:ext cx="720090" cy="4320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3867,3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786578" y="2857496"/>
            <a:ext cx="720045" cy="4320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375,8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7929586" y="2143116"/>
            <a:ext cx="720045" cy="4320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398,9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5643570" y="3786190"/>
            <a:ext cx="720045" cy="4320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346,3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Диаграмма 20"/>
          <p:cNvGraphicFramePr/>
          <p:nvPr/>
        </p:nvGraphicFramePr>
        <p:xfrm>
          <a:off x="4572000" y="1714488"/>
          <a:ext cx="442912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142844" y="1928802"/>
          <a:ext cx="4572000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Овал 9"/>
          <p:cNvSpPr/>
          <p:nvPr/>
        </p:nvSpPr>
        <p:spPr>
          <a:xfrm>
            <a:off x="8429652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40352" y="6357958"/>
            <a:ext cx="111839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800" dirty="0"/>
          </a:p>
        </p:txBody>
      </p:sp>
      <p:sp>
        <p:nvSpPr>
          <p:cNvPr id="8" name="TextBox 1"/>
          <p:cNvSpPr txBox="1"/>
          <p:nvPr/>
        </p:nvSpPr>
        <p:spPr>
          <a:xfrm>
            <a:off x="7786710" y="4143380"/>
            <a:ext cx="792099" cy="35998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864,2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3428992" y="2428868"/>
            <a:ext cx="792099" cy="35998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1321,8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1214414" y="3000372"/>
            <a:ext cx="792099" cy="35998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1047,6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2357422" y="2643182"/>
            <a:ext cx="792099" cy="35998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1206,8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6643702" y="3214686"/>
            <a:ext cx="792099" cy="35998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963,5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5572132" y="2857496"/>
            <a:ext cx="792099" cy="35998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1009,4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90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/>
        </p:nvGraphicFramePr>
        <p:xfrm>
          <a:off x="0" y="1714488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Овал 9"/>
          <p:cNvSpPr/>
          <p:nvPr/>
        </p:nvSpPr>
        <p:spPr>
          <a:xfrm>
            <a:off x="8501090" y="6429396"/>
            <a:ext cx="500066" cy="311972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16416" y="6429396"/>
            <a:ext cx="603762" cy="293687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85728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800" dirty="0"/>
          </a:p>
        </p:txBody>
      </p:sp>
      <p:sp>
        <p:nvSpPr>
          <p:cNvPr id="13" name="TextBox 1"/>
          <p:cNvSpPr txBox="1"/>
          <p:nvPr/>
        </p:nvSpPr>
        <p:spPr>
          <a:xfrm>
            <a:off x="2143108" y="4000504"/>
            <a:ext cx="791505" cy="37050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273,1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3286116" y="2571744"/>
            <a:ext cx="791505" cy="37050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701,2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1000100" y="3929066"/>
            <a:ext cx="791505" cy="37050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286,6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4357686" y="1714488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285720" y="785794"/>
          <a:ext cx="871543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265511" y="6440029"/>
            <a:ext cx="60513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572560" cy="796908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районного бюджета в 2019-2021 годах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44769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72396" y="928670"/>
            <a:ext cx="1571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120026" y="4084368"/>
            <a:ext cx="71438" cy="71438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/>
        </p:nvGraphicFramePr>
        <p:xfrm>
          <a:off x="142844" y="642918"/>
          <a:ext cx="8858312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75476" y="6497838"/>
            <a:ext cx="433362" cy="179410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3966" cy="57150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2021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000628" y="528638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-48,4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72132" y="528638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-6,6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3786182" y="1071546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639,7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85097" y="645830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819751516"/>
              </p:ext>
            </p:extLst>
          </p:nvPr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714480" y="5429264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Доходов – 633,1 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06373311"/>
              </p:ext>
            </p:extLst>
          </p:nvPr>
        </p:nvGraphicFramePr>
        <p:xfrm>
          <a:off x="285720" y="1214422"/>
          <a:ext cx="8643998" cy="435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03287789"/>
              </p:ext>
            </p:extLst>
          </p:nvPr>
        </p:nvGraphicFramePr>
        <p:xfrm>
          <a:off x="686569" y="1212452"/>
          <a:ext cx="8001056" cy="4290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sp>
        <p:nvSpPr>
          <p:cNvPr id="24" name="TextBox 1"/>
          <p:cNvSpPr txBox="1"/>
          <p:nvPr/>
        </p:nvSpPr>
        <p:spPr>
          <a:xfrm>
            <a:off x="3379067" y="2000240"/>
            <a:ext cx="792088" cy="35719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1,0 %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39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3848365"/>
              </p:ext>
            </p:extLst>
          </p:nvPr>
        </p:nvGraphicFramePr>
        <p:xfrm>
          <a:off x="274437" y="899982"/>
          <a:ext cx="8514811" cy="5426105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279519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66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2317">
                <a:tc rowSpan="9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951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951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951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951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51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951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51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34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6338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6807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4082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48064" y="6093296"/>
            <a:ext cx="871736" cy="628179"/>
          </a:xfrm>
        </p:spPr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pSp>
        <p:nvGrpSpPr>
          <p:cNvPr id="2" name="Группа 8"/>
          <p:cNvGrpSpPr/>
          <p:nvPr/>
        </p:nvGrpSpPr>
        <p:grpSpPr>
          <a:xfrm>
            <a:off x="251520" y="6011311"/>
            <a:ext cx="1224145" cy="586703"/>
            <a:chOff x="1257288" y="3815536"/>
            <a:chExt cx="1285970" cy="1046990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257288" y="3815536"/>
              <a:ext cx="1285970" cy="104699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1299472" y="3815536"/>
              <a:ext cx="1201602" cy="10469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43,7 тыс. рублей на 1 жителя</a:t>
              </a:r>
              <a:endParaRPr lang="ru-RU" sz="1200" dirty="0"/>
            </a:p>
          </p:txBody>
        </p:sp>
      </p:grpSp>
      <p:grpSp>
        <p:nvGrpSpPr>
          <p:cNvPr id="3" name="Группа 11"/>
          <p:cNvGrpSpPr/>
          <p:nvPr/>
        </p:nvGrpSpPr>
        <p:grpSpPr>
          <a:xfrm>
            <a:off x="1622440" y="5939574"/>
            <a:ext cx="1398275" cy="678662"/>
            <a:chOff x="-2196244" y="2920368"/>
            <a:chExt cx="1038359" cy="479451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2196244" y="2980943"/>
              <a:ext cx="1038359" cy="4022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-2150664" y="2920368"/>
              <a:ext cx="936104" cy="4794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algn="ctr"/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44,9 тыс. рублей </a:t>
              </a:r>
            </a:p>
            <a:p>
              <a:pPr algn="ctr"/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на 1 жителя</a:t>
              </a: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3131716" y="6011311"/>
            <a:ext cx="1368276" cy="5867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61,1 тыс. рублей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17"/>
          <p:cNvGrpSpPr/>
          <p:nvPr/>
        </p:nvGrpSpPr>
        <p:grpSpPr>
          <a:xfrm>
            <a:off x="4650778" y="5952151"/>
            <a:ext cx="1490251" cy="705025"/>
            <a:chOff x="1579001" y="3682733"/>
            <a:chExt cx="1577143" cy="733132"/>
          </a:xfrm>
          <a:scene3d>
            <a:camera prst="orthographicFront"/>
            <a:lightRig rig="flat" dir="t"/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692235" y="3724231"/>
              <a:ext cx="1350675" cy="55711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579001" y="3682733"/>
              <a:ext cx="1577143" cy="7331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16,3</a:t>
              </a: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21"/>
          <p:cNvGrpSpPr/>
          <p:nvPr/>
        </p:nvGrpSpPr>
        <p:grpSpPr>
          <a:xfrm flipH="1">
            <a:off x="6129354" y="6000767"/>
            <a:ext cx="1322965" cy="535754"/>
            <a:chOff x="116385" y="349412"/>
            <a:chExt cx="1552038" cy="671424"/>
          </a:xfrm>
          <a:scene3d>
            <a:camera prst="orthographicFront"/>
            <a:lightRig rig="flat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116385" y="349412"/>
              <a:ext cx="1552038" cy="650589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116386" y="375131"/>
              <a:ext cx="1537292" cy="6457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18,9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/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7572396" y="6000768"/>
            <a:ext cx="1428728" cy="519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19,5 тыс. рублей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3608" y="126876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4048" y="126876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алоговых и неналоговых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3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Сколько доходов поступило в консолидированный бюджет района в 2019-2021 годах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8429652" y="6500834"/>
            <a:ext cx="571472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Объект 32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7" name="Объект 3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441281514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54036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Динамика изменений налоговых и неналоговых доходов консолидированного бюджета за 2019-2021 годы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82479942"/>
              </p:ext>
            </p:extLst>
          </p:nvPr>
        </p:nvGraphicFramePr>
        <p:xfrm>
          <a:off x="683568" y="1556792"/>
          <a:ext cx="79208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8486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Динамика исполнения по основным налоговым доходам консолидированного бюджета за 2020-2021 годы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47598564"/>
              </p:ext>
            </p:extLst>
          </p:nvPr>
        </p:nvGraphicFramePr>
        <p:xfrm>
          <a:off x="602652" y="1417638"/>
          <a:ext cx="8065742" cy="4891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72925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60432" y="6453336"/>
            <a:ext cx="57606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928694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 от других бюджетов бюджетной системы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консолидированный бюджет района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78563" y="1274151"/>
            <a:ext cx="4143404" cy="93610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Дотации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97120" y="2375326"/>
            <a:ext cx="4214842" cy="9552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97120" y="3573016"/>
            <a:ext cx="4214842" cy="97015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50001" y="4624657"/>
            <a:ext cx="4214842" cy="102707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6072206"/>
            <a:ext cx="550072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получено 444,2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645745" y="1456451"/>
            <a:ext cx="121428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716016" y="2569464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716016" y="3772339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730806" y="4816725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72470" y="1456451"/>
            <a:ext cx="2428892" cy="64417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74,0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47644" y="2375326"/>
            <a:ext cx="2428892" cy="76564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169,7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31219" y="3573016"/>
            <a:ext cx="2370143" cy="77538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176,2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447645" y="4725144"/>
            <a:ext cx="2428892" cy="70857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24,3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489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80312" y="1081257"/>
            <a:ext cx="1477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5" y="404665"/>
            <a:ext cx="786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по налоговым доходам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69506470"/>
              </p:ext>
            </p:extLst>
          </p:nvPr>
        </p:nvGraphicFramePr>
        <p:xfrm>
          <a:off x="527961" y="1419811"/>
          <a:ext cx="8103274" cy="44997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8064"/>
                <a:gridCol w="962765"/>
                <a:gridCol w="1123227"/>
                <a:gridCol w="1042996"/>
                <a:gridCol w="962765"/>
                <a:gridCol w="1203457"/>
              </a:tblGrid>
              <a:tr h="97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2021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исполнено к уточненному плану в 2021г.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 к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9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доходы физических лиц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142 058,0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142 353,3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154 342,1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вмененный доход для отдельных видов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1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56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3 693,6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073,4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6 203,4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56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1 017,2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9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пошлина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066,7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того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164 378,6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151 096,2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164 928,0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487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районного бюджета по неналоговым доходам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23616" y="940078"/>
            <a:ext cx="11372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ыс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48833462"/>
              </p:ext>
            </p:extLst>
          </p:nvPr>
        </p:nvGraphicFramePr>
        <p:xfrm>
          <a:off x="539554" y="1309408"/>
          <a:ext cx="8157232" cy="5042680"/>
        </p:xfrm>
        <a:graphic>
          <a:graphicData uri="http://schemas.openxmlformats.org/drawingml/2006/table">
            <a:tbl>
              <a:tblPr/>
              <a:tblGrid>
                <a:gridCol w="2585107"/>
                <a:gridCol w="1273262"/>
                <a:gridCol w="1225031"/>
                <a:gridCol w="1324706"/>
                <a:gridCol w="861701"/>
                <a:gridCol w="887425"/>
              </a:tblGrid>
              <a:tr h="895456">
                <a:tc>
                  <a:txBody>
                    <a:bodyPr/>
                    <a:lstStyle/>
                    <a:p>
                      <a:pPr algn="ctr" rtl="0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Уточненный план  на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2021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исполнено к уточненному плану в 2021г.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года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4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2 344,2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2 491,4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сдачи в аренду имущества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528,4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9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Платежи за негативное воздействие на окружающую среду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163,6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-698,6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9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492,9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2 635,8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продажи земельных участков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2 751,8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1 945,6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реализации имущества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9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Плата за увеличение площади земельных участков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1 078,1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1 916,7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Штрафы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перечисления части прибыли остающейся после уплаты налогов и иных обязательных платежей муниципальных унитарных предприятий, созданных муниципальными районами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 неналоговые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6 454,3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6539,4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5116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39463" y="332656"/>
            <a:ext cx="8229600" cy="70609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в районный бюджет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67912" y="1276325"/>
            <a:ext cx="11372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ыс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69245408"/>
              </p:ext>
            </p:extLst>
          </p:nvPr>
        </p:nvGraphicFramePr>
        <p:xfrm>
          <a:off x="251521" y="1600199"/>
          <a:ext cx="8640959" cy="4277073"/>
        </p:xfrm>
        <a:graphic>
          <a:graphicData uri="http://schemas.openxmlformats.org/drawingml/2006/table">
            <a:tbl>
              <a:tblPr/>
              <a:tblGrid>
                <a:gridCol w="2952327"/>
                <a:gridCol w="1228149"/>
                <a:gridCol w="1303194"/>
                <a:gridCol w="1213073"/>
                <a:gridCol w="1008112"/>
                <a:gridCol w="936104"/>
              </a:tblGrid>
              <a:tr h="10784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Уточненный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2021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2021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исполнено к уточненному плану в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295 753,9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467 725,4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461 639,3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дотации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97 652,7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73 955,1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955,1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52 496,2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171 530,5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225,4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326,2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143 913,8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174 880,9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169 742,3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17 221,7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33 504,2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32 861,8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44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бюджетов муниципальных районов от возврата бюджетами бюджетной системы Российской Федерации остатков субсидий, субвенций и иных межбюджетных трансфертов, имеющих целевое назначение, прошлых лет, а также от возврата организациями остатков субсидий прошлых лет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от негосударственных организаций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14 991,3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14 991,3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возврат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остатков субсидий, субвенций и иных межбюджетных трансфертов, имеющих целевое назначение, прошлых лет из бюджетов муниципальных районов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-15 714,3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-1 300,9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-1 300,9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9964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Диаграмма 17"/>
          <p:cNvGraphicFramePr/>
          <p:nvPr/>
        </p:nvGraphicFramePr>
        <p:xfrm>
          <a:off x="0" y="1285860"/>
          <a:ext cx="900112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388424" y="6429396"/>
            <a:ext cx="616722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71504" cy="357166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14678" y="4572008"/>
            <a:ext cx="1643074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44,7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86380" y="4572008"/>
            <a:ext cx="1571636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60,9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42976" y="4572008"/>
            <a:ext cx="1643074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40,8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8794" y="192880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463,1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8" y="135729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669,4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7620" y="185736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496,6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района по расходам в 2019-2021 годах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ертикальный свиток 8"/>
          <p:cNvSpPr/>
          <p:nvPr/>
        </p:nvSpPr>
        <p:spPr>
          <a:xfrm>
            <a:off x="0" y="5857892"/>
            <a:ext cx="9144000" cy="857232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расходов за 2021 год – 669,4 млн. рублей, в т.ч. расходы по отраслям социальной сферы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451,1 млн. рублей (67,4%)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01090" y="6453336"/>
            <a:ext cx="500066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642942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в 2021 году</a:t>
            </a:r>
            <a:endParaRPr lang="ru-RU" sz="2800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14283" y="1200149"/>
          <a:ext cx="8715436" cy="445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4629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43910" y="6337300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ертикальный свиток 13"/>
          <p:cNvSpPr/>
          <p:nvPr/>
        </p:nvSpPr>
        <p:spPr>
          <a:xfrm>
            <a:off x="146505" y="6088814"/>
            <a:ext cx="6500858" cy="657192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расходов 639,7 млн. рублей, в т.ч. расходы по отраслям социальной сферы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414,4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млн. рублей (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64,8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%)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14282" y="214290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spcBef>
                <a:spcPct val="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отраслям  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42844" y="714356"/>
          <a:ext cx="885831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11172" y="785794"/>
            <a:ext cx="1432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429652" y="6500834"/>
            <a:ext cx="571504" cy="1903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7150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42852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 расходах районного бюджета по разделам и подразделам бюджетной классификации за 2021 год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785794"/>
          <a:ext cx="8858311" cy="6014793"/>
        </p:xfrm>
        <a:graphic>
          <a:graphicData uri="http://schemas.openxmlformats.org/drawingml/2006/table">
            <a:tbl>
              <a:tblPr/>
              <a:tblGrid>
                <a:gridCol w="1890341"/>
                <a:gridCol w="938065"/>
                <a:gridCol w="909638"/>
                <a:gridCol w="1055323"/>
                <a:gridCol w="980703"/>
                <a:gridCol w="1037555"/>
                <a:gridCol w="1051769"/>
                <a:gridCol w="994917"/>
              </a:tblGrid>
              <a:tr h="9674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на 2021 год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2021 год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2021 год к первоначальному плану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2021 год к уточненному плану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2021 года к 2020 году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1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44 035,6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50 529,7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55 797,4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43 793,6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2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4 064,0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4 655,6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4 787,7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4 137,0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86,4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101,8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40 481,9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52 795,7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63 591,6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62 860,3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155,3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4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39 036,2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31 945,8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56 636,1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51 951,6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197 220,6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187 058,3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210 632,9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204 071,8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53 364,5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173 713,0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178 067,9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176 031,3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329,9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9 067,5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11 376,8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10 883,5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6 315,2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16 234,3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27 301,5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28 015,9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27 969,7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102,4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99,8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172,3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4 012,8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3 859,7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3 889,7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3 889,7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100,8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96,9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57 183,4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57 422,1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58 322,1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58 322,1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6370" marR="6370" marT="63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465 082,2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601 054,0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671 020,6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639 738,1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106,4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95,3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137,6</a:t>
                      </a:r>
                    </a:p>
                  </a:txBody>
                  <a:tcPr marL="6370" marR="6370" marT="63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30548" y="720024"/>
          <a:ext cx="8858313" cy="6035040"/>
        </p:xfrm>
        <a:graphic>
          <a:graphicData uri="http://schemas.openxmlformats.org/drawingml/2006/table">
            <a:tbl>
              <a:tblPr/>
              <a:tblGrid>
                <a:gridCol w="571504"/>
                <a:gridCol w="3643338"/>
                <a:gridCol w="846152"/>
                <a:gridCol w="917895"/>
                <a:gridCol w="1194521"/>
                <a:gridCol w="684770"/>
                <a:gridCol w="1000133"/>
              </a:tblGrid>
              <a:tr h="7099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Раздел/подраздел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latin typeface="Times New Roman"/>
                        </a:rPr>
                        <a:t>Испонено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за 2020 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План на 2021 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% исполнения к плану 2021 г.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% исполнения 2021 г. к исполнению 2020 г.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82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4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44 035,6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55 797,4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43 793,6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78,5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99,5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4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1 758,8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2 099,4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2 098,5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119,3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99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386,9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292,4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75,6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99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22 154,7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23 937,6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23 017,9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96,2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4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4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9 681,4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9 942,3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9 936,9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99,9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4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10 474,5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4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10 436,9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8 944,1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8 447,9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94,5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80,9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4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104,0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4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104,0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4 064,0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4 787,7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4 137,0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101,8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4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Гражданская оборона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3 983,5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4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характера,пожарная безопасность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4 787,7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4 137,0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80,5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8117" y="6329176"/>
            <a:ext cx="57150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42852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 расходах районного бюджета по разделам и подразделам бюджетной классификации за 2021 год, тыс.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1500174"/>
          <a:ext cx="8858313" cy="4808454"/>
        </p:xfrm>
        <a:graphic>
          <a:graphicData uri="http://schemas.openxmlformats.org/drawingml/2006/table">
            <a:tbl>
              <a:tblPr/>
              <a:tblGrid>
                <a:gridCol w="628695"/>
                <a:gridCol w="3687296"/>
                <a:gridCol w="745004"/>
                <a:gridCol w="917895"/>
                <a:gridCol w="1194521"/>
                <a:gridCol w="817303"/>
                <a:gridCol w="867599"/>
              </a:tblGrid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40 481,9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63 591,6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62 860,3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155,3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16 639,9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39 989,4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39 987,1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240,3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9 948,9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9 520,3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122,2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5 231,9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5 675,7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5 498,3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4 827,8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2 639,7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2 536,3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5 877,9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5 337,9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5 318,3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39 036,2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56 636,0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51 951,6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133,1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21 315,9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32 662,1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29 948,6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140,5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8 018,2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20 228,1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18 303,6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228,3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9 699,6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3 743,6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3 697,2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88,0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8117" y="6329176"/>
            <a:ext cx="57150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42852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 расходах районного бюджета по разделам и подразделам бюджетной классификации за 2021 год, тыс.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785794"/>
          <a:ext cx="8858313" cy="681903"/>
        </p:xfrm>
        <a:graphic>
          <a:graphicData uri="http://schemas.openxmlformats.org/drawingml/2006/table">
            <a:tbl>
              <a:tblPr/>
              <a:tblGrid>
                <a:gridCol w="628695"/>
                <a:gridCol w="3687296"/>
                <a:gridCol w="745004"/>
                <a:gridCol w="917895"/>
                <a:gridCol w="1194521"/>
                <a:gridCol w="817303"/>
                <a:gridCol w="867599"/>
              </a:tblGrid>
              <a:tr h="681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Раздел/подраздел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latin typeface="Times New Roman"/>
                        </a:rPr>
                        <a:t>Исполнено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за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План на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latin typeface="Times New Roman"/>
                        </a:rPr>
                        <a:t>% исполнения к плану 2021 г.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% исполнения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г. к исполнению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8117" y="6329176"/>
            <a:ext cx="57150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42852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 расходах районного бюджета по разделам и подразделам бюджетной классификации за 2021 год, тыс.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785794"/>
          <a:ext cx="8858313" cy="681903"/>
        </p:xfrm>
        <a:graphic>
          <a:graphicData uri="http://schemas.openxmlformats.org/drawingml/2006/table">
            <a:tbl>
              <a:tblPr/>
              <a:tblGrid>
                <a:gridCol w="628695"/>
                <a:gridCol w="3687296"/>
                <a:gridCol w="745004"/>
                <a:gridCol w="917895"/>
                <a:gridCol w="1194521"/>
                <a:gridCol w="817303"/>
                <a:gridCol w="867599"/>
              </a:tblGrid>
              <a:tr h="681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Раздел/подраздел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latin typeface="Times New Roman"/>
                        </a:rPr>
                        <a:t>Исполнено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за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План на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latin typeface="Times New Roman"/>
                        </a:rPr>
                        <a:t>% исполнения к плану 2021 г.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% исполнения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г. к исполнению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500174"/>
          <a:ext cx="8858313" cy="4961152"/>
        </p:xfrm>
        <a:graphic>
          <a:graphicData uri="http://schemas.openxmlformats.org/drawingml/2006/table">
            <a:tbl>
              <a:tblPr/>
              <a:tblGrid>
                <a:gridCol w="628695"/>
                <a:gridCol w="3687296"/>
                <a:gridCol w="745004"/>
                <a:gridCol w="917895"/>
                <a:gridCol w="1194521"/>
                <a:gridCol w="817303"/>
                <a:gridCol w="867599"/>
              </a:tblGrid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197 220,6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210 633,0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204 071,8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57 257,2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54 688,4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54 663,5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97 389,5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111 736,5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109 586,6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112,5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15 340,6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9 940,0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9 940,0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64,8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3 349,9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9 017,4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4 817,4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143,8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23 883,4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25 250,7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25 064,3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53 364,5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178 067,9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176 031,3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329,9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38 729,8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161 436,4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159 714,8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412,4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14 062,7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16 031,7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15 716,7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111,8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9 067,5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10 883,5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6 315,2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58,0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69,6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4 024,4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4 230,0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3 532,4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83,5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87,8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357,8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87,6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4 685,3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6 598,5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2 734,6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41,4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58,4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16 234,3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28 015,9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27 969,7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172,3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1103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15 084,8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26 802,9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26 759,2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177,4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38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1 149,5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1 177,7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1 175,2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8117" y="6329176"/>
            <a:ext cx="57150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42852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 расходах районного бюджета по разделам и подразделам бюджетной классификации за 2021 год, тыс.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5" y="1500174"/>
          <a:ext cx="8858312" cy="3551887"/>
        </p:xfrm>
        <a:graphic>
          <a:graphicData uri="http://schemas.openxmlformats.org/drawingml/2006/table">
            <a:tbl>
              <a:tblPr/>
              <a:tblGrid>
                <a:gridCol w="628695"/>
                <a:gridCol w="3687296"/>
                <a:gridCol w="745004"/>
                <a:gridCol w="917894"/>
                <a:gridCol w="1194521"/>
                <a:gridCol w="817303"/>
                <a:gridCol w="867599"/>
              </a:tblGrid>
              <a:tr h="4086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4 012,8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3 889,7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3 889,7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6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1 657,2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6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2 355,6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2 232,4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2 232,4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94,8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74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57 183,4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58 322,1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58 322,1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23 847,3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23 854,0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23 854,0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33 336,1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34 468,1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34 468,1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103,4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6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465 061,9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671 020,6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639 738,1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95,3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/>
                        </a:rPr>
                        <a:t>137,6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85794"/>
          <a:ext cx="8858313" cy="681903"/>
        </p:xfrm>
        <a:graphic>
          <a:graphicData uri="http://schemas.openxmlformats.org/drawingml/2006/table">
            <a:tbl>
              <a:tblPr/>
              <a:tblGrid>
                <a:gridCol w="628695"/>
                <a:gridCol w="3687296"/>
                <a:gridCol w="745004"/>
                <a:gridCol w="917895"/>
                <a:gridCol w="1194521"/>
                <a:gridCol w="817303"/>
                <a:gridCol w="867599"/>
              </a:tblGrid>
              <a:tr h="681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Раздел/подраздел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latin typeface="Times New Roman"/>
                        </a:rPr>
                        <a:t>Исполнено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за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План на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latin typeface="Times New Roman"/>
                        </a:rPr>
                        <a:t>% исполнения к плану 2021 г.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% исполнения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г. к исполнению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муниципальным программам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направлениям деятельности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10" name="Овал 9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9066" y="1128342"/>
            <a:ext cx="2278356" cy="25864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Программные расходы 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1507204" y="169835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715140" y="1142984"/>
            <a:ext cx="2286016" cy="25864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Непрограммные расходы –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 не вошедшие в мероприятия муниципальных программ, в том числе на содержание отдельных органов местного самоуправления муниципальных учреждений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/>
        </p:nvGraphicFramePr>
        <p:xfrm>
          <a:off x="214282" y="928670"/>
          <a:ext cx="8786874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Овал 15"/>
          <p:cNvSpPr/>
          <p:nvPr/>
        </p:nvSpPr>
        <p:spPr>
          <a:xfrm>
            <a:off x="8286776" y="6357958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376254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5571" y="6383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районного бюджета по муниципальным программам за 2019-2021 годы млн.рублей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6858016" y="1000108"/>
            <a:ext cx="914400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658,6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500958" y="1214422"/>
            <a:ext cx="914400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627,8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2428860" y="2643182"/>
            <a:ext cx="914400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426,9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857356" y="2285992"/>
            <a:ext cx="914400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477,8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286248" y="2214554"/>
            <a:ext cx="914400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486,0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4929190" y="2500306"/>
            <a:ext cx="914400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455,0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429396"/>
            <a:ext cx="376254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районного бюджета за 2021 год по муниципальным программам, тыс.рублей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785794"/>
          <a:ext cx="8858311" cy="5570504"/>
        </p:xfrm>
        <a:graphic>
          <a:graphicData uri="http://schemas.openxmlformats.org/drawingml/2006/table">
            <a:tbl>
              <a:tblPr/>
              <a:tblGrid>
                <a:gridCol w="3233689"/>
                <a:gridCol w="811544"/>
                <a:gridCol w="739753"/>
                <a:gridCol w="761603"/>
                <a:gridCol w="774088"/>
                <a:gridCol w="777209"/>
                <a:gridCol w="861484"/>
                <a:gridCol w="898941"/>
              </a:tblGrid>
              <a:tr h="147975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муниципальной программы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в 2020 году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на 2021 год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2021 год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в 2021 году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2021 год к первоначальному плану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2021 год к уточненному плану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2021 года к исполнению 2020 года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-всего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465 082,2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601 054,0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671 020,6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639 738,1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Программные расходы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455 034,1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590 294,0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658 592,9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627 836,6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 по программам: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51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образования Княгининского муниципального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183 437,0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178 330,0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197 225,7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194 780,7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51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поддержка граждан Княгининского муниципального 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6 680,0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6 137,9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5 198,9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4 501,3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51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граждан Княгининского муниципального  района Нижегородской области доступным и комфортным жильем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3 584,0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5 079,3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4 723,4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936,6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51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населения Княгининского муниципального  района Нижегородской области качественными услугами в сфере жилищно-коммунального хозяйства и транспортного обслуживания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45 340,1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36 697,3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69 651,0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64 556,6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142,4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38224" y="2071005"/>
          <a:ext cx="8856920" cy="4654974"/>
        </p:xfrm>
        <a:graphic>
          <a:graphicData uri="http://schemas.openxmlformats.org/drawingml/2006/table">
            <a:tbl>
              <a:tblPr/>
              <a:tblGrid>
                <a:gridCol w="3349255"/>
                <a:gridCol w="776177"/>
                <a:gridCol w="733646"/>
                <a:gridCol w="808075"/>
                <a:gridCol w="680483"/>
                <a:gridCol w="808075"/>
                <a:gridCol w="893135"/>
                <a:gridCol w="808074"/>
              </a:tblGrid>
              <a:tr h="5000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культуры Княгининского муниципального 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60 062,0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179 784,3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184 134,2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182 099,1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303,2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Информационное общество Княгининского муниципального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29 054,7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29 369,3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29 167,0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28 237,6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физической культуры,  спорта и молодежной политики Княгининского муниципального 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23 641,5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31 291,7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36 464,3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32 218,1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агропромышленного комплекса  Княгининского муниципального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16 639,9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40 743,9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40 070,9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40 068,5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240,8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муниципальной собственностью Княгининского муниципального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528,6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486,0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218,6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предпринимательства Княгининского муниципального  района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2 064,2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1 220,8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943,2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943,2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безопасности жизни населения Княгининского муниципального 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12 426,9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5 504,8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9 902,4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8 983,7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72,3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муниципальными финансами Княгининского района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71 506,6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75 560,6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80 214,5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69 663,2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Улучшение условий и охраны труда в организациях Княгининского района Нижегородской области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359,1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351,8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368,8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362,0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102,9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98,2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10 048,1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10 760,0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12 427,7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11 901,5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110,6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95,8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118,4</a:t>
                      </a:r>
                    </a:p>
                  </a:txBody>
                  <a:tcPr marL="6449" marR="6449" marT="64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Овал 15"/>
          <p:cNvSpPr/>
          <p:nvPr/>
        </p:nvSpPr>
        <p:spPr>
          <a:xfrm>
            <a:off x="8215338" y="607220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072206"/>
            <a:ext cx="376254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районного бюджета за 2021 год по муниципальным программам, тыс.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785794"/>
          <a:ext cx="8858311" cy="1286815"/>
        </p:xfrm>
        <a:graphic>
          <a:graphicData uri="http://schemas.openxmlformats.org/drawingml/2006/table">
            <a:tbl>
              <a:tblPr/>
              <a:tblGrid>
                <a:gridCol w="3335955"/>
                <a:gridCol w="763147"/>
                <a:gridCol w="763147"/>
                <a:gridCol w="785688"/>
                <a:gridCol w="695527"/>
                <a:gridCol w="801789"/>
                <a:gridCol w="888729"/>
                <a:gridCol w="824329"/>
              </a:tblGrid>
              <a:tr h="9010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муниципальной программы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в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году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на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в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году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к первоначальному плану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к уточненному плану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года к исполнению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года</a:t>
                      </a:r>
                    </a:p>
                  </a:txBody>
                  <a:tcPr marL="6655" marR="6655" marT="66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142852"/>
            <a:ext cx="864399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разрезе национальных проектов за 2021 г.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2222\vector-lines-clipart-free-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286388"/>
            <a:ext cx="9144000" cy="42862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00002" y="571480"/>
            <a:ext cx="864399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Всего расходов – 11,9 млн. рублей, 97,1% к плану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0" y="1000108"/>
          <a:ext cx="4572000" cy="378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4286248" y="1071546"/>
          <a:ext cx="4714908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214290"/>
            <a:ext cx="8786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реализации муниципальной программы </a:t>
            </a: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"Развитие образования Княгининского муниципального района Нижегородской области"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928670"/>
          <a:ext cx="8786874" cy="480179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574491"/>
                <a:gridCol w="1171262"/>
                <a:gridCol w="1041121"/>
              </a:tblGrid>
              <a:tr h="32448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Всего, в том числе расходы по подпрограммам (наименование подпрограммы)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Расходы тыс.рублей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24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Всего, в том числе по подпрограммам: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197 225,7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194 780,7</a:t>
                      </a:r>
                    </a:p>
                  </a:txBody>
                  <a:tcPr marL="9525" marR="9525" marT="9525" marB="0" anchor="b"/>
                </a:tc>
              </a:tr>
              <a:tr h="324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Подпрограмма "Развитие общего образования"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154 919,6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152 707,7</a:t>
                      </a:r>
                    </a:p>
                  </a:txBody>
                  <a:tcPr marL="9525" marR="9525" marT="9525" marB="0" anchor="b"/>
                </a:tc>
              </a:tr>
              <a:tr h="3218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Подпрограмма "Развитие дополнительного образования и воспитания детей"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4 306,7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4 306,7</a:t>
                      </a:r>
                    </a:p>
                  </a:txBody>
                  <a:tcPr marL="9525" marR="9525" marT="9525" marB="0" anchor="b"/>
                </a:tc>
              </a:tr>
              <a:tr h="6016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Подпрограмма  «Развитие системы оценки качества образования и информационной прозрачности системы образования»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2 878,3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2 878,3</a:t>
                      </a:r>
                    </a:p>
                  </a:txBody>
                  <a:tcPr marL="9525" marR="9525" marT="9525" marB="0" anchor="b"/>
                </a:tc>
              </a:tr>
              <a:tr h="6489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Подпрограмма  «Ресурсное обеспечение сферы образования Княгининского </a:t>
                      </a:r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муниципального района </a:t>
                      </a:r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Нижегородской области»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32 298,7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32 093,8</a:t>
                      </a:r>
                    </a:p>
                  </a:txBody>
                  <a:tcPr marL="9525" marR="9525" marT="9525" marB="0" anchor="b"/>
                </a:tc>
              </a:tr>
              <a:tr h="324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Подпрограмма  «Социально-правовая защита детей»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/>
                </a:tc>
              </a:tr>
              <a:tr h="6489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Подпрограмма  «Патриотическое воспитание граждан в Княгининском </a:t>
                      </a:r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муниципальном районе</a:t>
                      </a:r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6489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Подпрограмма  «Обеспечение реализации муниципальной программы»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2 344,2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2 316,0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121116224"/>
              </p:ext>
            </p:extLst>
          </p:nvPr>
        </p:nvGraphicFramePr>
        <p:xfrm>
          <a:off x="214282" y="1285860"/>
          <a:ext cx="8715436" cy="5192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4778"/>
                <a:gridCol w="931832"/>
                <a:gridCol w="995057"/>
                <a:gridCol w="933769"/>
              </a:tblGrid>
              <a:tr h="4551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729685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муниципальных образовательных учреждений, реализующих</a:t>
                      </a:r>
                      <a:r>
                        <a:rPr lang="ru-RU" sz="16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 общего образования,  здания которых находятся в аварийном состоянии или требуют капитального ремонта, в общей численности муниципальных образовательных учреждений, реализующих программы общего образования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73806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Обеспеченность детей дошкольного возраста местами в дошкольных образовательных</a:t>
                      </a:r>
                      <a:r>
                        <a:rPr lang="ru-RU" sz="16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учреждениях (количество мест на 1000 детей)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824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727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656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92432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школ,</a:t>
                      </a:r>
                      <a:r>
                        <a:rPr lang="ru-RU" sz="16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реализующих программы общего образования, имеющих физкультурных зал, в общей численности школ, реализующих программы общего образования, (%)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/>
                </a:tc>
              </a:tr>
              <a:tr h="1092432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школ, не сдавших единых государственный экзамен по обязательным предметам, в общей численности выпускников школ, (%)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76254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57166"/>
            <a:ext cx="8429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образовании в 2019-2021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785786" y="1785926"/>
            <a:ext cx="8001056" cy="3429024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429652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1410" y="84160"/>
            <a:ext cx="900115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реализации муниципальной программы "Развитие культуры Княгининского муниципального  района Нижегородской области"</a:t>
            </a:r>
            <a:endParaRPr lang="ru-RU" sz="2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214423"/>
          <a:ext cx="8858312" cy="4143402"/>
        </p:xfrm>
        <a:graphic>
          <a:graphicData uri="http://schemas.openxmlformats.org/drawingml/2006/table">
            <a:tbl>
              <a:tblPr/>
              <a:tblGrid>
                <a:gridCol w="6627942"/>
                <a:gridCol w="1180784"/>
                <a:gridCol w="1049586"/>
              </a:tblGrid>
              <a:tr h="31175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расходы по подпрограммам (наименование подпрограммы)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тыс.рублей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86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1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по подпрограммам: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184 134,2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182 099,1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1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«Наследие»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161 816,0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160 097,4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3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«Развитие дополнительного музыкального образования детей»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71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"Развитие внутреннего культурно-познавательного туризма"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1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"Развитие молодежной политики"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3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района"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14 859,5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14 551,2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3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"Обеспечение реализации муниципальной программы"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1 162,5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9774134"/>
              </p:ext>
            </p:extLst>
          </p:nvPr>
        </p:nvGraphicFramePr>
        <p:xfrm>
          <a:off x="168426" y="1010093"/>
          <a:ext cx="8832730" cy="517972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832730"/>
              </a:tblGrid>
              <a:tr h="342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>
                    <a:gradFill flip="none" rotWithShape="1"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4837352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рамках программы работа строилась по приоритетным направлениям: гражданско-патриотическое воспитание, духовно-нравственное воспитание, формирование здорового образа жизни, художественно-эстетическое образование и развитие народного художественного творчества, экология и краеведение. Начались работы по реконструкции районного Дома культуры.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соответствии с планом работы  учреждений культуры клубного типа  в 2021 году проведено 837 мероприятий, в которых приняли участие более 32110 жителей и гостей  района.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отчетный период были проведены крупные брендовые мероприятия: Межрайонный фестиваль  «День пряжи в Княгинино», Межрайонный фестиваль исполнителей  бардовской песни, посвященный памяти В. Высоцкого «Серебряные струны», районный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конкурс детского творчества «Звездный путь».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Межрайонный  фестиваль-конкурс патриотической песни «Журавли», Межрайонный фестиваль исполнителей на национальных народных инструментах «Соловьиные напевы», районный конкурс молодежных проектов «Вектор»(на реализацию социально значимых проектов «Вектора» в 2021 году было направлено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</a:t>
                      </a:r>
                      <a:r>
                        <a:rPr lang="ru-RU" sz="14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тыс. рублей для реализации 14 проектов), фестиваль самодеятельных коллективов «Колокольчики России», конкурс «Лидер года».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2021 году на базе клубных учреждений действовало 136 клубных формирования различных направлений с числом участников 1204 чел.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Домах культуры действуют коллективы самодеятельного народного творчества.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Вокальная группа «Околица» (Б. Андреевский СДК). Группа постоянно участвует в работе местного Дома культуры при проведении различных форм творческой и просветительской деятельности, массовых театрализованных праздников и представлений, народных гуляний, обрядов и т. п., выезжает и участвует в проведении культурных мероприятий в др.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деревне Соловьево существует и пользуется огромной популярностью театральная студия «Стремление». В состав коллектива входит активная молодежь.</a:t>
                      </a:r>
                    </a:p>
                  </a:txBody>
                  <a:tcPr marL="44978" marR="44978" marT="0" marB="0"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460432" y="6525344"/>
            <a:ext cx="540724" cy="1898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25344"/>
            <a:ext cx="434272" cy="18980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Княгининского района Нижегородской области" на 2020-2024 годы</a:t>
            </a:r>
            <a:endParaRPr lang="ru-RU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2779448"/>
              </p:ext>
            </p:extLst>
          </p:nvPr>
        </p:nvGraphicFramePr>
        <p:xfrm>
          <a:off x="214282" y="1000108"/>
          <a:ext cx="8715436" cy="546301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715436"/>
              </a:tblGrid>
              <a:tr h="342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>
                    <a:gradFill flip="none" rotWithShape="1"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4837352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2021 году продолжились активные занятия в клубе по интересам для женщин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Латиномания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», обучающихся латиноамериканским танцам. Группа продолжает успешно заниматься, готовить новые танцевальные номера.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Районная центральная библиотека провела ставший ежегодным фестиваль женской поэзии «Разнотравье» и фестиваль поэтического творчества «Княгининская лира».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Княгининский районный народный краеведческий музей провел мероприятие «Княгининский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территория любви».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 клубы активно участвовали в районной программе «Комплексные меры противодействия злоупотреблению наркотиками и их незаконному обороту на 2020-2024 годы».        Работа велась совместно с отделом культуры и молодежной политики администрации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Княгининского муниципального района,  образовательными учреждениями, организациями и предприятиями района, районной комиссией по делам несовершеннолетних.  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рамках программы и операции «Подросток-2021» проведено более 30 мероприятий, в них приняло участие 300 несовершеннолетних.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отчетном году для ветеранов всех поселений был проведен цикл мероприятий и акций «Победный май», декада по празднованию Дня пожилых людей «День особенный, самых мудрых», декада к Дню инвалидов «Поделись своей добротой», во время которых были организованы выставки, просмотры старых отечественных фильмов, проведены концертные программы, вечера отдыха.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2021 году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состоялся фестиваль творчества пожилых людей «Ваших лет золотые россыпи».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августе 2021 года реализован проект «Лето в городе». Активности выходного дня в городском сквере «Фонтан желаний»: выступления музыкантов, творческих коллективов, выставки, мастер-классы, игровые программы. В проекте приняли участие жители города и района: молодежь, дети.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отчетном году  коллектив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Большеандреевского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дома культуры стал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одним из победителей государственной программы Министерства культуры НО по развитию культуры и туризма, получив субсидию на развитие материальной  базы учреждения в размере 140 </a:t>
                      </a:r>
                      <a:r>
                        <a:rPr lang="ru-RU" sz="14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руб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just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460432" y="6525344"/>
            <a:ext cx="540724" cy="1898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25344"/>
            <a:ext cx="434272" cy="18980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Княгининского района Нижегородской области" на 2020-2024 годы</a:t>
            </a:r>
            <a:endParaRPr lang="ru-RU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9774134"/>
              </p:ext>
            </p:extLst>
          </p:nvPr>
        </p:nvGraphicFramePr>
        <p:xfrm>
          <a:off x="214282" y="1142984"/>
          <a:ext cx="8715436" cy="288162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715436"/>
              </a:tblGrid>
              <a:tr h="188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>
                    <a:gradFill flip="none" rotWithShape="1"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668643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результате на  развитие и укрепление материально-технической базы  этих объектов выделены денежные средства  в сумме – 1523,8 тыс. руб., из них из федерального бюджета 445,9 тысяч руб., из областного бюджета -156,6 тысяч руб., софинансирование из районного бюджета составило- 921,3 тысяч руб.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  этих средств  был произведен текущий ремонт Соловьевского СДК на сумму – 956,9 тыс. руб., Ананьевского СДК – 33,7 тыс.руб.,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Большеандреевского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СДК – 7,3 тыс.руб., музея – 31,4 тыс.руб., Егорьевского СДК – 477,8 тыс.руб.;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косметические ремонты в Озерском (9,0 тыс.руб.) и Троицком (7,3 тыс.руб.). В рамках Федеральной программы «Комплексное развитие сельских территорий» проведены работы по реконструкции районного Дома культуры с приобретением мебели и оборудования – 12087,2 тыс.руб.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Также в 2021 году был произведен косметический ремонт класса Фортепиано и закуплена мебель для МБУ ДО «Детская музыкальная школа» г Княгинино на сумму 63 тыс.руб., обновлен  фонд музыкальных инструментов на общую сумму 482 тыс.руб.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460432" y="6525344"/>
            <a:ext cx="540724" cy="1898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25344"/>
            <a:ext cx="434272" cy="18980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Княгининского района Нижегородской области" на 2020-2024 годы</a:t>
            </a:r>
            <a:endParaRPr lang="ru-RU" sz="2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714348" y="1000108"/>
            <a:ext cx="7715304" cy="5357850"/>
          </a:xfrm>
          <a:prstGeom prst="ellips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6572264" y="6429396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192916"/>
              </p:ext>
            </p:extLst>
          </p:nvPr>
        </p:nvGraphicFramePr>
        <p:xfrm>
          <a:off x="214282" y="1714489"/>
          <a:ext cx="8640960" cy="400052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904656"/>
                <a:gridCol w="1008112"/>
                <a:gridCol w="864096"/>
                <a:gridCol w="864096"/>
              </a:tblGrid>
              <a:tr h="471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6641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Уровень удовлетворенности граждан Княгининского района  (% 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6510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культурно-массовых мероприятий (ед.)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3767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7129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 библиотек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(тыс.ед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139,2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7193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Среднегодовое число посещения музея (ед.)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3158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2670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3771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7812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Публичные библиотеки, подключенные к сети Интернет (%)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 "Развитие культуры Княгининского района Нижегородской области" на 2020-2024 годы </a:t>
            </a:r>
            <a:endParaRPr lang="ru-RU" sz="2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O17CKtxJYt8.jpg"/>
          <p:cNvPicPr>
            <a:picLocks noChangeAspect="1" noChangeArrowheads="1"/>
          </p:cNvPicPr>
          <p:nvPr/>
        </p:nvPicPr>
        <p:blipFill>
          <a:blip r:embed="rId2">
            <a:lum bright="49000" contrast="-64000"/>
          </a:blip>
          <a:srcRect/>
          <a:stretch>
            <a:fillRect/>
          </a:stretch>
        </p:blipFill>
        <p:spPr bwMode="auto">
          <a:xfrm>
            <a:off x="0" y="1142984"/>
            <a:ext cx="9144000" cy="567213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08642" y="6526762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6572264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00189274"/>
              </p:ext>
            </p:extLst>
          </p:nvPr>
        </p:nvGraphicFramePr>
        <p:xfrm>
          <a:off x="142844" y="1268760"/>
          <a:ext cx="8821644" cy="5281359"/>
        </p:xfrm>
        <a:graphic>
          <a:graphicData uri="http://schemas.openxmlformats.org/drawingml/2006/table">
            <a:tbl>
              <a:tblPr/>
              <a:tblGrid>
                <a:gridCol w="2033442"/>
                <a:gridCol w="721544"/>
                <a:gridCol w="721544"/>
                <a:gridCol w="5345114"/>
              </a:tblGrid>
              <a:tr h="31794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</a:t>
                      </a: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endParaRPr lang="ru-RU" sz="12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</a:t>
                      </a: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том числе расходы по подпрограммам</a:t>
                      </a: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Расходы  тыс. рублей</a:t>
                      </a: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Сведения </a:t>
                      </a: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 результатах реализации муниципальной программы </a:t>
                      </a: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 2021 </a:t>
                      </a: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5596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сего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в том числе по подпрограммам: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1.Развитие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физической культуры и массового спорта, развитие  спорта высших достижений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2.Обеспечение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реализации муниципальной программы</a:t>
                      </a: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36 464,3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35 286,6</a:t>
                      </a:r>
                      <a:endParaRPr lang="ru-RU" sz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1 177,7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32 218,1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31 042,9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1 175,2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районе сложилась система организации физкультурно-оздоровительных и спортивно-массовых мероприятий.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Ежегодно формируется календарный план спортивно-массовых мероприятий. В течение 2021 года на базе МАУ ФОК «Молодежный» проведено 163 спортивных мероприятий районного, зонального и областного уровней. В соревнованиях приняли участие 12 368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человек (6667 участников 5701 зрителей).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Организация работы по физической культуре и спорту осуществляется по следующим направлениям: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секции по спортивной подготовке согласно расписанию;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участие в соревнованиях разного уровня (муниципальные, региональные, всероссийские);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организация массовой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спортивно-досуговой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деятельности для всех возрастов населения.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базе МАУ ФОК «Молодежный» проводятся мероприятия 3-х областных соревнований: Первенства Нижегородской области по хоккею, футболу, волейболу. 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районе успешно развиваются 9 видов спорта, показателем чего являются высокие результаты спортсменов на соревнованиях разного уровня.</a:t>
                      </a: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Организовываются спортивные мероприятия в рамках празднования Дня России, Дня молодежи, Дня города, Дня защиты детей, Дня Победы, Дня физкультурника. В рамках декады пожилого человека, дня солидарности в борьбе с терроризмом, декады инвалидов, декады здоровья,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профилактические акции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антинаркотической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направленности.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Также организовываются Новогодние и Рождественские турниры.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28596" y="142852"/>
            <a:ext cx="8543956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 и спорта Княгининского района муниципального Нижегородской области" на 2020-2024 годы</a:t>
            </a:r>
            <a:endParaRPr lang="ru-RU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214282" y="1500174"/>
            <a:ext cx="8572560" cy="5143536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1316931"/>
              </p:ext>
            </p:extLst>
          </p:nvPr>
        </p:nvGraphicFramePr>
        <p:xfrm>
          <a:off x="142844" y="1357298"/>
          <a:ext cx="8858312" cy="5168694"/>
        </p:xfrm>
        <a:graphic>
          <a:graphicData uri="http://schemas.openxmlformats.org/drawingml/2006/table">
            <a:tbl>
              <a:tblPr/>
              <a:tblGrid>
                <a:gridCol w="8858312"/>
              </a:tblGrid>
              <a:tr h="2918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732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районе ведет осуществляет деятельность Муниципальное бюджетное учреждение «Княгининская спортивная школа». На конец отчетного периода в МБУ КСШ занимается 429 человек.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Общее количество занимающихся в МБУ КСШ в 2021 составляет 429 человек.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Спортивная подготовка осуществляется по 9 направлениям: хоккей, футбол, плавание, волейбол, шахматы, пауэрлифтинг, тайский бокс, самбо и бадминтон.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Воспитанники МБУ КСШ выступают в областных, всероссийских и международных соревнованиях. Всего присвоено 125 спортивных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разрядов и 7 спортивных званий, из них: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- 6 кандидатов в мастера спорта,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- 6 мастеров спорта,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 мастер спорта России международного класса,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- 18 человек 1-госпортивного разряда,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- 101 человек других спортивных разрядов.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Гордость МБУ КСШ тренер-преподаватель, действующий спортсмен -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Исхаков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Надир - «Мастер спорта России международного класса» по тайскому боксу, который входит в состав сборной России и Нижегородской сборной по тайскому боксу.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Организованна работа групп здоровья для граждан пожилого возраста и инвалидов. Команды с лучшими результатами, становятся  участниками областной Спартакиады пенсионеров.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2021 году продолжилась пропагандистская компания по продвижению ГТО.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Активно принимают участия в сдаче норм ГТО воспитанники МБУ КСШ, воспитанники образовательных учреждений, сотрудники организаций района и жители района разных возрастов.</a:t>
                      </a:r>
                      <a:endParaRPr lang="ru-RU" sz="1600" kern="1200" baseline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Княгининского муниципального района Нижегородской области" на 2020-2024 годы</a:t>
            </a:r>
            <a:endParaRPr lang="ru-RU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736"/>
          <a:ext cx="8786873" cy="5015015"/>
        </p:xfrm>
        <a:graphic>
          <a:graphicData uri="http://schemas.openxmlformats.org/drawingml/2006/table">
            <a:tbl>
              <a:tblPr/>
              <a:tblGrid>
                <a:gridCol w="4651872"/>
                <a:gridCol w="1378333"/>
                <a:gridCol w="1378333"/>
                <a:gridCol w="1378335"/>
              </a:tblGrid>
              <a:tr h="78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644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Доля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граждан,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систематически занимающихся физической культурой и спортом, в общей численности населения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района (%)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41,7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42,0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46,2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1748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Ежедневная  пропускная способность спортивных сооружений(чел)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1853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1853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1368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4095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Доля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молодежи, участвующей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 областных и районных молодежных проектах, мероприятий(%)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72,5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73,1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6" name="Заголовок 8"/>
          <p:cNvSpPr>
            <a:spLocks noGrp="1"/>
          </p:cNvSpPr>
          <p:nvPr>
            <p:ph type="title"/>
          </p:nvPr>
        </p:nvSpPr>
        <p:spPr>
          <a:xfrm>
            <a:off x="109297" y="71252"/>
            <a:ext cx="8858312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Княгининского муниципального района Нижегородской области" на 2020-2024 годы</a:t>
            </a:r>
            <a:endParaRPr lang="ru-RU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1" descr="C:\Users\1\Desktop\2222\so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40000" contrast="-40000"/>
          </a:blip>
          <a:srcRect/>
          <a:stretch>
            <a:fillRect/>
          </a:stretch>
        </p:blipFill>
        <p:spPr bwMode="auto">
          <a:xfrm>
            <a:off x="571472" y="571480"/>
            <a:ext cx="8014018" cy="5143536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00024" cy="357166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45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142852"/>
            <a:ext cx="8358246" cy="95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реализации муниципальной программы "Социальная поддержка граждан Княгининского муниципального района Нижегородской области» на 2020-2024 годы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1357299"/>
          <a:ext cx="8715436" cy="3258028"/>
        </p:xfrm>
        <a:graphic>
          <a:graphicData uri="http://schemas.openxmlformats.org/drawingml/2006/table">
            <a:tbl>
              <a:tblPr/>
              <a:tblGrid>
                <a:gridCol w="6521040"/>
                <a:gridCol w="1161739"/>
                <a:gridCol w="1032657"/>
              </a:tblGrid>
              <a:tr h="361770">
                <a:tc rowSpan="2">
                  <a:txBody>
                    <a:bodyPr/>
                    <a:lstStyle/>
                    <a:p>
                      <a:pPr algn="just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расходы по подпрограммам (наименование подпрограммы)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тыс.рублей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4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77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по подпрограммам: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5 198,9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4 501,3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2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«Старшее поколение»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4 285,0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3 587,4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84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 «Укрепление института семьи в Княгининском муниципальном районе Нижегородской области»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311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46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с двумя вырезанными противолежащими углами 25"/>
          <p:cNvSpPr/>
          <p:nvPr/>
        </p:nvSpPr>
        <p:spPr>
          <a:xfrm>
            <a:off x="142844" y="714356"/>
            <a:ext cx="8791622" cy="495287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Осуществление полномочий по созданию и деятельности Комиссии по делам несовершеннолетних и защите их прав Княгининского муниципального района - 473,0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142844" y="2143116"/>
            <a:ext cx="8786874" cy="357190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Оказание материальной помощи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Тюльневой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Ирине Сергеевне за счет средств из фонда на поддержку территорий–35,0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42844" y="4500570"/>
            <a:ext cx="8786874" cy="28575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Прочие мероприятия в рамках программы – 10,0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285720" y="5214950"/>
            <a:ext cx="6859044" cy="500066"/>
          </a:xfrm>
          <a:prstGeom prst="snip2Diag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– 4 501,3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42844" y="1428736"/>
            <a:ext cx="8786874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Осуществление полномочий по организации и осуществлению деятельности по опеке и попечительству в отношении совершеннолетних граждан – 396,9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142844" y="3857628"/>
            <a:ext cx="8786874" cy="4286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6.Выплаты пенсии за выслугу лет лицам, замещавшим муниципальные должности и должности муниципальной службы – 3532,4 тыс. рублей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162" y="73264"/>
            <a:ext cx="9051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Результаты реализации муниципальной программы «Социальная поддержка граждан Княгининского муниципального района Нижегородской области» на 2020-2024 годы за 2021 год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с двумя вырезанными противолежащими углами 17"/>
          <p:cNvSpPr/>
          <p:nvPr/>
        </p:nvSpPr>
        <p:spPr>
          <a:xfrm>
            <a:off x="142844" y="2714620"/>
            <a:ext cx="8786874" cy="4286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Оказание материальной помощи Волкову Сергею Викторовичу за счет средств из фонда на поддержку территорий – 10,0 тыс. рублей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с двумя вырезанными противолежащими углами 19"/>
          <p:cNvSpPr/>
          <p:nvPr/>
        </p:nvSpPr>
        <p:spPr>
          <a:xfrm>
            <a:off x="142844" y="3357562"/>
            <a:ext cx="8786874" cy="28575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Адаптация социальных объектов для их доступности инвалидам– 44,0 тыс. рублей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2097958"/>
              </p:ext>
            </p:extLst>
          </p:nvPr>
        </p:nvGraphicFramePr>
        <p:xfrm>
          <a:off x="142845" y="1700808"/>
          <a:ext cx="8858311" cy="4167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0353"/>
                <a:gridCol w="1848690"/>
                <a:gridCol w="1848690"/>
                <a:gridCol w="1540578"/>
              </a:tblGrid>
              <a:tr h="1031868"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410704">
                <a:tc>
                  <a:txBody>
                    <a:bodyPr/>
                    <a:lstStyle/>
                    <a:p>
                      <a:pPr algn="just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 пожилого возраста, получивших меры социальной поддержки в виде материальной помощи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семей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имеющих детей, и находящихся в трудной жизненной ситуации, которым оказана материальная помощь.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429396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664" y="129131"/>
            <a:ext cx="88583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"Социальная поддержка граждан Княгининского муниципального района Нижегородской области" на 2020-2024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/>
        </p:nvGraphicFramePr>
        <p:xfrm>
          <a:off x="142844" y="1142984"/>
          <a:ext cx="885831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42844" y="5286388"/>
            <a:ext cx="8858312" cy="1071570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 жилым помещением 1 чел. из числа детей сирот.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Получило свидетельство о праве на получение социальной выплаты на приобретение (строительство) жилого помещения 1 молодая семья.</a:t>
            </a:r>
          </a:p>
        </p:txBody>
      </p:sp>
      <p:sp>
        <p:nvSpPr>
          <p:cNvPr id="8" name="Овал 7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05839" y="6429396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2844" y="0"/>
            <a:ext cx="87868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области «Обеспечение граждан Княгининского муниципального района Нижегородской области доступным и комфортным жильем» на 2020-2024 годы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4612" y="335756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00430" y="335756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28794" y="11429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14942" y="19288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00760" y="19288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15140" y="19288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ДОКУМЕНТЫ\2020\презентация по отчету\картинки\contra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928670"/>
            <a:ext cx="1144528" cy="1071570"/>
          </a:xfrm>
          <a:prstGeom prst="rect">
            <a:avLst/>
          </a:prstGeom>
          <a:noFill/>
        </p:spPr>
      </p:pic>
      <p:pic>
        <p:nvPicPr>
          <p:cNvPr id="1027" name="Picture 3" descr="D:\ДОКУМЕНТЫ\2020\презентация по отчету\картинки\9692141_34950-650x0(1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857232"/>
            <a:ext cx="1500198" cy="842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реализации муниципальной программы "Обеспечение безопасности жизни населения Княгининского муниципального района Нижегородской области" на 2020-2024 годы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214422"/>
          <a:ext cx="8786874" cy="5072097"/>
        </p:xfrm>
        <a:graphic>
          <a:graphicData uri="http://schemas.openxmlformats.org/drawingml/2006/table">
            <a:tbl>
              <a:tblPr/>
              <a:tblGrid>
                <a:gridCol w="6574491"/>
                <a:gridCol w="1171262"/>
                <a:gridCol w="1041121"/>
              </a:tblGrid>
              <a:tr h="284493">
                <a:tc rowSpan="2"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расходы по подпрограммам (наименование подпрограммы)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тыс.рублей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4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9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по подпрограммам: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9 902,4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8 983,7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76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"Обеспечение пожарной безопасности на территории Княгининского муниципального района "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"Повышение безопасности дорожного движения в Княгининском  муниципальном районе"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4 267,0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4 101,5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47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"Профилактика терроризма, экстремизма, преступлений и иных правонарушений в Княгининском муниципальном районе"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47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"Профилактика безнадзорности и правонарушений несовершеннолетних Княгининского муниципального района"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"Комплексные меры противодействия злоупотребления наркотиками и их незаконному обороту"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"Построение и развитие аппаратно-программного комплекса "Безопасный город"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5 216,8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4472,7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85720" y="1357298"/>
          <a:ext cx="8643998" cy="5286411"/>
        </p:xfrm>
        <a:graphic>
          <a:graphicData uri="http://schemas.openxmlformats.org/drawingml/2006/table">
            <a:tbl>
              <a:tblPr/>
              <a:tblGrid>
                <a:gridCol w="4638243"/>
                <a:gridCol w="1207477"/>
                <a:gridCol w="1399139"/>
                <a:gridCol w="1399139"/>
              </a:tblGrid>
              <a:tr h="24345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Показатели 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6144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 Количество помещений учреждений образования, культуры в которых проведен замер сопротивления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изоляции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штук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60283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2.Количество огнетушителей приобретенных для помещений учреждений культуры и образования, штук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79991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 Количество учащихся общеобразовательных учреждений района, принявших участие в конкурсах, викторинах по безопасности дорожного движения, человек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250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250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40575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 Доля раскрытых преступлений от общего числа зарегистрированных преступлений, %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77,7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79991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 Уровень участия в олимпиадах и конкурсах учашихся общеобразовательных учреждений района на лучшую работу по проблемам противодействия терроризму и экстремизму, человек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60283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6.Количество детей и молодежи в возрасте от 6 до 30 лет, охваченных в занятия физической культуры и спортом, человек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1500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1500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3500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40575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7.Количество проведенных мероприятий антинаркотической направленности, штук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40575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8.Количество обученного персонала ЕДДС Княгининского муниципального района, человек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  <a:tr h="40575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9.Количество обученных должностных лиц ГО, РСЧС, человек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12" marR="8912" marT="891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ED"/>
                    </a:solidFill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"Обеспечение безопасности жизни населения Княгининского муниципального района Нижегородской области"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Группа 50"/>
          <p:cNvGrpSpPr/>
          <p:nvPr/>
        </p:nvGrpSpPr>
        <p:grpSpPr>
          <a:xfrm>
            <a:off x="142844" y="1285860"/>
            <a:ext cx="8858312" cy="285752"/>
            <a:chOff x="0" y="624"/>
            <a:chExt cx="8229599" cy="159248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2" name="Скругленный прямоугольник 51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56" name="Скругленный прямоугольник 4"/>
            <p:cNvSpPr/>
            <p:nvPr/>
          </p:nvSpPr>
          <p:spPr>
            <a:xfrm>
              <a:off x="0" y="624"/>
              <a:ext cx="8229599" cy="1592485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Выполнение работ, связанных с осуществлением регулярных перевозок пассажиров и багажа автомобильным транспортом–  </a:t>
              </a:r>
              <a:r>
                <a:rPr lang="ru-RU" sz="13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4 263,2</a:t>
              </a:r>
              <a:r>
                <a:rPr lang="ru-RU" sz="13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тыс. 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643702" y="2928934"/>
            <a:ext cx="2357454" cy="785818"/>
            <a:chOff x="0" y="-108784"/>
            <a:chExt cx="8180092" cy="980457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624"/>
              <a:ext cx="8180092" cy="871049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17401" y="-108784"/>
              <a:ext cx="8138205" cy="844711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Приобретение автобусов для нужд МУП "Княгининское ЖКХ"– </a:t>
              </a:r>
              <a:r>
                <a:rPr lang="ru-RU" sz="13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5 257,1 тыс. 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Овал 19"/>
          <p:cNvSpPr/>
          <p:nvPr/>
        </p:nvSpPr>
        <p:spPr>
          <a:xfrm>
            <a:off x="8443881" y="6440338"/>
            <a:ext cx="571504" cy="3010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48702" y="6438921"/>
            <a:ext cx="447985" cy="298323"/>
          </a:xfrm>
        </p:spPr>
        <p:txBody>
          <a:bodyPr/>
          <a:lstStyle/>
          <a:p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42844" y="1714488"/>
            <a:ext cx="8858312" cy="500066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Возмещение физическим лицам собственникам жилых помещений, изымаемых в целях сноса аварийного жилого фонда– </a:t>
              </a:r>
              <a:r>
                <a:rPr lang="ru-RU" sz="13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20 820,0 тыс.рублей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42844" y="785794"/>
            <a:ext cx="8858280" cy="428628"/>
            <a:chOff x="0" y="624"/>
            <a:chExt cx="8229599" cy="140415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45697" y="46320"/>
              <a:ext cx="8138205" cy="135845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Строительство модульной котельной мощностью 1,1 МВ в г.Княгинино Нижегородской области (включая пуско-наладочные и эксплуатационные расходы по газоснабжению котельной) </a:t>
              </a:r>
              <a:r>
                <a:rPr lang="ru-RU" sz="13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13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18 057,2 тыс. 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3643306" y="3000372"/>
            <a:ext cx="2857520" cy="714380"/>
            <a:chOff x="87549" y="624"/>
            <a:chExt cx="8142050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87549" y="624"/>
              <a:ext cx="8142050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98354" y="43061"/>
              <a:ext cx="813124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Реализация проекта инициативного бюджетирования </a:t>
              </a:r>
              <a:r>
                <a:rPr lang="en-US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“</a:t>
              </a: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Вам решать!</a:t>
              </a:r>
              <a:r>
                <a:rPr lang="en-US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”</a:t>
              </a:r>
              <a:r>
                <a:rPr lang="ru-RU" sz="13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 </a:t>
              </a:r>
              <a:endParaRPr lang="en-US" sz="13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5 014,0 тыс. 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785786" y="3929066"/>
            <a:ext cx="7961515" cy="428628"/>
            <a:chOff x="0" y="624"/>
            <a:chExt cx="8229599" cy="163818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45695" y="46320"/>
              <a:ext cx="8138203" cy="1592487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Лабораторные исследования сточных и природных вод Княгининского муниципального района Нижегородской области – </a:t>
              </a:r>
              <a:r>
                <a:rPr lang="ru-RU" sz="13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20,3 тыс. 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214282" y="0"/>
            <a:ext cx="8786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Итоги муниципальной программы «Обеспечение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обслуживания» на 2020-2024 годы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142844" y="2240480"/>
            <a:ext cx="8884199" cy="617016"/>
            <a:chOff x="0" y="624"/>
            <a:chExt cx="8229599" cy="115502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45697" y="46320"/>
              <a:ext cx="8138205" cy="1109332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Предоставление иных межбюджетных трансфертов, выделенных из резервного фонда администрации Княгининского муниципального района поселениям Княгининского муниципального района на компенсацию потерь электроэнергии на объектах </a:t>
              </a:r>
              <a:r>
                <a:rPr lang="ru-RU" sz="13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электросетевого</a:t>
              </a: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хозяйства, принадлежащих администрациям –  </a:t>
              </a:r>
              <a:r>
                <a:rPr lang="ru-RU" sz="13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1 935,0 тыс. 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0" y="4500570"/>
            <a:ext cx="8997478" cy="344903"/>
            <a:chOff x="0" y="624"/>
            <a:chExt cx="8297055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55" name="Скругленный прямоугольник 4"/>
            <p:cNvSpPr/>
            <p:nvPr/>
          </p:nvSpPr>
          <p:spPr>
            <a:xfrm>
              <a:off x="45697" y="46321"/>
              <a:ext cx="8251358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Прочие мероприятия в рамках программ – </a:t>
              </a:r>
              <a:r>
                <a:rPr lang="ru-RU" sz="13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246,4 тыс. рублей</a:t>
              </a:r>
              <a:endParaRPr lang="ru-RU" sz="13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7" name="Скругленный прямоугольник 4"/>
          <p:cNvSpPr/>
          <p:nvPr/>
        </p:nvSpPr>
        <p:spPr>
          <a:xfrm>
            <a:off x="191387" y="2939567"/>
            <a:ext cx="3309043" cy="7751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проект  "Обеспечение устойчивого сокращения непригодного для проживания жилищного фонда" –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8 943,4 тыс. рублей</a:t>
            </a:r>
            <a:endParaRPr lang="ru-RU" sz="13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с двумя вырезанными противолежащими углами 49"/>
          <p:cNvSpPr/>
          <p:nvPr/>
        </p:nvSpPr>
        <p:spPr>
          <a:xfrm>
            <a:off x="285720" y="5214950"/>
            <a:ext cx="6859044" cy="500066"/>
          </a:xfrm>
          <a:prstGeom prst="snip2Diag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– 64 556,6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D:\ДОКУМЕНТЫ\2013-2019\2017\ПРЕЗЕНТАЦИЯ по проекту решения\картинки для презентации\c090afcf79da.jpg"/>
          <p:cNvPicPr>
            <a:picLocks noChangeAspect="1" noChangeArrowheads="1"/>
          </p:cNvPicPr>
          <p:nvPr/>
        </p:nvPicPr>
        <p:blipFill>
          <a:blip r:embed="rId2">
            <a:lum bright="30000" contrast="-40000"/>
          </a:blip>
          <a:srcRect/>
          <a:stretch>
            <a:fillRect/>
          </a:stretch>
        </p:blipFill>
        <p:spPr bwMode="auto">
          <a:xfrm>
            <a:off x="0" y="785794"/>
            <a:ext cx="9144000" cy="5643602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8214" y="6500835"/>
            <a:ext cx="500066" cy="21431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52</a:t>
            </a:fld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142852"/>
            <a:ext cx="8643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в рамках реализации муниципальной программы "Развитие агропромышленного комплекса  Княгининского муниципального района Нижегородской области" на 2020-2024 годы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071546"/>
          <a:ext cx="8858312" cy="4342973"/>
        </p:xfrm>
        <a:graphic>
          <a:graphicData uri="http://schemas.openxmlformats.org/drawingml/2006/table">
            <a:tbl>
              <a:tblPr/>
              <a:tblGrid>
                <a:gridCol w="6627942"/>
                <a:gridCol w="1180784"/>
                <a:gridCol w="1049586"/>
              </a:tblGrid>
              <a:tr h="395070">
                <a:tc rowSpan="2">
                  <a:txBody>
                    <a:bodyPr/>
                    <a:lstStyle/>
                    <a:p>
                      <a:pPr algn="just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расходы по подпрограммам (наименование подпрограммы)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тыс.рублей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1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7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 по подпрограммам: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40 070,9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40 068,5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74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муниципального района Нижегородской области" до 2024 года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35 243,0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35 243,0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"Эпизоотическое благополучие Княгининского муниципального района Нижегородской области до 2024 года"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"Обеспечение реализации муниципальной программы"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4 529,8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4 529,8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"Борьба со злостным сорняком борщевик Сосновского"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14282" y="857232"/>
          <a:ext cx="8715435" cy="542159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309606"/>
                <a:gridCol w="1100344"/>
                <a:gridCol w="1065413"/>
                <a:gridCol w="1240072"/>
              </a:tblGrid>
              <a:tr h="46018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Показатели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  <a:tr h="86914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 Индекс производства продукции сельского хозяйства в хозяйствах всех категорий (в сопоставимых ценах) к предыдущему году (%)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  <a:tr h="86914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2.Объем инвестиций в основной капитал сельского хозяйства (без субъектов малого предпринимательства (млрд.руб.)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  <a:tr h="5819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3. Валовый сбор зерновых и зернобобовых культур в хозяйствах всех категорий, тыс. тонн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39,7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  <a:tr h="79145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4. Производство молока в сельскохозяйственных организациях, крестьянских (фермерских) хозяйствах, включая индивидуальных предпринимателей, тыс. тонн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  <a:tr h="5819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5. Среднемесячная номинальная заработная плата в сельском хозяйстве (руб.)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22129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25898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37253,7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  <a:tr h="68575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6.Производство скота и птицы на убой в хозяйствах всех категорий (в живом весе) тыс.тонн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  <a:tr h="5819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7.Валовая продукция сельского хозяйства во всех категориях хозяйств (млрд.руб.)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0" marR="7270" marT="7270" marB="0"/>
                </a:tc>
              </a:tr>
            </a:tbl>
          </a:graphicData>
        </a:graphic>
      </p:graphicFrame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8214" y="6500835"/>
            <a:ext cx="500066" cy="21431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53</a:t>
            </a:fld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9664" y="129131"/>
            <a:ext cx="885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по отрасли  сельского хозяйства в</a:t>
            </a: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2019-2021 годах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1259632" y="1124743"/>
            <a:ext cx="6624736" cy="2346557"/>
          </a:xfrm>
          <a:prstGeom prst="ellipse">
            <a:avLst/>
          </a:prstGeom>
          <a:solidFill>
            <a:srgbClr val="99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территории Княгининского муниципального района за 2020 год реализовано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проектов в рамках поддержки местных инициатив,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на эти цели направлено 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4 398,1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тысячи рублей, в том числе: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7504" y="3734470"/>
            <a:ext cx="2952328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областного бюджета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3 104,3 тысяч рублей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29322" y="3714752"/>
            <a:ext cx="3096344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местных бюджетов поселений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1 234,6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857488" y="4786322"/>
            <a:ext cx="3240360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прочих источников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59,2 тысяч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817820">
            <a:off x="1910352" y="3178454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9768308">
            <a:off x="7082966" y="3125020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214810" y="3500438"/>
            <a:ext cx="500066" cy="128588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5720" y="21429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в рамках реализации программы по поддержке местных инициатив за 2021 год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Овал 35"/>
          <p:cNvSpPr/>
          <p:nvPr/>
        </p:nvSpPr>
        <p:spPr>
          <a:xfrm>
            <a:off x="1142976" y="4071942"/>
            <a:ext cx="6858048" cy="1214446"/>
          </a:xfrm>
          <a:prstGeom prst="ellipse">
            <a:avLst/>
          </a:prstGeom>
          <a:ln/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700" dirty="0"/>
          </a:p>
        </p:txBody>
      </p:sp>
      <p:sp>
        <p:nvSpPr>
          <p:cNvPr id="35" name="TextBox 34"/>
          <p:cNvSpPr txBox="1"/>
          <p:nvPr/>
        </p:nvSpPr>
        <p:spPr>
          <a:xfrm>
            <a:off x="1571604" y="4214818"/>
            <a:ext cx="635798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Ремонт участка дороги подъезд к д. Дмитриевка от автодороги подъезд к.д. Б.Андреевка Княгининского муниципального района Нижегородской области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428728" y="1571612"/>
            <a:ext cx="6429420" cy="1285884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857356" y="1785926"/>
            <a:ext cx="5500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Ремонт ограждения кладбища в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Спешнево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Княгининского муниципального района Нижегородской области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1214422"/>
            <a:ext cx="8358246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1214422"/>
            <a:ext cx="85725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Соловьевский сельсовет Княгининского муниципального района Нижегородской области</a:t>
            </a:r>
          </a:p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06329" y="6356350"/>
            <a:ext cx="614338" cy="365125"/>
          </a:xfrm>
        </p:spPr>
        <p:txBody>
          <a:bodyPr/>
          <a:lstStyle/>
          <a:p>
            <a:fld id="{0DF55276-7436-4E82-921F-7D04667C0D27}" type="slidenum">
              <a:rPr lang="ru-RU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1429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в рамках реализации программы по поддержке местных инициатив за 2021 год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1760296">
            <a:off x="2756488" y="2607290"/>
            <a:ext cx="285752" cy="53734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214546" y="3071810"/>
            <a:ext cx="1142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164,5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43372" y="3071810"/>
            <a:ext cx="10715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374,8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3636" y="3071810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прочие источники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8,2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9155685">
            <a:off x="6294318" y="2524749"/>
            <a:ext cx="285752" cy="56787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4500562" y="2786058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 rot="180352">
            <a:off x="4579704" y="5293672"/>
            <a:ext cx="285752" cy="30131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2428860" y="5572140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121,1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14810" y="5572140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276,4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Стрелка вниз 57"/>
          <p:cNvSpPr/>
          <p:nvPr/>
        </p:nvSpPr>
        <p:spPr>
          <a:xfrm rot="19155685">
            <a:off x="6167821" y="5018997"/>
            <a:ext cx="285752" cy="61807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 вниз 58"/>
          <p:cNvSpPr/>
          <p:nvPr/>
        </p:nvSpPr>
        <p:spPr>
          <a:xfrm rot="1206851">
            <a:off x="2915478" y="5113905"/>
            <a:ext cx="285752" cy="558923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6143636" y="5572140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прочие источники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38915" y="655563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8214" y="6492875"/>
            <a:ext cx="433891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в рамках реализации программы по поддержке местных инициатив за 2021 год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728" y="2500306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4414" y="2928934"/>
            <a:ext cx="2000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00430" y="3286124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74,0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929322" y="2928934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прочие источники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165,2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1928794" y="1571612"/>
            <a:ext cx="5429288" cy="1285884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2571736" y="1857364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участка подъездной дороги к д.Золотуха Княгининского муниципального района Нижегородской области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Стрелка вниз 55"/>
          <p:cNvSpPr/>
          <p:nvPr/>
        </p:nvSpPr>
        <p:spPr>
          <a:xfrm rot="2236517">
            <a:off x="2381021" y="2476346"/>
            <a:ext cx="359706" cy="60165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трелка вниз 62"/>
          <p:cNvSpPr/>
          <p:nvPr/>
        </p:nvSpPr>
        <p:spPr>
          <a:xfrm rot="19153903">
            <a:off x="6578845" y="2403122"/>
            <a:ext cx="359706" cy="59141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 вниз 74"/>
          <p:cNvSpPr/>
          <p:nvPr/>
        </p:nvSpPr>
        <p:spPr>
          <a:xfrm>
            <a:off x="4357686" y="2714620"/>
            <a:ext cx="359706" cy="59141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857232"/>
            <a:ext cx="8358246" cy="6429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Ананьевский сельсовет Княгининского муниципального района Нижегородской области</a:t>
            </a:r>
          </a:p>
          <a:p>
            <a:pPr algn="ctr"/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0" y="3714752"/>
            <a:ext cx="4572032" cy="1500198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Ремонт подъездной дороги к д.Юрьевка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трелка вниз 21"/>
          <p:cNvSpPr/>
          <p:nvPr/>
        </p:nvSpPr>
        <p:spPr>
          <a:xfrm rot="1293203">
            <a:off x="740848" y="5045672"/>
            <a:ext cx="359706" cy="60165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14282" y="5643578"/>
            <a:ext cx="1142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2000232" y="5072074"/>
            <a:ext cx="359706" cy="59141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500166" y="5643578"/>
            <a:ext cx="1285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245,0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 rot="20469761">
            <a:off x="3302470" y="5042545"/>
            <a:ext cx="359706" cy="60346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786050" y="5643578"/>
            <a:ext cx="1428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прочие источники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543,0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4571968" y="3643314"/>
            <a:ext cx="4572032" cy="1571636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Установка универсальной спортивной площадки на ул.Центральная в с.Троицкое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 rot="1293203">
            <a:off x="5148379" y="4970117"/>
            <a:ext cx="359706" cy="719383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6643702" y="5143512"/>
            <a:ext cx="359706" cy="59141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 rot="20469761">
            <a:off x="8165664" y="4970210"/>
            <a:ext cx="359706" cy="63698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643438" y="5643578"/>
            <a:ext cx="1142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15074" y="5643578"/>
            <a:ext cx="1285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1745,0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15240" y="5572140"/>
            <a:ext cx="1428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прочие источники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630,0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429652" y="6357958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2462" y="6286520"/>
            <a:ext cx="84771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285860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на ремонт и содержание дорог в 2021 году направлено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11 867,2 тысячи рублей в том числе: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285728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Содержание дорог Княгининского  муниципального района</a:t>
            </a:r>
            <a:endParaRPr lang="ru-RU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2021 году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57554" y="2143116"/>
            <a:ext cx="2928958" cy="400110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разрезе поселений: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3000372"/>
            <a:ext cx="4929222" cy="3693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Ананьевский сельсовет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2 675,9 тыс. рублей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000496" y="3714752"/>
            <a:ext cx="4929222" cy="3693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Белкинский сельсовет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2 287,5 тыс.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4429132"/>
            <a:ext cx="5000660" cy="3693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Возрожденский сельсовет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1721,2 тыс. рублей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000496" y="5143512"/>
            <a:ext cx="4929222" cy="3693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Соловьевский сельсовет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1 434,9 тыс. рублей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844" y="5857892"/>
            <a:ext cx="5072098" cy="3693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город Княгинино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3 747,7 тыс. рублей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Диаграмма 16"/>
          <p:cNvGraphicFramePr/>
          <p:nvPr/>
        </p:nvGraphicFramePr>
        <p:xfrm>
          <a:off x="0" y="642918"/>
          <a:ext cx="914400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Овал 14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5786454"/>
            <a:ext cx="5429288" cy="64294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расходов  - 69 863,4 тыс. рублей</a:t>
            </a:r>
            <a:endParaRPr lang="ru-RU" sz="2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572000" y="3286124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"/>
          <p:cNvSpPr txBox="1"/>
          <p:nvPr/>
        </p:nvSpPr>
        <p:spPr>
          <a:xfrm>
            <a:off x="4071934" y="2500306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33 568,1тыс. 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1928794" y="4714884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2 168,4 тыс. 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3500430" y="4786322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375,5 тыс. 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0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полномочий в 2021 году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единительная линия 32"/>
          <p:cNvCxnSpPr>
            <a:endCxn id="24" idx="0"/>
          </p:cNvCxnSpPr>
          <p:nvPr/>
        </p:nvCxnSpPr>
        <p:spPr>
          <a:xfrm>
            <a:off x="3357554" y="4572008"/>
            <a:ext cx="785818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1"/>
          <p:cNvSpPr txBox="1"/>
          <p:nvPr/>
        </p:nvSpPr>
        <p:spPr>
          <a:xfrm>
            <a:off x="642910" y="2928934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23 854,0 тыс. 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1"/>
          <p:cNvSpPr txBox="1"/>
          <p:nvPr/>
        </p:nvSpPr>
        <p:spPr>
          <a:xfrm>
            <a:off x="1214414" y="1214422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9 897,4 тыс. 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esktop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20" y="1096959"/>
            <a:ext cx="3071834" cy="1971675"/>
          </a:xfrm>
          <a:prstGeom prst="rect">
            <a:avLst/>
          </a:prstGeom>
          <a:noFill/>
          <a:effectLst>
            <a:outerShdw blurRad="50800" dist="152400" dir="582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 descr="P1300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5972" y="3127858"/>
            <a:ext cx="3000391" cy="194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1484784"/>
            <a:ext cx="3714776" cy="16430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142852"/>
            <a:ext cx="87154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2700" cmpd="sng">
                  <a:noFill/>
                  <a:prstDash val="solid"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района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90936" y="5157192"/>
            <a:ext cx="5676244" cy="128910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района Нижегородской области равен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начало 2021 года - 0,00 тыс. рублей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конец 2021 года – 0,00 тыс.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8573" y="3573016"/>
            <a:ext cx="5329531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предел муниципального внутреннего долга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 муниципального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равен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0,0 тыс.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335122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60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0" y="4045899"/>
          <a:ext cx="9144000" cy="27612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30098"/>
                <a:gridCol w="5413902"/>
              </a:tblGrid>
              <a:tr h="378374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531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649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1531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1531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1531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75674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 8-00 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214422"/>
            <a:ext cx="4786346" cy="271464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1204" name="Picture 4" descr="C:\Users\1\Desktop\картинки для презентации 2018\Безымянный2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3753391" cy="278608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Овал 8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8286776" y="6500834"/>
            <a:ext cx="590568" cy="2143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214290"/>
            <a:ext cx="8215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  <a:endParaRPr lang="ru-RU" sz="20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района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комп2"/>
          <p:cNvPicPr>
            <a:picLocks noChangeAspect="1" noChangeArrowheads="1"/>
          </p:cNvPicPr>
          <p:nvPr/>
        </p:nvPicPr>
        <p:blipFill>
          <a:blip r:embed="rId2">
            <a:lum bright="42000" contrast="-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8504413" y="6506280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28604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0" y="1714488"/>
            <a:ext cx="9001156" cy="4373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1. Администрация Княгининского муниципального района</a:t>
            </a:r>
          </a:p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http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//admknyaginino.ru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http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//gu.nnov.ru/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</a:p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http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//www.goszakaz.nnov.ru/index.html</a:t>
            </a:r>
          </a:p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4. Официальный сайт для размещения информации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marL="450850" marR="0" lvl="0" indent="-1793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http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//bus.gov.ru/public/home.html</a:t>
            </a:r>
            <a:endParaRPr kumimoji="0" lang="ru-RU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19250</TotalTime>
  <Words>7075</Words>
  <Application>Microsoft Office PowerPoint</Application>
  <PresentationFormat>Экран (4:3)</PresentationFormat>
  <Paragraphs>1698</Paragraphs>
  <Slides>61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Тема Office</vt:lpstr>
      <vt:lpstr>муниципальный район</vt:lpstr>
      <vt:lpstr>Что такое «Отчет об исполнении районного бюджета»</vt:lpstr>
      <vt:lpstr>Слайд 3</vt:lpstr>
      <vt:lpstr>Слайд 4</vt:lpstr>
      <vt:lpstr>Распределение расходов районного бюджета по основным функциям в 2021 году</vt:lpstr>
      <vt:lpstr>Слайд 6</vt:lpstr>
      <vt:lpstr>Показатели, характеризующие Княгининский муниципальный район в 2021 году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Слайд 10</vt:lpstr>
      <vt:lpstr>Исполнение районного бюджета в 2019-2021 годах</vt:lpstr>
      <vt:lpstr> Исполнение районного бюджета за 2021 год </vt:lpstr>
      <vt:lpstr>Структура доходов районного бюджета </vt:lpstr>
      <vt:lpstr>Слайд 14</vt:lpstr>
      <vt:lpstr>Сколько доходов поступило в консолидированный бюджет района в 2019-2021 годах</vt:lpstr>
      <vt:lpstr>Динамика изменений налоговых и неналоговых доходов консолидированного бюджета за 2019-2021 годы</vt:lpstr>
      <vt:lpstr>Слайд 17</vt:lpstr>
      <vt:lpstr>Безвозмездные поступления  от других бюджетов бюджетной системы в консолидированный бюджет района</vt:lpstr>
      <vt:lpstr>Слайд 19</vt:lpstr>
      <vt:lpstr>Исполнение районного бюджета по неналоговым доходам</vt:lpstr>
      <vt:lpstr>Безвозмездные поступления в районный бюджет</vt:lpstr>
      <vt:lpstr>Исполнение консолидированного бюджета района по расходам в 2019-2021 годах</vt:lpstr>
      <vt:lpstr>Структура расходов консолидированного бюджета в 2021 году</vt:lpstr>
      <vt:lpstr>Слайд 24</vt:lpstr>
      <vt:lpstr>Слайд 25</vt:lpstr>
      <vt:lpstr>Слайд 26</vt:lpstr>
      <vt:lpstr>Слайд 27</vt:lpstr>
      <vt:lpstr>Слайд 28</vt:lpstr>
      <vt:lpstr>Слайд 29</vt:lpstr>
      <vt:lpstr>Структура расходов районного бюджета по  муниципальным программам и непрограммным направлениям деятельности </vt:lpstr>
      <vt:lpstr>Слайд 31</vt:lpstr>
      <vt:lpstr>Слайд 32</vt:lpstr>
      <vt:lpstr>Слайд 33</vt:lpstr>
      <vt:lpstr>Слайд 34</vt:lpstr>
      <vt:lpstr>Слайд 35</vt:lpstr>
      <vt:lpstr>Слайд 36</vt:lpstr>
      <vt:lpstr>Исполнение расходов в рамках реализации муниципальной программы "Развитие культуры Княгининского муниципального  района Нижегородской области"</vt:lpstr>
      <vt:lpstr>Исполнение расходов в рамках муниципальной программы  "Развитие культуры Княгининского района Нижегородской области" на 2020-2024 годы</vt:lpstr>
      <vt:lpstr>Исполнение расходов в рамках муниципальной программы  "Развитие культуры Княгининского района Нижегородской области" на 2020-2024 годы</vt:lpstr>
      <vt:lpstr>Исполнение расходов в рамках муниципальной программы  "Развитие культуры Княгининского района Нижегородской области" на 2020-2024 годы</vt:lpstr>
      <vt:lpstr>Достигнутые результаты в рамках муниципальной программы  "Развитие культуры Княгининского района Нижегородской области" на 2020-2024 годы </vt:lpstr>
      <vt:lpstr>Исполнение расходов в рамках муниципальной программы  "Развитие физической культуры и спорта Княгининского района муниципального Нижегородской области" на 2020-2024 годы</vt:lpstr>
      <vt:lpstr>Исполнение расходов в рамках муниципальной программы  "Развитие физической культуры, спорта и молодежной политики Княгининского муниципального района Нижегородской области" на 2020-2024 годы</vt:lpstr>
      <vt:lpstr>Исполнение расходов в рамках муниципальной программы  "Развитие физической культуры, спорта и молодежной политики Княгининского муниципального района Нижегородской области" на 2020-2024 годы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2200</cp:revision>
  <cp:lastPrinted>2022-02-14T12:51:48Z</cp:lastPrinted>
  <dcterms:created xsi:type="dcterms:W3CDTF">2013-11-18T11:27:07Z</dcterms:created>
  <dcterms:modified xsi:type="dcterms:W3CDTF">2023-04-04T05:13:04Z</dcterms:modified>
</cp:coreProperties>
</file>