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drawings/drawing17.xml" ContentType="application/vnd.openxmlformats-officedocument.drawingml.chartshapes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drawing21.xml" ContentType="application/vnd.ms-office.drawingml.diagramDrawing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slides/slide44.xml" ContentType="application/vnd.openxmlformats-officedocument.presentationml.slide+xml"/>
  <Default Extension="emf" ContentType="image/x-emf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drawings/drawing14.xml" ContentType="application/vnd.openxmlformats-officedocument.drawingml.chartshapes+xml"/>
  <Override PartName="/ppt/diagrams/layout25.xml" ContentType="application/vnd.openxmlformats-officedocument.drawingml.diagramLayout+xml"/>
  <Override PartName="/ppt/diagrams/drawing8.xml" ContentType="application/vnd.ms-office.drawingml.diagramDrawing+xml"/>
  <Override PartName="/ppt/drawings/drawing8.xml" ContentType="application/vnd.openxmlformats-officedocument.drawingml.chartshapes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rawings/drawing15.xml" ContentType="application/vnd.openxmlformats-officedocument.drawingml.chartshapes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9.xml" ContentType="application/vnd.ms-office.drawingml.diagramDrawing+xml"/>
  <Override PartName="/ppt/diagrams/drawing23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rawings/drawing11.xml" ContentType="application/vnd.openxmlformats-officedocument.drawingml.chartshape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drawing17.xml" ContentType="application/vnd.ms-office.drawingml.diagramDrawing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drawings/drawing16.xml" ContentType="application/vnd.openxmlformats-officedocument.drawingml.chartshapes+xml"/>
  <Override PartName="/ppt/diagrams/layout27.xml" ContentType="application/vnd.openxmlformats-officedocument.drawingml.diagramLayout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13.xml" ContentType="application/vnd.ms-office.drawingml.diagramDrawing+xml"/>
  <Override PartName="/ppt/diagrams/drawing24.xml" ContentType="application/vnd.ms-office.drawingml.diagramDrawing+xml"/>
  <Override PartName="/ppt/drawings/drawing12.xml" ContentType="application/vnd.openxmlformats-officedocument.drawingml.chartshapes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20.xml" ContentType="application/vnd.ms-office.drawingml.diagramDrawing+xml"/>
  <Override PartName="/ppt/diagrams/drawing6.xml" ContentType="application/vnd.ms-office.drawingml.diagramDrawing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charts/chart7.xml" ContentType="application/vnd.openxmlformats-officedocument.drawingml.chart+xml"/>
  <Override PartName="/ppt/drawings/drawing13.xml" ContentType="application/vnd.openxmlformats-officedocument.drawingml.chartshapes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rawings/drawing7.xml" ContentType="application/vnd.openxmlformats-officedocument.drawingml.chartshapes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29.xml" ContentType="application/vnd.openxmlformats-officedocument.drawingml.diagramStyle+xml"/>
  <Override PartName="/ppt/diagrams/drawing19.xml" ContentType="application/vnd.ms-office.drawingml.diagramDrawing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rawings/drawing18.xml" ContentType="application/vnd.openxmlformats-officedocument.drawingml.chartshapes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Default Extension="gif" ContentType="image/gif"/>
  <Override PartName="/ppt/diagrams/layout2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drawing22.xml" ContentType="application/vnd.ms-office.drawingml.diagramDrawing+xml"/>
  <Override PartName="/ppt/diagrams/drawing11.xml" ContentType="application/vnd.ms-office.drawingml.diagramDrawing+xml"/>
  <Override PartName="/ppt/handoutMasters/handoutMaster1.xml" ContentType="application/vnd.openxmlformats-officedocument.presentationml.handoutMaster+xml"/>
  <Override PartName="/ppt/drawings/drawing10.xml" ContentType="application/vnd.openxmlformats-officedocument.drawingml.chartshape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7" r:id="rId2"/>
    <p:sldId id="320" r:id="rId3"/>
    <p:sldId id="258" r:id="rId4"/>
    <p:sldId id="337" r:id="rId5"/>
    <p:sldId id="336" r:id="rId6"/>
    <p:sldId id="265" r:id="rId7"/>
    <p:sldId id="359" r:id="rId8"/>
    <p:sldId id="302" r:id="rId9"/>
    <p:sldId id="329" r:id="rId10"/>
    <p:sldId id="333" r:id="rId11"/>
    <p:sldId id="331" r:id="rId12"/>
    <p:sldId id="279" r:id="rId13"/>
    <p:sldId id="301" r:id="rId14"/>
    <p:sldId id="269" r:id="rId15"/>
    <p:sldId id="274" r:id="rId16"/>
    <p:sldId id="347" r:id="rId17"/>
    <p:sldId id="268" r:id="rId18"/>
    <p:sldId id="306" r:id="rId19"/>
    <p:sldId id="276" r:id="rId20"/>
    <p:sldId id="361" r:id="rId21"/>
    <p:sldId id="362" r:id="rId22"/>
    <p:sldId id="363" r:id="rId23"/>
    <p:sldId id="321" r:id="rId24"/>
    <p:sldId id="322" r:id="rId25"/>
    <p:sldId id="312" r:id="rId26"/>
    <p:sldId id="360" r:id="rId27"/>
    <p:sldId id="323" r:id="rId28"/>
    <p:sldId id="338" r:id="rId29"/>
    <p:sldId id="364" r:id="rId30"/>
    <p:sldId id="281" r:id="rId31"/>
    <p:sldId id="282" r:id="rId32"/>
    <p:sldId id="288" r:id="rId33"/>
    <p:sldId id="341" r:id="rId34"/>
    <p:sldId id="342" r:id="rId35"/>
    <p:sldId id="343" r:id="rId36"/>
    <p:sldId id="344" r:id="rId37"/>
    <p:sldId id="345" r:id="rId38"/>
    <p:sldId id="346" r:id="rId39"/>
    <p:sldId id="313" r:id="rId40"/>
    <p:sldId id="332" r:id="rId41"/>
    <p:sldId id="340" r:id="rId42"/>
    <p:sldId id="339" r:id="rId43"/>
    <p:sldId id="294" r:id="rId44"/>
    <p:sldId id="328" r:id="rId45"/>
    <p:sldId id="295" r:id="rId46"/>
    <p:sldId id="289" r:id="rId47"/>
    <p:sldId id="290" r:id="rId48"/>
    <p:sldId id="348" r:id="rId49"/>
    <p:sldId id="365" r:id="rId50"/>
    <p:sldId id="349" r:id="rId51"/>
    <p:sldId id="351" r:id="rId52"/>
    <p:sldId id="353" r:id="rId53"/>
    <p:sldId id="354" r:id="rId54"/>
    <p:sldId id="367" r:id="rId55"/>
    <p:sldId id="355" r:id="rId56"/>
    <p:sldId id="296" r:id="rId57"/>
    <p:sldId id="335" r:id="rId58"/>
    <p:sldId id="366" r:id="rId59"/>
    <p:sldId id="297" r:id="rId6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CC"/>
    <a:srgbClr val="0C5427"/>
    <a:srgbClr val="000000"/>
    <a:srgbClr val="66CCFF"/>
    <a:srgbClr val="AAF2FC"/>
    <a:srgbClr val="0066FF"/>
    <a:srgbClr val="CCECFF"/>
    <a:srgbClr val="A7E2FF"/>
    <a:srgbClr val="CFF1FD"/>
    <a:srgbClr val="99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06" autoAdjust="0"/>
    <p:restoredTop sz="97677" autoAdjust="0"/>
  </p:normalViewPr>
  <p:slideViewPr>
    <p:cSldViewPr>
      <p:cViewPr>
        <p:scale>
          <a:sx n="89" d="100"/>
          <a:sy n="89" d="100"/>
        </p:scale>
        <p:origin x="-139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1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2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Office_Excel3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Office_Excel4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Office_Excel5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C:\Users\1\AppData\Roaming\Microsoft\Excel\&#1075;&#1088;&#1072;&#1092;&#1080;&#1082;&#1080;%20(version%201).xlsb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D:\&#1044;&#1054;&#1050;&#1059;&#1052;&#1045;&#1053;&#1058;&#1067;\2018\&#1055;&#1088;&#1077;&#1079;&#1077;&#1085;&#1090;&#1072;&#1094;&#1080;&#1103;%20&#1087;&#1086;%20&#1086;&#1090;&#1095;&#1077;&#1090;&#1091;\&#1075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(услуг), млн.руб.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'социально-экономич'!$A$4:$A$6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'социально-экономич'!$B$4:$B$6</c:f>
              <c:numCache>
                <c:formatCode>General</c:formatCode>
                <c:ptCount val="3"/>
                <c:pt idx="0">
                  <c:v>3039.8</c:v>
                </c:pt>
                <c:pt idx="1">
                  <c:v>3147.8</c:v>
                </c:pt>
                <c:pt idx="2">
                  <c:v>3280.9</c:v>
                </c:pt>
              </c:numCache>
            </c:numRef>
          </c:val>
        </c:ser>
        <c:dLbls/>
        <c:gapWidth val="55"/>
        <c:gapDepth val="55"/>
        <c:shape val="box"/>
        <c:axId val="65484672"/>
        <c:axId val="30265728"/>
        <c:axId val="0"/>
      </c:bar3DChart>
      <c:catAx>
        <c:axId val="654846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0265728"/>
        <c:crosses val="autoZero"/>
        <c:auto val="1"/>
        <c:lblAlgn val="ctr"/>
        <c:lblOffset val="100"/>
      </c:catAx>
      <c:valAx>
        <c:axId val="3026572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548467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title>
      <c:tx>
        <c:rich>
          <a:bodyPr/>
          <a:lstStyle/>
          <a:p>
            <a:pPr>
              <a:defRPr sz="1200"/>
            </a:pPr>
            <a:r>
              <a:rPr lang="ru-RU" sz="1200" dirty="0"/>
              <a:t>Объем отгруженных товаров собственного производства, выполняемых работ (услуг) в расчете на 1 жителя, тыс.руб.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'социально-экономич'!$A$21:$A$23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'социально-экономич'!$B$21:$B$23</c:f>
              <c:numCache>
                <c:formatCode>General</c:formatCode>
                <c:ptCount val="3"/>
                <c:pt idx="0">
                  <c:v>253.3</c:v>
                </c:pt>
                <c:pt idx="1">
                  <c:v>263.8</c:v>
                </c:pt>
                <c:pt idx="2">
                  <c:v>276.8</c:v>
                </c:pt>
              </c:numCache>
            </c:numRef>
          </c:val>
        </c:ser>
        <c:dLbls/>
        <c:gapWidth val="55"/>
        <c:gapDepth val="55"/>
        <c:shape val="box"/>
        <c:axId val="30271360"/>
        <c:axId val="33040256"/>
        <c:axId val="0"/>
      </c:bar3DChart>
      <c:catAx>
        <c:axId val="302713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3040256"/>
        <c:crosses val="autoZero"/>
        <c:auto val="1"/>
        <c:lblAlgn val="ctr"/>
        <c:lblOffset val="100"/>
      </c:catAx>
      <c:valAx>
        <c:axId val="3304025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30271360"/>
        <c:crosses val="autoZero"/>
        <c:crossBetween val="between"/>
      </c:valAx>
    </c:plotArea>
    <c:plotVisOnly val="1"/>
    <c:dispBlanksAs val="gap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Фонд оплаты труда, млн. рублей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'социально-экономич'!$A$36:$A$38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'социально-экономич'!$B$36:$B$38</c:f>
              <c:numCache>
                <c:formatCode>General</c:formatCode>
                <c:ptCount val="3"/>
                <c:pt idx="0">
                  <c:v>803.1</c:v>
                </c:pt>
                <c:pt idx="1">
                  <c:v>808.8</c:v>
                </c:pt>
                <c:pt idx="2">
                  <c:v>842.3</c:v>
                </c:pt>
              </c:numCache>
            </c:numRef>
          </c:val>
        </c:ser>
        <c:dLbls/>
        <c:gapWidth val="55"/>
        <c:gapDepth val="55"/>
        <c:shape val="box"/>
        <c:axId val="65536384"/>
        <c:axId val="65597440"/>
        <c:axId val="0"/>
      </c:bar3DChart>
      <c:catAx>
        <c:axId val="6553638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5597440"/>
        <c:crosses val="autoZero"/>
        <c:auto val="1"/>
        <c:lblAlgn val="ctr"/>
        <c:lblOffset val="100"/>
      </c:catAx>
      <c:valAx>
        <c:axId val="6559744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553638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3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розничного товарооборота, млн. рублей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'социально-экономич'!$A$52:$A$54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'социально-экономич'!$B$52:$B$54</c:f>
              <c:numCache>
                <c:formatCode>General</c:formatCode>
                <c:ptCount val="3"/>
                <c:pt idx="0">
                  <c:v>846</c:v>
                </c:pt>
                <c:pt idx="1">
                  <c:v>881.6</c:v>
                </c:pt>
                <c:pt idx="2">
                  <c:v>904.4</c:v>
                </c:pt>
              </c:numCache>
            </c:numRef>
          </c:val>
        </c:ser>
        <c:dLbls/>
        <c:gapWidth val="55"/>
        <c:gapDepth val="55"/>
        <c:shape val="box"/>
        <c:axId val="66926848"/>
        <c:axId val="66971136"/>
        <c:axId val="0"/>
      </c:bar3DChart>
      <c:catAx>
        <c:axId val="669268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6971136"/>
        <c:crosses val="autoZero"/>
        <c:auto val="1"/>
        <c:lblAlgn val="ctr"/>
        <c:lblOffset val="100"/>
      </c:catAx>
      <c:valAx>
        <c:axId val="6697113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6926848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0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Инвестиции в основной капитал, </a:t>
            </a:r>
          </a:p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'социально-экономич'!$A$69:$A$71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'социально-экономич'!$B$69:$B$71</c:f>
              <c:numCache>
                <c:formatCode>General</c:formatCode>
                <c:ptCount val="3"/>
                <c:pt idx="0">
                  <c:v>153.19999999999999</c:v>
                </c:pt>
                <c:pt idx="1">
                  <c:v>164.8</c:v>
                </c:pt>
                <c:pt idx="2">
                  <c:v>208.3</c:v>
                </c:pt>
              </c:numCache>
            </c:numRef>
          </c:val>
        </c:ser>
        <c:dLbls/>
        <c:gapWidth val="55"/>
        <c:gapDepth val="55"/>
        <c:shape val="box"/>
        <c:axId val="67032960"/>
        <c:axId val="67034496"/>
        <c:axId val="0"/>
      </c:bar3DChart>
      <c:catAx>
        <c:axId val="670329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034496"/>
        <c:crosses val="autoZero"/>
        <c:auto val="1"/>
        <c:lblAlgn val="ctr"/>
        <c:lblOffset val="100"/>
      </c:catAx>
      <c:valAx>
        <c:axId val="6703449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703296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3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Средняя заработная плата по району, рублей</a:t>
            </a:r>
          </a:p>
        </c:rich>
      </c:tx>
      <c:layout>
        <c:manualLayout>
          <c:xMode val="edge"/>
          <c:yMode val="edge"/>
          <c:x val="0.16600000000000004"/>
          <c:y val="2.7777777777778213E-2"/>
        </c:manualLayout>
      </c:layout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'социально-экономич'!$A$84:$A$86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'социально-экономич'!$B$84:$B$86</c:f>
              <c:numCache>
                <c:formatCode>General</c:formatCode>
                <c:ptCount val="3"/>
                <c:pt idx="0">
                  <c:v>20510.3</c:v>
                </c:pt>
                <c:pt idx="1">
                  <c:v>22093.5</c:v>
                </c:pt>
                <c:pt idx="2">
                  <c:v>24138.5</c:v>
                </c:pt>
              </c:numCache>
            </c:numRef>
          </c:val>
        </c:ser>
        <c:dLbls/>
        <c:gapWidth val="55"/>
        <c:gapDepth val="55"/>
        <c:shape val="box"/>
        <c:axId val="65538304"/>
        <c:axId val="76362880"/>
        <c:axId val="0"/>
      </c:bar3DChart>
      <c:catAx>
        <c:axId val="6553830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362880"/>
        <c:crosses val="autoZero"/>
        <c:auto val="1"/>
        <c:lblAlgn val="ctr"/>
        <c:lblOffset val="100"/>
      </c:catAx>
      <c:valAx>
        <c:axId val="763628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553830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Исполнение районного бюджета в 2015-2017 годах</a:t>
            </a:r>
          </a:p>
        </c:rich>
      </c:tx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'исполн район бюдж'!$A$6</c:f>
              <c:strCache>
                <c:ptCount val="1"/>
                <c:pt idx="0">
                  <c:v>Доходы</c:v>
                </c:pt>
              </c:strCache>
            </c:strRef>
          </c:tx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'исполн район бюдж'!$B$6:$D$6</c:f>
              <c:numCache>
                <c:formatCode>General</c:formatCode>
                <c:ptCount val="3"/>
                <c:pt idx="0">
                  <c:v>396.5</c:v>
                </c:pt>
                <c:pt idx="1">
                  <c:v>394.1</c:v>
                </c:pt>
                <c:pt idx="2">
                  <c:v>387.5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бюдж'!$A$7</c:f>
              <c:strCache>
                <c:ptCount val="1"/>
                <c:pt idx="0">
                  <c:v>Расходы</c:v>
                </c:pt>
              </c:strCache>
            </c:strRef>
          </c:tx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'исполн район бюдж'!$B$7:$D$7</c:f>
              <c:numCache>
                <c:formatCode>General</c:formatCode>
                <c:ptCount val="3"/>
                <c:pt idx="0">
                  <c:v>399.9</c:v>
                </c:pt>
                <c:pt idx="1">
                  <c:v>375.8</c:v>
                </c:pt>
                <c:pt idx="2">
                  <c:v>381.4</c:v>
                </c:pt>
              </c:numCache>
            </c:numRef>
          </c:val>
        </c:ser>
        <c:ser>
          <c:idx val="2"/>
          <c:order val="2"/>
          <c:tx>
            <c:strRef>
              <c:f>'исполн район бюдж'!$A$8</c:f>
              <c:strCache>
                <c:ptCount val="1"/>
                <c:pt idx="0">
                  <c:v>Дефицит</c:v>
                </c:pt>
              </c:strCache>
            </c:strRef>
          </c:tx>
          <c:dPt>
            <c:idx val="1"/>
            <c:spPr>
              <a:solidFill>
                <a:srgbClr val="7030A0"/>
              </a:solidFill>
            </c:spPr>
          </c:dPt>
          <c:dPt>
            <c:idx val="2"/>
            <c:spPr>
              <a:solidFill>
                <a:srgbClr val="7030A0"/>
              </a:solidFill>
            </c:spPr>
          </c:dPt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'исполн район бюдж'!$B$8:$D$8</c:f>
              <c:numCache>
                <c:formatCode>General</c:formatCode>
                <c:ptCount val="3"/>
                <c:pt idx="0">
                  <c:v>-3.4</c:v>
                </c:pt>
                <c:pt idx="1">
                  <c:v>18.3</c:v>
                </c:pt>
                <c:pt idx="2">
                  <c:v>6.1</c:v>
                </c:pt>
              </c:numCache>
            </c:numRef>
          </c:val>
        </c:ser>
        <c:dLbls/>
        <c:shape val="cylinder"/>
        <c:axId val="76377088"/>
        <c:axId val="76956416"/>
        <c:axId val="0"/>
      </c:bar3DChart>
      <c:catAx>
        <c:axId val="7637708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956416"/>
        <c:crosses val="autoZero"/>
        <c:auto val="1"/>
        <c:lblAlgn val="ctr"/>
        <c:lblOffset val="100"/>
      </c:catAx>
      <c:valAx>
        <c:axId val="7695641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6377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01537882032396"/>
          <c:y val="0.44431210442540431"/>
          <c:w val="0.14016922324775455"/>
          <c:h val="0.18197111024822984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'исполн район бюдж'!$A$26</c:f>
              <c:strCache>
                <c:ptCount val="1"/>
                <c:pt idx="0">
                  <c:v>План на год</c:v>
                </c:pt>
              </c:strCache>
            </c:strRef>
          </c:tx>
          <c:dPt>
            <c:idx val="2"/>
            <c:spPr>
              <a:solidFill>
                <a:srgbClr val="92D050"/>
              </a:solidFill>
            </c:spPr>
          </c:dPt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'исполн район бюдж'!$B$26:$D$26</c:f>
              <c:numCache>
                <c:formatCode>General</c:formatCode>
                <c:ptCount val="3"/>
                <c:pt idx="0">
                  <c:v>369.6</c:v>
                </c:pt>
                <c:pt idx="1">
                  <c:v>386.9</c:v>
                </c:pt>
                <c:pt idx="2">
                  <c:v>-17.3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бюдж'!$A$27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dPt>
            <c:idx val="2"/>
            <c:spPr>
              <a:solidFill>
                <a:srgbClr val="7030A0"/>
              </a:solidFill>
            </c:spPr>
          </c:dPt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'исполн район бюдж'!$B$27:$D$27</c:f>
              <c:numCache>
                <c:formatCode>General</c:formatCode>
                <c:ptCount val="3"/>
                <c:pt idx="0">
                  <c:v>387.5</c:v>
                </c:pt>
                <c:pt idx="1">
                  <c:v>381.4</c:v>
                </c:pt>
                <c:pt idx="2">
                  <c:v>6.1</c:v>
                </c:pt>
              </c:numCache>
            </c:numRef>
          </c:val>
        </c:ser>
        <c:dLbls/>
        <c:shape val="box"/>
        <c:axId val="77737984"/>
        <c:axId val="77739520"/>
        <c:axId val="0"/>
      </c:bar3DChart>
      <c:catAx>
        <c:axId val="7773798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739520"/>
        <c:crosses val="autoZero"/>
        <c:auto val="1"/>
        <c:lblAlgn val="ctr"/>
        <c:lblOffset val="100"/>
      </c:catAx>
      <c:valAx>
        <c:axId val="7773952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7737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022962477149903"/>
          <c:y val="0.35460432380820534"/>
          <c:w val="0.21228415881890494"/>
          <c:h val="8.9623169741594413E-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3.85997300536347E-2"/>
          <c:y val="9.767169993562573E-2"/>
          <c:w val="0.57657850461000071"/>
          <c:h val="0.80465643233445105"/>
        </c:manualLayout>
      </c:layout>
      <c:pie3DChart>
        <c:varyColors val="1"/>
        <c:ser>
          <c:idx val="0"/>
          <c:order val="0"/>
          <c:explosion val="15"/>
          <c:dLbls>
            <c:dLbl>
              <c:idx val="0"/>
              <c:layout>
                <c:manualLayout>
                  <c:x val="-0.18313021866364712"/>
                  <c:y val="-0.19701764992021054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67,6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 %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9.8429075256414159E-2"/>
                  <c:y val="6.8646473915567371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29,9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 %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dLbl>
              <c:idx val="2"/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2,5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 %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Лист7!$A$3:$A$5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Лист7!$B$3:$B$5</c:f>
              <c:numCache>
                <c:formatCode>General</c:formatCode>
                <c:ptCount val="3"/>
                <c:pt idx="0">
                  <c:v>261.89999999999969</c:v>
                </c:pt>
                <c:pt idx="1">
                  <c:v>116</c:v>
                </c:pt>
                <c:pt idx="2">
                  <c:v>9.7000000000000011</c:v>
                </c:pt>
              </c:numCache>
            </c:numRef>
          </c:val>
        </c:ser>
        <c:dLbls/>
      </c:pie3DChart>
      <c:spPr>
        <a:noFill/>
        <a:ln w="25400">
          <a:noFill/>
        </a:ln>
      </c:spPr>
    </c:plotArea>
    <c:legend>
      <c:legendPos val="r"/>
      <c:txPr>
        <a:bodyPr/>
        <a:lstStyle/>
        <a:p>
          <a:pPr>
            <a:defRPr sz="1200" b="0"/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Лист8!$B$2:$B$4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Лист8!$C$2:$C$4</c:f>
              <c:numCache>
                <c:formatCode>General</c:formatCode>
                <c:ptCount val="3"/>
                <c:pt idx="0">
                  <c:v>408.2</c:v>
                </c:pt>
                <c:pt idx="1">
                  <c:v>400.8</c:v>
                </c:pt>
                <c:pt idx="2">
                  <c:v>412.6</c:v>
                </c:pt>
              </c:numCache>
            </c:numRef>
          </c:val>
        </c:ser>
        <c:dLbls/>
        <c:shape val="cylinder"/>
        <c:axId val="145924480"/>
        <c:axId val="145926016"/>
        <c:axId val="0"/>
      </c:bar3DChart>
      <c:catAx>
        <c:axId val="14592448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5926016"/>
        <c:crosses val="autoZero"/>
        <c:auto val="1"/>
        <c:lblAlgn val="ctr"/>
        <c:lblOffset val="100"/>
      </c:catAx>
      <c:valAx>
        <c:axId val="14592601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59244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Лист8!$A$34:$A$36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Лист8!$B$34:$B$36</c:f>
              <c:numCache>
                <c:formatCode>General</c:formatCode>
                <c:ptCount val="3"/>
                <c:pt idx="0">
                  <c:v>126.6</c:v>
                </c:pt>
                <c:pt idx="1">
                  <c:v>148.30000000000001</c:v>
                </c:pt>
                <c:pt idx="2">
                  <c:v>157.5</c:v>
                </c:pt>
              </c:numCache>
            </c:numRef>
          </c:val>
        </c:ser>
        <c:dLbls/>
        <c:shape val="cylinder"/>
        <c:axId val="28743168"/>
        <c:axId val="28744704"/>
        <c:axId val="0"/>
      </c:bar3DChart>
      <c:catAx>
        <c:axId val="287431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8744704"/>
        <c:crosses val="autoZero"/>
        <c:auto val="1"/>
        <c:lblAlgn val="ctr"/>
        <c:lblOffset val="100"/>
      </c:catAx>
      <c:valAx>
        <c:axId val="2874470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8743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3904156020232591"/>
          <c:y val="0.11076743498485427"/>
          <c:w val="0.67402536870903262"/>
          <c:h val="0.80786299377086257"/>
        </c:manualLayout>
      </c:layout>
      <c:lineChart>
        <c:grouping val="standard"/>
        <c:ser>
          <c:idx val="0"/>
          <c:order val="0"/>
          <c:tx>
            <c:strRef>
              <c:f>Лист14!$A$3</c:f>
              <c:strCache>
                <c:ptCount val="1"/>
                <c:pt idx="0">
                  <c:v>налоговые</c:v>
                </c:pt>
              </c:strCache>
            </c:strRef>
          </c:tx>
          <c:dLbls>
            <c:dLbl>
              <c:idx val="0"/>
              <c:layout>
                <c:manualLayout>
                  <c:x val="-1.2860260896937445E-2"/>
                  <c:y val="4.4092323075214143E-2"/>
                </c:manualLayout>
              </c:layout>
              <c:showVal val="1"/>
            </c:dLbl>
            <c:dLbl>
              <c:idx val="1"/>
              <c:layout>
                <c:manualLayout>
                  <c:x val="-2.9394882050142578E-2"/>
                  <c:y val="5.291078769025683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Лист14!$B$2:$D$2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Лист14!$B$3:$D$3</c:f>
              <c:numCache>
                <c:formatCode>General</c:formatCode>
                <c:ptCount val="3"/>
                <c:pt idx="0">
                  <c:v>117.5</c:v>
                </c:pt>
                <c:pt idx="1">
                  <c:v>138.80000000000001</c:v>
                </c:pt>
                <c:pt idx="2">
                  <c:v>145.1</c:v>
                </c:pt>
              </c:numCache>
            </c:numRef>
          </c:val>
        </c:ser>
        <c:ser>
          <c:idx val="1"/>
          <c:order val="1"/>
          <c:tx>
            <c:strRef>
              <c:f>Лист14!$A$4</c:f>
              <c:strCache>
                <c:ptCount val="1"/>
                <c:pt idx="0">
                  <c:v>неналоговые</c:v>
                </c:pt>
              </c:strCache>
            </c:strRef>
          </c:tx>
          <c:dLbls>
            <c:dLbl>
              <c:idx val="0"/>
              <c:layout>
                <c:manualLayout>
                  <c:x val="-2.2046161537606992E-2"/>
                  <c:y val="-4.7031811280228014E-2"/>
                </c:manualLayout>
              </c:layout>
              <c:showVal val="1"/>
            </c:dLbl>
            <c:dLbl>
              <c:idx val="1"/>
              <c:layout>
                <c:manualLayout>
                  <c:x val="-2.9394882050142578E-2"/>
                  <c:y val="-4.703181128022813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Лист14!$B$2:$D$2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Лист14!$B$4:$D$4</c:f>
              <c:numCache>
                <c:formatCode>General</c:formatCode>
                <c:ptCount val="3"/>
                <c:pt idx="0">
                  <c:v>9.2000000000000011</c:v>
                </c:pt>
                <c:pt idx="1">
                  <c:v>9.5</c:v>
                </c:pt>
                <c:pt idx="2">
                  <c:v>12.4</c:v>
                </c:pt>
              </c:numCache>
            </c:numRef>
          </c:val>
        </c:ser>
        <c:dLbls/>
        <c:marker val="1"/>
        <c:axId val="116808320"/>
        <c:axId val="123916672"/>
      </c:lineChart>
      <c:catAx>
        <c:axId val="1168083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3916672"/>
        <c:crosses val="autoZero"/>
        <c:auto val="1"/>
        <c:lblAlgn val="ctr"/>
        <c:lblOffset val="100"/>
      </c:catAx>
      <c:valAx>
        <c:axId val="12391667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6808320"/>
        <c:crosses val="autoZero"/>
        <c:crossBetween val="between"/>
      </c:valAx>
    </c:plotArea>
    <c:legend>
      <c:legendPos val="r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100425206773539"/>
          <c:y val="0.13314798993234414"/>
          <c:w val="0.71716579177602757"/>
          <c:h val="0.73310241340733362"/>
        </c:manualLayout>
      </c:layout>
      <c:barChart>
        <c:barDir val="col"/>
        <c:grouping val="clustered"/>
        <c:ser>
          <c:idx val="0"/>
          <c:order val="0"/>
          <c:tx>
            <c:strRef>
              <c:f>Лист6!$B$2</c:f>
              <c:strCache>
                <c:ptCount val="1"/>
                <c:pt idx="0">
                  <c:v>2016</c:v>
                </c:pt>
              </c:strCache>
            </c:strRef>
          </c:tx>
          <c:cat>
            <c:strRef>
              <c:f>Лист6!$A$3:$A$5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Лист6!$B$3:$B$5</c:f>
              <c:numCache>
                <c:formatCode>General</c:formatCode>
                <c:ptCount val="3"/>
                <c:pt idx="0">
                  <c:v>122.5</c:v>
                </c:pt>
                <c:pt idx="1">
                  <c:v>3</c:v>
                </c:pt>
                <c:pt idx="2">
                  <c:v>6.9</c:v>
                </c:pt>
              </c:numCache>
            </c:numRef>
          </c:val>
        </c:ser>
        <c:ser>
          <c:idx val="1"/>
          <c:order val="1"/>
          <c:tx>
            <c:strRef>
              <c:f>Лист6!$C$2</c:f>
              <c:strCache>
                <c:ptCount val="1"/>
                <c:pt idx="0">
                  <c:v>2017</c:v>
                </c:pt>
              </c:strCache>
            </c:strRef>
          </c:tx>
          <c:cat>
            <c:strRef>
              <c:f>Лист6!$A$3:$A$5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Лист6!$C$3:$C$5</c:f>
              <c:numCache>
                <c:formatCode>General</c:formatCode>
                <c:ptCount val="3"/>
                <c:pt idx="0">
                  <c:v>119.2</c:v>
                </c:pt>
                <c:pt idx="1">
                  <c:v>2.7</c:v>
                </c:pt>
                <c:pt idx="2">
                  <c:v>11.7</c:v>
                </c:pt>
              </c:numCache>
            </c:numRef>
          </c:val>
        </c:ser>
        <c:dLbls/>
        <c:axId val="150838272"/>
        <c:axId val="150848256"/>
      </c:barChart>
      <c:catAx>
        <c:axId val="1508382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0848256"/>
        <c:crosses val="autoZero"/>
        <c:auto val="1"/>
        <c:lblAlgn val="ctr"/>
        <c:lblOffset val="100"/>
      </c:catAx>
      <c:valAx>
        <c:axId val="15084825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0838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827542764355206"/>
          <c:y val="0.46793723228533829"/>
          <c:w val="8.1971624190051356E-2"/>
          <c:h val="0.13079173549091536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7.5809694874662534E-2"/>
          <c:y val="4.8360790699196132E-2"/>
          <c:w val="0.83635546072830669"/>
          <c:h val="0.80174355211804815"/>
        </c:manualLayout>
      </c:layout>
      <c:bar3DChart>
        <c:barDir val="col"/>
        <c:grouping val="stacked"/>
        <c:ser>
          <c:idx val="1"/>
          <c:order val="1"/>
          <c:tx>
            <c:strRef>
              <c:f>"млн. руб."</c:f>
            </c:strRef>
          </c:tx>
          <c:cat>
            <c:multiLvlStrRef>
              <c:f>'Консолид бюдж'!$B$2:$B$4</c:f>
            </c:multiLvlStrRef>
          </c:cat>
          <c:val>
            <c:numRef>
              <c:f>'Консолид бюдж'!$C$2:$C$4</c:f>
            </c:numRef>
          </c:val>
        </c:ser>
        <c:ser>
          <c:idx val="0"/>
          <c:order val="0"/>
          <c:tx>
            <c:v>млн. руб.</c:v>
          </c:tx>
          <c:cat>
            <c:strRef>
              <c:f>'[графики.xlsx]Консолид бюдж'!$B$2:$B$4</c:f>
              <c:strCache>
                <c:ptCount val="3"/>
                <c:pt idx="0">
                  <c:v>2015 год</c:v>
                </c:pt>
                <c:pt idx="1">
                  <c:v>2016 год </c:v>
                </c:pt>
                <c:pt idx="2">
                  <c:v>2017 год </c:v>
                </c:pt>
              </c:strCache>
            </c:strRef>
          </c:cat>
          <c:val>
            <c:numRef>
              <c:f>'[графики.xlsx]Консолид бюдж'!$C$2:$C$4</c:f>
              <c:numCache>
                <c:formatCode>General</c:formatCode>
                <c:ptCount val="3"/>
                <c:pt idx="0">
                  <c:v>412.4</c:v>
                </c:pt>
                <c:pt idx="1">
                  <c:v>379.3</c:v>
                </c:pt>
                <c:pt idx="2">
                  <c:v>403.2</c:v>
                </c:pt>
              </c:numCache>
            </c:numRef>
          </c:val>
        </c:ser>
        <c:dLbls/>
        <c:gapWidth val="55"/>
        <c:gapDepth val="55"/>
        <c:shape val="cylinder"/>
        <c:axId val="77903360"/>
        <c:axId val="77904896"/>
        <c:axId val="0"/>
      </c:bar3DChart>
      <c:catAx>
        <c:axId val="77903360"/>
        <c:scaling>
          <c:orientation val="minMax"/>
        </c:scaling>
        <c:delete val="1"/>
        <c:axPos val="b"/>
        <c:majorTickMark val="none"/>
        <c:tickLblPos val="nextTo"/>
        <c:crossAx val="77904896"/>
        <c:crosses val="autoZero"/>
        <c:auto val="1"/>
        <c:lblAlgn val="ctr"/>
        <c:lblOffset val="100"/>
      </c:catAx>
      <c:valAx>
        <c:axId val="7790489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903360"/>
        <c:crosses val="autoZero"/>
        <c:crossBetween val="between"/>
      </c:valAx>
    </c:plotArea>
    <c:legend>
      <c:legendPos val="r"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7.7316460893829576E-3"/>
          <c:y val="4.4823223410637533E-2"/>
          <c:w val="0.62133848738470665"/>
          <c:h val="0.93813132543320499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>
                <c:manualLayout>
                  <c:x val="-1.7094020012122627E-2"/>
                  <c:y val="-2.46502376818904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2,9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5,</a:t>
                    </a:r>
                    <a:r>
                      <a:rPr lang="en-US" dirty="0" smtClean="0"/>
                      <a:t>6</a:t>
                    </a:r>
                    <a:r>
                      <a:rPr lang="en-US" dirty="0"/>
                      <a:t>%</a:t>
                    </a:r>
                  </a:p>
                </c:rich>
              </c:tx>
              <c:showPercent val="1"/>
            </c:dLbl>
            <c:dLbl>
              <c:idx val="4"/>
              <c:tx>
                <c:rich>
                  <a:bodyPr/>
                  <a:lstStyle/>
                  <a:p>
                    <a:r>
                      <a:rPr lang="ru-RU" dirty="0" smtClean="0"/>
                      <a:t>4,6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1,8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 smtClean="0"/>
                      <a:t>11</a:t>
                    </a:r>
                    <a:r>
                      <a:rPr lang="ru-RU" dirty="0" smtClean="0"/>
                      <a:t>,5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9"/>
              <c:tx>
                <c:rich>
                  <a:bodyPr/>
                  <a:lstStyle/>
                  <a:p>
                    <a:r>
                      <a:rPr lang="ru-RU" dirty="0" smtClean="0"/>
                      <a:t>0,9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консолидир!$A$3:$A$12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консолидир!$B$3:$B$12</c:f>
              <c:numCache>
                <c:formatCode>General</c:formatCode>
                <c:ptCount val="10"/>
                <c:pt idx="0">
                  <c:v>13</c:v>
                </c:pt>
                <c:pt idx="1">
                  <c:v>0.1</c:v>
                </c:pt>
                <c:pt idx="2">
                  <c:v>2.9</c:v>
                </c:pt>
                <c:pt idx="3">
                  <c:v>15.6</c:v>
                </c:pt>
                <c:pt idx="4">
                  <c:v>4.5999999999999996</c:v>
                </c:pt>
                <c:pt idx="5">
                  <c:v>41.8</c:v>
                </c:pt>
                <c:pt idx="6">
                  <c:v>11.5</c:v>
                </c:pt>
                <c:pt idx="7">
                  <c:v>3.3</c:v>
                </c:pt>
                <c:pt idx="8">
                  <c:v>6.3</c:v>
                </c:pt>
                <c:pt idx="9">
                  <c:v>0.9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5636242344706908"/>
          <c:y val="0.15799025342523418"/>
          <c:w val="0.32697090988627048"/>
          <c:h val="0.69941713319001653"/>
        </c:manualLayout>
      </c:layout>
      <c:txPr>
        <a:bodyPr/>
        <a:lstStyle/>
        <a:p>
          <a:pPr>
            <a:defRPr sz="1400" b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gradFill>
      <a:gsLst>
        <a:gs pos="100000">
          <a:srgbClr val="4F81BD">
            <a:tint val="66000"/>
            <a:satMod val="160000"/>
            <a:alpha val="0"/>
          </a:srgb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</c:sp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40"/>
      <c:perspective val="30"/>
    </c:view3D>
    <c:plotArea>
      <c:layout>
        <c:manualLayout>
          <c:layoutTarget val="inner"/>
          <c:xMode val="edge"/>
          <c:yMode val="edge"/>
          <c:x val="1.6555109807472729E-2"/>
          <c:y val="1.509403498464231E-2"/>
          <c:w val="0.56778030392449164"/>
          <c:h val="0.85345202883071547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1,7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,1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0,8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4,9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4"/>
              <c:layout>
                <c:manualLayout>
                  <c:x val="-5.9545553398214785E-3"/>
                  <c:y val="-2.68765651749709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,3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44</a:t>
                    </a:r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12</a:t>
                    </a:r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,1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8"/>
              <c:tx>
                <c:rich>
                  <a:bodyPr/>
                  <a:lstStyle/>
                  <a:p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0,5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10"/>
              <c:tx>
                <c:rich>
                  <a:bodyPr/>
                  <a:lstStyle/>
                  <a:p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r>
                      <a:rPr lang="ru-RU" sz="1200" dirty="0">
                        <a:latin typeface="Times New Roman" pitchFamily="18" charset="0"/>
                        <a:cs typeface="Times New Roman" pitchFamily="18" charset="0"/>
                      </a:rPr>
                      <a:t>,4</a:t>
                    </a:r>
                    <a:r>
                      <a:rPr lang="en-US" sz="12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район!$A$4:$A$14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 общего характера бюджетам бюджетной системы Российской Федерации
</c:v>
                </c:pt>
              </c:strCache>
            </c:strRef>
          </c:cat>
          <c:val>
            <c:numRef>
              <c:f>район!$B$4:$B$14</c:f>
              <c:numCache>
                <c:formatCode>General</c:formatCode>
                <c:ptCount val="11"/>
                <c:pt idx="0">
                  <c:v>11.7</c:v>
                </c:pt>
                <c:pt idx="1">
                  <c:v>0.1</c:v>
                </c:pt>
                <c:pt idx="2">
                  <c:v>0.8</c:v>
                </c:pt>
                <c:pt idx="3">
                  <c:v>14.9</c:v>
                </c:pt>
                <c:pt idx="4">
                  <c:v>2.2999999999999998</c:v>
                </c:pt>
                <c:pt idx="5">
                  <c:v>44.2</c:v>
                </c:pt>
                <c:pt idx="6">
                  <c:v>12.1</c:v>
                </c:pt>
                <c:pt idx="7">
                  <c:v>3</c:v>
                </c:pt>
                <c:pt idx="8">
                  <c:v>0.5</c:v>
                </c:pt>
                <c:pt idx="9">
                  <c:v>1</c:v>
                </c:pt>
                <c:pt idx="10">
                  <c:v>9.4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2283478604811904"/>
          <c:y val="1.3808010336279023E-2"/>
          <c:w val="0.37652767982147173"/>
          <c:h val="0.89886572496034944"/>
        </c:manualLayout>
      </c:layout>
      <c:txPr>
        <a:bodyPr/>
        <a:lstStyle/>
        <a:p>
          <a:pPr>
            <a:defRPr sz="105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gradFill>
      <a:gsLst>
        <a:gs pos="100000">
          <a:srgbClr val="4F81BD">
            <a:tint val="66000"/>
            <a:satMod val="160000"/>
            <a:alpha val="0"/>
          </a:srgb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  <a:scene3d>
      <a:camera prst="orthographicFront"/>
      <a:lightRig rig="threePt" dir="t"/>
    </a:scene3d>
    <a:sp3d prstMaterial="plastic">
      <a:bevelT w="0"/>
    </a:sp3d>
  </c:sp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4.0701772527316812E-2"/>
          <c:y val="9.7472346764981163E-2"/>
          <c:w val="0.61140214975493645"/>
          <c:h val="0.8575139556988316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4,9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2,2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tx>
                <c:rich>
                  <a:bodyPr/>
                  <a:lstStyle/>
                  <a:p>
                    <a:r>
                      <a:rPr lang="ru-RU" dirty="0" smtClean="0"/>
                      <a:t>1,9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 smtClean="0"/>
                      <a:t>13</a:t>
                    </a:r>
                    <a:r>
                      <a:rPr lang="ru-RU" dirty="0" smtClean="0"/>
                      <a:t>,5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5"/>
              <c:tx>
                <c:rich>
                  <a:bodyPr/>
                  <a:lstStyle/>
                  <a:p>
                    <a:r>
                      <a:rPr lang="ru-RU" dirty="0" smtClean="0"/>
                      <a:t>49,6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6"/>
              <c:layout>
                <c:manualLayout>
                  <c:x val="5.1575288836067185E-2"/>
                  <c:y val="6.686756692378902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1,8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2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экономич!$F$3:$F$10</c:f>
              <c:strCache>
                <c:ptCount val="8"/>
                <c:pt idx="0">
                  <c:v>Оплата труда</c:v>
                </c:pt>
                <c:pt idx="1">
                  <c:v>Закупка продукции для муниципальных нужд</c:v>
                </c:pt>
                <c:pt idx="2">
                  <c:v>Социальное обеспечение</c:v>
                </c:pt>
                <c:pt idx="3">
                  <c:v>Капитальные вложения</c:v>
                </c:pt>
                <c:pt idx="4">
                  <c:v>Межбюджетные трансферты</c:v>
                </c:pt>
                <c:pt idx="5">
                  <c:v>Субсидии муниципальным учреждениям</c:v>
                </c:pt>
                <c:pt idx="6">
                  <c:v>Субсидии юридическим лицам</c:v>
                </c:pt>
                <c:pt idx="7">
                  <c:v>Иные расходы</c:v>
                </c:pt>
              </c:strCache>
            </c:strRef>
          </c:cat>
          <c:val>
            <c:numRef>
              <c:f>экономич!$G$3:$G$10</c:f>
              <c:numCache>
                <c:formatCode>General</c:formatCode>
                <c:ptCount val="8"/>
                <c:pt idx="0">
                  <c:v>61.1</c:v>
                </c:pt>
                <c:pt idx="1">
                  <c:v>18.899999999999999</c:v>
                </c:pt>
                <c:pt idx="2">
                  <c:v>8.5</c:v>
                </c:pt>
                <c:pt idx="3">
                  <c:v>7.1</c:v>
                </c:pt>
                <c:pt idx="4">
                  <c:v>51.6</c:v>
                </c:pt>
                <c:pt idx="5">
                  <c:v>189.1</c:v>
                </c:pt>
                <c:pt idx="6">
                  <c:v>44.9</c:v>
                </c:pt>
                <c:pt idx="7">
                  <c:v>0.2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78952186375914524"/>
          <c:y val="3.2734334805510606E-2"/>
          <c:w val="0.20187604591032693"/>
          <c:h val="0.95201754679857664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gradFill>
      <a:gsLst>
        <a:gs pos="100000">
          <a:srgbClr val="4F81BD">
            <a:tint val="66000"/>
            <a:satMod val="160000"/>
            <a:alpha val="0"/>
          </a:srgb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  <a:ln>
      <a:noFill/>
    </a:ln>
  </c:spPr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30"/>
      <c:rotY val="10"/>
      <c:perspective val="20"/>
    </c:view3D>
    <c:plotArea>
      <c:layout/>
      <c:pie3DChart>
        <c:varyColors val="1"/>
        <c:ser>
          <c:idx val="0"/>
          <c:order val="0"/>
          <c:explosion val="25"/>
          <c:cat>
            <c:strRef>
              <c:f>'соц политика'!$A$6:$A$8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'соц политика'!$B$6:$B$8</c:f>
              <c:numCache>
                <c:formatCode>General</c:formatCode>
                <c:ptCount val="3"/>
                <c:pt idx="0">
                  <c:v>2.7</c:v>
                </c:pt>
                <c:pt idx="1">
                  <c:v>3.1</c:v>
                </c:pt>
                <c:pt idx="2">
                  <c:v>5.7</c:v>
                </c:pt>
              </c:numCache>
            </c:numRef>
          </c:val>
        </c:ser>
        <c:dLbls/>
      </c:pie3DChart>
    </c:plotArea>
    <c:plotVisOnly val="1"/>
    <c:dispBlanksAs val="zero"/>
  </c:chart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888888888888889E-2"/>
          <c:y val="2.4753799805726086E-2"/>
          <c:w val="0.60000000000000064"/>
          <c:h val="0.91448687339840085"/>
        </c:manualLayout>
      </c:layout>
      <c:pie3DChart>
        <c:varyColors val="1"/>
        <c:ser>
          <c:idx val="0"/>
          <c:order val="0"/>
          <c:explosion val="25"/>
          <c:dLbls>
            <c:delete val="1"/>
          </c:dLbls>
          <c:cat>
            <c:strRef>
              <c:f>'Фин помощь'!$A$4:$A$12</c:f>
              <c:strCache>
                <c:ptCount val="9"/>
                <c:pt idx="0">
                  <c:v>Дотации из районного фонда финансовой поддержки поселений Княгининского района на выравнивание бюджетной обеспеченности поселений </c:v>
                </c:pt>
                <c:pt idx="1">
                  <c:v>Субвенции на осуществление государственных полномочий Российской Федерации по первичному воинскому учету на территориях, где отсутствуют военные комиссариаты</c:v>
                </c:pt>
                <c:pt idx="2">
                  <c:v>Иные межбюджетные трансферты на поддержку мер по обеспечению сбалансированности бюджетов поселений</c:v>
                </c:pt>
                <c:pt idx="3">
                  <c:v>Иные межбюджетные трансферты на выплату заработной платы с начислениями на нее работникам муниципальных учреждений и органов местного самоуправления</c:v>
                </c:pt>
                <c:pt idx="4">
                  <c:v>Иные межбюджетные трансферты на капитальный ремонт и ремонт автомобильных дорог общего пользования</c:v>
                </c:pt>
                <c:pt idx="5">
                  <c:v>Иные межбюджетные трансферты на реализацию проекта по поддержке местных инициатив</c:v>
                </c:pt>
                <c:pt idx="6">
                  <c:v>Иные межбюджетные трансферты на строительство объектов муниципальной собственности</c:v>
                </c:pt>
                <c:pt idx="7">
                  <c:v>Иные межбюджетные трансферты на обустройство мест массового отдыха населения</c:v>
                </c:pt>
                <c:pt idx="8">
                  <c:v>Иные межбюджетные трансферты за счет средств фонда на поддержку населения</c:v>
                </c:pt>
              </c:strCache>
            </c:strRef>
          </c:cat>
          <c:val>
            <c:numRef>
              <c:f>'Фин помощь'!$B$4:$B$12</c:f>
              <c:numCache>
                <c:formatCode>#,##0.00</c:formatCode>
                <c:ptCount val="9"/>
                <c:pt idx="0">
                  <c:v>9868.2000000000007</c:v>
                </c:pt>
                <c:pt idx="1">
                  <c:v>305.2</c:v>
                </c:pt>
                <c:pt idx="2">
                  <c:v>26020.9</c:v>
                </c:pt>
                <c:pt idx="3">
                  <c:v>1941.6</c:v>
                </c:pt>
                <c:pt idx="4">
                  <c:v>2982.3</c:v>
                </c:pt>
                <c:pt idx="5">
                  <c:v>2805.7</c:v>
                </c:pt>
                <c:pt idx="6">
                  <c:v>3267</c:v>
                </c:pt>
                <c:pt idx="7">
                  <c:v>3764.5</c:v>
                </c:pt>
                <c:pt idx="8">
                  <c:v>612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5416666666666667"/>
          <c:y val="6.1485816267616174E-5"/>
          <c:w val="0.33750000000000147"/>
          <c:h val="0.9998770283674645"/>
        </c:manualLayout>
      </c:layout>
    </c:legend>
    <c:plotVisOnly val="1"/>
    <c:dispBlanksAs val="zero"/>
  </c:chart>
  <c:spPr>
    <a:gradFill>
      <a:gsLst>
        <a:gs pos="0">
          <a:schemeClr val="accent3">
            <a:lumMod val="60000"/>
            <a:lumOff val="40000"/>
          </a:scheme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</c:sp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E57BA7B-D7EF-49E4-89C9-00227AA2F966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7B91952-992E-4999-9363-86B8956D1DF7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2081FE5-93C0-4B9C-ADB5-AE8B3155C85F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A9D6A-9D98-4816-B8B7-FD523A91B6B8}" type="presOf" srcId="{22809CF4-FCE4-4FA4-8BAC-F64AA350A0AC}" destId="{5AFABFEC-D9CD-4D63-8996-3A212DA7A4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41C5A-7E3D-4C28-9241-4C6F31D2861C}" type="presOf" srcId="{E5CA412D-FD87-490F-A9CF-5F8A74E2ACEA}" destId="{0987B750-EF7C-42C4-B3FE-14371F1464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3944E40-1924-4C2F-A5FD-C34E486C3FA7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Исполнение расходов районного бюджета за 2017 год по муниципальным программам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 custLinFactNeighborX="820" custLinFactNeighborY="-222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55C7B7E0-9916-4889-9CA0-E283F5872AE1}" type="presOf" srcId="{ABFA9FAD-3D80-42DB-9ABB-F8F2EDFF03EA}" destId="{34A33349-23A5-4BCA-B896-25D442223E2E}" srcOrd="0" destOrd="0" presId="urn:microsoft.com/office/officeart/2005/8/layout/vList2"/>
    <dgm:cxn modelId="{7310F839-F41C-4B62-9330-1AFB6DCF4645}" type="presOf" srcId="{7F666526-A141-4663-8385-1E0D47AE237F}" destId="{9672CB23-1C81-4836-BA67-D657240A9D5B}" srcOrd="0" destOrd="0" presId="urn:microsoft.com/office/officeart/2005/8/layout/vList2"/>
    <dgm:cxn modelId="{4937EC1C-9C7C-44CE-A0C5-B0D81D9182FC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99CCFF"/>
        </a:solidFill>
      </dgm:spPr>
      <dgm:t>
        <a:bodyPr/>
        <a:lstStyle/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2017 год – 381,4 млн. рублей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 sz="1800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 sz="1800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 custLinFactNeighborY="26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9F00C5-C1FA-4DFF-9D76-2BDF61A317DA}" type="presOf" srcId="{7F666526-A141-4663-8385-1E0D47AE237F}" destId="{9672CB23-1C81-4836-BA67-D657240A9D5B}" srcOrd="0" destOrd="0" presId="urn:microsoft.com/office/officeart/2005/8/layout/vList2"/>
    <dgm:cxn modelId="{0820E7C4-2035-43CF-BE1D-35CC86F70E5E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F0849643-9C22-490A-AEDF-4689825764FE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Исполнение расходов районного бюджета за 2017 год по муниципальным программам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 custLinFactNeighborX="820" custLinFactNeighborY="-222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0CE80169-4E73-4A49-BB64-D88915DBBA40}" type="presOf" srcId="{7F666526-A141-4663-8385-1E0D47AE237F}" destId="{9672CB23-1C81-4836-BA67-D657240A9D5B}" srcOrd="0" destOrd="0" presId="urn:microsoft.com/office/officeart/2005/8/layout/vList2"/>
    <dgm:cxn modelId="{E862E0C8-5A86-46F3-9911-2B1E2E1A094C}" type="presOf" srcId="{ABFA9FAD-3D80-42DB-9ABB-F8F2EDFF03EA}" destId="{34A33349-23A5-4BCA-B896-25D442223E2E}" srcOrd="0" destOrd="0" presId="urn:microsoft.com/office/officeart/2005/8/layout/vList2"/>
    <dgm:cxn modelId="{9B1F2AED-E53A-4436-AE27-62F0D2595207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99CCFF"/>
        </a:solidFill>
      </dgm:spPr>
      <dgm:t>
        <a:bodyPr/>
        <a:lstStyle/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2017 год – 381,4 млн. рублей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 sz="1800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 sz="1800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 custLinFactNeighborY="26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E88904-2622-4667-B063-9C581D14AA2E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26281180-480E-4640-932D-D0FC8DE7D2F9}" type="presOf" srcId="{7F666526-A141-4663-8385-1E0D47AE237F}" destId="{9672CB23-1C81-4836-BA67-D657240A9D5B}" srcOrd="0" destOrd="0" presId="urn:microsoft.com/office/officeart/2005/8/layout/vList2"/>
    <dgm:cxn modelId="{4D2FFF89-749B-40BD-B214-30B6F4C49033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B86D03A-5F3B-435C-97E6-970E09C567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AD8C73-AD41-415A-8265-0CCFD3C93ED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Исполнение расходов на образование 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64EB3E98-7D77-413F-8CA0-E022F2CF3CB2}" type="parTrans" cxnId="{C3CCEB0C-1EFF-4944-9738-D14B6EEC60FB}">
      <dgm:prSet/>
      <dgm:spPr/>
      <dgm:t>
        <a:bodyPr/>
        <a:lstStyle/>
        <a:p>
          <a:endParaRPr lang="ru-RU"/>
        </a:p>
      </dgm:t>
    </dgm:pt>
    <dgm:pt modelId="{C7234432-1A82-48AD-BD10-0E33EF2501B9}" type="sibTrans" cxnId="{C3CCEB0C-1EFF-4944-9738-D14B6EEC60FB}">
      <dgm:prSet/>
      <dgm:spPr/>
      <dgm:t>
        <a:bodyPr/>
        <a:lstStyle/>
        <a:p>
          <a:endParaRPr lang="ru-RU"/>
        </a:p>
      </dgm:t>
    </dgm:pt>
    <dgm:pt modelId="{23A04BDF-16F3-455D-882A-0DC98D2D33A1}" type="pres">
      <dgm:prSet presAssocID="{3B86D03A-5F3B-435C-97E6-970E09C567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DA4C33-E25A-4F25-BB4C-C0EE3B98AD35}" type="pres">
      <dgm:prSet presAssocID="{5AAD8C73-AD41-415A-8265-0CCFD3C93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CCEB0C-1EFF-4944-9738-D14B6EEC60FB}" srcId="{3B86D03A-5F3B-435C-97E6-970E09C56712}" destId="{5AAD8C73-AD41-415A-8265-0CCFD3C93ED8}" srcOrd="0" destOrd="0" parTransId="{64EB3E98-7D77-413F-8CA0-E022F2CF3CB2}" sibTransId="{C7234432-1A82-48AD-BD10-0E33EF2501B9}"/>
    <dgm:cxn modelId="{71F39ABB-0864-468D-AE77-43AF4A67FB6E}" type="presOf" srcId="{5AAD8C73-AD41-415A-8265-0CCFD3C93ED8}" destId="{47DA4C33-E25A-4F25-BB4C-C0EE3B98AD35}" srcOrd="0" destOrd="0" presId="urn:microsoft.com/office/officeart/2005/8/layout/vList2"/>
    <dgm:cxn modelId="{F62EB2E9-B696-49C7-88C3-A0922BC2679B}" type="presOf" srcId="{3B86D03A-5F3B-435C-97E6-970E09C56712}" destId="{23A04BDF-16F3-455D-882A-0DC98D2D33A1}" srcOrd="0" destOrd="0" presId="urn:microsoft.com/office/officeart/2005/8/layout/vList2"/>
    <dgm:cxn modelId="{C9D1488E-5F42-448F-997B-D0F64087C398}" type="presParOf" srcId="{23A04BDF-16F3-455D-882A-0DC98D2D33A1}" destId="{47DA4C33-E25A-4F25-BB4C-C0EE3B98AD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2015-2017 годах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7D9C95-F058-4863-8440-5B08D0B49170}" type="presOf" srcId="{7F666526-A141-4663-8385-1E0D47AE237F}" destId="{9672CB23-1C81-4836-BA67-D657240A9D5B}" srcOrd="0" destOrd="0" presId="urn:microsoft.com/office/officeart/2005/8/layout/vList2"/>
    <dgm:cxn modelId="{56B157D0-AEEB-4E14-9BDC-3DE573643DFF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EA03FABA-073B-4441-8733-E7E7C3CB25E6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8B1AFD9-6747-4456-B97E-A2F9208CA9DB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D427324-A3C1-4DB7-AA51-5091A5DDB962}" type="pres">
      <dgm:prSet presAssocID="{98B1AFD9-6747-4456-B97E-A2F9208CA9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8DFC3-58D9-4752-87DC-E8397695717C}" type="presOf" srcId="{98B1AFD9-6747-4456-B97E-A2F9208CA9DB}" destId="{CD427324-A3C1-4DB7-AA51-5091A5DDB9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Княгининского района Нижегородской области» на период 2017-2021 годы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FC804010-064B-43D2-BFCD-9233C37CD66C}" type="presOf" srcId="{13241DBC-6D3B-45CD-B799-9C2D5FC54D58}" destId="{8C535405-2260-4631-BD69-7D569D27C877}" srcOrd="0" destOrd="0" presId="urn:microsoft.com/office/officeart/2005/8/layout/vList2"/>
    <dgm:cxn modelId="{09913274-2F93-412B-9A9B-B71EFFB2E8E6}" type="presOf" srcId="{B0E7DF0C-E21F-4022-8D4E-39B0AF1962CF}" destId="{B66468D3-A1FF-4858-82B0-DDACD666AD74}" srcOrd="0" destOrd="0" presId="urn:microsoft.com/office/officeart/2005/8/layout/vList2"/>
    <dgm:cxn modelId="{DB3C0541-B80E-4DC6-B481-F8694146FE1B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3241DBC-6D3B-45CD-B799-9C2D5FC54D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7DF0C-E21F-4022-8D4E-39B0AF1962C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Княгининского района Нижегородской области» на период 2017-2021 годы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D279CE-5A87-407B-8D9A-482BCD3176A0}" type="par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96222B2F-092A-4965-941A-8F9694BED3C7}" type="sibTrans" cxnId="{0DF00A55-E84C-4DFC-A2A5-00BA741C3ED3}">
      <dgm:prSet/>
      <dgm:spPr/>
      <dgm:t>
        <a:bodyPr/>
        <a:lstStyle/>
        <a:p>
          <a:pPr algn="ctr"/>
          <a:endParaRPr lang="ru-RU"/>
        </a:p>
      </dgm:t>
    </dgm:pt>
    <dgm:pt modelId="{8C535405-2260-4631-BD69-7D569D27C877}" type="pres">
      <dgm:prSet presAssocID="{13241DBC-6D3B-45CD-B799-9C2D5FC54D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6468D3-A1FF-4858-82B0-DDACD666AD74}" type="pres">
      <dgm:prSet presAssocID="{B0E7DF0C-E21F-4022-8D4E-39B0AF1962CF}" presName="parentText" presStyleLbl="node1" presStyleIdx="0" presStyleCnt="1" custLinFactNeighborX="868" custLinFactNeighborY="-22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CAFD18-8B18-4E70-8FF0-E20AD5957474}" type="presOf" srcId="{13241DBC-6D3B-45CD-B799-9C2D5FC54D58}" destId="{8C535405-2260-4631-BD69-7D569D27C877}" srcOrd="0" destOrd="0" presId="urn:microsoft.com/office/officeart/2005/8/layout/vList2"/>
    <dgm:cxn modelId="{0DF00A55-E84C-4DFC-A2A5-00BA741C3ED3}" srcId="{13241DBC-6D3B-45CD-B799-9C2D5FC54D58}" destId="{B0E7DF0C-E21F-4022-8D4E-39B0AF1962CF}" srcOrd="0" destOrd="0" parTransId="{40D279CE-5A87-407B-8D9A-482BCD3176A0}" sibTransId="{96222B2F-092A-4965-941A-8F9694BED3C7}"/>
    <dgm:cxn modelId="{A0DCAC48-CD6D-4D95-BBDB-BF0B2EEAEEEB}" type="presOf" srcId="{B0E7DF0C-E21F-4022-8D4E-39B0AF1962CF}" destId="{B66468D3-A1FF-4858-82B0-DDACD666AD74}" srcOrd="0" destOrd="0" presId="urn:microsoft.com/office/officeart/2005/8/layout/vList2"/>
    <dgm:cxn modelId="{78C489B8-062C-40D4-9E99-31CA0F4DA5EF}" type="presParOf" srcId="{8C535405-2260-4631-BD69-7D569D27C877}" destId="{B66468D3-A1FF-4858-82B0-DDACD666AD7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8D43A9A-A628-4F8B-974E-E71A50CCFA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430520-27A7-4407-B3FC-465F6DA907D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безопасности жизни населения Княгининского района Нижегородской области» на 2017-2021 годы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B1EA3608-2F40-44CC-9614-D154A3049D7B}" type="parTrans" cxnId="{4117D194-A019-49C8-B803-2F6A2941410B}">
      <dgm:prSet/>
      <dgm:spPr/>
      <dgm:t>
        <a:bodyPr/>
        <a:lstStyle/>
        <a:p>
          <a:endParaRPr lang="ru-RU"/>
        </a:p>
      </dgm:t>
    </dgm:pt>
    <dgm:pt modelId="{CC76D7CD-626B-419C-98EE-567413AD360B}" type="sibTrans" cxnId="{4117D194-A019-49C8-B803-2F6A2941410B}">
      <dgm:prSet/>
      <dgm:spPr/>
      <dgm:t>
        <a:bodyPr/>
        <a:lstStyle/>
        <a:p>
          <a:endParaRPr lang="ru-RU"/>
        </a:p>
      </dgm:t>
    </dgm:pt>
    <dgm:pt modelId="{BEF27EF2-EF3B-47E0-B917-4F2A92288AE4}" type="pres">
      <dgm:prSet presAssocID="{D8D43A9A-A628-4F8B-974E-E71A50CCFA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07E8EF-5762-4940-AC36-68B968A5742A}" type="pres">
      <dgm:prSet presAssocID="{B8430520-27A7-4407-B3FC-465F6DA907DD}" presName="parentText" presStyleLbl="node1" presStyleIdx="0" presStyleCnt="1" custScaleY="3559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CE8C1C-C6E2-4D53-96E6-D20FB84C7DF3}" type="presOf" srcId="{D8D43A9A-A628-4F8B-974E-E71A50CCFA9E}" destId="{BEF27EF2-EF3B-47E0-B917-4F2A92288AE4}" srcOrd="0" destOrd="0" presId="urn:microsoft.com/office/officeart/2005/8/layout/vList2"/>
    <dgm:cxn modelId="{4117D194-A019-49C8-B803-2F6A2941410B}" srcId="{D8D43A9A-A628-4F8B-974E-E71A50CCFA9E}" destId="{B8430520-27A7-4407-B3FC-465F6DA907DD}" srcOrd="0" destOrd="0" parTransId="{B1EA3608-2F40-44CC-9614-D154A3049D7B}" sibTransId="{CC76D7CD-626B-419C-98EE-567413AD360B}"/>
    <dgm:cxn modelId="{B6D2788C-5FAC-4A42-B36C-B3A8CFC3809E}" type="presOf" srcId="{B8430520-27A7-4407-B3FC-465F6DA907DD}" destId="{F407E8EF-5762-4940-AC36-68B968A5742A}" srcOrd="0" destOrd="0" presId="urn:microsoft.com/office/officeart/2005/8/layout/vList2"/>
    <dgm:cxn modelId="{325A58D4-D8AD-40B5-A13D-B8DB0FEF213C}" type="presParOf" srcId="{BEF27EF2-EF3B-47E0-B917-4F2A92288AE4}" destId="{F407E8EF-5762-4940-AC36-68B968A574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5037234-CD6F-42DA-9178-404307601F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EE000A-AF35-457E-8309-B8EC6EA16AB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</a:r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C749E0BC-366A-444E-8C11-BBC9AB5F9007}" type="parTrans" cxnId="{0F429B4C-5D7D-4661-B450-7487D7DF8979}">
      <dgm:prSet/>
      <dgm:spPr/>
      <dgm:t>
        <a:bodyPr/>
        <a:lstStyle/>
        <a:p>
          <a:endParaRPr lang="ru-RU"/>
        </a:p>
      </dgm:t>
    </dgm:pt>
    <dgm:pt modelId="{8128FBEB-1438-4204-9F98-610A5216EB95}" type="sibTrans" cxnId="{0F429B4C-5D7D-4661-B450-7487D7DF8979}">
      <dgm:prSet/>
      <dgm:spPr/>
      <dgm:t>
        <a:bodyPr/>
        <a:lstStyle/>
        <a:p>
          <a:endParaRPr lang="ru-RU"/>
        </a:p>
      </dgm:t>
    </dgm:pt>
    <dgm:pt modelId="{3261237A-C538-40F4-8151-E7DB5812A4E5}" type="pres">
      <dgm:prSet presAssocID="{E5037234-CD6F-42DA-9178-404307601F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C14B8F-8217-46AB-8F55-1602CC15FB75}" type="pres">
      <dgm:prSet presAssocID="{3BEE000A-AF35-457E-8309-B8EC6EA16ABD}" presName="parentText" presStyleLbl="node1" presStyleIdx="0" presStyleCnt="1" custScaleY="438083" custLinFactNeighborX="-633" custLinFactNeighborY="-260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29541A-7BAE-46E4-83C8-2AEEC19D16E2}" type="presOf" srcId="{E5037234-CD6F-42DA-9178-404307601FEC}" destId="{3261237A-C538-40F4-8151-E7DB5812A4E5}" srcOrd="0" destOrd="0" presId="urn:microsoft.com/office/officeart/2005/8/layout/vList2"/>
    <dgm:cxn modelId="{6FB00976-8A15-4206-ABF7-92C1B5FEBA66}" type="presOf" srcId="{3BEE000A-AF35-457E-8309-B8EC6EA16ABD}" destId="{CAC14B8F-8217-46AB-8F55-1602CC15FB75}" srcOrd="0" destOrd="0" presId="urn:microsoft.com/office/officeart/2005/8/layout/vList2"/>
    <dgm:cxn modelId="{0F429B4C-5D7D-4661-B450-7487D7DF8979}" srcId="{E5037234-CD6F-42DA-9178-404307601FEC}" destId="{3BEE000A-AF35-457E-8309-B8EC6EA16ABD}" srcOrd="0" destOrd="0" parTransId="{C749E0BC-366A-444E-8C11-BBC9AB5F9007}" sibTransId="{8128FBEB-1438-4204-9F98-610A5216EB95}"/>
    <dgm:cxn modelId="{D8544F8D-1554-4D89-B5A5-FBE64B8609EA}" type="presParOf" srcId="{3261237A-C538-40F4-8151-E7DB5812A4E5}" destId="{CAC14B8F-8217-46AB-8F55-1602CC15FB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сельскохозяйственного производства в 2017 году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/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/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2FF627E1-4E15-4997-A82E-FB2EFA92A4E2}" type="presOf" srcId="{D2BE81CE-2E07-4C6A-96DF-2A7A00B88C02}" destId="{C31EDCAE-161D-4C87-86E4-B7FC5EDAC3BC}" srcOrd="0" destOrd="0" presId="urn:microsoft.com/office/officeart/2005/8/layout/vList2"/>
    <dgm:cxn modelId="{C3602452-3072-4E1C-A811-932613DA6F4A}" type="presOf" srcId="{FBF18CAF-D69E-4074-9FB6-8CFAD52FD9A8}" destId="{8143A01D-B7A7-4D87-9B91-4941743D5C7C}" srcOrd="0" destOrd="0" presId="urn:microsoft.com/office/officeart/2005/8/layout/vList2"/>
    <dgm:cxn modelId="{7578859D-BA92-48C4-9378-406A07BA27C7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936CDF3-E8EC-48C7-BE77-6BA80D907F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189AAB-6E58-4F87-A2BD-A7BB3B77DAB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599360-A705-4FFE-B39A-D147063E1A32}" type="parTrans" cxnId="{7B1E3487-1921-4ECC-9967-3939CA11123C}">
      <dgm:prSet/>
      <dgm:spPr/>
      <dgm:t>
        <a:bodyPr/>
        <a:lstStyle/>
        <a:p>
          <a:endParaRPr lang="ru-RU"/>
        </a:p>
      </dgm:t>
    </dgm:pt>
    <dgm:pt modelId="{2B6066F1-C42A-4E4D-B0D8-32BE5DBE36FE}" type="sibTrans" cxnId="{7B1E3487-1921-4ECC-9967-3939CA11123C}">
      <dgm:prSet/>
      <dgm:spPr/>
      <dgm:t>
        <a:bodyPr/>
        <a:lstStyle/>
        <a:p>
          <a:endParaRPr lang="ru-RU"/>
        </a:p>
      </dgm:t>
    </dgm:pt>
    <dgm:pt modelId="{37C4A69D-4841-420B-9CE7-E35A4E93AAB4}" type="pres">
      <dgm:prSet presAssocID="{F936CDF3-E8EC-48C7-BE77-6BA80D907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10CB2-7AFF-4814-AAF5-537FDBEF5481}" type="pres">
      <dgm:prSet presAssocID="{47189AAB-6E58-4F87-A2BD-A7BB3B77DAB7}" presName="parentText" presStyleLbl="node1" presStyleIdx="0" presStyleCnt="1" custLinFactY="-100000" custLinFactNeighborX="-1351" custLinFactNeighborY="-1789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1E3487-1921-4ECC-9967-3939CA11123C}" srcId="{F936CDF3-E8EC-48C7-BE77-6BA80D907F5C}" destId="{47189AAB-6E58-4F87-A2BD-A7BB3B77DAB7}" srcOrd="0" destOrd="0" parTransId="{1A599360-A705-4FFE-B39A-D147063E1A32}" sibTransId="{2B6066F1-C42A-4E4D-B0D8-32BE5DBE36FE}"/>
    <dgm:cxn modelId="{BE2DE8F3-CE12-4ADB-9EA4-C20C565335A0}" type="presOf" srcId="{47189AAB-6E58-4F87-A2BD-A7BB3B77DAB7}" destId="{91410CB2-7AFF-4814-AAF5-537FDBEF5481}" srcOrd="0" destOrd="0" presId="urn:microsoft.com/office/officeart/2005/8/layout/vList2"/>
    <dgm:cxn modelId="{58624CFE-5D57-49FA-BC97-3F94CFE4D872}" type="presOf" srcId="{F936CDF3-E8EC-48C7-BE77-6BA80D907F5C}" destId="{37C4A69D-4841-420B-9CE7-E35A4E93AAB4}" srcOrd="0" destOrd="0" presId="urn:microsoft.com/office/officeart/2005/8/layout/vList2"/>
    <dgm:cxn modelId="{A79CA54F-DAC8-4CB2-B1E4-1E0C0DB93967}" type="presParOf" srcId="{37C4A69D-4841-420B-9CE7-E35A4E93AAB4}" destId="{91410CB2-7AFF-4814-AAF5-537FDBEF548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3AD1EF7-F852-4940-AD2C-82C9461AB12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2017 году –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39,8 млн. рублей, </a:t>
          </a:r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 них:</a:t>
          </a:r>
          <a:endParaRPr lang="ru-RU" sz="1600" b="0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/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LinFactNeighborX="1351" custLinFactNeighborY="198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1103B-92A0-49ED-970C-38015C11211C}" type="presOf" srcId="{13AD1EF7-F852-4940-AD2C-82C9461AB127}" destId="{81D3C7B2-FDAC-4BE5-8931-3106AC7BBEF3}" srcOrd="0" destOrd="0" presId="urn:microsoft.com/office/officeart/2005/8/layout/vList2"/>
    <dgm:cxn modelId="{818F96EA-2098-4E67-AB1B-C89B1F4E3385}" type="presOf" srcId="{8D43FDF4-BC63-4684-BCD8-BDEBB42ECE5C}" destId="{BD03FD08-F807-449D-80DA-D60F4B455B94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030B5C46-9A6F-4CF8-B964-899B13EDE2FA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4B588C0-D979-4EE8-BF2A-1FFC0D775EE8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45C6191-10D8-436F-8133-2180851589A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6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возмещение части затрат организаций агропромышленного комплекса на уплату процентов за пользование кредитными ресурсами –  </a:t>
          </a:r>
          <a:r>
            <a:rPr lang="ru-RU" sz="16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9,8 млн. рублей</a:t>
          </a:r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C0931E-CD17-4910-BEC1-41A28E2CD39B}" type="parTrans" cxnId="{7F0423AF-BD2C-494E-BFDE-37F21F2040BE}">
      <dgm:prSet/>
      <dgm:spPr/>
      <dgm:t>
        <a:bodyPr/>
        <a:lstStyle/>
        <a:p>
          <a:endParaRPr lang="ru-RU"/>
        </a:p>
      </dgm:t>
    </dgm:pt>
    <dgm:pt modelId="{5621201F-949D-4730-B973-B1EFE2EEA3FF}" type="sibTrans" cxnId="{7F0423AF-BD2C-494E-BFDE-37F21F2040BE}">
      <dgm:prSet/>
      <dgm:spPr/>
      <dgm:t>
        <a:bodyPr/>
        <a:lstStyle/>
        <a:p>
          <a:endParaRPr lang="ru-RU"/>
        </a:p>
      </dgm:t>
    </dgm:pt>
    <dgm:pt modelId="{9EED0B9D-3AA9-493E-B6CA-D8060F7CED7D}" type="pres">
      <dgm:prSet presAssocID="{D4B588C0-D979-4EE8-BF2A-1FFC0D775E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68A13A-E422-439D-B740-4CBD586D2AB7}" type="pres">
      <dgm:prSet presAssocID="{045C6191-10D8-436F-8133-2180851589AE}" presName="parentText" presStyleLbl="node1" presStyleIdx="0" presStyleCnt="1" custScaleX="100000" custScaleY="441406" custLinFactNeighborY="700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88EB09-1B75-4C3C-A29F-88356F5ABC10}" type="presOf" srcId="{D4B588C0-D979-4EE8-BF2A-1FFC0D775EE8}" destId="{9EED0B9D-3AA9-493E-B6CA-D8060F7CED7D}" srcOrd="0" destOrd="0" presId="urn:microsoft.com/office/officeart/2005/8/layout/vList2"/>
    <dgm:cxn modelId="{7F0423AF-BD2C-494E-BFDE-37F21F2040BE}" srcId="{D4B588C0-D979-4EE8-BF2A-1FFC0D775EE8}" destId="{045C6191-10D8-436F-8133-2180851589AE}" srcOrd="0" destOrd="0" parTransId="{C6C0931E-CD17-4910-BEC1-41A28E2CD39B}" sibTransId="{5621201F-949D-4730-B973-B1EFE2EEA3FF}"/>
    <dgm:cxn modelId="{A71189CD-50BE-47D4-98F2-C57A34AC5787}" type="presOf" srcId="{045C6191-10D8-436F-8133-2180851589AE}" destId="{2F68A13A-E422-439D-B740-4CBD586D2AB7}" srcOrd="0" destOrd="0" presId="urn:microsoft.com/office/officeart/2005/8/layout/vList2"/>
    <dgm:cxn modelId="{31374B16-851D-45E5-BDE4-EB286E87BFD5}" type="presParOf" srcId="{9EED0B9D-3AA9-493E-B6CA-D8060F7CED7D}" destId="{2F68A13A-E422-439D-B740-4CBD586D2AB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814179D-1EFB-4408-955D-83FE924BB17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76929" custLinFactNeighborX="-2703" custLinFactNeighborY="779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D1D486F6-DF49-4155-9955-70DBD565B60E}" type="presOf" srcId="{F5DB34CF-1E4A-4248-B74A-85ACED96A8F5}" destId="{6BD1DC1D-F2B4-4B3E-AFC7-75C74C0BE2A0}" srcOrd="0" destOrd="0" presId="urn:microsoft.com/office/officeart/2005/8/layout/vList2"/>
    <dgm:cxn modelId="{F335C077-31DD-4421-9DCA-DFBF122108FB}" type="presOf" srcId="{C814179D-1EFB-4408-955D-83FE924BB17B}" destId="{F935C2B4-D2E2-477A-BFAE-456650DE7BC8}" srcOrd="0" destOrd="0" presId="urn:microsoft.com/office/officeart/2005/8/layout/vList2"/>
    <dgm:cxn modelId="{9666CE6B-56F8-44B7-B293-C3C6B80A43EE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обустройство мест массового отдыха населения (городских парков)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6A8A9F-1EAA-4A46-AFA2-BC8105141A0B}" type="presOf" srcId="{FBF18CAF-D69E-4074-9FB6-8CFAD52FD9A8}" destId="{8143A01D-B7A7-4D87-9B91-4941743D5C7C}" srcOrd="0" destOrd="0" presId="urn:microsoft.com/office/officeart/2005/8/layout/vList2"/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377CEDBD-A1C1-4991-ACE5-C74BE86BC3FC}" type="presOf" srcId="{D2BE81CE-2E07-4C6A-96DF-2A7A00B88C02}" destId="{C31EDCAE-161D-4C87-86E4-B7FC5EDAC3BC}" srcOrd="0" destOrd="0" presId="urn:microsoft.com/office/officeart/2005/8/layout/vList2"/>
    <dgm:cxn modelId="{03F70BB3-9C2A-4B23-8B26-F56B39F57AFB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98B1AFD9-6747-4456-B97E-A2F9208CA9DB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120CAC7C-75A7-4135-A4A4-B6096D75C30D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 рамках реализации государственной программы «Обеспечение населения Нижегородской области качественными услугами в сфере жилищно-коммунального хозяйства на условиях софинансирования бюджету </a:t>
          </a:r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г.Княгинино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 2017 году были предоставлены средства из областного и федерального бюджетов на обустройство мест массового отдыха населения. Средства направлены на благоустройство сквера в </a:t>
          </a:r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г.Княгинино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</a:t>
          </a:r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сумме 4 429 тысяч рублей, в том числе за счет средств:</a:t>
          </a:r>
          <a:endParaRPr lang="ru-RU" sz="20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7F58D2-4359-448A-BCFB-302F3C78E1D4}" type="parTrans" cxnId="{67F68A57-C6C2-47E1-BE6C-276D4E5FFD1F}">
      <dgm:prSet/>
      <dgm:spPr/>
      <dgm:t>
        <a:bodyPr/>
        <a:lstStyle/>
        <a:p>
          <a:endParaRPr lang="ru-RU" sz="2000"/>
        </a:p>
      </dgm:t>
    </dgm:pt>
    <dgm:pt modelId="{0DCCEF60-362B-40D7-87C0-D3020DDF52FE}" type="sibTrans" cxnId="{67F68A57-C6C2-47E1-BE6C-276D4E5FFD1F}">
      <dgm:prSet/>
      <dgm:spPr/>
      <dgm:t>
        <a:bodyPr/>
        <a:lstStyle/>
        <a:p>
          <a:endParaRPr lang="ru-RU" sz="2000"/>
        </a:p>
      </dgm:t>
    </dgm:pt>
    <dgm:pt modelId="{54715179-CC86-4DAA-B0F2-43AD38C93A0E}">
      <dgm:prSet custT="1"/>
      <dgm:spPr/>
      <dgm:t>
        <a:bodyPr/>
        <a:lstStyle/>
        <a:p>
          <a:pPr algn="ctr" rtl="0"/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8895537-2C8B-4834-91C6-ADA43728AD62}" type="parTrans" cxnId="{A6A0B5DA-A6FB-4294-91A5-44EE305EDA75}">
      <dgm:prSet/>
      <dgm:spPr/>
      <dgm:t>
        <a:bodyPr/>
        <a:lstStyle/>
        <a:p>
          <a:endParaRPr lang="ru-RU" sz="2000"/>
        </a:p>
      </dgm:t>
    </dgm:pt>
    <dgm:pt modelId="{0E28B5D7-7AFF-4330-91BE-3A4222D7FCDB}" type="sibTrans" cxnId="{A6A0B5DA-A6FB-4294-91A5-44EE305EDA75}">
      <dgm:prSet/>
      <dgm:spPr/>
      <dgm:t>
        <a:bodyPr/>
        <a:lstStyle/>
        <a:p>
          <a:endParaRPr lang="ru-RU" sz="2000"/>
        </a:p>
      </dgm:t>
    </dgm:pt>
    <dgm:pt modelId="{CD427324-A3C1-4DB7-AA51-5091A5DDB962}" type="pres">
      <dgm:prSet presAssocID="{98B1AFD9-6747-4456-B97E-A2F9208CA9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CCD9D3-9F0F-4737-BC55-806A60D9BE2B}" type="pres">
      <dgm:prSet presAssocID="{120CAC7C-75A7-4135-A4A4-B6096D75C30D}" presName="parentText" presStyleLbl="node1" presStyleIdx="0" presStyleCnt="2" custScaleY="568121" custLinFactNeighborY="-17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80E49F-6766-47B4-BB01-EA9549C8DB88}" type="pres">
      <dgm:prSet presAssocID="{0DCCEF60-362B-40D7-87C0-D3020DDF52FE}" presName="spacer" presStyleCnt="0"/>
      <dgm:spPr/>
    </dgm:pt>
    <dgm:pt modelId="{52173A28-D217-4EFF-9D90-F294A08C2300}" type="pres">
      <dgm:prSet presAssocID="{54715179-CC86-4DAA-B0F2-43AD38C93A0E}" presName="parentText" presStyleLbl="node1" presStyleIdx="1" presStyleCnt="2" custScaleY="290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A0B5DA-A6FB-4294-91A5-44EE305EDA75}" srcId="{98B1AFD9-6747-4456-B97E-A2F9208CA9DB}" destId="{54715179-CC86-4DAA-B0F2-43AD38C93A0E}" srcOrd="1" destOrd="0" parTransId="{18895537-2C8B-4834-91C6-ADA43728AD62}" sibTransId="{0E28B5D7-7AFF-4330-91BE-3A4222D7FCDB}"/>
    <dgm:cxn modelId="{C5827AA9-50AD-448D-85C9-71040466D121}" type="presOf" srcId="{54715179-CC86-4DAA-B0F2-43AD38C93A0E}" destId="{52173A28-D217-4EFF-9D90-F294A08C2300}" srcOrd="0" destOrd="0" presId="urn:microsoft.com/office/officeart/2005/8/layout/vList2"/>
    <dgm:cxn modelId="{67F68A57-C6C2-47E1-BE6C-276D4E5FFD1F}" srcId="{98B1AFD9-6747-4456-B97E-A2F9208CA9DB}" destId="{120CAC7C-75A7-4135-A4A4-B6096D75C30D}" srcOrd="0" destOrd="0" parTransId="{3D7F58D2-4359-448A-BCFB-302F3C78E1D4}" sibTransId="{0DCCEF60-362B-40D7-87C0-D3020DDF52FE}"/>
    <dgm:cxn modelId="{023022A0-AE76-4A37-A8A9-ED2BD99875F6}" type="presOf" srcId="{98B1AFD9-6747-4456-B97E-A2F9208CA9DB}" destId="{CD427324-A3C1-4DB7-AA51-5091A5DDB962}" srcOrd="0" destOrd="0" presId="urn:microsoft.com/office/officeart/2005/8/layout/vList2"/>
    <dgm:cxn modelId="{FB2AEAF3-CB6C-427E-9A4D-C2D7261C1D0C}" type="presOf" srcId="{120CAC7C-75A7-4135-A4A4-B6096D75C30D}" destId="{48CCD9D3-9F0F-4737-BC55-806A60D9BE2B}" srcOrd="0" destOrd="0" presId="urn:microsoft.com/office/officeart/2005/8/layout/vList2"/>
    <dgm:cxn modelId="{02450C7B-2C05-4798-BC1B-72AC9F7CDA9D}" type="presParOf" srcId="{CD427324-A3C1-4DB7-AA51-5091A5DDB962}" destId="{48CCD9D3-9F0F-4737-BC55-806A60D9BE2B}" srcOrd="0" destOrd="0" presId="urn:microsoft.com/office/officeart/2005/8/layout/vList2"/>
    <dgm:cxn modelId="{0D20386D-B245-494B-9225-F93F0719E763}" type="presParOf" srcId="{CD427324-A3C1-4DB7-AA51-5091A5DDB962}" destId="{6580E49F-6766-47B4-BB01-EA9549C8DB88}" srcOrd="1" destOrd="0" presId="urn:microsoft.com/office/officeart/2005/8/layout/vList2"/>
    <dgm:cxn modelId="{8EBF3AB8-DEDF-4DDE-80EB-B0C9C101680D}" type="presParOf" srcId="{CD427324-A3C1-4DB7-AA51-5091A5DDB962}" destId="{52173A28-D217-4EFF-9D90-F294A08C23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E5D84ACA-03AB-4C66-BAA1-838073329259}" type="presOf" srcId="{FBF18CAF-D69E-4074-9FB6-8CFAD52FD9A8}" destId="{8143A01D-B7A7-4D87-9B91-4941743D5C7C}" srcOrd="0" destOrd="0" presId="urn:microsoft.com/office/officeart/2005/8/layout/vList2"/>
    <dgm:cxn modelId="{86B53B17-5A44-4623-901D-34D8E4D713B9}" type="presOf" srcId="{D2BE81CE-2E07-4C6A-96DF-2A7A00B88C02}" destId="{C31EDCAE-161D-4C87-86E4-B7FC5EDAC3BC}" srcOrd="0" destOrd="0" presId="urn:microsoft.com/office/officeart/2005/8/layout/vList2"/>
    <dgm:cxn modelId="{D6214E9E-0DBD-4FAE-992A-DF52921466B7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F0D7FFCA-886E-476E-B27D-E32B43438813}" type="presOf" srcId="{D2BE81CE-2E07-4C6A-96DF-2A7A00B88C02}" destId="{C31EDCAE-161D-4C87-86E4-B7FC5EDAC3BC}" srcOrd="0" destOrd="0" presId="urn:microsoft.com/office/officeart/2005/8/layout/vList2"/>
    <dgm:cxn modelId="{B3BE0133-A336-43D6-AA4E-9664A5BCEC4F}" type="presOf" srcId="{FBF18CAF-D69E-4074-9FB6-8CFAD52FD9A8}" destId="{8143A01D-B7A7-4D87-9B91-4941743D5C7C}" srcOrd="0" destOrd="0" presId="urn:microsoft.com/office/officeart/2005/8/layout/vList2"/>
    <dgm:cxn modelId="{F7290DF0-9407-46BF-80EF-1CFEF72D1D6A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9E8E4C36-B9EA-4ED8-B88F-13158F8A3ECC}" type="presOf" srcId="{D2BE81CE-2E07-4C6A-96DF-2A7A00B88C02}" destId="{C31EDCAE-161D-4C87-86E4-B7FC5EDAC3BC}" srcOrd="0" destOrd="0" presId="urn:microsoft.com/office/officeart/2005/8/layout/vList2"/>
    <dgm:cxn modelId="{39B76C3B-145F-4D86-A17F-79C5E4013309}" type="presOf" srcId="{FBF18CAF-D69E-4074-9FB6-8CFAD52FD9A8}" destId="{8143A01D-B7A7-4D87-9B91-4941743D5C7C}" srcOrd="0" destOrd="0" presId="urn:microsoft.com/office/officeart/2005/8/layout/vList2"/>
    <dgm:cxn modelId="{8C061B31-61E2-4E1A-AFDB-F9379F6F4ADE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LinFactNeighborY="100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33AA95CE-DC04-414F-ABF6-B02225600C1D}" type="presOf" srcId="{FBF18CAF-D69E-4074-9FB6-8CFAD52FD9A8}" destId="{8143A01D-B7A7-4D87-9B91-4941743D5C7C}" srcOrd="0" destOrd="0" presId="urn:microsoft.com/office/officeart/2005/8/layout/vList2"/>
    <dgm:cxn modelId="{C3FCB96F-BA7E-4174-90CF-293BDCE673E5}" type="presOf" srcId="{D2BE81CE-2E07-4C6A-96DF-2A7A00B88C02}" destId="{C31EDCAE-161D-4C87-86E4-B7FC5EDAC3BC}" srcOrd="0" destOrd="0" presId="urn:microsoft.com/office/officeart/2005/8/layout/vList2"/>
    <dgm:cxn modelId="{B9073B71-D402-4E0D-A8BA-D389FD7C7F96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F2ABEE02-82A2-481B-91D0-4642BAAC53D7}" type="presOf" srcId="{FBF18CAF-D69E-4074-9FB6-8CFAD52FD9A8}" destId="{8143A01D-B7A7-4D87-9B91-4941743D5C7C}" srcOrd="0" destOrd="0" presId="urn:microsoft.com/office/officeart/2005/8/layout/vList2"/>
    <dgm:cxn modelId="{1958DE80-3D76-42AB-9627-4FDC8AAA74DF}" type="presOf" srcId="{D2BE81CE-2E07-4C6A-96DF-2A7A00B88C02}" destId="{C31EDCAE-161D-4C87-86E4-B7FC5EDAC3BC}" srcOrd="0" destOrd="0" presId="urn:microsoft.com/office/officeart/2005/8/layout/vList2"/>
    <dgm:cxn modelId="{3EAD3682-69DA-41F4-A863-71B6B7621CB6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B06983-3767-4747-8E7A-452D61A50C8A}" type="presOf" srcId="{FBF18CAF-D69E-4074-9FB6-8CFAD52FD9A8}" destId="{8143A01D-B7A7-4D87-9B91-4941743D5C7C}" srcOrd="0" destOrd="0" presId="urn:microsoft.com/office/officeart/2005/8/layout/vList2"/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99578F1C-E4C1-4548-B3B0-B7047F82C21D}" type="presOf" srcId="{D2BE81CE-2E07-4C6A-96DF-2A7A00B88C02}" destId="{C31EDCAE-161D-4C87-86E4-B7FC5EDAC3BC}" srcOrd="0" destOrd="0" presId="urn:microsoft.com/office/officeart/2005/8/layout/vList2"/>
    <dgm:cxn modelId="{0B3E32CB-8762-4D28-AF3A-8B25712A9D65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2BE81CE-2E07-4C6A-96DF-2A7A00B88C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F18CAF-D69E-4074-9FB6-8CFAD52FD9A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Содержание дорог Княгининского района</a:t>
          </a:r>
          <a:endParaRPr lang="ru-RU" sz="2400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2017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D5C94E2-AF9C-43A8-A52C-E1BCE78280A0}" type="par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FE22A26-C2BB-4A5F-8272-55A26B249303}" type="sibTrans" cxnId="{BCB41B04-4C15-4E83-975F-17D1192ACE7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1EDCAE-161D-4C87-86E4-B7FC5EDAC3BC}" type="pres">
      <dgm:prSet presAssocID="{D2BE81CE-2E07-4C6A-96DF-2A7A00B88C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3A01D-B7A7-4D87-9B91-4941743D5C7C}" type="pres">
      <dgm:prSet presAssocID="{FBF18CAF-D69E-4074-9FB6-8CFAD52FD9A8}" presName="parentText" presStyleLbl="node1" presStyleIdx="0" presStyleCnt="1" custScaleY="217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41B04-4C15-4E83-975F-17D1192ACE77}" srcId="{D2BE81CE-2E07-4C6A-96DF-2A7A00B88C02}" destId="{FBF18CAF-D69E-4074-9FB6-8CFAD52FD9A8}" srcOrd="0" destOrd="0" parTransId="{AD5C94E2-AF9C-43A8-A52C-E1BCE78280A0}" sibTransId="{FFE22A26-C2BB-4A5F-8272-55A26B249303}"/>
    <dgm:cxn modelId="{E517AC95-9BB4-45C2-BD1C-C11ACF5553C1}" type="presOf" srcId="{FBF18CAF-D69E-4074-9FB6-8CFAD52FD9A8}" destId="{8143A01D-B7A7-4D87-9B91-4941743D5C7C}" srcOrd="0" destOrd="0" presId="urn:microsoft.com/office/officeart/2005/8/layout/vList2"/>
    <dgm:cxn modelId="{2D5AA772-F96B-4ECF-ABC2-51B098F696E2}" type="presOf" srcId="{D2BE81CE-2E07-4C6A-96DF-2A7A00B88C02}" destId="{C31EDCAE-161D-4C87-86E4-B7FC5EDAC3BC}" srcOrd="0" destOrd="0" presId="urn:microsoft.com/office/officeart/2005/8/layout/vList2"/>
    <dgm:cxn modelId="{8F8CCAD8-7E83-4ABD-A023-5164B67ED0E8}" type="presParOf" srcId="{C31EDCAE-161D-4C87-86E4-B7FC5EDAC3BC}" destId="{8143A01D-B7A7-4D87-9B91-4941743D5C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02FDED4-B473-4497-9F4F-A10B2B3D06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BF8530-B876-4EA8-8753-E341D790299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algn="ctr"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2017 году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056ECCB-2E55-42CF-A216-9F5C96ECDE48}" type="parTrans" cxnId="{DB8ADBBE-5DAD-4189-A1A7-0E8B4B17425D}">
      <dgm:prSet/>
      <dgm:spPr/>
      <dgm:t>
        <a:bodyPr/>
        <a:lstStyle/>
        <a:p>
          <a:endParaRPr lang="ru-RU"/>
        </a:p>
      </dgm:t>
    </dgm:pt>
    <dgm:pt modelId="{88F00DFA-A3E6-4CC2-AD36-2BEEF3490A79}" type="sibTrans" cxnId="{DB8ADBBE-5DAD-4189-A1A7-0E8B4B17425D}">
      <dgm:prSet/>
      <dgm:spPr/>
      <dgm:t>
        <a:bodyPr/>
        <a:lstStyle/>
        <a:p>
          <a:endParaRPr lang="ru-RU"/>
        </a:p>
      </dgm:t>
    </dgm:pt>
    <dgm:pt modelId="{B3266DEE-6A4B-4AF5-9D4B-1CDD5A01D09E}" type="pres">
      <dgm:prSet presAssocID="{302FDED4-B473-4497-9F4F-A10B2B3D06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9930CE-D79E-49C8-93BD-EAFFA898583E}" type="pres">
      <dgm:prSet presAssocID="{BFBF8530-B876-4EA8-8753-E341D790299B}" presName="parentText" presStyleLbl="node1" presStyleIdx="0" presStyleCnt="1" custScaleY="79391" custLinFactNeighborX="-749" custLinFactNeighborY="-99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ADBBE-5DAD-4189-A1A7-0E8B4B17425D}" srcId="{302FDED4-B473-4497-9F4F-A10B2B3D06AF}" destId="{BFBF8530-B876-4EA8-8753-E341D790299B}" srcOrd="0" destOrd="0" parTransId="{4056ECCB-2E55-42CF-A216-9F5C96ECDE48}" sibTransId="{88F00DFA-A3E6-4CC2-AD36-2BEEF3490A79}"/>
    <dgm:cxn modelId="{EF1F28B5-DBF7-4A47-B0C9-6AA91AAC302D}" type="presOf" srcId="{302FDED4-B473-4497-9F4F-A10B2B3D06AF}" destId="{B3266DEE-6A4B-4AF5-9D4B-1CDD5A01D09E}" srcOrd="0" destOrd="0" presId="urn:microsoft.com/office/officeart/2005/8/layout/vList2"/>
    <dgm:cxn modelId="{99874AE8-0916-4174-A95B-9112F84659CB}" type="presOf" srcId="{BFBF8530-B876-4EA8-8753-E341D790299B}" destId="{6A9930CE-D79E-49C8-93BD-EAFFA898583E}" srcOrd="0" destOrd="0" presId="urn:microsoft.com/office/officeart/2005/8/layout/vList2"/>
    <dgm:cxn modelId="{BD1B6905-A660-40E2-B26D-713CC16F623E}" type="presParOf" srcId="{B3266DEE-6A4B-4AF5-9D4B-1CDD5A01D09E}" destId="{6A9930CE-D79E-49C8-93BD-EAFFA89858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0"/>
          <a:ext cx="8715435" cy="642563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Исполнение расходов районного бюджета за 2017 год по муниципальным программам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67" y="31367"/>
        <a:ext cx="8652701" cy="57982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127"/>
          <a:ext cx="8534751" cy="359912"/>
        </a:xfrm>
        <a:prstGeom prst="roundRect">
          <a:avLst/>
        </a:prstGeom>
        <a:solidFill>
          <a:srgbClr val="99CCFF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2017 год – 381,4 млн. рублей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69" y="17696"/>
        <a:ext cx="8499613" cy="3247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0"/>
          <a:ext cx="8715435" cy="642563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Исполнение расходов районного бюджета за 2017 год по муниципальным программам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67" y="31367"/>
        <a:ext cx="8652701" cy="57982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127"/>
          <a:ext cx="8534751" cy="359912"/>
        </a:xfrm>
        <a:prstGeom prst="roundRect">
          <a:avLst/>
        </a:prstGeom>
        <a:solidFill>
          <a:srgbClr val="99CCFF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2017 год – 381,4 млн. рублей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69" y="17696"/>
        <a:ext cx="8499613" cy="3247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A4C33-E25A-4F25-BB4C-C0EE3B98AD35}">
      <dsp:nvSpPr>
        <dsp:cNvPr id="0" name=""/>
        <dsp:cNvSpPr/>
      </dsp:nvSpPr>
      <dsp:spPr>
        <a:xfrm>
          <a:off x="0" y="8776"/>
          <a:ext cx="8329641" cy="63647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Исполнение расходов на образование 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070" y="39846"/>
        <a:ext cx="8267501" cy="57433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5333"/>
          <a:ext cx="8229599" cy="78623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Достигнутые результаты в образовании в 2015-2017 годах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381" y="43714"/>
        <a:ext cx="8152837" cy="70947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360"/>
          <a:ext cx="8391875" cy="939062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Княгининского района Нижегородской области» на период 2017-2021 годы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41" y="46201"/>
        <a:ext cx="8300193" cy="84738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468D3-A1FF-4858-82B0-DDACD666AD74}">
      <dsp:nvSpPr>
        <dsp:cNvPr id="0" name=""/>
        <dsp:cNvSpPr/>
      </dsp:nvSpPr>
      <dsp:spPr>
        <a:xfrm>
          <a:off x="0" y="0"/>
          <a:ext cx="8391875" cy="939062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«Развитие предпринимательства Княгининского района Нижегородской области» на период 2017-2021 годы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41" y="45841"/>
        <a:ext cx="8300193" cy="84738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7E8EF-5762-4940-AC36-68B968A5742A}">
      <dsp:nvSpPr>
        <dsp:cNvPr id="0" name=""/>
        <dsp:cNvSpPr/>
      </dsp:nvSpPr>
      <dsp:spPr>
        <a:xfrm>
          <a:off x="0" y="423"/>
          <a:ext cx="8293923" cy="867498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Итоги реализации муниципальной программы «Обеспечение безопасности жизни населения Княгининского района Нижегородской области» на 2017-2021 годы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48" y="42771"/>
        <a:ext cx="8209227" cy="78280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14B8F-8217-46AB-8F55-1602CC15FB75}">
      <dsp:nvSpPr>
        <dsp:cNvPr id="0" name=""/>
        <dsp:cNvSpPr/>
      </dsp:nvSpPr>
      <dsp:spPr>
        <a:xfrm>
          <a:off x="0" y="0"/>
          <a:ext cx="8491874" cy="1151002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Итоги муниципальной программы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87" y="56187"/>
        <a:ext cx="8379500" cy="103862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82"/>
          <a:ext cx="7429552" cy="796742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сельскохозяйственного производства в 2017 году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94" y="38976"/>
        <a:ext cx="7351764" cy="71895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10CB2-7AFF-4814-AAF5-537FDBEF5481}">
      <dsp:nvSpPr>
        <dsp:cNvPr id="0" name=""/>
        <dsp:cNvSpPr/>
      </dsp:nvSpPr>
      <dsp:spPr>
        <a:xfrm>
          <a:off x="0" y="0"/>
          <a:ext cx="4643470" cy="8424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123" y="41123"/>
        <a:ext cx="4561224" cy="76015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7B2-FDAC-4BE5-8931-3106AC7BBEF3}">
      <dsp:nvSpPr>
        <dsp:cNvPr id="0" name=""/>
        <dsp:cNvSpPr/>
      </dsp:nvSpPr>
      <dsp:spPr>
        <a:xfrm>
          <a:off x="0" y="181"/>
          <a:ext cx="5214973" cy="785636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2017 году –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39,8 млн. рублей, </a:t>
          </a: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 них:</a:t>
          </a:r>
          <a:endParaRPr lang="ru-RU" sz="1600" b="0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52" y="38533"/>
        <a:ext cx="5138269" cy="70893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8A13A-E422-439D-B740-4CBD586D2AB7}">
      <dsp:nvSpPr>
        <dsp:cNvPr id="0" name=""/>
        <dsp:cNvSpPr/>
      </dsp:nvSpPr>
      <dsp:spPr>
        <a:xfrm>
          <a:off x="0" y="906"/>
          <a:ext cx="4643470" cy="927787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возмещение части затрат организаций агропромышленного комплекса на уплату процентов за пользование кредитными ресурсами –  </a:t>
          </a:r>
          <a:r>
            <a:rPr lang="ru-RU" sz="16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9,8 млн. рублей</a:t>
          </a: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291" y="46197"/>
        <a:ext cx="4552888" cy="83720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5C2B4-D2E2-477A-BFAE-456650DE7BC8}">
      <dsp:nvSpPr>
        <dsp:cNvPr id="0" name=""/>
        <dsp:cNvSpPr/>
      </dsp:nvSpPr>
      <dsp:spPr>
        <a:xfrm>
          <a:off x="0" y="7023"/>
          <a:ext cx="4572032" cy="92167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992" y="52015"/>
        <a:ext cx="4482048" cy="83168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858178" cy="71385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обустройство мест массового отдыха населения (городских парков)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788482" cy="64416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CD9D3-9F0F-4737-BC55-806A60D9BE2B}">
      <dsp:nvSpPr>
        <dsp:cNvPr id="0" name=""/>
        <dsp:cNvSpPr/>
      </dsp:nvSpPr>
      <dsp:spPr>
        <a:xfrm>
          <a:off x="0" y="1074"/>
          <a:ext cx="8358245" cy="2167845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 рамках реализации государственной программы «Обеспечение населения Нижегородской области качественными услугами в сфере жилищно-коммунального хозяйства на условиях софинансирования бюджету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г.Княгинино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 2017 году были предоставлены средства из областного и федерального бюджетов на обустройство мест массового отдыха населения. Средства направлены на благоустройство сквера в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г.Княгинино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</a:t>
          </a:r>
          <a:r>
            <a:rPr lang="ru-RU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сумме 4 429 тысяч рублей, в том числе за счет средств:</a:t>
          </a:r>
          <a:endParaRPr lang="ru-RU" sz="20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5825" y="106899"/>
        <a:ext cx="8146595" cy="1956195"/>
      </dsp:txXfrm>
    </dsp:sp>
    <dsp:sp modelId="{52173A28-D217-4EFF-9D90-F294A08C2300}">
      <dsp:nvSpPr>
        <dsp:cNvPr id="0" name=""/>
        <dsp:cNvSpPr/>
      </dsp:nvSpPr>
      <dsp:spPr>
        <a:xfrm>
          <a:off x="0" y="2174057"/>
          <a:ext cx="8358245" cy="1107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9" y="2179466"/>
        <a:ext cx="8347427" cy="9997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858178" cy="71385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788482" cy="64416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8248430" cy="71385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8178734" cy="64416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532339" cy="71385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462643" cy="644163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520"/>
          <a:ext cx="7604347" cy="71385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368"/>
        <a:ext cx="7534651" cy="64416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676356" cy="71385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606660" cy="64416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260"/>
          <a:ext cx="7676356" cy="713859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Расходы в рамках реализации программы по поддержке местных инициатив за 2017 год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848" y="35108"/>
        <a:ext cx="7606660" cy="644163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3A01D-B7A7-4D87-9B91-4941743D5C7C}">
      <dsp:nvSpPr>
        <dsp:cNvPr id="0" name=""/>
        <dsp:cNvSpPr/>
      </dsp:nvSpPr>
      <dsp:spPr>
        <a:xfrm>
          <a:off x="0" y="409"/>
          <a:ext cx="7676356" cy="837057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Содержание дорог Княгининского района</a:t>
          </a:r>
          <a:endParaRPr lang="ru-RU" sz="2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в 2017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862" y="41271"/>
        <a:ext cx="7594632" cy="755333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930CE-D79E-49C8-93BD-EAFFA898583E}">
      <dsp:nvSpPr>
        <dsp:cNvPr id="0" name=""/>
        <dsp:cNvSpPr/>
      </dsp:nvSpPr>
      <dsp:spPr>
        <a:xfrm>
          <a:off x="0" y="0"/>
          <a:ext cx="8229599" cy="867940"/>
        </a:xfrm>
        <a:prstGeom prst="roundRect">
          <a:avLst/>
        </a:prstGeom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Финансовая помощь бюджетам поселений на исполнение собственных полномочий в 2017 году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69" y="42369"/>
        <a:ext cx="8144861" cy="783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0.23437</cdr:x>
      <cdr:y>0.55738</cdr:y>
    </cdr:from>
    <cdr:to>
      <cdr:x>0.39187</cdr:x>
      <cdr:y>0.65653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38" y="2428892"/>
          <a:ext cx="720082" cy="432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3039,8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0.48437</cdr:x>
      <cdr:y>0.37705</cdr:y>
    </cdr:from>
    <cdr:to>
      <cdr:x>0.64187</cdr:x>
      <cdr:y>0.4762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14546" y="1643074"/>
          <a:ext cx="720082" cy="432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3147,8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</cdr:x>
      <cdr:y>0.16393</cdr:y>
    </cdr:from>
    <cdr:to>
      <cdr:x>0.9075</cdr:x>
      <cdr:y>0.26308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428992" y="714380"/>
          <a:ext cx="720082" cy="432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3280,9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0.21875</cdr:x>
      <cdr:y>0.57377</cdr:y>
    </cdr:from>
    <cdr:to>
      <cdr:x>0.37625</cdr:x>
      <cdr:y>0.67292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2500330"/>
          <a:ext cx="720082" cy="432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253,3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0.48438</cdr:x>
      <cdr:y>0.39344</cdr:y>
    </cdr:from>
    <cdr:to>
      <cdr:x>0.64188</cdr:x>
      <cdr:y>0.49259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14578" y="1714512"/>
          <a:ext cx="720082" cy="432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263,8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0.75001</cdr:x>
      <cdr:y>0.19672</cdr:y>
    </cdr:from>
    <cdr:to>
      <cdr:x>0.9075</cdr:x>
      <cdr:y>0.29587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429024" y="857256"/>
          <a:ext cx="720082" cy="432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276,8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0.21875</cdr:x>
      <cdr:y>0.54412</cdr:y>
    </cdr:from>
    <cdr:to>
      <cdr:x>0.392</cdr:x>
      <cdr:y>0.61822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2643206"/>
          <a:ext cx="792097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803,1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0.46875</cdr:x>
      <cdr:y>0.48529</cdr:y>
    </cdr:from>
    <cdr:to>
      <cdr:x>0.642</cdr:x>
      <cdr:y>0.55939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143140" y="2357454"/>
          <a:ext cx="792097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808,8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0.71876</cdr:x>
      <cdr:y>0.14706</cdr:y>
    </cdr:from>
    <cdr:to>
      <cdr:x>0.892</cdr:x>
      <cdr:y>0.22116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286148" y="714380"/>
          <a:ext cx="792097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842,3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0.20313</cdr:x>
      <cdr:y>0.52239</cdr:y>
    </cdr:from>
    <cdr:to>
      <cdr:x>0.37638</cdr:x>
      <cdr:y>0.59759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2500330"/>
          <a:ext cx="792097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846,0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0.46875</cdr:x>
      <cdr:y>0.26866</cdr:y>
    </cdr:from>
    <cdr:to>
      <cdr:x>0.642</cdr:x>
      <cdr:y>0.34386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143140" y="1285884"/>
          <a:ext cx="792097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881,6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0.71876</cdr:x>
      <cdr:y>0.10448</cdr:y>
    </cdr:from>
    <cdr:to>
      <cdr:x>0.892</cdr:x>
      <cdr:y>0.17968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286148" y="500066"/>
          <a:ext cx="792097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904,4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0.21875</cdr:x>
      <cdr:y>0.35</cdr:y>
    </cdr:from>
    <cdr:to>
      <cdr:x>0.39187</cdr:x>
      <cdr:y>0.43644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1500198"/>
          <a:ext cx="791490" cy="370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153,2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0.46875</cdr:x>
      <cdr:y>0.33333</cdr:y>
    </cdr:from>
    <cdr:to>
      <cdr:x>0.64187</cdr:x>
      <cdr:y>0.41977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143140" y="1428760"/>
          <a:ext cx="791490" cy="370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164,8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0.73438</cdr:x>
      <cdr:y>0.21667</cdr:y>
    </cdr:from>
    <cdr:to>
      <cdr:x>0.9075</cdr:x>
      <cdr:y>0.3031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57586" y="928694"/>
          <a:ext cx="791490" cy="370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208,3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0.23438</cdr:x>
      <cdr:y>0.50847</cdr:y>
    </cdr:from>
    <cdr:to>
      <cdr:x>0.40749</cdr:x>
      <cdr:y>0.59638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70" y="2143140"/>
          <a:ext cx="791490" cy="370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20510,3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0.48438</cdr:x>
      <cdr:y>0.35593</cdr:y>
    </cdr:from>
    <cdr:to>
      <cdr:x>0.6575</cdr:x>
      <cdr:y>0.44384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14578" y="1500198"/>
          <a:ext cx="791490" cy="370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22093,5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0.73438</cdr:x>
      <cdr:y>0.15254</cdr:y>
    </cdr:from>
    <cdr:to>
      <cdr:x>0.9075</cdr:x>
      <cdr:y>0.24045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57586" y="642942"/>
          <a:ext cx="791490" cy="370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24138,5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0.87194</cdr:x>
      <cdr:y>0.64959</cdr:y>
    </cdr:from>
    <cdr:to>
      <cdr:x>0.88399</cdr:x>
      <cdr:y>0.67083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537040" y="3201969"/>
          <a:ext cx="104135" cy="104712"/>
        </a:xfrm>
        <a:prstGeom xmlns:a="http://schemas.openxmlformats.org/drawingml/2006/main" prst="rect">
          <a:avLst/>
        </a:prstGeom>
        <a:gradFill xmlns:a="http://schemas.openxmlformats.org/drawingml/2006/main" rotWithShape="1">
          <a:gsLst>
            <a:gs pos="0">
              <a:srgbClr val="8064A2">
                <a:shade val="51000"/>
                <a:satMod val="130000"/>
              </a:srgbClr>
            </a:gs>
            <a:gs pos="80000">
              <a:srgbClr val="8064A2">
                <a:shade val="93000"/>
                <a:satMod val="130000"/>
              </a:srgbClr>
            </a:gs>
            <a:gs pos="100000">
              <a:srgbClr val="8064A2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0.11904</cdr:x>
      <cdr:y>0.08696</cdr:y>
    </cdr:from>
    <cdr:to>
      <cdr:x>0.19892</cdr:x>
      <cdr:y>0.15135</cdr:y>
    </cdr:to>
    <cdr:sp macro="" textlink="">
      <cdr:nvSpPr>
        <cdr:cNvPr id="3" name="TextBox 9"/>
        <cdr:cNvSpPr txBox="1"/>
      </cdr:nvSpPr>
      <cdr:spPr>
        <a:xfrm xmlns:a="http://schemas.openxmlformats.org/drawingml/2006/main">
          <a:off x="1071538" y="428628"/>
          <a:ext cx="718942" cy="3173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396,5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0.19047</cdr:x>
      <cdr:y>0.07246</cdr:y>
    </cdr:from>
    <cdr:to>
      <cdr:x>0.27035</cdr:x>
      <cdr:y>0.13686</cdr:y>
    </cdr:to>
    <cdr:sp macro="" textlink="">
      <cdr:nvSpPr>
        <cdr:cNvPr id="4" name="TextBox 9"/>
        <cdr:cNvSpPr txBox="1"/>
      </cdr:nvSpPr>
      <cdr:spPr>
        <a:xfrm xmlns:a="http://schemas.openxmlformats.org/drawingml/2006/main">
          <a:off x="1714480" y="357190"/>
          <a:ext cx="718942" cy="3173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399,9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0.23809</cdr:x>
      <cdr:y>0.76812</cdr:y>
    </cdr:from>
    <cdr:to>
      <cdr:x>0.31796</cdr:x>
      <cdr:y>0.83251</cdr:y>
    </cdr:to>
    <cdr:sp macro="" textlink="">
      <cdr:nvSpPr>
        <cdr:cNvPr id="5" name="TextBox 9"/>
        <cdr:cNvSpPr txBox="1"/>
      </cdr:nvSpPr>
      <cdr:spPr>
        <a:xfrm xmlns:a="http://schemas.openxmlformats.org/drawingml/2006/main">
          <a:off x="2143108" y="3786214"/>
          <a:ext cx="718942" cy="3173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-3,4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0.48413</cdr:x>
      <cdr:y>0.73913</cdr:y>
    </cdr:from>
    <cdr:to>
      <cdr:x>0.56399</cdr:x>
      <cdr:y>0.80352</cdr:y>
    </cdr:to>
    <cdr:sp macro="" textlink="">
      <cdr:nvSpPr>
        <cdr:cNvPr id="6" name="TextBox 9"/>
        <cdr:cNvSpPr txBox="1"/>
      </cdr:nvSpPr>
      <cdr:spPr>
        <a:xfrm xmlns:a="http://schemas.openxmlformats.org/drawingml/2006/main">
          <a:off x="4357686" y="3643338"/>
          <a:ext cx="718854" cy="3173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18,3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0.42857</cdr:x>
      <cdr:y>0.11594</cdr:y>
    </cdr:from>
    <cdr:to>
      <cdr:x>0.50843</cdr:x>
      <cdr:y>0.18033</cdr:y>
    </cdr:to>
    <cdr:sp macro="" textlink="">
      <cdr:nvSpPr>
        <cdr:cNvPr id="7" name="TextBox 9"/>
        <cdr:cNvSpPr txBox="1"/>
      </cdr:nvSpPr>
      <cdr:spPr>
        <a:xfrm xmlns:a="http://schemas.openxmlformats.org/drawingml/2006/main">
          <a:off x="3857620" y="571504"/>
          <a:ext cx="718854" cy="3173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375,8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0.36508</cdr:x>
      <cdr:y>0.08696</cdr:y>
    </cdr:from>
    <cdr:to>
      <cdr:x>0.44494</cdr:x>
      <cdr:y>0.15135</cdr:y>
    </cdr:to>
    <cdr:sp macro="" textlink="">
      <cdr:nvSpPr>
        <cdr:cNvPr id="8" name="TextBox 9"/>
        <cdr:cNvSpPr txBox="1"/>
      </cdr:nvSpPr>
      <cdr:spPr>
        <a:xfrm xmlns:a="http://schemas.openxmlformats.org/drawingml/2006/main">
          <a:off x="3286116" y="428628"/>
          <a:ext cx="718854" cy="3173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394,1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0.73016</cdr:x>
      <cdr:y>0.76812</cdr:y>
    </cdr:from>
    <cdr:to>
      <cdr:x>0.81002</cdr:x>
      <cdr:y>0.8368</cdr:y>
    </cdr:to>
    <cdr:sp macro="" textlink="">
      <cdr:nvSpPr>
        <cdr:cNvPr id="9" name="TextBox 9"/>
        <cdr:cNvSpPr txBox="1"/>
      </cdr:nvSpPr>
      <cdr:spPr>
        <a:xfrm xmlns:a="http://schemas.openxmlformats.org/drawingml/2006/main">
          <a:off x="6572264" y="3786214"/>
          <a:ext cx="71885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0.60317</cdr:x>
      <cdr:y>0.10145</cdr:y>
    </cdr:from>
    <cdr:to>
      <cdr:x>0.68304</cdr:x>
      <cdr:y>0.17013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429256" y="500066"/>
          <a:ext cx="71885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387,5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0.68254</cdr:x>
      <cdr:y>0.10145</cdr:y>
    </cdr:from>
    <cdr:to>
      <cdr:x>0.7624</cdr:x>
      <cdr:y>0.17013</cdr:y>
    </cdr:to>
    <cdr:sp macro="" textlink="">
      <cdr:nvSpPr>
        <cdr:cNvPr id="11" name="TextBox 9"/>
        <cdr:cNvSpPr txBox="1"/>
      </cdr:nvSpPr>
      <cdr:spPr>
        <a:xfrm xmlns:a="http://schemas.openxmlformats.org/drawingml/2006/main">
          <a:off x="6143636" y="500066"/>
          <a:ext cx="71885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381,4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0.39344</cdr:x>
      <cdr:y>0.48684</cdr:y>
    </cdr:from>
    <cdr:to>
      <cdr:x>0.47541</cdr:x>
      <cdr:y>0.54353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3429024" y="2643206"/>
          <a:ext cx="714380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98,6%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0.43443</cdr:x>
      <cdr:y>0.03947</cdr:y>
    </cdr:from>
    <cdr:to>
      <cdr:x>0.5082</cdr:x>
      <cdr:y>0.10526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786214" y="214315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381,4</a:t>
          </a:r>
        </a:p>
      </cdr:txBody>
    </cdr:sp>
  </cdr:relSizeAnchor>
  <cdr:relSizeAnchor xmlns:cdr="http://schemas.openxmlformats.org/drawingml/2006/chartDrawing">
    <cdr:from>
      <cdr:x>0.36066</cdr:x>
      <cdr:y>0.02632</cdr:y>
    </cdr:from>
    <cdr:to>
      <cdr:x>0.43757</cdr:x>
      <cdr:y>0.08261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143272" y="142876"/>
          <a:ext cx="670356" cy="3056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386,9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0.7541</cdr:x>
      <cdr:y>0.02632</cdr:y>
    </cdr:from>
    <cdr:to>
      <cdr:x>1</cdr:x>
      <cdr:y>0.13158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572296" y="142876"/>
          <a:ext cx="2143140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0.18852</cdr:x>
      <cdr:y>0.5</cdr:y>
    </cdr:from>
    <cdr:to>
      <cdr:x>0.34478</cdr:x>
      <cdr:y>0.55669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1643074" y="2714644"/>
          <a:ext cx="136187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104,8%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0.19672</cdr:x>
      <cdr:y>0.02632</cdr:y>
    </cdr:from>
    <cdr:to>
      <cdr:x>0.27049</cdr:x>
      <cdr:y>0.09211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714512" y="142877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387,5</a:t>
          </a:r>
        </a:p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0.12295</cdr:x>
      <cdr:y>0.05263</cdr:y>
    </cdr:from>
    <cdr:to>
      <cdr:x>0.19703</cdr:x>
      <cdr:y>0.10655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071570" y="285752"/>
          <a:ext cx="645621" cy="292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369,6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0.55738</cdr:x>
      <cdr:y>0.77632</cdr:y>
    </cdr:from>
    <cdr:to>
      <cdr:x>0.63115</cdr:x>
      <cdr:y>0.84211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857784" y="4214842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-17,3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0.63934</cdr:x>
      <cdr:y>0.76316</cdr:y>
    </cdr:from>
    <cdr:to>
      <cdr:x>0.70492</cdr:x>
      <cdr:y>0.82895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572164" y="4143404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0.78314</cdr:x>
      <cdr:y>0.43622</cdr:y>
    </cdr:from>
    <cdr:to>
      <cdr:x>0.89789</cdr:x>
      <cdr:y>0.48723</cdr:y>
    </cdr:to>
    <cdr:sp macro="" textlink="">
      <cdr:nvSpPr>
        <cdr:cNvPr id="11" name="TextBox 9"/>
        <cdr:cNvSpPr txBox="1"/>
      </cdr:nvSpPr>
      <cdr:spPr>
        <a:xfrm xmlns:a="http://schemas.openxmlformats.org/drawingml/2006/main">
          <a:off x="6825391" y="2368339"/>
          <a:ext cx="100012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Дефицит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0.78064</cdr:x>
      <cdr:y>0.47569</cdr:y>
    </cdr:from>
    <cdr:to>
      <cdr:x>0.89539</cdr:x>
      <cdr:y>0.52954</cdr:y>
    </cdr:to>
    <cdr:sp macro="" textlink="">
      <cdr:nvSpPr>
        <cdr:cNvPr id="12" name="TextBox 9"/>
        <cdr:cNvSpPr txBox="1"/>
      </cdr:nvSpPr>
      <cdr:spPr>
        <a:xfrm xmlns:a="http://schemas.openxmlformats.org/drawingml/2006/main">
          <a:off x="6803619" y="2582654"/>
          <a:ext cx="1000129" cy="29236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Профицит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0.7623</cdr:x>
      <cdr:y>0.63158</cdr:y>
    </cdr:from>
    <cdr:to>
      <cdr:x>0.9918</cdr:x>
      <cdr:y>0.93421</cdr:y>
    </cdr:to>
    <cdr:pic>
      <cdr:nvPicPr>
        <cdr:cNvPr id="13" name="Picture 2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xmlns="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643734" y="3429024"/>
          <a:ext cx="2000264" cy="16430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>
          <a:softEdge rad="127000"/>
        </a:effectLst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0.04131</cdr:x>
      <cdr:y>0.19325</cdr:y>
    </cdr:from>
    <cdr:to>
      <cdr:x>0.27788</cdr:x>
      <cdr:y>0.44844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617" y="721078"/>
          <a:ext cx="1601284" cy="952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Times New Roman" pitchFamily="18" charset="0"/>
              <a:cs typeface="Times New Roman" pitchFamily="18" charset="0"/>
            </a:rPr>
            <a:t>116,0млн.руб</a:t>
          </a:r>
        </a:p>
      </cdr:txBody>
    </cdr:sp>
  </cdr:relSizeAnchor>
  <cdr:relSizeAnchor xmlns:cdr="http://schemas.openxmlformats.org/drawingml/2006/chartDrawing">
    <cdr:from>
      <cdr:x>0.24096</cdr:x>
      <cdr:y>0.04786</cdr:y>
    </cdr:from>
    <cdr:to>
      <cdr:x>0.47826</cdr:x>
      <cdr:y>0.15316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30998" y="178595"/>
          <a:ext cx="1606225" cy="392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itchFamily="18" charset="0"/>
              <a:cs typeface="Times New Roman" pitchFamily="18" charset="0"/>
            </a:rPr>
            <a:t>9,7млн.руб</a:t>
          </a:r>
        </a:p>
      </cdr:txBody>
    </cdr:sp>
  </cdr:relSizeAnchor>
  <cdr:relSizeAnchor xmlns:cdr="http://schemas.openxmlformats.org/drawingml/2006/chartDrawing">
    <cdr:from>
      <cdr:x>0.42951</cdr:x>
      <cdr:y>0.17017</cdr:y>
    </cdr:from>
    <cdr:to>
      <cdr:x>0.71979</cdr:x>
      <cdr:y>0.37819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07236" y="634962"/>
          <a:ext cx="1964833" cy="776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itchFamily="18" charset="0"/>
              <a:cs typeface="Times New Roman" pitchFamily="18" charset="0"/>
            </a:rPr>
            <a:t>261,9 </a:t>
          </a:r>
          <a:r>
            <a:rPr lang="ru-RU" sz="1400" b="1" dirty="0" err="1">
              <a:latin typeface="Times New Roman" pitchFamily="18" charset="0"/>
              <a:cs typeface="Times New Roman" pitchFamily="18" charset="0"/>
            </a:rPr>
            <a:t>млн.рублей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0.2117</cdr:x>
      <cdr:y>0.8692</cdr:y>
    </cdr:from>
    <cdr:to>
      <cdr:x>0.80907</cdr:x>
      <cdr:y>0.9564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066698" y="2773509"/>
          <a:ext cx="3010002" cy="2782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0.22287</cdr:x>
      <cdr:y>0.23044</cdr:y>
    </cdr:from>
    <cdr:to>
      <cdr:x>0.41745</cdr:x>
      <cdr:y>0.31042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0090" y="1042982"/>
          <a:ext cx="785818" cy="3619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408,2</a:t>
          </a:r>
        </a:p>
        <a:p xmlns:a="http://schemas.openxmlformats.org/drawingml/2006/main">
          <a:endParaRPr lang="ru-RU" sz="1400" dirty="0"/>
        </a:p>
      </cdr:txBody>
    </cdr:sp>
  </cdr:relSizeAnchor>
  <cdr:relSizeAnchor xmlns:cdr="http://schemas.openxmlformats.org/drawingml/2006/chartDrawing">
    <cdr:from>
      <cdr:x>0.47052</cdr:x>
      <cdr:y>0.51456</cdr:y>
    </cdr:from>
    <cdr:to>
      <cdr:x>0.62028</cdr:x>
      <cdr:y>0.5782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0222" y="2328866"/>
          <a:ext cx="604861" cy="288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400,8</a:t>
          </a:r>
        </a:p>
      </cdr:txBody>
    </cdr:sp>
  </cdr:relSizeAnchor>
  <cdr:relSizeAnchor xmlns:cdr="http://schemas.openxmlformats.org/drawingml/2006/chartDrawing">
    <cdr:from>
      <cdr:x>0.70047</cdr:x>
      <cdr:y>0.05682</cdr:y>
    </cdr:from>
    <cdr:to>
      <cdr:x>0.86011</cdr:x>
      <cdr:y>0.10795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28916" y="257164"/>
          <a:ext cx="644722" cy="2314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412,6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0.1934</cdr:x>
      <cdr:y>0.16731</cdr:y>
    </cdr:from>
    <cdr:to>
      <cdr:x>0.3717</cdr:x>
      <cdr:y>0.23095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1056" y="757230"/>
          <a:ext cx="72008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  126,6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0.46254</cdr:x>
      <cdr:y>0.06996</cdr:y>
    </cdr:from>
    <cdr:to>
      <cdr:x>0.62301</cdr:x>
      <cdr:y>0.14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68015" y="316632"/>
          <a:ext cx="648071" cy="317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 148,3</a:t>
          </a:r>
        </a:p>
      </cdr:txBody>
    </cdr:sp>
  </cdr:relSizeAnchor>
  <cdr:relSizeAnchor xmlns:cdr="http://schemas.openxmlformats.org/drawingml/2006/chartDrawing">
    <cdr:from>
      <cdr:x>0.72406</cdr:x>
      <cdr:y>0.02525</cdr:y>
    </cdr:from>
    <cdr:to>
      <cdr:x>0.92962</cdr:x>
      <cdr:y>0.12288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24196" y="114288"/>
          <a:ext cx="830174" cy="4418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157,5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0.06022</cdr:x>
      <cdr:y>0.02151</cdr:y>
    </cdr:from>
    <cdr:to>
      <cdr:x>0.33212</cdr:x>
      <cdr:y>0.09831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325" y="66676"/>
          <a:ext cx="14192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0.10256</cdr:x>
      <cdr:y>0.01606</cdr:y>
    </cdr:from>
    <cdr:to>
      <cdr:x>0.27226</cdr:x>
      <cdr:y>0.08057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57256" y="71438"/>
          <a:ext cx="1418395" cy="287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млн.рублей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0.09167</cdr:x>
      <cdr:y>0.06149</cdr:y>
    </cdr:from>
    <cdr:to>
      <cdr:x>0.29167</cdr:x>
      <cdr:y>0.34261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9100" y="2000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0.04167</cdr:x>
      <cdr:y>0</cdr:y>
    </cdr:from>
    <cdr:to>
      <cdr:x>0.32743</cdr:x>
      <cdr:y>0.0937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6381" y="0"/>
          <a:ext cx="2306825" cy="3758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0.13615</cdr:x>
      <cdr:y>0.15543</cdr:y>
    </cdr:from>
    <cdr:to>
      <cdr:x>0.24031</cdr:x>
      <cdr:y>0.23167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86022" y="504825"/>
          <a:ext cx="524834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/>
            <a:t>122,5</a:t>
          </a:r>
        </a:p>
        <a:p xmlns:a="http://schemas.openxmlformats.org/drawingml/2006/main">
          <a:endParaRPr lang="ru-RU" sz="1100" b="1"/>
        </a:p>
      </cdr:txBody>
    </cdr:sp>
  </cdr:relSizeAnchor>
  <cdr:relSizeAnchor xmlns:cdr="http://schemas.openxmlformats.org/drawingml/2006/chartDrawing">
    <cdr:from>
      <cdr:x>0.23629</cdr:x>
      <cdr:y>0.16129</cdr:y>
    </cdr:from>
    <cdr:to>
      <cdr:x>0.3724</cdr:x>
      <cdr:y>0.22581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190625" y="523875"/>
          <a:ext cx="685800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/>
            <a:t>119,2</a:t>
          </a:r>
        </a:p>
      </cdr:txBody>
    </cdr:sp>
  </cdr:relSizeAnchor>
  <cdr:relSizeAnchor xmlns:cdr="http://schemas.openxmlformats.org/drawingml/2006/chartDrawing">
    <cdr:from>
      <cdr:x>0.36458</cdr:x>
      <cdr:y>0.77599</cdr:y>
    </cdr:from>
    <cdr:to>
      <cdr:x>0.4625</cdr:x>
      <cdr:y>0.8287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66875" y="2524125"/>
          <a:ext cx="447675" cy="171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0.40525</cdr:x>
      <cdr:y>0.77307</cdr:y>
    </cdr:from>
    <cdr:to>
      <cdr:x>0.50317</cdr:x>
      <cdr:y>0.83457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41922" y="2510935"/>
          <a:ext cx="493392" cy="199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/>
            <a:t>3</a:t>
          </a:r>
        </a:p>
      </cdr:txBody>
    </cdr:sp>
  </cdr:relSizeAnchor>
  <cdr:relSizeAnchor xmlns:cdr="http://schemas.openxmlformats.org/drawingml/2006/chartDrawing">
    <cdr:from>
      <cdr:x>0.45833</cdr:x>
      <cdr:y>0.77383</cdr:y>
    </cdr:from>
    <cdr:to>
      <cdr:x>0.55952</cdr:x>
      <cdr:y>0.84041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772288" y="2736304"/>
          <a:ext cx="612088" cy="2354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  2,7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0.62083</cdr:x>
      <cdr:y>0.75549</cdr:y>
    </cdr:from>
    <cdr:to>
      <cdr:x>0.70208</cdr:x>
      <cdr:y>0.82284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838450" y="2457450"/>
          <a:ext cx="371475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/>
            <a:t>6,9</a:t>
          </a:r>
        </a:p>
      </cdr:txBody>
    </cdr:sp>
  </cdr:relSizeAnchor>
  <cdr:relSizeAnchor xmlns:cdr="http://schemas.openxmlformats.org/drawingml/2006/chartDrawing">
    <cdr:from>
      <cdr:x>0.70238</cdr:x>
      <cdr:y>0.74378</cdr:y>
    </cdr:from>
    <cdr:to>
      <cdr:x>0.7875</cdr:x>
      <cdr:y>0.82577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248471" y="2630048"/>
          <a:ext cx="514857" cy="2899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11,7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0.45763</cdr:x>
      <cdr:y>0.42146</cdr:y>
    </cdr:from>
    <cdr:to>
      <cdr:x>0.54535</cdr:x>
      <cdr:y>0.52051</cdr:y>
    </cdr:to>
    <cdr:sp macro="" textlink="">
      <cdr:nvSpPr>
        <cdr:cNvPr id="2" name="TextBox 14"/>
        <cdr:cNvSpPr txBox="1"/>
      </cdr:nvSpPr>
      <cdr:spPr>
        <a:xfrm xmlns:a="http://schemas.openxmlformats.org/drawingml/2006/main">
          <a:off x="3857652" y="1571636"/>
          <a:ext cx="739452" cy="3693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b="1" dirty="0" smtClean="0">
              <a:latin typeface="Times New Roman" pitchFamily="18" charset="0"/>
              <a:cs typeface="Times New Roman" pitchFamily="18" charset="0"/>
            </a:rPr>
            <a:t>379,3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0.21186</cdr:x>
      <cdr:y>0.88123</cdr:y>
    </cdr:from>
    <cdr:to>
      <cdr:x>0.28814</cdr:x>
      <cdr:y>0.95786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85950" y="3286148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2015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0.44915</cdr:x>
      <cdr:y>0.88123</cdr:y>
    </cdr:from>
    <cdr:to>
      <cdr:x>0.52542</cdr:x>
      <cdr:y>0.95786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786214" y="3286148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2016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0.68644</cdr:x>
      <cdr:y>0.88123</cdr:y>
    </cdr:from>
    <cdr:to>
      <cdr:x>0.76271</cdr:x>
      <cdr:y>0.95786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786478" y="3286148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2017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0.336</cdr:x>
      <cdr:y>0.0875</cdr:y>
    </cdr:from>
    <cdr:to>
      <cdr:x>0.46188</cdr:x>
      <cdr:y>0.13328</cdr:y>
    </cdr:to>
    <cdr:sp macro="" textlink="">
      <cdr:nvSpPr>
        <cdr:cNvPr id="2" name="TextBox 14"/>
        <cdr:cNvSpPr txBox="1"/>
      </cdr:nvSpPr>
      <cdr:spPr>
        <a:xfrm xmlns:a="http://schemas.openxmlformats.org/drawingml/2006/main">
          <a:off x="3000396" y="500066"/>
          <a:ext cx="112404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44,8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0.46219</cdr:x>
      <cdr:y>0.09512</cdr:y>
    </cdr:from>
    <cdr:to>
      <cdr:x>0.58807</cdr:x>
      <cdr:y>0.1409</cdr:y>
    </cdr:to>
    <cdr:sp macro="" textlink="">
      <cdr:nvSpPr>
        <cdr:cNvPr id="3" name="TextBox 14"/>
        <cdr:cNvSpPr txBox="1"/>
      </cdr:nvSpPr>
      <cdr:spPr>
        <a:xfrm xmlns:a="http://schemas.openxmlformats.org/drawingml/2006/main">
          <a:off x="4061243" y="543607"/>
          <a:ext cx="1106091" cy="26163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0,3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0.49346</cdr:x>
      <cdr:y>0.18262</cdr:y>
    </cdr:from>
    <cdr:to>
      <cdr:x>0.61934</cdr:x>
      <cdr:y>0.2284</cdr:y>
    </cdr:to>
    <cdr:sp macro="" textlink="">
      <cdr:nvSpPr>
        <cdr:cNvPr id="4" name="TextBox 14"/>
        <cdr:cNvSpPr txBox="1"/>
      </cdr:nvSpPr>
      <cdr:spPr>
        <a:xfrm xmlns:a="http://schemas.openxmlformats.org/drawingml/2006/main">
          <a:off x="4335947" y="1043675"/>
          <a:ext cx="1106091" cy="26163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3,0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</cdr:x>
      <cdr:y>0.25</cdr:y>
    </cdr:from>
    <cdr:to>
      <cdr:x>0.60588</cdr:x>
      <cdr:y>0.29578</cdr:y>
    </cdr:to>
    <cdr:sp macro="" textlink="">
      <cdr:nvSpPr>
        <cdr:cNvPr id="5" name="TextBox 14"/>
        <cdr:cNvSpPr txBox="1"/>
      </cdr:nvSpPr>
      <cdr:spPr>
        <a:xfrm xmlns:a="http://schemas.openxmlformats.org/drawingml/2006/main">
          <a:off x="4286280" y="1428760"/>
          <a:ext cx="112404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56,8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0.528</cdr:x>
      <cdr:y>0.5</cdr:y>
    </cdr:from>
    <cdr:to>
      <cdr:x>0.65388</cdr:x>
      <cdr:y>0.54578</cdr:y>
    </cdr:to>
    <cdr:sp macro="" textlink="">
      <cdr:nvSpPr>
        <cdr:cNvPr id="6" name="TextBox 14"/>
        <cdr:cNvSpPr txBox="1"/>
      </cdr:nvSpPr>
      <cdr:spPr>
        <a:xfrm xmlns:a="http://schemas.openxmlformats.org/drawingml/2006/main">
          <a:off x="4714908" y="2857520"/>
          <a:ext cx="112404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8,7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0.18699</cdr:x>
      <cdr:y>0.5625</cdr:y>
    </cdr:from>
    <cdr:to>
      <cdr:x>0.33333</cdr:x>
      <cdr:y>0.60828</cdr:y>
    </cdr:to>
    <cdr:sp macro="" textlink="">
      <cdr:nvSpPr>
        <cdr:cNvPr id="7" name="TextBox 14"/>
        <cdr:cNvSpPr txBox="1"/>
      </cdr:nvSpPr>
      <cdr:spPr>
        <a:xfrm xmlns:a="http://schemas.openxmlformats.org/drawingml/2006/main">
          <a:off x="1643074" y="3214710"/>
          <a:ext cx="1285884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168,7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0.016</cdr:x>
      <cdr:y>0.25</cdr:y>
    </cdr:from>
    <cdr:to>
      <cdr:x>0.14188</cdr:x>
      <cdr:y>0.29578</cdr:y>
    </cdr:to>
    <cdr:sp macro="" textlink="">
      <cdr:nvSpPr>
        <cdr:cNvPr id="8" name="TextBox 14"/>
        <cdr:cNvSpPr txBox="1"/>
      </cdr:nvSpPr>
      <cdr:spPr>
        <a:xfrm xmlns:a="http://schemas.openxmlformats.org/drawingml/2006/main">
          <a:off x="142876" y="1428760"/>
          <a:ext cx="112404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46,3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0.00057</cdr:x>
      <cdr:y>0.18643</cdr:y>
    </cdr:from>
    <cdr:to>
      <cdr:x>0.12645</cdr:x>
      <cdr:y>0.23221</cdr:y>
    </cdr:to>
    <cdr:sp macro="" textlink="">
      <cdr:nvSpPr>
        <cdr:cNvPr id="9" name="TextBox 14"/>
        <cdr:cNvSpPr txBox="1"/>
      </cdr:nvSpPr>
      <cdr:spPr>
        <a:xfrm xmlns:a="http://schemas.openxmlformats.org/drawingml/2006/main">
          <a:off x="4981" y="1065443"/>
          <a:ext cx="1106092" cy="26163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11,5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0.08833</cdr:y>
    </cdr:from>
    <cdr:to>
      <cdr:x>0.12588</cdr:x>
      <cdr:y>0.13411</cdr:y>
    </cdr:to>
    <cdr:sp macro="" textlink="">
      <cdr:nvSpPr>
        <cdr:cNvPr id="10" name="TextBox 14"/>
        <cdr:cNvSpPr txBox="1"/>
      </cdr:nvSpPr>
      <cdr:spPr>
        <a:xfrm xmlns:a="http://schemas.openxmlformats.org/drawingml/2006/main">
          <a:off x="0" y="504826"/>
          <a:ext cx="1106092" cy="2616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1,8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0.088</cdr:x>
      <cdr:y>0.0375</cdr:y>
    </cdr:from>
    <cdr:to>
      <cdr:x>0.21388</cdr:x>
      <cdr:y>0.08328</cdr:y>
    </cdr:to>
    <cdr:sp macro="" textlink="">
      <cdr:nvSpPr>
        <cdr:cNvPr id="11" name="TextBox 14"/>
        <cdr:cNvSpPr txBox="1"/>
      </cdr:nvSpPr>
      <cdr:spPr>
        <a:xfrm xmlns:a="http://schemas.openxmlformats.org/drawingml/2006/main">
          <a:off x="785818" y="214314"/>
          <a:ext cx="112404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3,6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0.176</cdr:x>
      <cdr:y>0.0875</cdr:y>
    </cdr:from>
    <cdr:to>
      <cdr:x>0.30188</cdr:x>
      <cdr:y>0.13328</cdr:y>
    </cdr:to>
    <cdr:sp macro="" textlink="">
      <cdr:nvSpPr>
        <cdr:cNvPr id="12" name="TextBox 14"/>
        <cdr:cNvSpPr txBox="1"/>
      </cdr:nvSpPr>
      <cdr:spPr>
        <a:xfrm xmlns:a="http://schemas.openxmlformats.org/drawingml/2006/main">
          <a:off x="1571636" y="500066"/>
          <a:ext cx="112404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35,9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0.41129</cdr:x>
      <cdr:y>0.13115</cdr:y>
    </cdr:from>
    <cdr:to>
      <cdr:x>0.53847</cdr:x>
      <cdr:y>0.19118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3643338" y="571504"/>
          <a:ext cx="1126587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61,1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0.56452</cdr:x>
      <cdr:y>0.22951</cdr:y>
    </cdr:from>
    <cdr:to>
      <cdr:x>0.69169</cdr:x>
      <cdr:y>0.28954</cdr:y>
    </cdr:to>
    <cdr:sp macro="" textlink="">
      <cdr:nvSpPr>
        <cdr:cNvPr id="3" name="TextBox 8"/>
        <cdr:cNvSpPr txBox="1"/>
      </cdr:nvSpPr>
      <cdr:spPr>
        <a:xfrm xmlns:a="http://schemas.openxmlformats.org/drawingml/2006/main">
          <a:off x="5000660" y="1000132"/>
          <a:ext cx="1126587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18,9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0.67742</cdr:x>
      <cdr:y>0.31148</cdr:y>
    </cdr:from>
    <cdr:to>
      <cdr:x>0.8046</cdr:x>
      <cdr:y>0.37151</cdr:y>
    </cdr:to>
    <cdr:sp macro="" textlink="">
      <cdr:nvSpPr>
        <cdr:cNvPr id="4" name="TextBox 8"/>
        <cdr:cNvSpPr txBox="1"/>
      </cdr:nvSpPr>
      <cdr:spPr>
        <a:xfrm xmlns:a="http://schemas.openxmlformats.org/drawingml/2006/main">
          <a:off x="6000792" y="1357322"/>
          <a:ext cx="1126587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8,5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0.67742</cdr:x>
      <cdr:y>0.37705</cdr:y>
    </cdr:from>
    <cdr:to>
      <cdr:x>0.8046</cdr:x>
      <cdr:y>0.43708</cdr:y>
    </cdr:to>
    <cdr:sp macro="" textlink="">
      <cdr:nvSpPr>
        <cdr:cNvPr id="5" name="TextBox 8"/>
        <cdr:cNvSpPr txBox="1"/>
      </cdr:nvSpPr>
      <cdr:spPr>
        <a:xfrm xmlns:a="http://schemas.openxmlformats.org/drawingml/2006/main">
          <a:off x="6000792" y="1643074"/>
          <a:ext cx="1126587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7,1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0.6371</cdr:x>
      <cdr:y>0.52459</cdr:y>
    </cdr:from>
    <cdr:to>
      <cdr:x>0.76428</cdr:x>
      <cdr:y>0.58462</cdr:y>
    </cdr:to>
    <cdr:sp macro="" textlink="">
      <cdr:nvSpPr>
        <cdr:cNvPr id="6" name="TextBox 8"/>
        <cdr:cNvSpPr txBox="1"/>
      </cdr:nvSpPr>
      <cdr:spPr>
        <a:xfrm xmlns:a="http://schemas.openxmlformats.org/drawingml/2006/main">
          <a:off x="5643602" y="2286016"/>
          <a:ext cx="1126587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51,6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0.05645</cdr:x>
      <cdr:y>0.78689</cdr:y>
    </cdr:from>
    <cdr:to>
      <cdr:x>0.18363</cdr:x>
      <cdr:y>0.84692</cdr:y>
    </cdr:to>
    <cdr:sp macro="" textlink="">
      <cdr:nvSpPr>
        <cdr:cNvPr id="7" name="TextBox 8"/>
        <cdr:cNvSpPr txBox="1"/>
      </cdr:nvSpPr>
      <cdr:spPr>
        <a:xfrm xmlns:a="http://schemas.openxmlformats.org/drawingml/2006/main">
          <a:off x="500066" y="3429024"/>
          <a:ext cx="1126587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189,1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0.16129</cdr:x>
      <cdr:y>0.13115</cdr:y>
    </cdr:from>
    <cdr:to>
      <cdr:x>0.28847</cdr:x>
      <cdr:y>0.19118</cdr:y>
    </cdr:to>
    <cdr:sp macro="" textlink="">
      <cdr:nvSpPr>
        <cdr:cNvPr id="8" name="TextBox 8"/>
        <cdr:cNvSpPr txBox="1"/>
      </cdr:nvSpPr>
      <cdr:spPr>
        <a:xfrm xmlns:a="http://schemas.openxmlformats.org/drawingml/2006/main">
          <a:off x="1428760" y="571504"/>
          <a:ext cx="1126587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44,9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0.29839</cdr:x>
      <cdr:y>0.06557</cdr:y>
    </cdr:from>
    <cdr:to>
      <cdr:x>0.42557</cdr:x>
      <cdr:y>0.1256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643206" y="285752"/>
          <a:ext cx="1126587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0,2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0.46053</cdr:x>
      <cdr:y>0.84</cdr:y>
    </cdr:from>
    <cdr:to>
      <cdr:x>0.97367</cdr:x>
      <cdr:y>0.98668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00330" y="3000396"/>
          <a:ext cx="2786010" cy="523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Социальное обеспечение населения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0.56579</cdr:x>
      <cdr:y>0.54</cdr:y>
    </cdr:from>
    <cdr:to>
      <cdr:x>0.84212</cdr:x>
      <cdr:y>0.63655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071834" y="1928826"/>
          <a:ext cx="1500296" cy="3448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3,1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0.6842</cdr:x>
      <cdr:y>0.0337</cdr:y>
    </cdr:from>
    <cdr:to>
      <cdr:x>1</cdr:x>
      <cdr:y>0.2461</cdr:y>
    </cdr:to>
    <cdr:sp macro="" textlink="">
      <cdr:nvSpPr>
        <cdr:cNvPr id="4" name="TextBox 1"/>
        <cdr:cNvSpPr txBox="1"/>
      </cdr:nvSpPr>
      <cdr:spPr>
        <a:xfrm xmlns:a="http://schemas.openxmlformats.org/drawingml/2006/main" rot="1164163">
          <a:off x="3720671" y="120371"/>
          <a:ext cx="1714545" cy="7586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Пенсионное обеспечение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0.61842</cdr:x>
      <cdr:y>0.22</cdr:y>
    </cdr:from>
    <cdr:to>
      <cdr:x>0.89474</cdr:x>
      <cdr:y>0.31655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357586" y="785818"/>
          <a:ext cx="1500241" cy="3448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2,7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0.11842</cdr:x>
      <cdr:y>0.32</cdr:y>
    </cdr:from>
    <cdr:to>
      <cdr:x>0.39474</cdr:x>
      <cdr:y>0.41655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42942" y="1143008"/>
          <a:ext cx="1500241" cy="3448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5,7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0.04961</cdr:y>
    </cdr:from>
    <cdr:to>
      <cdr:x>0.3421</cdr:x>
      <cdr:y>0.24999</cdr:y>
    </cdr:to>
    <cdr:sp macro="" textlink="">
      <cdr:nvSpPr>
        <cdr:cNvPr id="7" name="TextBox 1"/>
        <cdr:cNvSpPr txBox="1"/>
      </cdr:nvSpPr>
      <cdr:spPr>
        <a:xfrm xmlns:a="http://schemas.openxmlformats.org/drawingml/2006/main" rot="20288345">
          <a:off x="-147809" y="177188"/>
          <a:ext cx="1857359" cy="7157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Охрана семьи и детства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0.46094</cdr:x>
      <cdr:y>0.03797</cdr:y>
    </cdr:from>
    <cdr:to>
      <cdr:x>0.56094</cdr:x>
      <cdr:y>0.2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214810" y="21431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0.375</cdr:x>
      <cdr:y>0.24051</cdr:y>
    </cdr:from>
    <cdr:to>
      <cdr:x>0.475</cdr:x>
      <cdr:y>0.3038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28992" y="1357322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9 868,2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0.58594</cdr:x>
      <cdr:y>0.29114</cdr:y>
    </cdr:from>
    <cdr:to>
      <cdr:x>0.68594</cdr:x>
      <cdr:y>0.35443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357818" y="1643074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305,2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0.59375</cdr:x>
      <cdr:y>0.34177</cdr:y>
    </cdr:from>
    <cdr:to>
      <cdr:x>0.61719</cdr:x>
      <cdr:y>0.37975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rot="5400000" flipH="1" flipV="1">
          <a:off x="5429256" y="1928826"/>
          <a:ext cx="214314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0.29687</cdr:x>
      <cdr:y>0.53165</cdr:y>
    </cdr:from>
    <cdr:to>
      <cdr:x>0.39687</cdr:x>
      <cdr:y>0.59494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714612" y="3000396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26 020,9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0.58228</cdr:y>
    </cdr:from>
    <cdr:to>
      <cdr:x>0.07812</cdr:x>
      <cdr:y>0.64557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-357174" y="3286148"/>
          <a:ext cx="71434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1941,6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0.03125</cdr:x>
      <cdr:y>0.51899</cdr:y>
    </cdr:from>
    <cdr:to>
      <cdr:x>0.07031</cdr:x>
      <cdr:y>0.59494</cdr:y>
    </cdr:to>
    <cdr:sp macro="" textlink="">
      <cdr:nvSpPr>
        <cdr:cNvPr id="10" name="Прямая соединительная линия 9"/>
        <cdr:cNvSpPr/>
      </cdr:nvSpPr>
      <cdr:spPr>
        <a:xfrm xmlns:a="http://schemas.openxmlformats.org/drawingml/2006/main" rot="5400000" flipH="1" flipV="1">
          <a:off x="250001" y="2964677"/>
          <a:ext cx="428628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0.05468</cdr:x>
      <cdr:y>0.34177</cdr:y>
    </cdr:from>
    <cdr:to>
      <cdr:x>0.15468</cdr:x>
      <cdr:y>0.40507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500034" y="1928826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2982,3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0.24051</cdr:y>
    </cdr:from>
    <cdr:to>
      <cdr:x>0.1</cdr:x>
      <cdr:y>0.3038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0" y="1357322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2805,7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0.03906</cdr:x>
      <cdr:y>0.29114</cdr:y>
    </cdr:from>
    <cdr:to>
      <cdr:x>0.09375</cdr:x>
      <cdr:y>0.3038</cdr:y>
    </cdr:to>
    <cdr:sp macro="" textlink="">
      <cdr:nvSpPr>
        <cdr:cNvPr id="14" name="Прямая соединительная линия 13"/>
        <cdr:cNvSpPr/>
      </cdr:nvSpPr>
      <cdr:spPr>
        <a:xfrm xmlns:a="http://schemas.openxmlformats.org/drawingml/2006/main">
          <a:off x="357158" y="1643074"/>
          <a:ext cx="500066" cy="714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0.02343</cdr:x>
      <cdr:y>0.16456</cdr:y>
    </cdr:from>
    <cdr:to>
      <cdr:x>0.12343</cdr:x>
      <cdr:y>0.22785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14282" y="928694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3267,0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0.09375</cdr:x>
      <cdr:y>0.20253</cdr:y>
    </cdr:from>
    <cdr:to>
      <cdr:x>0.16406</cdr:x>
      <cdr:y>0.24051</cdr:y>
    </cdr:to>
    <cdr:sp macro="" textlink="">
      <cdr:nvSpPr>
        <cdr:cNvPr id="17" name="Прямая соединительная линия 16"/>
        <cdr:cNvSpPr/>
      </cdr:nvSpPr>
      <cdr:spPr>
        <a:xfrm xmlns:a="http://schemas.openxmlformats.org/drawingml/2006/main">
          <a:off x="857224" y="1143008"/>
          <a:ext cx="642942" cy="21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0.14844</cdr:x>
      <cdr:y>0.11392</cdr:y>
    </cdr:from>
    <cdr:to>
      <cdr:x>0.24844</cdr:x>
      <cdr:y>0.17722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1357290" y="642942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3764,5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0.22656</cdr:x>
      <cdr:y>0.1519</cdr:y>
    </cdr:from>
    <cdr:to>
      <cdr:x>0.25781</cdr:x>
      <cdr:y>0.20253</cdr:y>
    </cdr:to>
    <cdr:sp macro="" textlink="">
      <cdr:nvSpPr>
        <cdr:cNvPr id="20" name="Прямая соединительная линия 19"/>
        <cdr:cNvSpPr/>
      </cdr:nvSpPr>
      <cdr:spPr>
        <a:xfrm xmlns:a="http://schemas.openxmlformats.org/drawingml/2006/main" rot="16200000" flipH="1">
          <a:off x="2071670" y="857255"/>
          <a:ext cx="285752" cy="2857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0.28906</cdr:x>
      <cdr:y>0.06329</cdr:y>
    </cdr:from>
    <cdr:to>
      <cdr:x>0.38906</cdr:x>
      <cdr:y>0.12658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2643174" y="357190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612,0 тыс.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0.32804</cdr:x>
      <cdr:y>0.11407</cdr:y>
    </cdr:from>
    <cdr:to>
      <cdr:x>0.32821</cdr:x>
      <cdr:y>0.20267</cdr:y>
    </cdr:to>
    <cdr:sp macro="" textlink="">
      <cdr:nvSpPr>
        <cdr:cNvPr id="23" name="Прямая соединительная линия 22"/>
        <cdr:cNvSpPr/>
      </cdr:nvSpPr>
      <cdr:spPr>
        <a:xfrm xmlns:a="http://schemas.openxmlformats.org/drawingml/2006/main" rot="5400000">
          <a:off x="2750331" y="892975"/>
          <a:ext cx="500066" cy="15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18" Type="http://schemas.openxmlformats.org/officeDocument/2006/relationships/diagramData" Target="../diagrams/data5.xml"/><Relationship Id="rId26" Type="http://schemas.openxmlformats.org/officeDocument/2006/relationships/image" Target="../media/image27.jpeg"/><Relationship Id="rId3" Type="http://schemas.openxmlformats.org/officeDocument/2006/relationships/diagramLayout" Target="../diagrams/layout1.xml"/><Relationship Id="rId21" Type="http://schemas.openxmlformats.org/officeDocument/2006/relationships/diagramColors" Target="../diagrams/colors5.xml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17" Type="http://schemas.openxmlformats.org/officeDocument/2006/relationships/diagramColors" Target="../diagrams/colors4.xml"/><Relationship Id="rId25" Type="http://schemas.openxmlformats.org/officeDocument/2006/relationships/diagramColors" Target="../diagrams/colors6.xml"/><Relationship Id="rId33" Type="http://schemas.microsoft.com/office/2007/relationships/diagramDrawing" Target="../diagrams/drawing6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4.xml"/><Relationship Id="rId20" Type="http://schemas.openxmlformats.org/officeDocument/2006/relationships/diagramQuickStyle" Target="../diagrams/quickStyle5.xml"/><Relationship Id="rId29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24" Type="http://schemas.openxmlformats.org/officeDocument/2006/relationships/diagramQuickStyle" Target="../diagrams/quickStyle6.xml"/><Relationship Id="rId32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4.xml"/><Relationship Id="rId23" Type="http://schemas.openxmlformats.org/officeDocument/2006/relationships/diagramLayout" Target="../diagrams/layout6.xml"/><Relationship Id="rId28" Type="http://schemas.microsoft.com/office/2007/relationships/diagramDrawing" Target="../diagrams/drawing5.xml"/><Relationship Id="rId10" Type="http://schemas.openxmlformats.org/officeDocument/2006/relationships/diagramData" Target="../diagrams/data3.xml"/><Relationship Id="rId19" Type="http://schemas.openxmlformats.org/officeDocument/2006/relationships/diagramLayout" Target="../diagrams/layout5.xml"/><Relationship Id="rId31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openxmlformats.org/officeDocument/2006/relationships/diagramData" Target="../diagrams/data4.xml"/><Relationship Id="rId22" Type="http://schemas.openxmlformats.org/officeDocument/2006/relationships/diagramData" Target="../diagrams/data6.xml"/><Relationship Id="rId27" Type="http://schemas.openxmlformats.org/officeDocument/2006/relationships/chart" Target="../charts/chart9.xml"/><Relationship Id="rId30" Type="http://schemas.microsoft.com/office/2007/relationships/diagramDrawing" Target="../diagrams/drawing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diagramLayout" Target="../diagrams/layout7.xml"/><Relationship Id="rId7" Type="http://schemas.openxmlformats.org/officeDocument/2006/relationships/diagramLayout" Target="../diagrams/layout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8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microsoft.com/office/2007/relationships/diagramDrawing" Target="../diagrams/drawing7.xml"/><Relationship Id="rId4" Type="http://schemas.openxmlformats.org/officeDocument/2006/relationships/diagramQuickStyle" Target="../diagrams/quickStyle7.xml"/><Relationship Id="rId9" Type="http://schemas.openxmlformats.org/officeDocument/2006/relationships/diagramColors" Target="../diagrams/colors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diagramLayout" Target="../diagrams/layout9.xml"/><Relationship Id="rId7" Type="http://schemas.openxmlformats.org/officeDocument/2006/relationships/diagramLayout" Target="../diagrams/layout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0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microsoft.com/office/2007/relationships/diagramDrawing" Target="../diagrams/drawing9.xml"/><Relationship Id="rId4" Type="http://schemas.openxmlformats.org/officeDocument/2006/relationships/diagramQuickStyle" Target="../diagrams/quickStyle9.xml"/><Relationship Id="rId9" Type="http://schemas.openxmlformats.org/officeDocument/2006/relationships/diagramColors" Target="../diagrams/colors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11.xml"/><Relationship Id="rId7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Relationship Id="rId9" Type="http://schemas.microsoft.com/office/2007/relationships/diagramDrawing" Target="../diagrams/drawing1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12.xml"/><Relationship Id="rId7" Type="http://schemas.openxmlformats.org/officeDocument/2006/relationships/image" Target="../media/image34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Relationship Id="rId9" Type="http://schemas.microsoft.com/office/2007/relationships/diagramDrawing" Target="../diagrams/drawing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diagramLayout" Target="../diagrams/layout13.xml"/><Relationship Id="rId7" Type="http://schemas.openxmlformats.org/officeDocument/2006/relationships/image" Target="../media/image37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Relationship Id="rId9" Type="http://schemas.microsoft.com/office/2007/relationships/diagramDrawing" Target="../diagrams/drawing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63.jpeg"/><Relationship Id="rId7" Type="http://schemas.openxmlformats.org/officeDocument/2006/relationships/diagramColors" Target="../diagrams/colors14.xm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Relationship Id="rId9" Type="http://schemas.microsoft.com/office/2007/relationships/diagramDrawing" Target="../diagrams/drawing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microsoft.com/office/2007/relationships/diagramDrawing" Target="../diagrams/drawing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diagramData" Target="../diagrams/data16.xml"/><Relationship Id="rId7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10" Type="http://schemas.microsoft.com/office/2007/relationships/diagramDrawing" Target="../diagrams/drawing16.xml"/><Relationship Id="rId4" Type="http://schemas.openxmlformats.org/officeDocument/2006/relationships/diagramLayout" Target="../diagrams/layout16.xml"/><Relationship Id="rId9" Type="http://schemas.openxmlformats.org/officeDocument/2006/relationships/image" Target="../media/image69.jpe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diagramLayout" Target="../diagrams/layout17.xml"/><Relationship Id="rId7" Type="http://schemas.openxmlformats.org/officeDocument/2006/relationships/image" Target="../media/image71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jpeg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9.xml"/><Relationship Id="rId13" Type="http://schemas.openxmlformats.org/officeDocument/2006/relationships/diagramColors" Target="../diagrams/colors20.xml"/><Relationship Id="rId18" Type="http://schemas.openxmlformats.org/officeDocument/2006/relationships/diagramData" Target="../diagrams/data22.xml"/><Relationship Id="rId26" Type="http://schemas.microsoft.com/office/2007/relationships/diagramDrawing" Target="../diagrams/drawing22.xml"/><Relationship Id="rId3" Type="http://schemas.openxmlformats.org/officeDocument/2006/relationships/diagramLayout" Target="../diagrams/layout18.xml"/><Relationship Id="rId21" Type="http://schemas.openxmlformats.org/officeDocument/2006/relationships/diagramColors" Target="../diagrams/colors22.xml"/><Relationship Id="rId7" Type="http://schemas.openxmlformats.org/officeDocument/2006/relationships/diagramLayout" Target="../diagrams/layout19.xml"/><Relationship Id="rId12" Type="http://schemas.openxmlformats.org/officeDocument/2006/relationships/diagramQuickStyle" Target="../diagrams/quickStyle20.xml"/><Relationship Id="rId17" Type="http://schemas.openxmlformats.org/officeDocument/2006/relationships/diagramColors" Target="../diagrams/colors21.xml"/><Relationship Id="rId2" Type="http://schemas.openxmlformats.org/officeDocument/2006/relationships/diagramData" Target="../diagrams/data18.xml"/><Relationship Id="rId16" Type="http://schemas.openxmlformats.org/officeDocument/2006/relationships/diagramQuickStyle" Target="../diagrams/quickStyle21.xml"/><Relationship Id="rId20" Type="http://schemas.openxmlformats.org/officeDocument/2006/relationships/diagramQuickStyle" Target="../diagrams/quickStyle22.xml"/><Relationship Id="rId29" Type="http://schemas.microsoft.com/office/2007/relationships/diagramDrawing" Target="../diagrams/drawing18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9.xml"/><Relationship Id="rId11" Type="http://schemas.openxmlformats.org/officeDocument/2006/relationships/diagramLayout" Target="../diagrams/layout20.xml"/><Relationship Id="rId5" Type="http://schemas.openxmlformats.org/officeDocument/2006/relationships/diagramColors" Target="../diagrams/colors18.xml"/><Relationship Id="rId15" Type="http://schemas.openxmlformats.org/officeDocument/2006/relationships/diagramLayout" Target="../diagrams/layout21.xml"/><Relationship Id="rId23" Type="http://schemas.openxmlformats.org/officeDocument/2006/relationships/image" Target="../media/image73.jpeg"/><Relationship Id="rId28" Type="http://schemas.microsoft.com/office/2007/relationships/diagramDrawing" Target="../diagrams/drawing20.xml"/><Relationship Id="rId10" Type="http://schemas.openxmlformats.org/officeDocument/2006/relationships/diagramData" Target="../diagrams/data20.xml"/><Relationship Id="rId19" Type="http://schemas.openxmlformats.org/officeDocument/2006/relationships/diagramLayout" Target="../diagrams/layout22.xml"/><Relationship Id="rId4" Type="http://schemas.openxmlformats.org/officeDocument/2006/relationships/diagramQuickStyle" Target="../diagrams/quickStyle18.xml"/><Relationship Id="rId9" Type="http://schemas.openxmlformats.org/officeDocument/2006/relationships/diagramColors" Target="../diagrams/colors19.xml"/><Relationship Id="rId14" Type="http://schemas.openxmlformats.org/officeDocument/2006/relationships/diagramData" Target="../diagrams/data21.xml"/><Relationship Id="rId22" Type="http://schemas.openxmlformats.org/officeDocument/2006/relationships/image" Target="../media/image72.jpeg"/><Relationship Id="rId27" Type="http://schemas.microsoft.com/office/2007/relationships/diagramDrawing" Target="../diagrams/drawing21.xml"/><Relationship Id="rId30" Type="http://schemas.microsoft.com/office/2007/relationships/diagramDrawing" Target="../diagrams/drawing1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4.xml"/><Relationship Id="rId3" Type="http://schemas.openxmlformats.org/officeDocument/2006/relationships/diagramLayout" Target="../diagrams/layout23.xml"/><Relationship Id="rId7" Type="http://schemas.openxmlformats.org/officeDocument/2006/relationships/diagramLayout" Target="../diagrams/layout24.xml"/><Relationship Id="rId12" Type="http://schemas.microsoft.com/office/2007/relationships/diagramDrawing" Target="../diagrams/drawing24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4.xml"/><Relationship Id="rId11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10" Type="http://schemas.openxmlformats.org/officeDocument/2006/relationships/image" Target="../media/image74.jpeg"/><Relationship Id="rId4" Type="http://schemas.openxmlformats.org/officeDocument/2006/relationships/diagramQuickStyle" Target="../diagrams/quickStyle23.xml"/><Relationship Id="rId9" Type="http://schemas.openxmlformats.org/officeDocument/2006/relationships/diagramColors" Target="../diagrams/colors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diagramLayout" Target="../diagrams/layout26.xml"/><Relationship Id="rId7" Type="http://schemas.openxmlformats.org/officeDocument/2006/relationships/image" Target="../media/image76.jpe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jpeg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Relationship Id="rId9" Type="http://schemas.microsoft.com/office/2007/relationships/diagramDrawing" Target="../diagrams/drawing2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9.jpeg"/><Relationship Id="rId7" Type="http://schemas.openxmlformats.org/officeDocument/2006/relationships/diagramColors" Target="../diagrams/colors27.xml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7.xml"/><Relationship Id="rId11" Type="http://schemas.microsoft.com/office/2007/relationships/diagramDrawing" Target="../diagrams/drawing27.xml"/><Relationship Id="rId5" Type="http://schemas.openxmlformats.org/officeDocument/2006/relationships/diagramLayout" Target="../diagrams/layout27.xml"/><Relationship Id="rId10" Type="http://schemas.openxmlformats.org/officeDocument/2006/relationships/image" Target="../media/image82.png"/><Relationship Id="rId4" Type="http://schemas.openxmlformats.org/officeDocument/2006/relationships/diagramData" Target="../diagrams/data27.xml"/><Relationship Id="rId9" Type="http://schemas.openxmlformats.org/officeDocument/2006/relationships/image" Target="../media/image81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diagramData" Target="../diagrams/data28.xml"/><Relationship Id="rId7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10" Type="http://schemas.microsoft.com/office/2007/relationships/diagramDrawing" Target="../diagrams/drawing28.xml"/><Relationship Id="rId4" Type="http://schemas.openxmlformats.org/officeDocument/2006/relationships/diagramLayout" Target="../diagrams/layout28.xml"/><Relationship Id="rId9" Type="http://schemas.openxmlformats.org/officeDocument/2006/relationships/image" Target="../media/image86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diagramData" Target="../diagrams/data29.xml"/><Relationship Id="rId7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10" Type="http://schemas.microsoft.com/office/2007/relationships/diagramDrawing" Target="../diagrams/drawing29.xml"/><Relationship Id="rId4" Type="http://schemas.openxmlformats.org/officeDocument/2006/relationships/diagramLayout" Target="../diagrams/layout29.xml"/><Relationship Id="rId9" Type="http://schemas.openxmlformats.org/officeDocument/2006/relationships/image" Target="../media/image9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microsoft.com/office/2007/relationships/diagramDrawing" Target="../diagrams/drawing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jpeg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1.xml"/><Relationship Id="rId3" Type="http://schemas.openxmlformats.org/officeDocument/2006/relationships/diagramData" Target="../diagrams/data31.xml"/><Relationship Id="rId7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admknyaginino.ru/" TargetMode="External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us.gov.ru/pub/home" TargetMode="External"/><Relationship Id="rId5" Type="http://schemas.openxmlformats.org/officeDocument/2006/relationships/hyperlink" Target="http://goszakaz.nnov.ru/index.html" TargetMode="External"/><Relationship Id="rId4" Type="http://schemas.openxmlformats.org/officeDocument/2006/relationships/hyperlink" Target="http://gu.nno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C:\Users\1\Desktop\картинки для презентации 2018\238504_gallery.worl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82296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  <a:sp3d extrusionH="57150">
              <a:bevelT w="38100" h="38100" prst="convex"/>
            </a:sp3d>
          </a:bodyPr>
          <a:lstStyle/>
          <a:p>
            <a:r>
              <a:rPr lang="ru-RU" sz="54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Княгининский район</a:t>
            </a:r>
            <a:endParaRPr lang="ru-RU" sz="5400" b="1" dirty="0">
              <a:solidFill>
                <a:srgbClr val="0C542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7224" y="5214950"/>
            <a:ext cx="7572428" cy="126188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p3d extrusionH="57150">
              <a:bevelT w="38100" h="38100" prst="convex"/>
            </a:sp3d>
          </a:bodyPr>
          <a:lstStyle/>
          <a:p>
            <a:pPr algn="ctr"/>
            <a:r>
              <a:rPr lang="ru-RU" sz="36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20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по проекту решения «Об утверждении отчета об исполнении районного бюджета за 2017 год»</a:t>
            </a:r>
            <a:endParaRPr lang="ru-RU" sz="2000" dirty="0">
              <a:solidFill>
                <a:srgbClr val="0C5427"/>
              </a:solidFill>
            </a:endParaRPr>
          </a:p>
        </p:txBody>
      </p:sp>
      <p:pic>
        <p:nvPicPr>
          <p:cNvPr id="4" name="Picture 2" descr="C:\Users\1\Desktop\картинки для презентации 2018\NKAHdizzAk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142984"/>
            <a:ext cx="7143800" cy="392909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2" descr="гер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5214950"/>
            <a:ext cx="571504" cy="67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C:\Users\1\Desktop\картинки для презентации 2018\O17CKtxJYt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857232"/>
            <a:ext cx="2571768" cy="161877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3555" name="Picture 3" descr="C:\Users\1\Desktop\картинки для презентации 2018\IMG_26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3429000"/>
            <a:ext cx="2643206" cy="1599392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3557" name="Picture 5" descr="C:\Users\1\Desktop\картинки для презентации 2018\Безымянный церковь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12" y="3214686"/>
            <a:ext cx="2626827" cy="171451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3558" name="Picture 6" descr="C:\Users\1\Desktop\картинки для презентации 2018\4954587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928670"/>
            <a:ext cx="2571768" cy="1643074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114"/>
          <p:cNvGraphicFramePr>
            <a:graphicFrameLocks/>
          </p:cNvGraphicFramePr>
          <p:nvPr/>
        </p:nvGraphicFramePr>
        <p:xfrm>
          <a:off x="117988" y="273283"/>
          <a:ext cx="8952271" cy="4903738"/>
        </p:xfrm>
        <a:graphic>
          <a:graphicData uri="http://schemas.openxmlformats.org/drawingml/2006/table">
            <a:tbl>
              <a:tblPr/>
              <a:tblGrid>
                <a:gridCol w="789221"/>
                <a:gridCol w="8163050"/>
              </a:tblGrid>
              <a:tr h="4706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№№ п/п</a:t>
                      </a:r>
                    </a:p>
                  </a:txBody>
                  <a:tcPr marL="91423" marR="91423" marT="45697" marB="456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Содержание</a:t>
                      </a:r>
                    </a:p>
                  </a:txBody>
                  <a:tcPr marL="91423" marR="91423" marT="45697" marB="456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Социально-экономические показатели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консолидированного бюджета по доходам и расходам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районного бюджета за 2017-2021 годы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образования за 2017 год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 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культуры за 2017 год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физической культуры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спорта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2017 год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области социальной политики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Итоги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реализации муниципальных программ за 2017 год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Поддержка сельскохозяйственного производства в 2017 году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Финансовая помощь бюджетам поселений на исполнение собственных полномочий в 2017 году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 долг Княгининского района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6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Открытые муниципальные информационные ресурсы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706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5" descr="http://www.kargopolland.ru/userfiles/Image/finupr/svitolk_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072074"/>
            <a:ext cx="7429552" cy="163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Users\1\Desktop\картинки для презентации 2018\investment-1200x800.jpg"/>
          <p:cNvPicPr>
            <a:picLocks noChangeAspect="1" noChangeArrowheads="1"/>
          </p:cNvPicPr>
          <p:nvPr/>
        </p:nvPicPr>
        <p:blipFill>
          <a:blip r:embed="rId3">
            <a:lum bright="20000" contrast="-38000"/>
          </a:blip>
          <a:srcRect/>
          <a:stretch>
            <a:fillRect/>
          </a:stretch>
        </p:blipFill>
        <p:spPr bwMode="auto">
          <a:xfrm>
            <a:off x="-1" y="0"/>
            <a:ext cx="9108309" cy="6858000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7"/>
            <a:ext cx="8001056" cy="428627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такое «Отчет об исполнении районного бюджета»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8143932" cy="464347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Годовой отчет об исполнении районного бюджета подлежит рассмотрению Земским собранием Княгининского района Нижегородской области и утверждается решением Земского собрания Княгининского района Нижегородской области.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Решением Земского собрания Княгининского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доходов, расходов и дефицита (</a:t>
            </a:r>
            <a:r>
              <a:rPr lang="ru-RU" sz="2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профицита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районного бюджета.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отчете об исполнении районного бюджета указывается сколько и каких доходов поступило в бюджет за год и куда эти денежные средства были израсходованы.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Documents and Settings\Евсеева Татьяна\Рабочий стол\картинки для презентации\человечки для презентации\100297_6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28670"/>
            <a:ext cx="1785918" cy="923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Волна 17"/>
          <p:cNvSpPr/>
          <p:nvPr/>
        </p:nvSpPr>
        <p:spPr>
          <a:xfrm>
            <a:off x="6715140" y="1181100"/>
            <a:ext cx="2339960" cy="4534761"/>
          </a:xfrm>
          <a:prstGeom prst="wav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ctr"/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(межбюджетные трансферты в виде дотаций,  субвенций, субсидий, поступления от юридических и физических лиц, кроме налоговых и неналоговых доходов).</a:t>
            </a:r>
            <a:endParaRPr lang="ru-RU" sz="13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429656" y="6517525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85852" y="857232"/>
            <a:ext cx="7143801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бюджета    -     безвозмездные и безвозвратные поступления денежных средств в бюджет</a:t>
            </a:r>
            <a:endParaRPr lang="ru-RU" sz="2000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45" y="214290"/>
            <a:ext cx="8858311" cy="510778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3175" cmpd="sng">
                  <a:noFill/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складываются доходы бюджета</a:t>
            </a:r>
            <a:endParaRPr lang="ru-RU" sz="2400" b="1" cap="none" spc="0" dirty="0">
              <a:ln w="3175" cmpd="sng">
                <a:noFill/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Похожее изображе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832" y="1700808"/>
            <a:ext cx="4104391" cy="290585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Цилиндр 15"/>
          <p:cNvSpPr/>
          <p:nvPr/>
        </p:nvSpPr>
        <p:spPr>
          <a:xfrm>
            <a:off x="3496149" y="3117555"/>
            <a:ext cx="1728192" cy="718362"/>
          </a:xfrm>
          <a:prstGeom prst="ca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ДОХОДЫ</a:t>
            </a:r>
            <a:endParaRPr lang="ru-RU" sz="2800" b="1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7" name="Волна 16"/>
          <p:cNvSpPr/>
          <p:nvPr/>
        </p:nvSpPr>
        <p:spPr>
          <a:xfrm>
            <a:off x="428596" y="1357298"/>
            <a:ext cx="2143140" cy="3357586"/>
          </a:xfrm>
          <a:prstGeom prst="wave">
            <a:avLst>
              <a:gd name="adj1" fmla="val 12500"/>
              <a:gd name="adj2" fmla="val -809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РФ ( налог на доходы физических лиц, имущественные налоги и др.)</a:t>
            </a:r>
          </a:p>
        </p:txBody>
      </p:sp>
      <p:sp>
        <p:nvSpPr>
          <p:cNvPr id="19" name="Волна 18"/>
          <p:cNvSpPr/>
          <p:nvPr/>
        </p:nvSpPr>
        <p:spPr>
          <a:xfrm>
            <a:off x="1000100" y="4786322"/>
            <a:ext cx="6572296" cy="1811557"/>
          </a:xfrm>
          <a:prstGeom prst="wav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 законодательством РФ </a:t>
            </a:r>
          </a:p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 доходы от использования муниципального имущества, плата за негативное воздействие на окружающую среду, штрафы за нарушение законодательства и др.)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64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500298" y="4357694"/>
            <a:ext cx="4143404" cy="20133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Ставки налога исходя из кадастровой стоимости и видов  объектов налогообложения: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1.  Жилые дома, жилые помещения, гаражи, хозяйственные строения площадь каждого из которых не превышает 50 кв.м. – от 0,1% до 0,3%;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 Объекты, кадастровая стоимость которых превышает 300 миллионов рублей  - 2%;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3. В отношении прочих объектов налогообложения – 0,5 %.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8725" y="260648"/>
            <a:ext cx="8229600" cy="936104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r>
              <a:rPr lang="ru-RU" sz="2400" b="1" dirty="0" smtClean="0">
                <a:ln w="9525"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района</a:t>
            </a:r>
            <a:endParaRPr lang="ru-RU" sz="2400" b="1" dirty="0">
              <a:ln w="9525"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458" y="1571612"/>
            <a:ext cx="2500278" cy="292895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  <a:p>
            <a:pPr algn="ctr"/>
            <a:endParaRPr lang="ru-RU" sz="10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гл.23 Налогового кодекса РФ, ставка налога 13%, в отдельных случаях 9%,30% и 35%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86512" y="1571612"/>
            <a:ext cx="2714644" cy="28575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0,3%- по участкам, занятым жилищным фондом, с/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1,5%- в отношении других участков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C:\Users\l_samohina\Desktop\Новая папка\23085005.744777.1347.jpeg"/>
          <p:cNvPicPr>
            <a:picLocks noChangeAspect="1" noChangeArrowheads="1"/>
          </p:cNvPicPr>
          <p:nvPr/>
        </p:nvPicPr>
        <p:blipFill>
          <a:blip r:embed="rId2">
            <a:lum bright="-7000" contrast="-9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40" y="4572008"/>
            <a:ext cx="2227377" cy="171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esktop\картинки\nalogobraz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9674" y="1558912"/>
            <a:ext cx="3668726" cy="271464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" name="Picture 2" descr="C:\Users\1\Desktop\4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72008"/>
            <a:ext cx="2148796" cy="1714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9410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302239" y="5555622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898520" y="5581387"/>
            <a:ext cx="1766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487036" y="5299518"/>
            <a:ext cx="1857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2042021" y="5438018"/>
            <a:ext cx="18573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2598701" y="5402299"/>
            <a:ext cx="1928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- коммунальное хозяйство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205925" y="5438017"/>
            <a:ext cx="1857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3863690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456090" y="5545174"/>
            <a:ext cx="16430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5006698" y="5545175"/>
            <a:ext cx="16430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5624370" y="5591340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6099164" y="5473736"/>
            <a:ext cx="17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6813928" y="5238143"/>
            <a:ext cx="17764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общего характера бюджетам бюджетной системы РФ</a:t>
            </a:r>
            <a:endParaRPr lang="ru-RU" b="1" dirty="0"/>
          </a:p>
        </p:txBody>
      </p:sp>
      <p:pic>
        <p:nvPicPr>
          <p:cNvPr id="8" name="Рисунок 1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357695"/>
            <a:ext cx="453937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4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357694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4357694"/>
            <a:ext cx="64294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Скругленный прямоугольник 24"/>
          <p:cNvSpPr/>
          <p:nvPr/>
        </p:nvSpPr>
        <p:spPr>
          <a:xfrm>
            <a:off x="77802" y="1263644"/>
            <a:ext cx="8929718" cy="7365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Расходы бюджета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– выплачиваемые из бюджета денежные средства, за  исключением средств, являющихся источниками финансирования дефицита  бюджета.</a:t>
            </a:r>
            <a:endParaRPr lang="ru-RU" sz="1600" b="1" i="1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6200" y="2198678"/>
            <a:ext cx="8929718" cy="8640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/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 Формирование расходов осуществляется в соответствии с расходными  обязательствами, законодательно закрепленными за соответствующими уровнями  бюджетов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8900" y="3214686"/>
            <a:ext cx="8929718" cy="71596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Принципы формирования расходов бюджета: по  муниципальным программам, по разделам (подразделам) функциональной структуры, по ведомствам.</a:t>
            </a:r>
            <a:endParaRPr lang="ru-RU" sz="16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643042" y="3929066"/>
            <a:ext cx="6215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Направления расходов бюджета по разделам: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0" name="Рисунок 29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061996">
            <a:off x="-295699" y="723667"/>
            <a:ext cx="1210945" cy="863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86834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основным функциям в 2017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Рисунок 30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061996">
            <a:off x="-224261" y="1652361"/>
            <a:ext cx="1210945" cy="863600"/>
          </a:xfrm>
          <a:prstGeom prst="rect">
            <a:avLst/>
          </a:prstGeom>
        </p:spPr>
      </p:pic>
      <p:pic>
        <p:nvPicPr>
          <p:cNvPr id="32" name="Рисунок 31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061996">
            <a:off x="-295700" y="2652493"/>
            <a:ext cx="1210945" cy="86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8440236" y="6433864"/>
            <a:ext cx="642910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42910" y="142852"/>
            <a:ext cx="8186766" cy="868346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Сбалансированность бюджета, профицит, дефицит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1992313"/>
            <a:ext cx="27432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object 10"/>
          <p:cNvSpPr>
            <a:spLocks noChangeArrowheads="1"/>
          </p:cNvSpPr>
          <p:nvPr/>
        </p:nvSpPr>
        <p:spPr bwMode="auto">
          <a:xfrm>
            <a:off x="6361113" y="225425"/>
            <a:ext cx="790575" cy="112236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1" name="Прямоугольник 26"/>
          <p:cNvSpPr>
            <a:spLocks noChangeArrowheads="1"/>
          </p:cNvSpPr>
          <p:nvPr/>
        </p:nvSpPr>
        <p:spPr bwMode="auto">
          <a:xfrm>
            <a:off x="285720" y="1142984"/>
            <a:ext cx="86439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— основополагающее требование, предъявляемое к органам, составляющим и утверждающим бюджет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9" name="Равно 18"/>
          <p:cNvSpPr/>
          <p:nvPr/>
        </p:nvSpPr>
        <p:spPr>
          <a:xfrm>
            <a:off x="4706938" y="2406650"/>
            <a:ext cx="1219200" cy="685800"/>
          </a:xfrm>
          <a:prstGeom prst="mathEqual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Минус 20"/>
          <p:cNvSpPr/>
          <p:nvPr/>
        </p:nvSpPr>
        <p:spPr>
          <a:xfrm>
            <a:off x="2142476" y="2406650"/>
            <a:ext cx="1219200" cy="685800"/>
          </a:xfrm>
          <a:prstGeom prst="mathMinus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279" name="Picture 5"/>
          <p:cNvPicPr>
            <a:picLocks noChangeAspect="1" noChangeArrowheads="1"/>
          </p:cNvPicPr>
          <p:nvPr/>
        </p:nvPicPr>
        <p:blipFill>
          <a:blip r:embed="rId4">
            <a:lum bright="3000" contrast="-23000"/>
          </a:blip>
          <a:srcRect/>
          <a:stretch>
            <a:fillRect/>
          </a:stretch>
        </p:blipFill>
        <p:spPr bwMode="auto">
          <a:xfrm>
            <a:off x="2022475" y="4057650"/>
            <a:ext cx="3300413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Минус 21"/>
          <p:cNvSpPr/>
          <p:nvPr/>
        </p:nvSpPr>
        <p:spPr>
          <a:xfrm>
            <a:off x="1380800" y="4611642"/>
            <a:ext cx="1219200" cy="685800"/>
          </a:xfrm>
          <a:prstGeom prst="mathMinus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Равно 22"/>
          <p:cNvSpPr/>
          <p:nvPr/>
        </p:nvSpPr>
        <p:spPr>
          <a:xfrm>
            <a:off x="4712863" y="4611688"/>
            <a:ext cx="1219200" cy="685800"/>
          </a:xfrm>
          <a:prstGeom prst="mathEqual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28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2325" y="2406650"/>
            <a:ext cx="1274763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87" name="Picture 8"/>
          <p:cNvPicPr>
            <a:picLocks noChangeAspect="1" noChangeArrowheads="1"/>
          </p:cNvPicPr>
          <p:nvPr/>
        </p:nvPicPr>
        <p:blipFill>
          <a:blip r:embed="rId5">
            <a:lum contrast="-7000"/>
          </a:blip>
          <a:srcRect/>
          <a:stretch>
            <a:fillRect/>
          </a:stretch>
        </p:blipFill>
        <p:spPr bwMode="auto">
          <a:xfrm>
            <a:off x="414338" y="4573588"/>
            <a:ext cx="12747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8610054" y="640161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857884" y="4000504"/>
            <a:ext cx="3197216" cy="207170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В случае превышения расходов над  доходами образуется дефицит бюджета  (необходимы источники покрытия  дефицита, можно например  использовать остатки средств или  привлечь средства в долг)</a:t>
            </a:r>
            <a:endParaRPr lang="ru-RU" sz="1600" dirty="0">
              <a:solidFill>
                <a:srgbClr val="00725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857884" y="1920864"/>
            <a:ext cx="3197216" cy="178595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В случае превышения доходов  над расходами образуется  профицит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бюджета (можно накапливать  резервы, погашать имеющиеся  долги)</a:t>
            </a:r>
            <a:endParaRPr lang="ru-RU" sz="1600" dirty="0">
              <a:solidFill>
                <a:srgbClr val="00725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286775" y="6504825"/>
            <a:ext cx="535769" cy="2103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Показатели, характеризующие Княгининский район в 2017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29388" y="6504825"/>
            <a:ext cx="228601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1857364"/>
            <a:ext cx="5083175" cy="4443412"/>
          </a:xfrm>
          <a:prstGeom prst="rect">
            <a:avLst/>
          </a:prstGeom>
          <a:noFill/>
        </p:spPr>
      </p:pic>
      <p:sp>
        <p:nvSpPr>
          <p:cNvPr id="16" name="Вертикальный свиток 15"/>
          <p:cNvSpPr/>
          <p:nvPr/>
        </p:nvSpPr>
        <p:spPr>
          <a:xfrm>
            <a:off x="4643438" y="1285860"/>
            <a:ext cx="4225612" cy="608268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</p:txBody>
      </p:sp>
      <p:sp>
        <p:nvSpPr>
          <p:cNvPr id="17" name="Вертикальный свиток 16"/>
          <p:cNvSpPr/>
          <p:nvPr/>
        </p:nvSpPr>
        <p:spPr>
          <a:xfrm>
            <a:off x="4643438" y="2000240"/>
            <a:ext cx="4225612" cy="608268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 по состоянию на 01.01.2017 года -11 855чел.</a:t>
            </a:r>
          </a:p>
        </p:txBody>
      </p:sp>
      <p:sp>
        <p:nvSpPr>
          <p:cNvPr id="18" name="Вертикальный свиток 17"/>
          <p:cNvSpPr/>
          <p:nvPr/>
        </p:nvSpPr>
        <p:spPr>
          <a:xfrm>
            <a:off x="4656138" y="2719382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3280,9 млн.руб.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9" name="Вертикальный свиток 18"/>
          <p:cNvSpPr/>
          <p:nvPr/>
        </p:nvSpPr>
        <p:spPr>
          <a:xfrm>
            <a:off x="4643438" y="3643314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24 138,5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0" name="Вертикальный свиток 19"/>
          <p:cNvSpPr/>
          <p:nvPr/>
        </p:nvSpPr>
        <p:spPr>
          <a:xfrm>
            <a:off x="4643438" y="4643446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208,3 млн.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1" name="Вертикальный свиток 20"/>
          <p:cNvSpPr/>
          <p:nvPr/>
        </p:nvSpPr>
        <p:spPr>
          <a:xfrm>
            <a:off x="4643438" y="5572140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учреждения-25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(казенные-8 ,бюджетные- 14,  автономные-3)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286776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1571612"/>
          <a:ext cx="4572000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572000" y="1571612"/>
          <a:ext cx="4572000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40352" y="6357958"/>
            <a:ext cx="111839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42844" y="1643050"/>
          <a:ext cx="457200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572000" y="1714488"/>
          <a:ext cx="457200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35490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501090" y="6429396"/>
            <a:ext cx="500066" cy="311972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16416" y="6429396"/>
            <a:ext cx="603762" cy="293687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42844" y="1714488"/>
          <a:ext cx="4572000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572000" y="1785926"/>
          <a:ext cx="457200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/>
        </p:nvGraphicFramePr>
        <p:xfrm>
          <a:off x="0" y="1428736"/>
          <a:ext cx="9001156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8215338" y="6429396"/>
            <a:ext cx="60513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в 2015-2017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44769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9454" y="1357298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29586" y="4500570"/>
            <a:ext cx="1214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l_samohina\Desktop\7a1de2c5-d3ad-4269-9ca6-819de193dc3c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8082" y="1785926"/>
            <a:ext cx="1643074" cy="183862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/>
        </p:nvGraphicFramePr>
        <p:xfrm>
          <a:off x="214282" y="1000108"/>
          <a:ext cx="8715436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2017 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7934" y="6464300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00892" y="3714752"/>
            <a:ext cx="71473" cy="7143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000892" y="3500438"/>
            <a:ext cx="71437" cy="71438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% и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935860505"/>
              </p:ext>
            </p:extLst>
          </p:nvPr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pic>
        <p:nvPicPr>
          <p:cNvPr id="1026" name="Picture 2" descr="D:\ДОКУМЕНТЫ\2017\ПРЕЗЕНТАЦИЯ по проекту решения\картинки для презентации\человечки для презентации\eb8bae5dbcee02022960a861cecc67cf.jpg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357950" y="1142984"/>
            <a:ext cx="2428892" cy="2357454"/>
          </a:xfrm>
          <a:prstGeom prst="rect">
            <a:avLst/>
          </a:prstGeom>
          <a:noFill/>
        </p:spPr>
      </p:pic>
      <p:sp>
        <p:nvSpPr>
          <p:cNvPr id="20" name="Скругленный прямоугольник 19"/>
          <p:cNvSpPr/>
          <p:nvPr/>
        </p:nvSpPr>
        <p:spPr>
          <a:xfrm>
            <a:off x="1142976" y="5715016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Доходов –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87,5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72892411"/>
              </p:ext>
            </p:extLst>
          </p:nvPr>
        </p:nvGraphicFramePr>
        <p:xfrm>
          <a:off x="323528" y="1643050"/>
          <a:ext cx="8534752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зачисляются налоги на территории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58294975"/>
              </p:ext>
            </p:extLst>
          </p:nvPr>
        </p:nvGraphicFramePr>
        <p:xfrm>
          <a:off x="457200" y="1214424"/>
          <a:ext cx="8229600" cy="519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998"/>
                <a:gridCol w="1357322"/>
                <a:gridCol w="1257280"/>
              </a:tblGrid>
              <a:tr h="40056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466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96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7651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48064" y="6093296"/>
            <a:ext cx="871736" cy="628179"/>
          </a:xfrm>
        </p:spPr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grpSp>
        <p:nvGrpSpPr>
          <p:cNvPr id="2" name="Группа 8"/>
          <p:cNvGrpSpPr/>
          <p:nvPr/>
        </p:nvGrpSpPr>
        <p:grpSpPr>
          <a:xfrm>
            <a:off x="428596" y="6021288"/>
            <a:ext cx="1224145" cy="610713"/>
            <a:chOff x="1257288" y="3815536"/>
            <a:chExt cx="1285970" cy="1046990"/>
          </a:xfrm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257288" y="3815536"/>
              <a:ext cx="1285970" cy="104699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1299472" y="3815536"/>
              <a:ext cx="1201602" cy="104699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34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11"/>
          <p:cNvGrpSpPr/>
          <p:nvPr/>
        </p:nvGrpSpPr>
        <p:grpSpPr>
          <a:xfrm>
            <a:off x="1733441" y="5929329"/>
            <a:ext cx="1195485" cy="727849"/>
            <a:chOff x="-2196244" y="2920368"/>
            <a:chExt cx="1038359" cy="479451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2196244" y="2980943"/>
              <a:ext cx="1038359" cy="4022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-2150664" y="2920368"/>
              <a:ext cx="936104" cy="4794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34 тыс. рублей на 1 жителя</a:t>
              </a:r>
              <a:endParaRPr lang="ru-RU" sz="1200" kern="1200" dirty="0"/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3059832" y="6021288"/>
            <a:ext cx="1226416" cy="61071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34 тыс. рублей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17"/>
          <p:cNvGrpSpPr/>
          <p:nvPr/>
        </p:nvGrpSpPr>
        <p:grpSpPr>
          <a:xfrm>
            <a:off x="4719638" y="6066511"/>
            <a:ext cx="1409718" cy="570356"/>
            <a:chOff x="1582835" y="3741373"/>
            <a:chExt cx="1491914" cy="593094"/>
          </a:xfrm>
          <a:scene3d>
            <a:camera prst="orthographicFront"/>
            <a:lightRig rig="flat" dir="t"/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727909" y="3741373"/>
              <a:ext cx="1201766" cy="59309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582835" y="3747296"/>
              <a:ext cx="1491914" cy="55328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Группа 21"/>
          <p:cNvGrpSpPr/>
          <p:nvPr/>
        </p:nvGrpSpPr>
        <p:grpSpPr>
          <a:xfrm flipH="1">
            <a:off x="6178540" y="6065834"/>
            <a:ext cx="1304927" cy="565491"/>
            <a:chOff x="-120780" y="280715"/>
            <a:chExt cx="1863677" cy="933482"/>
          </a:xfrm>
          <a:scene3d>
            <a:camera prst="orthographicFront"/>
            <a:lightRig rig="flat" dir="t"/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-120780" y="280715"/>
              <a:ext cx="1863677" cy="933482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24815" y="382787"/>
              <a:ext cx="1690884" cy="7484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12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200" kern="1200" dirty="0"/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7572396" y="6000768"/>
            <a:ext cx="1190208" cy="519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13 тыс. рублей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3608" y="126876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4048" y="1268761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алоговых и неналоговых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3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Сколько доходов поступило в консолидированный бюджет района в 2015-2017 годах</a:t>
            </a:r>
            <a:endParaRPr lang="ru-RU" sz="2700" dirty="0"/>
          </a:p>
        </p:txBody>
      </p:sp>
      <p:sp>
        <p:nvSpPr>
          <p:cNvPr id="36" name="Овал 35"/>
          <p:cNvSpPr/>
          <p:nvPr/>
        </p:nvSpPr>
        <p:spPr>
          <a:xfrm>
            <a:off x="8429652" y="6500834"/>
            <a:ext cx="571472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Объект 2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767824262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Объект 2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040152042"/>
              </p:ext>
            </p:extLst>
          </p:nvPr>
        </p:nvGraphicFramePr>
        <p:xfrm>
          <a:off x="4643438" y="164305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57610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изменений налоговых и неналоговых доходов консолидированного бюджета за 2015-2017 годы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76270375"/>
              </p:ext>
            </p:extLst>
          </p:nvPr>
        </p:nvGraphicFramePr>
        <p:xfrm>
          <a:off x="0" y="1500174"/>
          <a:ext cx="8358246" cy="4449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lum bright="-3000" contrast="-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16" y="4357694"/>
            <a:ext cx="2071975" cy="185738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Динамика исполнения по основным налоговым доходам консолидированного бюджета за 2016-2017 годы, млн. рублей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64850270"/>
              </p:ext>
            </p:extLst>
          </p:nvPr>
        </p:nvGraphicFramePr>
        <p:xfrm>
          <a:off x="357158" y="1643050"/>
          <a:ext cx="8358246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C:\Users\l_samohina\Documents\Бюджет для граждан\Рисунки для бюджета\1333049733_monet_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7936" y="1643050"/>
            <a:ext cx="184606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60432" y="6453336"/>
            <a:ext cx="57606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из  бюджетов других уровней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4282" y="1285860"/>
            <a:ext cx="4143404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 на выравнивание бюджетной обеспеченности и поддержку мер сбалансированности бюджетов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2844" y="2428868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2844" y="3286124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4282" y="4143380"/>
            <a:ext cx="421484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6072206"/>
            <a:ext cx="550072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получено 255,1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857752" y="1500174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857752" y="2428868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857752" y="3357562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857752" y="4286256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357950" y="1357298"/>
            <a:ext cx="2500330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69,6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29388" y="2357430"/>
            <a:ext cx="2500330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165,1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429388" y="3286124"/>
            <a:ext cx="2428892" cy="64294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19,2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429388" y="4143380"/>
            <a:ext cx="242889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0,8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857752" y="5143512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500826" y="5072074"/>
            <a:ext cx="242889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0,4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85720" y="5072074"/>
            <a:ext cx="4214842" cy="92869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Прочие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01909143"/>
              </p:ext>
            </p:extLst>
          </p:nvPr>
        </p:nvGraphicFramePr>
        <p:xfrm>
          <a:off x="142846" y="1628800"/>
          <a:ext cx="8913017" cy="472915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590109"/>
                <a:gridCol w="914155"/>
                <a:gridCol w="914155"/>
                <a:gridCol w="914155"/>
                <a:gridCol w="837976"/>
                <a:gridCol w="914155"/>
                <a:gridCol w="990336"/>
                <a:gridCol w="837976"/>
              </a:tblGrid>
              <a:tr h="10220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за 2016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 на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первоначальному плану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уточненному плану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 2017 года к 2016 году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036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110 233,0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94 711,6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94 711,6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107 323,9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2101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Единый налог на вмененный доход для отдельных видов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2 987,7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3 158,5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3 158,5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2 672,8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74554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Единый сельскохозяйственный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1 111,2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234,4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234,4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763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Государственная пошлина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1 328,5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2 038,5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2 038,5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4 842,3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172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433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налоговые 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115 224,6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100 382,7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100 382,7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115 954,7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по налоговым доходам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80312" y="1250534"/>
            <a:ext cx="1477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66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08647066"/>
              </p:ext>
            </p:extLst>
          </p:nvPr>
        </p:nvGraphicFramePr>
        <p:xfrm>
          <a:off x="107504" y="1484784"/>
          <a:ext cx="8897642" cy="487317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808312"/>
                <a:gridCol w="789637"/>
                <a:gridCol w="895723"/>
                <a:gridCol w="895723"/>
                <a:gridCol w="821079"/>
                <a:gridCol w="895723"/>
                <a:gridCol w="970366"/>
                <a:gridCol w="821079"/>
              </a:tblGrid>
              <a:tr h="10250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за 2016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 на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первоначальному плану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уточненному плану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 2017 года к 2016 году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4308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в виде прибыли, причитающиеся на доли в уставных капиталах(складочных) капитальных хозяйственных товариществ и обществ, или дивиденды по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акциям,принадлежащим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муниципальным районам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847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получаемые в виде арендной платы за земельные участки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2 806,0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2 335,8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2 335,8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3 160,4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195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сдачи в аренду имущества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631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3 554,1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6 раз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6 раз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3 раза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001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реализации имущества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195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2 297,7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2 610,5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2 610,5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1 956,3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7524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неналоговые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548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неналоговые 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7 400,0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7 031,7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7 031,7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9 710,5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по неналоговым доходам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0312" y="1124744"/>
            <a:ext cx="1437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7844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48700445"/>
              </p:ext>
            </p:extLst>
          </p:nvPr>
        </p:nvGraphicFramePr>
        <p:xfrm>
          <a:off x="179512" y="1428736"/>
          <a:ext cx="8825634" cy="500066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736304"/>
                <a:gridCol w="789637"/>
                <a:gridCol w="895723"/>
                <a:gridCol w="895723"/>
                <a:gridCol w="821079"/>
                <a:gridCol w="895723"/>
                <a:gridCol w="970366"/>
                <a:gridCol w="821079"/>
              </a:tblGrid>
              <a:tr h="1070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за 2016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 на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первоначальному плану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уточненному плану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 2017 года к 2016 году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310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271 504,2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247 948,0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262 168,50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261 877,5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357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дотация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66 828,8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69 559,7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69 559,70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69 559,70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357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субсидии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16 035,2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10 701,7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19 210,10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19 210,10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790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субвенции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167 734,9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160 122,9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165 244,70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165 131,20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133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иные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21 050,7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7 563,7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8 324,50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8 147,00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582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бюджетов муниципальных районов от возврата остатков субсидий и субвенций прошлых лет из бюджетов поселений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281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из бюджетов муниципальных районов</a:t>
                      </a:r>
                      <a:b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-145,4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-505,60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-505,60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в районный бюджет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22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0312" y="1124744"/>
            <a:ext cx="1437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39969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388424" y="6429396"/>
            <a:ext cx="616722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района по расходам в 2015-2017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71504" cy="357166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4929198"/>
            <a:ext cx="214314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34,6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00430" y="4929198"/>
            <a:ext cx="1928826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31,8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29322" y="4929198"/>
            <a:ext cx="214314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34,0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214282" y="1071546"/>
          <a:ext cx="8429684" cy="3729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072198" y="171448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403,2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4546" y="128586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412,4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/>
        </p:nvGraphicFramePr>
        <p:xfrm>
          <a:off x="0" y="0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Вертикальный свиток 8"/>
          <p:cNvSpPr/>
          <p:nvPr/>
        </p:nvSpPr>
        <p:spPr>
          <a:xfrm>
            <a:off x="0" y="5857892"/>
            <a:ext cx="9144000" cy="857232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расходов за 2017 год – 403,2 млн. рублей, в т.ч. расходы по отраслям социальной сферы – 253,6 млн. рублей (62,9%)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01090" y="6453336"/>
            <a:ext cx="500066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111" y="76200"/>
            <a:ext cx="7858180" cy="79690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в 2017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642942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/>
        </p:nvGraphicFramePr>
        <p:xfrm>
          <a:off x="214282" y="1142984"/>
          <a:ext cx="8786874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43910" y="6337300"/>
            <a:ext cx="490526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Заголовок 8"/>
          <p:cNvGrpSpPr>
            <a:grpSpLocks noGrp="1"/>
          </p:cNvGrpSpPr>
          <p:nvPr/>
        </p:nvGrpSpPr>
        <p:grpSpPr>
          <a:xfrm>
            <a:off x="357158" y="0"/>
            <a:ext cx="8501122" cy="1071546"/>
            <a:chOff x="0" y="-11946"/>
            <a:chExt cx="4870104" cy="1100852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27484"/>
              <a:ext cx="4829179" cy="8880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0" y="-11946"/>
              <a:ext cx="4870104" cy="1100852"/>
            </a:xfrm>
            <a:prstGeom prst="rect">
              <a:avLst/>
            </a:prstGeom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6200000" scaled="0"/>
            </a:gra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Структура расходов районного бюджета по отраслям </a:t>
              </a:r>
            </a:p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в  %   и   млн. руб.</a:t>
              </a:r>
              <a:endParaRPr lang="ru-RU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1322365" y="1820851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Вертикальный свиток 13"/>
          <p:cNvSpPr/>
          <p:nvPr/>
        </p:nvSpPr>
        <p:spPr>
          <a:xfrm>
            <a:off x="285720" y="5429264"/>
            <a:ext cx="5143536" cy="1228696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расходов 381,4 млн. рублей, в т.ч. расходы по отраслям социальной сферы – 228,3 млн. рублей (59,8%)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0" y="1214422"/>
          <a:ext cx="8786877" cy="528641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75096"/>
                <a:gridCol w="930500"/>
                <a:gridCol w="902303"/>
                <a:gridCol w="1046813"/>
                <a:gridCol w="972795"/>
                <a:gridCol w="1029189"/>
                <a:gridCol w="1043287"/>
                <a:gridCol w="986894"/>
              </a:tblGrid>
              <a:tr h="8806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Исполнено за 2016 год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на 2017 год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2017 год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первоначальному плану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уточненному плану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 2017 года к 2016 году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3832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39 081,2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47 855,9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48 341,7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44 756,0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92,6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114,5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191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312,8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305,2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97,6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684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3 206,7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3 316,8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3 916,3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3 015,9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90,9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342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63 690,8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53 542,1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57 061,1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56 806,8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106,1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89,2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5137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3 011,3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2 061,9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8 698,4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8 698,4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421,9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288,9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342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191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164 737,5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169 553,7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168 863,7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168 715,6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102,4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342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35 506,6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40 909,6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46 698,3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46 296,1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113,2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130,4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191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7 129,9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6 170,1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11 563,0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11 462,8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185,8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160,8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342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27 010,2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1 603,2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1 954,3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1 831,8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114,3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93,7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345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3 498,0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3 576,6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3 576,6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3 576,6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102,2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342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28 578,7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39 189,1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35 889,1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35 889,1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125,6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  <a:tr h="1914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375 786,2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368 104,5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386 888,0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381 374,6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103,6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70" marR="6370" marT="6370" marB="0" anchor="ctr"/>
                </a:tc>
              </a:tr>
            </a:tbl>
          </a:graphicData>
        </a:graphic>
      </p:graphicFrame>
      <p:grpSp>
        <p:nvGrpSpPr>
          <p:cNvPr id="2" name="Заголовок 8"/>
          <p:cNvGrpSpPr>
            <a:grpSpLocks noGrp="1"/>
          </p:cNvGrpSpPr>
          <p:nvPr/>
        </p:nvGrpSpPr>
        <p:grpSpPr>
          <a:xfrm>
            <a:off x="357158" y="0"/>
            <a:ext cx="8501122" cy="1071546"/>
            <a:chOff x="0" y="-11946"/>
            <a:chExt cx="4870104" cy="1100852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27484"/>
              <a:ext cx="4829179" cy="8880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0" y="-11946"/>
              <a:ext cx="4870104" cy="1100852"/>
            </a:xfrm>
            <a:prstGeom prst="rect">
              <a:avLst/>
            </a:prstGeom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6200000" scaled="0"/>
            </a:gra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Исполнение районного бюджета по функциональной классификации расходов (разделам)</a:t>
              </a:r>
              <a:endParaRPr lang="ru-RU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8117" y="6329176"/>
            <a:ext cx="57150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26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/>
        </p:nvGraphicFramePr>
        <p:xfrm>
          <a:off x="142844" y="1214422"/>
          <a:ext cx="8858312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286808" cy="100013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экономической структуре (видам расходов),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млн. рублей и 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1472" y="5786454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расходов – 381,4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37334090"/>
              </p:ext>
            </p:extLst>
          </p:nvPr>
        </p:nvGraphicFramePr>
        <p:xfrm>
          <a:off x="214282" y="142852"/>
          <a:ext cx="8715436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095411489"/>
              </p:ext>
            </p:extLst>
          </p:nvPr>
        </p:nvGraphicFramePr>
        <p:xfrm>
          <a:off x="285720" y="836712"/>
          <a:ext cx="8534752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Стрелка вниз 13"/>
          <p:cNvSpPr/>
          <p:nvPr/>
        </p:nvSpPr>
        <p:spPr>
          <a:xfrm>
            <a:off x="7072330" y="1142984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000232" y="1142984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1357299"/>
            <a:ext cx="400052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10,5 млн. рублей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(2,8% всех расходов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357299"/>
            <a:ext cx="400052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Муниципальных программ на сумму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370,9 млн. рублей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(97,2% всех расходов), в том числе: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282" y="2000240"/>
          <a:ext cx="8810644" cy="44910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76654"/>
                <a:gridCol w="1042457"/>
                <a:gridCol w="941979"/>
                <a:gridCol w="932560"/>
                <a:gridCol w="941979"/>
                <a:gridCol w="1120955"/>
                <a:gridCol w="854060"/>
              </a:tblGrid>
              <a:tr h="8475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Исполнено за 2016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на 2017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2017 год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первоначальному плану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уточненному плану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  <a:tr h="4586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 Княгининского района Нижегородской области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375 786,2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368 104,5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386 888,0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381 374,6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103,6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  <a:tr h="3190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Программные расходы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358 709,9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361 905,8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376 263,3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370 862,2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102,5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  <a:tr h="2193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 том числе по программам: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b"/>
                </a:tc>
              </a:tr>
              <a:tr h="2269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"Развитие образования"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150 567,4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152 765,5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152 651,6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152 475,1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  <a:tr h="2451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 "Социальная поддержка граждан"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1 694,2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913,5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1 145,1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1 109,4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121,4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96,9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  <a:tr h="4692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граждан  Княгининского района Нижегородской области доступным и комфортным жильем"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2 837,3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1 489,3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6 457,6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6 453,8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433,3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  <a:tr h="6429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"Обеспечение  населения Княгининского района Нижегородской области качественными услугами в сфере жилищно-коммунального хозяйства и транспортного обслуживания" 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3 607,0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4 109,9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7 684,8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7 684,8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187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  <a:tr h="285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 "Развитие культуры"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30 420,3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45 239,9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51 030,6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50 628,3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111,9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  <a:tr h="3390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"Информационное общество  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28 522,3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30 476,9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30 270,4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29 864,8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22" marR="6522" marT="6522" marB="0" anchor="ctr"/>
                </a:tc>
              </a:tr>
            </a:tbl>
          </a:graphicData>
        </a:graphic>
      </p:graphicFrame>
      <p:sp>
        <p:nvSpPr>
          <p:cNvPr id="16" name="Овал 15"/>
          <p:cNvSpPr/>
          <p:nvPr/>
        </p:nvSpPr>
        <p:spPr>
          <a:xfrm>
            <a:off x="8286776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4497" y="6418107"/>
            <a:ext cx="376254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4781" y="2146435"/>
          <a:ext cx="8858312" cy="419258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756953"/>
                <a:gridCol w="965516"/>
                <a:gridCol w="872454"/>
                <a:gridCol w="863730"/>
                <a:gridCol w="872454"/>
                <a:gridCol w="1038219"/>
                <a:gridCol w="791023"/>
                <a:gridCol w="697963"/>
              </a:tblGrid>
              <a:tr h="1251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Исполнено за 2016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на 2017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2017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первоначальному плану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 за 2017 год к уточненному плану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% исполнения 2017 года к 2016 году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  <a:tr h="3929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"Развитие физической культуры и спорта"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37 652,7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14 143,9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13 986,3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13 863,8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36,8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  <a:tr h="421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"Развитие агропромышленного комплекса"</a:t>
                      </a:r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54 896,9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44 534,1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44 417,8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44 206,5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80,5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  <a:tr h="421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"Управление муниципальной собственностью"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231,3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247,0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222,1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222,1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89,9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  <a:tr h="2249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"Развитие предпринимательства"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250,0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190,0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3 267,0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3 267,0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1719,5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1306,8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  <a:tr h="421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"Обеспечение безопасности жизни населения"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5 788,5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8 075,4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9 135,8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8 200,6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89,8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141,7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  <a:tr h="421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 "Управление муниципальными финансами"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42 242,0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59 359,2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55 654,8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52 547,2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88,5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94,4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124,4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  <a:tr h="421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 "Улучшение условий и охраны труда в организациях"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361,2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339,4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338,8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93,8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  <a:tr h="214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Непрограммные расходы</a:t>
                      </a:r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17 076,3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6 198,7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10 624,7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10 512,4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169,6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  <a:endParaRPr lang="ru-RU" sz="12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61,6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08" marR="6008" marT="6008" marB="0" anchor="ctr"/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37334090"/>
              </p:ext>
            </p:extLst>
          </p:nvPr>
        </p:nvGraphicFramePr>
        <p:xfrm>
          <a:off x="214282" y="142852"/>
          <a:ext cx="8715436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095411489"/>
              </p:ext>
            </p:extLst>
          </p:nvPr>
        </p:nvGraphicFramePr>
        <p:xfrm>
          <a:off x="285720" y="836712"/>
          <a:ext cx="8534752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Стрелка вниз 13"/>
          <p:cNvSpPr/>
          <p:nvPr/>
        </p:nvSpPr>
        <p:spPr>
          <a:xfrm>
            <a:off x="7072330" y="1142984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000232" y="1142984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1357299"/>
            <a:ext cx="400052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10,5 млн. рублей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(2,8% всех расходов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357299"/>
            <a:ext cx="400052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Муниципальных программ на сумму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370,9 млн. рублей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(97,2% всех расходов), в том числе: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429396"/>
            <a:ext cx="376254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1\Desktop\картинки для презентации 2018\p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3256196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652670384"/>
              </p:ext>
            </p:extLst>
          </p:nvPr>
        </p:nvGraphicFramePr>
        <p:xfrm>
          <a:off x="500034" y="214290"/>
          <a:ext cx="8329642" cy="654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564119833"/>
              </p:ext>
            </p:extLst>
          </p:nvPr>
        </p:nvGraphicFramePr>
        <p:xfrm>
          <a:off x="214282" y="4357694"/>
          <a:ext cx="8786874" cy="223443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367417"/>
                <a:gridCol w="4419457"/>
              </a:tblGrid>
              <a:tr h="40190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46,2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393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82,5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680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18,9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152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 оздоровление детей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3,2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988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17,9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30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92867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направлено на образование в 2017 году – 168,7 млн. рублей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0" y="1357298"/>
            <a:ext cx="3000395" cy="28181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40" y="1643050"/>
            <a:ext cx="3000364" cy="18752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37334090"/>
              </p:ext>
            </p:extLst>
          </p:nvPr>
        </p:nvGraphicFramePr>
        <p:xfrm>
          <a:off x="457200" y="274638"/>
          <a:ext cx="8229600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121116224"/>
              </p:ext>
            </p:extLst>
          </p:nvPr>
        </p:nvGraphicFramePr>
        <p:xfrm>
          <a:off x="214282" y="1285860"/>
          <a:ext cx="8401079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3602"/>
                <a:gridCol w="857256"/>
                <a:gridCol w="1000132"/>
                <a:gridCol w="900089"/>
              </a:tblGrid>
              <a:tr h="28575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23960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муниципальных образовательных учреждений, реализующих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 общего образования,  здания которых находятся в аварийном состоянии или требуют капитального ремонта, в общей численности муниципальных образовательных учреждений, реализующих программы общего образования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5786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Обеспеченность детей дошкольного возраста местами в дошкольных образовательных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учреждениях (количество мест на 1000 детей)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739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749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776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5151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школ,</a:t>
                      </a:r>
                      <a:r>
                        <a:rPr lang="ru-RU" sz="14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реализующих программы общего образования, имеющих физкультурных зал, в общей численности школ, реализующих программы общего образования,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</a:tr>
              <a:tr h="554514">
                <a:tc>
                  <a:txBody>
                    <a:bodyPr/>
                    <a:lstStyle/>
                    <a:p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школ, не сдавших единых государственный экзамен по обязательным предметам, в общей численности выпускников школ, (%)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996" y="4725144"/>
            <a:ext cx="2709835" cy="198148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2736304" cy="199000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25143"/>
            <a:ext cx="2376264" cy="195936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76254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бюджетных средств было направлено на развитие сферы культуры,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57158" y="1714488"/>
          <a:ext cx="5715040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3649347"/>
              </p:ext>
            </p:extLst>
          </p:nvPr>
        </p:nvGraphicFramePr>
        <p:xfrm>
          <a:off x="428596" y="1500174"/>
          <a:ext cx="8286808" cy="20136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125861"/>
                <a:gridCol w="3160947"/>
              </a:tblGrid>
              <a:tr h="34311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32,6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320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Кинематография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045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кинематографии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05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на развитие сферы культуры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46,3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4572008"/>
            <a:ext cx="3000396" cy="19288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1" name="Picture 1" descr="D:\ДОКУМЕНТЫ\2018\Презентация по отчету\Фотки подборка\3. Духовой оркестр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429132"/>
            <a:ext cx="2928886" cy="207170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6803" name="Picture 3" descr="C:\Users\1\Desktop\картинки для презентации 2018\1z-R9MFc0q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64" y="3857628"/>
            <a:ext cx="3237310" cy="20002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ДОКУМЕНТЫ\2017\ПРЕЗЕНТАЦИЯ по проекту решения\картинки для презентации\0bf9e897c451bc115dd49f3e0dc4c9f32ec53433.jpg"/>
          <p:cNvPicPr>
            <a:picLocks noChangeAspect="1" noChangeArrowheads="1"/>
          </p:cNvPicPr>
          <p:nvPr/>
        </p:nvPicPr>
        <p:blipFill>
          <a:blip r:embed="rId2" cstate="print">
            <a:lum bright="41000" contrast="-69000"/>
          </a:blip>
          <a:srcRect/>
          <a:stretch>
            <a:fillRect/>
          </a:stretch>
        </p:blipFill>
        <p:spPr bwMode="auto">
          <a:xfrm>
            <a:off x="0" y="1071546"/>
            <a:ext cx="9144000" cy="578645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86834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Княгининского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7468463"/>
              </p:ext>
            </p:extLst>
          </p:nvPr>
        </p:nvGraphicFramePr>
        <p:xfrm>
          <a:off x="108675" y="1247324"/>
          <a:ext cx="8892481" cy="5278020"/>
        </p:xfrm>
        <a:graphic>
          <a:graphicData uri="http://schemas.openxmlformats.org/drawingml/2006/table">
            <a:tbl>
              <a:tblPr/>
              <a:tblGrid>
                <a:gridCol w="2277164"/>
                <a:gridCol w="792088"/>
                <a:gridCol w="5823229"/>
              </a:tblGrid>
              <a:tr h="5074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том числе расходы по подпрограммам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Расходы  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тыс.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рублей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2017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2131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Всего,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том числе по подпрограммам: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Наследие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Развитие дополнительного музыкального образования детей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Развитие внутреннего культурно-познавательного туризма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Развитие молодежной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политики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Финансовое и хозяйственное обеспечение деятельности учреждений культуры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Обеспечение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реализации муниципальной программы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628,3</a:t>
                      </a: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984,8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4 412,4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44,5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12 514,6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670,0</a:t>
                      </a: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Проведено  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3760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культурно-массовых и досуговых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мероприятия.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 базе клубных учреждений действовало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146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кружков различных направлений с числом участников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1273 чел.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 год был объявлен Годом Экологии. Для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приобщения населения к проблемам загрязнения природы были проведены мероприятия; экологический час «Сохранить природу- сохранить жизнь», всероссийская акция «На работу на велосипеде»,кинолекторий «В гармонии с природой» и др. 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рамках развития молодежной политики впервые проведены  молодежные форумы «Вектор»и волонтерский форум«Хочу делать добро».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Ежегодный районный фестиваль «Поет село мое родное» в  День России проведен в новом формате.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 годовщине Победы в Великой Отечественной войне была проведены районная акция «Живая книга «Памяти».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Книжный фонд </a:t>
                      </a: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библиотек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района составляет около 170 тысяч экземпляров.</a:t>
                      </a:r>
                    </a:p>
                    <a:p>
                      <a:pPr marL="0" marR="0" indent="44958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Библиотеки района стали инициатором новой традиции- отмечать  День дарения книг.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Проведены книжно-иллюстративные  выставки.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год экологии проведена  </a:t>
                      </a:r>
                      <a:r>
                        <a:rPr lang="ru-RU" sz="13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Библионочь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«Литература + экология», «Ночь искусств».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algun Gothic" pitchFamily="34" charset="-127"/>
                          <a:cs typeface="Times New Roman" pitchFamily="18" charset="0"/>
                        </a:rPr>
                        <a:t>Проведена  работа по организации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algun Gothic" pitchFamily="34" charset="-127"/>
                          <a:cs typeface="Times New Roman" pitchFamily="18" charset="0"/>
                        </a:rPr>
                        <a:t> отдыха детей и молодежи в летние время.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ea typeface="Malgun Gothic" pitchFamily="34" charset="-127"/>
                        <a:cs typeface="Times New Roman" pitchFamily="18" charset="0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86834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Княгининского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60432" y="6525344"/>
            <a:ext cx="540724" cy="1898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25344"/>
            <a:ext cx="434272" cy="18980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9774134"/>
              </p:ext>
            </p:extLst>
          </p:nvPr>
        </p:nvGraphicFramePr>
        <p:xfrm>
          <a:off x="154277" y="1258223"/>
          <a:ext cx="5857883" cy="517972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857883"/>
              </a:tblGrid>
              <a:tr h="342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>
                    <a:gradFill flip="none" rotWithShape="1"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4837352">
                <a:tc>
                  <a:txBody>
                    <a:bodyPr/>
                    <a:lstStyle/>
                    <a:p>
                      <a:pPr marL="0" marR="0" indent="471805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Краеведческий музей. 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Приоритетной формой ведения мероприятий стали интерактивные программы и </a:t>
                      </a:r>
                      <a:r>
                        <a:rPr lang="ru-RU" sz="140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квесты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(Экскурсия, </a:t>
                      </a:r>
                      <a:r>
                        <a:rPr lang="ru-RU" sz="140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квест-игра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). Работники музей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реализовали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проектную линию «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экспедиция». Ежегодно разрабатывается новый туристический маршрут. В 2017 году организован маршрут в д. Озерки «По следам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Инсарских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».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471805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 2017 год поступило большое количество экспонатов в фонды музея.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471805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2017 год посетили более 2743 человек. Проведено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50 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экскурсий за год,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посетителей на экскурсиях за год 1000 человек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Важнейшую роль в эстетическом воспитании и развитии детей, в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предпрофессиональной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музыкальной подготовке молодежи играет Детская музыкальная школа.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Контингент учащихся на 5 отделениях составляет 80 человек, педагогический коллектив – 8 преподавателей.</a:t>
                      </a:r>
                    </a:p>
                    <a:p>
                      <a:pPr marL="0" marR="0" indent="471805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 2016-2017 учебном году учащиеся принимали участие в 16 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областных, зональных, Всероссийских конкурсах и олимпиадах,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Всероссийский конкурс «Звонкие голоса» (ансамбль «София» Лауреат 1 степени,  сводный хор школы – Дипломант 1 степени); Всероссийский конкурс юных пианистов им. А,Д, </a:t>
                      </a:r>
                      <a:r>
                        <a:rPr lang="ru-RU" sz="140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Улыбышева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 Лауреаты 2 степени); областной смотр-конкурс по фортепиано; Областной конкурс «Золотые купола»; Областной конкурс «На крыльях песни».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/>
                </a:tc>
              </a:tr>
            </a:tbl>
          </a:graphicData>
        </a:graphic>
      </p:graphicFrame>
      <p:pic>
        <p:nvPicPr>
          <p:cNvPr id="3073" name="Picture 1" descr="C:\Users\1\Desktop\3034652m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-3000428" y="571480"/>
            <a:ext cx="2784941" cy="2159399"/>
          </a:xfrm>
          <a:prstGeom prst="rect">
            <a:avLst/>
          </a:prstGeom>
          <a:noFill/>
          <a:effectLst>
            <a:innerShdw blurRad="114300">
              <a:prstClr val="black"/>
            </a:innerShdw>
            <a:reflection blurRad="6350" stA="52000" endA="300" endPos="35000" dir="5400000" sy="-100000" algn="bl" rotWithShape="0"/>
          </a:effectLst>
        </p:spPr>
      </p:pic>
      <p:pic>
        <p:nvPicPr>
          <p:cNvPr id="50179" name="Picture 3" descr="C:\Users\1\Desktop\картинки для презентации 2018\cbeee1af0ecd710055cd2cd5746cbc0fbf4868f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357298"/>
            <a:ext cx="2990405" cy="242889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0180" name="Picture 4" descr="C:\Users\1\Desktop\картинки для презентации 2018\8-priznakov-togo-chto-vy-umnee-drugih-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4071942"/>
            <a:ext cx="3037143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1\Desktop\картинки для презентации 2018\588160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786190"/>
            <a:ext cx="3916381" cy="256223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6766" cy="982462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 "Развитие культуры Княгининского района Нижегородской области" на 2017-2021 годы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192916"/>
              </p:ext>
            </p:extLst>
          </p:nvPr>
        </p:nvGraphicFramePr>
        <p:xfrm>
          <a:off x="233333" y="1412776"/>
          <a:ext cx="8640960" cy="221241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904656"/>
                <a:gridCol w="1008112"/>
                <a:gridCol w="864096"/>
                <a:gridCol w="864096"/>
              </a:tblGrid>
              <a:tr h="237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673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Уровень удовлетворенности граждан Княгининского района  (% 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96,8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6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культурно-массовых мероприятий (ед.)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3651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3662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3760,0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</a:tr>
              <a:tr h="3942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 библиотек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(тыс.ед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133,8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134,0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</a:tr>
              <a:tr h="397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Среднегодовое число посещения музея (ед.)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2592,0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2650,0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2743,0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Публичные библиотеки, подключенные к сети Интернет (%)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46,6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53,3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6572264" y="6429396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03" name="Picture 3" descr="C:\Users\1\Desktop\картинки для презентации 2018\n_BMdTzAsB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000504"/>
            <a:ext cx="4071966" cy="253370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isometricOffAxis1Righ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\Desktop\O17CKtxJYt8.jpg"/>
          <p:cNvPicPr>
            <a:picLocks noChangeAspect="1" noChangeArrowheads="1"/>
          </p:cNvPicPr>
          <p:nvPr/>
        </p:nvPicPr>
        <p:blipFill>
          <a:blip r:embed="rId2">
            <a:lum bright="49000" contrast="-64000"/>
          </a:blip>
          <a:srcRect/>
          <a:stretch>
            <a:fillRect/>
          </a:stretch>
        </p:blipFill>
        <p:spPr bwMode="auto">
          <a:xfrm>
            <a:off x="0" y="1142984"/>
            <a:ext cx="9144000" cy="567213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Овал 5"/>
          <p:cNvSpPr/>
          <p:nvPr/>
        </p:nvSpPr>
        <p:spPr>
          <a:xfrm>
            <a:off x="8408642" y="6526762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6572264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214290"/>
            <a:ext cx="8749636" cy="982462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 и спорта Княгининского района Нижегородской области" на 2017-2021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00189274"/>
              </p:ext>
            </p:extLst>
          </p:nvPr>
        </p:nvGraphicFramePr>
        <p:xfrm>
          <a:off x="142844" y="1268760"/>
          <a:ext cx="8821644" cy="5256584"/>
        </p:xfrm>
        <a:graphic>
          <a:graphicData uri="http://schemas.openxmlformats.org/drawingml/2006/table">
            <a:tbl>
              <a:tblPr/>
              <a:tblGrid>
                <a:gridCol w="2556948"/>
                <a:gridCol w="648072"/>
                <a:gridCol w="5616624"/>
              </a:tblGrid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3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том числе расходы по подпрограммам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Расходы  тыс. рублей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Сведения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о результатах реализации муниципальной программы за 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2017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8512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Всего, в том числе по подпрограммам: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1.Развитие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физической культуры и массового спорта, развитие  спорта высших достижений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2.Обеспечение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реализации муниципальной программы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863,8</a:t>
                      </a: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13286,1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577,7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районе сложилась система организации </a:t>
                      </a:r>
                      <a:r>
                        <a:rPr lang="ru-RU" sz="14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физкультурно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оздоровительных и спортивно - массовых мероприятий.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Ежегодно формируется календарный план спортивно-массовых мероприятий. В течение 2017 года в районе проведено 368 спортивных мероприятий районного, зонального и областного уровней. В соревнованиях приняли участие более 20 045 человек.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Организация работы по физкультуре и спорту осуществляется по следующим направлениям:</a:t>
                      </a:r>
                    </a:p>
                    <a:p>
                      <a:pPr lvl="0"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- учебные занятия по физкультуре по расписанию;</a:t>
                      </a:r>
                    </a:p>
                    <a:p>
                      <a:pPr lvl="0"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- </a:t>
                      </a:r>
                      <a:r>
                        <a:rPr lang="ru-RU" sz="14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внеучебные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занятия в спортивных секциях; </a:t>
                      </a:r>
                    </a:p>
                    <a:p>
                      <a:pPr lvl="0"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</a:t>
                      </a:r>
                      <a:r>
                        <a:rPr lang="ru-RU" sz="1400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организация соревновательной спортивной работы;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-организация массовой </a:t>
                      </a:r>
                      <a:r>
                        <a:rPr lang="ru-RU" sz="14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спортивно-досуговой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деятельности молодежи.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В отчетном периоде 2036 студентов НГИЭУ посещали спортивные секции института   по следующим видам спорта: хоккей, футбол, волейбол, баскетбол, пауэрлифтинг, степ-аэробика, вольная борьба, тайский бокс, хоккей.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На базе </a:t>
                      </a:r>
                      <a:r>
                        <a:rPr lang="ru-RU" sz="14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ФОКа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«Молодежный» проведены мероприятия 4-х областных соревнований: первенства Нижегородской области по хоккею, футболу, волейболу. В районе развивается тайский бокс, число занимающихся этим видом спорта растет, в том числе среди девушек. 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8131" name="Picture 3" descr="C:\Users\1\Desktop\картинки для презентации 2018\Безымян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072074"/>
            <a:ext cx="3132493" cy="165867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2705" name="Picture 1" descr="C:\Users\1\Desktop\картинки для презентации 2018\l7dk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29000"/>
            <a:ext cx="3071834" cy="155098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214290"/>
            <a:ext cx="8749636" cy="982462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культуры, спорта и молодежной политики Княгининского района Нижегородской области" на 2015-2017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1316931"/>
              </p:ext>
            </p:extLst>
          </p:nvPr>
        </p:nvGraphicFramePr>
        <p:xfrm>
          <a:off x="3643306" y="1285860"/>
          <a:ext cx="5272407" cy="5401676"/>
        </p:xfrm>
        <a:graphic>
          <a:graphicData uri="http://schemas.openxmlformats.org/drawingml/2006/table">
            <a:tbl>
              <a:tblPr/>
              <a:tblGrid>
                <a:gridCol w="5272407"/>
              </a:tblGrid>
              <a:tr h="535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609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районе работает Детско-юношеская спортивная школа. На конец отчетного периода в ДЮСШ занимается 315 человек. Численность занимающихся по отделениям: тайский бокс – 34 чел., хоккей - 58 чел., футбол - 71 чел., шахматы - 35 чел., пауэрлифтинг - 19 чел., самбо – 10 чел., волейбол – 40 чел., плавание – 48 чел.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Воспитанники ДЮСШ  успешно выступают в областных, всероссийских и международных соревнованиях,  лучшие результаты в 2017 году показали: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- </a:t>
                      </a:r>
                      <a:r>
                        <a:rPr lang="ru-RU" sz="14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Исхаков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Надир -чемпион Мира по тайскому боксу среди молодежи, Чемпион России, серебряный призер Чемпионата Европы;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- Тарасова Арина заняла второе место в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VIII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летней Спартакиады учащихся России в г.Сочи в своей весовой категории;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-Тараканова Яна заняла первое место в всероссийских соревнованиях «Кубок Содружества» ;третье место на в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VIII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летней Спартакиады учащихся России в г.Сочи в своей весовой категории;  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По таким видам спорта как плавание, тайский бокс и пауэрлифтинг за 2017 год подготовлены 2 кандидата в мастера спорта,  4 спортсмена получили 1 юношеский разряд, 3 спортсменам присвоен 2 юношеский разряд, 5 спортсменов получили 2 спортивный разряд, 1 спортсмену присвоен 1 спортивный разряд. 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562" name="Picture 2" descr="C:\Users\1\Desktop\XIor5ZTl-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714884"/>
            <a:ext cx="3071834" cy="185738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Picture 4" descr="C:\Users\1\Desktop\картинки для презентации 2018\12q1vlCrLa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94" y="1435096"/>
            <a:ext cx="3428992" cy="176689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786" y="3071810"/>
            <a:ext cx="2821014" cy="171451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C:\Users\1\Desktop\rf2yWQDJpj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6043" y="5094174"/>
            <a:ext cx="2857488" cy="171384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1520" y="214290"/>
            <a:ext cx="8749636" cy="98246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 w="9525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муниципальной программы  "Развитие физической культуры и спорта Княгининского района Нижегородской области" на 2017-2021 годы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1428736"/>
          <a:ext cx="3857653" cy="5015015"/>
        </p:xfrm>
        <a:graphic>
          <a:graphicData uri="http://schemas.openxmlformats.org/drawingml/2006/table">
            <a:tbl>
              <a:tblPr/>
              <a:tblGrid>
                <a:gridCol w="2042286"/>
                <a:gridCol w="605122"/>
                <a:gridCol w="605122"/>
                <a:gridCol w="605123"/>
              </a:tblGrid>
              <a:tr h="78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2015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2016 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2017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644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Доля граждан систематически занимающихся физической культурой и спортом, в общей численности населения района(%)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48,6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69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1748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Ежедневная  пропускная способность спортивных сооружений(чел)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1563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1574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1654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4095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Доля молодежи участвующих в областных и районных молодежных проектах, мероприятий(%)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74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84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pic>
        <p:nvPicPr>
          <p:cNvPr id="67585" name="Picture 1" descr="D:\ДОКУМЕНТЫ\2017\ПРЕЗЕНТАЦИЯ по проекту решения\картинки для презентации\фок\gcfheJdywk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285860"/>
            <a:ext cx="2784722" cy="192711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0178" name="Picture 2" descr="C:\Users\1\Desktop\картинки для презентации 2018\Loq1e9nLRl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714752"/>
            <a:ext cx="2500330" cy="178595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50179" name="Picture 3" descr="C:\Users\1\Desktop\картинки для презентации 2018\F70DkM95ui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2143116"/>
            <a:ext cx="1785950" cy="214314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99012">
            <a:off x="2055390" y="2126836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4" name="Диаграмма 13"/>
          <p:cNvGraphicFramePr/>
          <p:nvPr/>
        </p:nvGraphicFramePr>
        <p:xfrm>
          <a:off x="214282" y="1571612"/>
          <a:ext cx="5429288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0002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39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Заголовок 6"/>
          <p:cNvGrpSpPr>
            <a:grpSpLocks noGrp="1"/>
          </p:cNvGrpSpPr>
          <p:nvPr/>
        </p:nvGrpSpPr>
        <p:grpSpPr>
          <a:xfrm>
            <a:off x="683568" y="116632"/>
            <a:ext cx="7746084" cy="648073"/>
            <a:chOff x="255639" y="102301"/>
            <a:chExt cx="7746083" cy="42330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255639" y="102301"/>
              <a:ext cx="7746083" cy="423308"/>
            </a:xfrm>
            <a:prstGeom prst="roundRect">
              <a:avLst/>
            </a:prstGeom>
            <a:grpFill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86419" y="199350"/>
              <a:ext cx="7643865" cy="2429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latin typeface="Times New Roman" pitchFamily="18" charset="0"/>
                  <a:cs typeface="Times New Roman" pitchFamily="18" charset="0"/>
                </a:rPr>
                <a:t>Расходы в области социальной политики</a:t>
              </a:r>
              <a:endParaRPr lang="ru-RU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142844" y="5277696"/>
            <a:ext cx="5643602" cy="50006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 счет средств бюджетов поселений на пенсионное обеспечение направлено 1,7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\\Raifo8\d\2015\ПРЕЗЕНТАЦИЯ\картинки для презентации\рисунки 2\1338442837_86971291_veteranu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178" y="3573016"/>
            <a:ext cx="3286148" cy="22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ДОКУМЕНТЫ\2017\Презентация по отчету\картинки\как-организовать-бизнес-по-обучению-компьютерной-грамотности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60178" y="1069539"/>
            <a:ext cx="3286148" cy="2360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45151" y="836712"/>
            <a:ext cx="5357850" cy="58917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за счет средств районного бюджета составили 11,5 млн. рублей, в том числе: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16576" y="5949280"/>
            <a:ext cx="7839800" cy="75694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консолидированного бюджета на социальную политику за 2017 год составили 13,2 млн.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40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с двумя вырезанными противолежащими углами 25"/>
          <p:cNvSpPr/>
          <p:nvPr/>
        </p:nvSpPr>
        <p:spPr>
          <a:xfrm>
            <a:off x="138096" y="1219200"/>
            <a:ext cx="5414990" cy="704849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Организация деятельности комиссии по делам несовершеннолетних и защите их прав Княгининского района– 420,8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42844" y="4214818"/>
            <a:ext cx="5429288" cy="4286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Проведены мероприятия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организации временной занятости несовершеннолетних граждан – 86,8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с двумя вырезанными противолежащими углами 27"/>
          <p:cNvSpPr/>
          <p:nvPr/>
        </p:nvSpPr>
        <p:spPr>
          <a:xfrm>
            <a:off x="142844" y="2928934"/>
            <a:ext cx="5453101" cy="64294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Оказана материальная помощь гражданам пожилого возраста и семьям с детьми, находящимся в трудной жизненной ситуации  - 117,3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с двумя вырезанными противолежащими углами 28"/>
          <p:cNvSpPr/>
          <p:nvPr/>
        </p:nvSpPr>
        <p:spPr>
          <a:xfrm>
            <a:off x="142844" y="3643314"/>
            <a:ext cx="5429288" cy="4286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Предоставлены меры социальной поддержки гражданам при газификации домовладений – 105,0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с двумя вырезанными противолежащими углами 32"/>
          <p:cNvSpPr/>
          <p:nvPr/>
        </p:nvSpPr>
        <p:spPr>
          <a:xfrm>
            <a:off x="142844" y="4714884"/>
            <a:ext cx="5429288" cy="50006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Произведены ежегодные единовременные социальные выплаты Почетным гражданам Княгининского района – 120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5536" y="188640"/>
            <a:ext cx="8391306" cy="928694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муниципальной программы «Социальная поддержка граждан Княгининского района Нижегородской области» на 2017-2021 годы за 2017 год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142844" y="5286388"/>
            <a:ext cx="5429288" cy="4286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Адаптация социальных объектов для их доступности инвалидам – 44,0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42844" y="5786454"/>
            <a:ext cx="5429288" cy="28575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Прочие мероприятия в рамках программы – 13,0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89220" y="6215082"/>
            <a:ext cx="6859044" cy="500066"/>
          </a:xfrm>
          <a:prstGeom prst="snip2Diag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– 1 109,4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142844" y="2071678"/>
            <a:ext cx="5453047" cy="714380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Организация и осуществление деятельности по опеке и попечительству в отношении совершеннолетних граждан– 202,5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325" y="1214422"/>
            <a:ext cx="3428675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1\Desktop\картинки\inx960x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3857628"/>
            <a:ext cx="3214710" cy="2286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 descr="C:\Users\1\Desktop\картинки для презентации 2018\20161021143523.jpg"/>
          <p:cNvPicPr>
            <a:picLocks noChangeAspect="1" noChangeArrowheads="1"/>
          </p:cNvPicPr>
          <p:nvPr/>
        </p:nvPicPr>
        <p:blipFill>
          <a:blip r:embed="rId2">
            <a:lum bright="14000" contrast="-35000"/>
          </a:blip>
          <a:srcRect/>
          <a:stretch>
            <a:fillRect/>
          </a:stretch>
        </p:blipFill>
        <p:spPr bwMode="auto">
          <a:xfrm>
            <a:off x="0" y="1357298"/>
            <a:ext cx="9144000" cy="5500702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214290"/>
            <a:ext cx="8535322" cy="1342502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Княгининского района Нижегородской области "Социальная поддержка граждан Княгининского района Нижегородской области" на 2017-2021 годы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2097958"/>
              </p:ext>
            </p:extLst>
          </p:nvPr>
        </p:nvGraphicFramePr>
        <p:xfrm>
          <a:off x="357158" y="1700808"/>
          <a:ext cx="8358246" cy="448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5978"/>
                <a:gridCol w="1744329"/>
                <a:gridCol w="1744329"/>
                <a:gridCol w="1453610"/>
              </a:tblGrid>
              <a:tr h="1031868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граждан пожилого возраста, получивших меры социальной поддержки в виде материальной помощи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семей</a:t>
                      </a:r>
                      <a:r>
                        <a:rPr lang="ru-RU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имеющих детей, и находящихся в трудной жизненной ситуации, которым оказана материальная помощь.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429396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i.jpg"/>
          <p:cNvPicPr>
            <a:picLocks noChangeAspect="1" noChangeArrowheads="1"/>
          </p:cNvPicPr>
          <p:nvPr/>
        </p:nvPicPr>
        <p:blipFill>
          <a:blip r:embed="rId2">
            <a:lum bright="19000" contrast="-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116632"/>
            <a:ext cx="8463314" cy="1312104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"Обеспечение граждан Княгининского района Нижегородской области доступным и комфортным жильем"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05839" y="6429396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2928934"/>
            <a:ext cx="2124900" cy="235745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за 2017 год составили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6 453,8 тыс. рублей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1542293"/>
            <a:ext cx="7215238" cy="857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предоставление социальных выплат молодым семьям на приобретение и строительство жилья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470,4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8926" y="2571744"/>
            <a:ext cx="6072230" cy="19373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обеспечение жильем отдельных категорий граждан, установленных Федеральным законом от 12 января 1995 года №5-ФЗ «О ветеранах» в соответствии с Указом Президента Российской Федерации от 7 мая 2008 года №714 «Об обеспечении жильем ветеранов Великой Отечественной войны 1941-1945 годов» и Федеральным законом  от 24 ноября 1995 года №181-ФЗ «О социальной защите инвалидов в Российской Федерации» –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2249,6 тыс.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23964" y="4653137"/>
            <a:ext cx="6040523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обеспечение детей-сирот жилыми помещениями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3 707,6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00100" y="5572140"/>
            <a:ext cx="7143800" cy="10715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Компенсация части процентной ставки молодым семьям, взявшим ипотечные кредиты до 31 декабря 2006 года на приобретение жилых помещений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26,2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flipV="1">
            <a:off x="1071538" y="2399548"/>
            <a:ext cx="357190" cy="457947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0800000" flipV="1">
            <a:off x="1142976" y="5286388"/>
            <a:ext cx="357190" cy="285752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5400000" flipV="1">
            <a:off x="2384021" y="2955533"/>
            <a:ext cx="357190" cy="58974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5400000" flipV="1">
            <a:off x="2384021" y="4455731"/>
            <a:ext cx="357190" cy="58974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C:\Users\1\Desktop\картинки для презентации 2018\yxY8-5S1V_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8287" y="1071546"/>
            <a:ext cx="2449513" cy="1501615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36553"/>
            <a:ext cx="428628" cy="142875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2655987"/>
              </p:ext>
            </p:extLst>
          </p:nvPr>
        </p:nvGraphicFramePr>
        <p:xfrm>
          <a:off x="107504" y="4012613"/>
          <a:ext cx="5435013" cy="2728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  <a:gridCol w="648072"/>
                <a:gridCol w="648072"/>
                <a:gridCol w="610477"/>
              </a:tblGrid>
              <a:tr h="2894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2894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СМП, 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331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289498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малые предприятия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492146"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- предприниматели без образования юридического лица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69479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занятых в малом предпринимательстве от числа занятых в экономике по всем видам деятельности,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56467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малого предпринимательства в общем объеме отгруженных товаров района,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142844" y="1214422"/>
            <a:ext cx="6408712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состоянию на 01.01.2018 в районе зарегистрировано 331 субъект малого предпринимательства (СМП), в т.ч. 53 малых предприятия и 278 предпринимателя без образования юридического лица.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31640" y="2492896"/>
            <a:ext cx="7812360" cy="1141828"/>
          </a:xfrm>
          <a:prstGeom prst="roundRect">
            <a:avLst/>
          </a:prstGeom>
          <a:gradFill>
            <a:gsLst>
              <a:gs pos="0">
                <a:schemeClr val="accent1"/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Преобладающим видом деятельности является торгово-закупочная деятельность. Предприятиям принадлежит более 80 торговых точек, 6 предприятий общественного питания, мукомольное производство (ООО «Колобок»), 3 предприятия по строительству (ООО «Княгининский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стройгаз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ООО «Строитель», ООО «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ДСК»), предприятия по автосервису, предприятия по розливу воды (ООО «Бриг»,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ООО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«Водолей») 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3613201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Динамика развития предпринимательства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8" y="4000504"/>
            <a:ext cx="3143272" cy="242740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817596729"/>
              </p:ext>
            </p:extLst>
          </p:nvPr>
        </p:nvGraphicFramePr>
        <p:xfrm>
          <a:off x="428596" y="142852"/>
          <a:ext cx="8391876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3250" name="Picture 2" descr="C:\Users\1\Desktop\картинки для презентации 2018\24815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45" y="2357430"/>
            <a:ext cx="1143008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1160116946"/>
              </p:ext>
            </p:extLst>
          </p:nvPr>
        </p:nvGraphicFramePr>
        <p:xfrm>
          <a:off x="428596" y="142852"/>
          <a:ext cx="8391876" cy="9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2227" name="Picture 3" descr="D:\ДОКУМЕНТЫ\2018\Презентация по отчету\фото для презентации рынок и парк\CrnoKqykN7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1285860"/>
            <a:ext cx="8429684" cy="523283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3" name="Прямоугольник 12"/>
          <p:cNvSpPr/>
          <p:nvPr/>
        </p:nvSpPr>
        <p:spPr>
          <a:xfrm>
            <a:off x="642910" y="1285860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рамках муниципальной программы в 2017 году были предоставлены иные межбюджетные трансферты городу Княгинино в сумме 3 267,0 тысяч рублей на строительство здания на территории «Ярмарка выходного дня»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19875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1\Desktop\картинки для презентации 2018\fa13236259ff24c4e752479b229228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2" y="1214422"/>
            <a:ext cx="1071539" cy="1357322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501090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72770439"/>
              </p:ext>
            </p:extLst>
          </p:nvPr>
        </p:nvGraphicFramePr>
        <p:xfrm>
          <a:off x="457200" y="274638"/>
          <a:ext cx="8293923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4357694"/>
            <a:ext cx="4357718" cy="576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укрепление противопожарной безопасности – 290,9 тыс. 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1538" y="2571744"/>
            <a:ext cx="7215238" cy="9286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мероприятий по противодействию терроризму и экстремизму, по профилактике правонарушений среди несовершеннолетних и по противодействию злоупотреблению наркотиками – 24,1 тыс. рублей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85852" y="1285860"/>
            <a:ext cx="6821099" cy="11521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муниципальной программы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</a:t>
            </a:r>
            <a:endParaRPr lang="ru-RU" b="1" dirty="0"/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Нижегородской области"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2017-2021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2017 году было израсходовано 8 200,6 тыс. рублей на: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85786" y="5143512"/>
            <a:ext cx="8215370" cy="12858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мероприятий по безопасности дорожного движения – 2983,8 тыс. рублей, в том числе: предоставление иных межбюджетных трансфертов бюджетам поселений на ремонт автомобильных дорог общего пользования местного значения – 2 982,3 тыс. рублей, из них за счет средств областного бюджета – 1000,0 тыс. рублей</a:t>
            </a:r>
          </a:p>
        </p:txBody>
      </p:sp>
      <p:pic>
        <p:nvPicPr>
          <p:cNvPr id="1030" name="Picture 6" descr="C:\Users\1\Desktop\logocolor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1357298"/>
            <a:ext cx="1057281" cy="1219956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2428860" y="3643314"/>
            <a:ext cx="4357718" cy="5000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Защита населения от чрезвычайных ситуаций – 4901,8 тыс. рублей</a:t>
            </a:r>
          </a:p>
        </p:txBody>
      </p:sp>
      <p:pic>
        <p:nvPicPr>
          <p:cNvPr id="55299" name="Picture 3" descr="C:\Users\1\Desktop\картинки для презентации 2018\00(16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10" y="3643314"/>
            <a:ext cx="1500198" cy="135732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1202" name="Picture 2" descr="C:\Users\1\Desktop\картинки для презентации 2018\112edd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92" y="3643314"/>
            <a:ext cx="2000264" cy="1285884"/>
          </a:xfrm>
          <a:prstGeom prst="rect">
            <a:avLst/>
          </a:prstGeom>
          <a:noFill/>
          <a:effectLst>
            <a:outerShdw blurRad="50800" dist="88900" dir="3060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/>
          <p:cNvSpPr/>
          <p:nvPr/>
        </p:nvSpPr>
        <p:spPr>
          <a:xfrm>
            <a:off x="8443881" y="6440338"/>
            <a:ext cx="571504" cy="3010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18155153"/>
              </p:ext>
            </p:extLst>
          </p:nvPr>
        </p:nvGraphicFramePr>
        <p:xfrm>
          <a:off x="457199" y="188640"/>
          <a:ext cx="8491875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48702" y="6438921"/>
            <a:ext cx="447985" cy="298323"/>
          </a:xfrm>
        </p:spPr>
        <p:txBody>
          <a:bodyPr/>
          <a:lstStyle/>
          <a:p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D:\ДОКУМЕНТЫ\2017\ПРЕЗЕНТАЦИЯ по проекту решения\картинки для презентации\2652e4f3f4eeaac6c8dccf3cbd448807.jpg"/>
          <p:cNvPicPr>
            <a:picLocks noChangeAspect="1" noChangeArrowheads="1"/>
          </p:cNvPicPr>
          <p:nvPr/>
        </p:nvPicPr>
        <p:blipFill>
          <a:blip r:embed="rId6" cstate="print">
            <a:lum bright="71000" contrast="-70000"/>
          </a:blip>
          <a:srcRect/>
          <a:stretch>
            <a:fillRect/>
          </a:stretch>
        </p:blipFill>
        <p:spPr bwMode="auto">
          <a:xfrm>
            <a:off x="90763" y="1844823"/>
            <a:ext cx="8858312" cy="4746029"/>
          </a:xfrm>
          <a:prstGeom prst="rect">
            <a:avLst/>
          </a:prstGeom>
          <a:noFill/>
          <a:effectLst>
            <a:softEdge rad="635000"/>
          </a:effectLst>
        </p:spPr>
      </p:pic>
      <p:grpSp>
        <p:nvGrpSpPr>
          <p:cNvPr id="8" name="Группа 7"/>
          <p:cNvGrpSpPr/>
          <p:nvPr/>
        </p:nvGrpSpPr>
        <p:grpSpPr>
          <a:xfrm>
            <a:off x="500034" y="1571613"/>
            <a:ext cx="8286808" cy="785817"/>
            <a:chOff x="0" y="624"/>
            <a:chExt cx="8286808" cy="102971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45697" y="46321"/>
              <a:ext cx="8241111" cy="9840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В рамках муниципальной программы на возмещение убытков МУП «</a:t>
              </a:r>
              <a:r>
                <a:rPr lang="ru-RU" sz="2000" b="1" kern="1200" dirty="0" err="1" smtClean="0">
                  <a:latin typeface="Times New Roman" pitchFamily="18" charset="0"/>
                  <a:cs typeface="Times New Roman" pitchFamily="18" charset="0"/>
                </a:rPr>
                <a:t>Княгининское</a:t>
              </a:r>
              <a:r>
                <a:rPr lang="ru-RU" sz="2000" b="1" kern="1200" dirty="0" smtClean="0">
                  <a:latin typeface="Times New Roman" pitchFamily="18" charset="0"/>
                  <a:cs typeface="Times New Roman" pitchFamily="18" charset="0"/>
                </a:rPr>
                <a:t> ЖКХ» направлено 7 684,8 тысяч рублей, в том числе: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14282" y="3286124"/>
            <a:ext cx="1571636" cy="1714512"/>
            <a:chOff x="0" y="624"/>
            <a:chExt cx="8229599" cy="936103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Капитальный ремонт муниципальной бани – </a:t>
              </a:r>
              <a:r>
                <a:rPr lang="ru-RU" sz="16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96,4 тыс. рублей</a:t>
              </a:r>
              <a:endParaRPr lang="ru-RU" sz="16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929454" y="3231987"/>
            <a:ext cx="2071702" cy="1840087"/>
            <a:chOff x="0" y="624"/>
            <a:chExt cx="8229599" cy="936103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45698" y="37856"/>
              <a:ext cx="8138206" cy="853173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Техническое перевооружение газовой котельной по адресу: Нижегородская область, </a:t>
              </a:r>
              <a:r>
                <a:rPr lang="ru-RU" sz="1600" kern="1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г.Княгинино</a:t>
              </a: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ул. </a:t>
              </a:r>
              <a:r>
                <a:rPr lang="ru-RU" sz="1600" kern="1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Новосельская</a:t>
              </a: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– </a:t>
              </a:r>
              <a:r>
                <a:rPr lang="ru-RU" sz="16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1118,9 тыс. рублей</a:t>
              </a:r>
              <a:endParaRPr lang="ru-RU" sz="16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" name="Стрелка вниз 16"/>
          <p:cNvSpPr/>
          <p:nvPr/>
        </p:nvSpPr>
        <p:spPr>
          <a:xfrm>
            <a:off x="785786" y="2357430"/>
            <a:ext cx="571504" cy="857256"/>
          </a:xfrm>
          <a:prstGeom prst="downArrow">
            <a:avLst/>
          </a:prstGeom>
          <a:gradFill>
            <a:gsLst>
              <a:gs pos="0">
                <a:srgbClr val="92D05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7429520" y="2357430"/>
            <a:ext cx="571504" cy="857256"/>
          </a:xfrm>
          <a:prstGeom prst="downArrow">
            <a:avLst/>
          </a:prstGeom>
          <a:gradFill>
            <a:gsLst>
              <a:gs pos="0">
                <a:srgbClr val="92D05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1\Desktop\why-your-business-needs-a-sales-video-5tWZbC-clipar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286388"/>
            <a:ext cx="1500166" cy="1733550"/>
          </a:xfrm>
          <a:prstGeom prst="rect">
            <a:avLst/>
          </a:prstGeom>
          <a:noFill/>
        </p:spPr>
      </p:pic>
      <p:grpSp>
        <p:nvGrpSpPr>
          <p:cNvPr id="19" name="Группа 18"/>
          <p:cNvGrpSpPr/>
          <p:nvPr/>
        </p:nvGrpSpPr>
        <p:grpSpPr>
          <a:xfrm>
            <a:off x="1428728" y="5214950"/>
            <a:ext cx="6858048" cy="1214446"/>
            <a:chOff x="0" y="624"/>
            <a:chExt cx="8229599" cy="936103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Предоставление межбюджетных трансфертов городу Княгинино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поддержку обустройства мест массового отдыха населения (городских парков) </a:t>
              </a: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sz="16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3 764,5 тыс. рублей, </a:t>
              </a: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 том числе за счет средств федерального и областного бюджетов – 3100,0 тыс. рублей.</a:t>
              </a:r>
              <a:endParaRPr lang="ru-RU" sz="16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Стрелка вниз 22"/>
          <p:cNvSpPr/>
          <p:nvPr/>
        </p:nvSpPr>
        <p:spPr>
          <a:xfrm>
            <a:off x="3743319" y="2438393"/>
            <a:ext cx="642942" cy="2786082"/>
          </a:xfrm>
          <a:prstGeom prst="downArrow">
            <a:avLst/>
          </a:prstGeom>
          <a:gradFill>
            <a:gsLst>
              <a:gs pos="0">
                <a:srgbClr val="92D05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1928794" y="3286124"/>
            <a:ext cx="1785950" cy="1714512"/>
            <a:chOff x="0" y="624"/>
            <a:chExt cx="8229599" cy="936103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возмещение убытков, полученных в результате работы муниципальной бани– </a:t>
              </a:r>
              <a:r>
                <a:rPr lang="ru-RU" sz="16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571,0 тыс. рублей</a:t>
              </a:r>
              <a:endParaRPr lang="ru-RU" sz="16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4467226" y="3286124"/>
            <a:ext cx="2390790" cy="1785949"/>
            <a:chOff x="0" y="624"/>
            <a:chExt cx="8229599" cy="936103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98354" y="43061"/>
              <a:ext cx="7937999" cy="84470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возмещение убытков, полученных в результате обслуживания населения пассажирским автотранспортом </a:t>
              </a: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sz="16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2 134</a:t>
              </a:r>
              <a:r>
                <a:rPr lang="ru-RU" sz="16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тыс. рублей</a:t>
              </a:r>
              <a:endParaRPr lang="ru-RU" sz="16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0" name="Стрелка вниз 29"/>
          <p:cNvSpPr/>
          <p:nvPr/>
        </p:nvSpPr>
        <p:spPr>
          <a:xfrm>
            <a:off x="5286380" y="2357430"/>
            <a:ext cx="571504" cy="857256"/>
          </a:xfrm>
          <a:prstGeom prst="downArrow">
            <a:avLst/>
          </a:prstGeom>
          <a:gradFill>
            <a:gsLst>
              <a:gs pos="0">
                <a:srgbClr val="92D05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2571736" y="2357430"/>
            <a:ext cx="571504" cy="857256"/>
          </a:xfrm>
          <a:prstGeom prst="downArrow">
            <a:avLst/>
          </a:prstGeom>
          <a:gradFill>
            <a:gsLst>
              <a:gs pos="0">
                <a:srgbClr val="92D05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950222373"/>
              </p:ext>
            </p:extLst>
          </p:nvPr>
        </p:nvGraphicFramePr>
        <p:xfrm>
          <a:off x="1000100" y="142852"/>
          <a:ext cx="7429552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3194799482"/>
              </p:ext>
            </p:extLst>
          </p:nvPr>
        </p:nvGraphicFramePr>
        <p:xfrm>
          <a:off x="4214810" y="4429132"/>
          <a:ext cx="4643470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3082783289"/>
              </p:ext>
            </p:extLst>
          </p:nvPr>
        </p:nvGraphicFramePr>
        <p:xfrm>
          <a:off x="3786182" y="2428868"/>
          <a:ext cx="5214974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xmlns="" val="3475147237"/>
              </p:ext>
            </p:extLst>
          </p:nvPr>
        </p:nvGraphicFramePr>
        <p:xfrm>
          <a:off x="4214810" y="3357562"/>
          <a:ext cx="4643470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xmlns="" val="3826475284"/>
              </p:ext>
            </p:extLst>
          </p:nvPr>
        </p:nvGraphicFramePr>
        <p:xfrm>
          <a:off x="4286248" y="5429264"/>
          <a:ext cx="4572032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285720" y="1071546"/>
            <a:ext cx="8501122" cy="7831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на сельское хозяйство в 2017 году составили  </a:t>
            </a:r>
          </a:p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44,2 млн.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6182" y="207167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числе: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 descr="C:\Users\1\Desktop\картинки для презентации 2018\kak-poluchit-subsidii-dlya-selskogo-xozyajstva-na-razvitie-v-2016-godu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42844" y="4429132"/>
            <a:ext cx="3786214" cy="228599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4275" name="Picture 3" descr="C:\Users\1\Desktop\картинки для презентации 2018\fermerskie-khozjajstva_1418490250_nlbhtgdu.jpg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142844" y="2143116"/>
            <a:ext cx="3571900" cy="20002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1" name="Прямоугольник 20"/>
          <p:cNvSpPr/>
          <p:nvPr/>
        </p:nvSpPr>
        <p:spPr>
          <a:xfrm>
            <a:off x="4143372" y="4643446"/>
            <a:ext cx="4714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-развитие растениеводства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14,9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5715016"/>
            <a:ext cx="4714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-развитие животноводства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15,1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53449906"/>
              </p:ext>
            </p:extLst>
          </p:nvPr>
        </p:nvGraphicFramePr>
        <p:xfrm>
          <a:off x="571472" y="142852"/>
          <a:ext cx="7858179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Стрелка вниз 16"/>
          <p:cNvSpPr/>
          <p:nvPr/>
        </p:nvSpPr>
        <p:spPr>
          <a:xfrm rot="1817820">
            <a:off x="1196108" y="3495833"/>
            <a:ext cx="430185" cy="610319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9768308">
            <a:off x="7531770" y="3485060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469213">
            <a:off x="2288471" y="3627948"/>
            <a:ext cx="500066" cy="187899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21106423">
            <a:off x="6676574" y="3561285"/>
            <a:ext cx="500066" cy="185710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0" y="4000504"/>
            <a:ext cx="2500330" cy="1071570"/>
          </a:xfrm>
          <a:prstGeom prst="round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- Федерального бюджета – 1 767,9 тысяч рублей</a:t>
            </a:r>
            <a:endParaRPr lang="ru-RU" sz="1600" dirty="0">
              <a:solidFill>
                <a:srgbClr val="002060"/>
              </a:solidFill>
            </a:endParaRPr>
          </a:p>
        </p:txBody>
      </p:sp>
      <p:graphicFrame>
        <p:nvGraphicFramePr>
          <p:cNvPr id="24" name="Схема 23"/>
          <p:cNvGraphicFramePr/>
          <p:nvPr/>
        </p:nvGraphicFramePr>
        <p:xfrm>
          <a:off x="357158" y="1142984"/>
          <a:ext cx="8358246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5" name="Скругленный прямоугольник 24"/>
          <p:cNvSpPr/>
          <p:nvPr/>
        </p:nvSpPr>
        <p:spPr>
          <a:xfrm>
            <a:off x="214282" y="5286388"/>
            <a:ext cx="2500330" cy="1071570"/>
          </a:xfrm>
          <a:prstGeom prst="round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- областного бюджета – 1 333,0 тысяч рублей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728171" y="5143512"/>
            <a:ext cx="2415829" cy="1071570"/>
          </a:xfrm>
          <a:prstGeom prst="round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- районного бюджета – 664,5 тысяч рублей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728171" y="3857628"/>
            <a:ext cx="2415829" cy="1071570"/>
          </a:xfrm>
          <a:prstGeom prst="round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- бюджета города Княгинино – 664,5 тысяч рублей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56322" name="Picture 2" descr="D:\ДОКУМЕНТЫ\2018\Презентация по отчету\фото для презентации рынок и парк\UmeSj3poSJ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00364" y="3643314"/>
            <a:ext cx="3524275" cy="264320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53449906"/>
              </p:ext>
            </p:extLst>
          </p:nvPr>
        </p:nvGraphicFramePr>
        <p:xfrm>
          <a:off x="571472" y="332656"/>
          <a:ext cx="7858179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/>
          <p:cNvSpPr/>
          <p:nvPr/>
        </p:nvSpPr>
        <p:spPr>
          <a:xfrm>
            <a:off x="1259632" y="1124743"/>
            <a:ext cx="6624736" cy="2346557"/>
          </a:xfrm>
          <a:prstGeom prst="ellipse">
            <a:avLst/>
          </a:prstGeom>
          <a:solidFill>
            <a:srgbClr val="99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территории Княгининского района за 2017 год реализовано пять проектов в рамках поддержки местных инициатив,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на эти цели направлено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4 881,0 тысяч рублей, в том числе: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07504" y="3734470"/>
            <a:ext cx="2952328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областного бюджета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2 487,2 тысячи рублей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716016" y="5107792"/>
            <a:ext cx="3096344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местных бюджетов поселений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1 486,2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403648" y="5107792"/>
            <a:ext cx="3240360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населения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585,5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026358" y="3734470"/>
            <a:ext cx="2866121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спонсоров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322,1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817820">
            <a:off x="1910352" y="3178454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9768308">
            <a:off x="7082966" y="3125020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469213">
            <a:off x="3164431" y="3472382"/>
            <a:ext cx="500066" cy="15716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21282356">
            <a:off x="5454854" y="3459930"/>
            <a:ext cx="500066" cy="15716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247427627"/>
              </p:ext>
            </p:extLst>
          </p:nvPr>
        </p:nvGraphicFramePr>
        <p:xfrm>
          <a:off x="500034" y="142852"/>
          <a:ext cx="8248430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85786" y="928670"/>
            <a:ext cx="7572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сквера в городе Княгинино  –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3 390,1тысячи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28926" y="1285860"/>
            <a:ext cx="3286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счет: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областного бюджета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1 722,1 тысячи рублей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бюджета г. Княгинино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1 069,2 тысячи рублей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населения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403,7 тысячи рублей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спонсоров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195,1 тысячи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7958"/>
            <a:ext cx="500066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7346" name="Picture 2" descr="D:\ДОКУМЕНТЫ\2018\Презентация по отчету\фото в упр фин ППМИ 2017\парк\20171102_0810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1643050"/>
            <a:ext cx="2428892" cy="464347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7347" name="Picture 3" descr="C:\Users\1\Desktop\картинки для презентации 2018\DU_tSXlt4f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1643050"/>
            <a:ext cx="2428892" cy="464347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7348" name="Picture 4" descr="C:\Users\1\Desktop\картинки для презентации 2018\Безымянны5555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28926" y="3214686"/>
            <a:ext cx="3357586" cy="321471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D:\ДОКУМЕНТЫ\2018\Презентация по отчету\фото в упр фин ППМИ 2017\Княгининский район д. Соловьево памятник после ремонта и приемка объекта\20171013_150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8125" y="4469662"/>
            <a:ext cx="3857652" cy="226369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0182" name="Picture 6" descr="D:\ДОКУМЕНТЫ\2018\Презентация по отчету\фото в упр фин ППМИ 2017\Княгининский район д. Соловьево памятник после ремонта и приемка объекта\20171013_1516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505" y="4444159"/>
            <a:ext cx="3714776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Овал 8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15140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918728782"/>
              </p:ext>
            </p:extLst>
          </p:nvPr>
        </p:nvGraphicFramePr>
        <p:xfrm>
          <a:off x="1000100" y="142852"/>
          <a:ext cx="7532340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43608" y="836712"/>
            <a:ext cx="7314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Ремонт памятного мемориала павшим воинам в ВОВ в д.Соловьево 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552,9 тысячи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1934" y="5286388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57686" y="1500174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9" name="Picture 3" descr="D:\ДОКУМЕНТЫ\2018\Презентация по отчету\фото в упр фин ППМИ 2017\Княгининский район д. Соловьево памятник после ремонта и приемка объекта\памятник 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1714488"/>
            <a:ext cx="3571900" cy="2286016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0180" name="Picture 4" descr="D:\ДОКУМЕНТЫ\2018\Презентация по отчету\фото в упр фин ППМИ 2017\Княгининский район д. Соловьево памятник после ремонта и приемка объекта\памятник 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86380" y="1714488"/>
            <a:ext cx="3536181" cy="221457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48130" name="Picture 2" descr="C:\Users\1\Desktop\картинки для презентации 2018\Безымянный памятник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86182" y="1857364"/>
            <a:ext cx="1647826" cy="24193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 descr="D:\ДОКУМЕНТЫ\2018\Презентация по отчету\фото в упр фин ППМИ 2017\Княгининский район п. Возрождение фото объекта от 12.10.2017\20170926_0959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4143380"/>
            <a:ext cx="4064028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Овал 6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6578" y="6357958"/>
            <a:ext cx="207170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519077613"/>
              </p:ext>
            </p:extLst>
          </p:nvPr>
        </p:nvGraphicFramePr>
        <p:xfrm>
          <a:off x="1000100" y="142852"/>
          <a:ext cx="7604348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00100" y="928670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родника в п.Возрождение Княгининского района Нижегородской области 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131,0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D:\ДОКУМЕНТЫ\2018\Презентация по отчету\фото в упр фин ППМИ 2017\Княгининский район п. Возрождение фото объекта от 12.10.2017\20171012_1513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143380"/>
            <a:ext cx="4214842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1203" name="Picture 3" descr="D:\ДОКУМЕНТЫ\2018\Презентация по отчету\фото в упр фин ППМИ 2017\Княгининский район п. Возрождение фото объекта от 12.10.2017\20171012_15175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1643050"/>
            <a:ext cx="4214842" cy="242889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1204" name="Picture 4" descr="D:\ДОКУМЕНТЫ\2018\Презентация по отчету\фото в упр фин ППМИ 2017\Княгининский район п. Возрождение фото объекта от 12.10.2017\20171012_15164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6" y="1643050"/>
            <a:ext cx="4097050" cy="244517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Picture 5" descr="IMG_51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4214818"/>
            <a:ext cx="3645119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53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4238803410"/>
              </p:ext>
            </p:extLst>
          </p:nvPr>
        </p:nvGraphicFramePr>
        <p:xfrm>
          <a:off x="1000100" y="142852"/>
          <a:ext cx="767635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71600" y="100010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Ремонт памятника погибшим воинам в с.Островское (Ананьевский сельсовет)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- 246,4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2143108" y="1643050"/>
            <a:ext cx="500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388" y="1643050"/>
            <a:ext cx="938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Photo018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2000240"/>
            <a:ext cx="3429024" cy="209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2227" name="Picture 3" descr="Photo018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10" y="4214818"/>
            <a:ext cx="350046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2228" name="Picture 4" descr="IMG_519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57752" y="2000240"/>
            <a:ext cx="3643338" cy="209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54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4238803410"/>
              </p:ext>
            </p:extLst>
          </p:nvPr>
        </p:nvGraphicFramePr>
        <p:xfrm>
          <a:off x="1000100" y="142852"/>
          <a:ext cx="767635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71600" y="100010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Устройство спортивной площадки в с.Белка Княгининского района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- 560,6 тысячи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ДОКУМЕНТЫ\2018\Презентация по отчету\фото в упр фин ППМИ 2017\Белка\IMG_95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000240"/>
            <a:ext cx="5429288" cy="423270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3" name="Прямоугольник 12"/>
          <p:cNvSpPr/>
          <p:nvPr/>
        </p:nvSpPr>
        <p:spPr>
          <a:xfrm>
            <a:off x="6143636" y="2000240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числе за счет: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15008" y="2714620"/>
            <a:ext cx="3428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областного бюджета – 325,1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86446" y="3214686"/>
            <a:ext cx="33575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бюджета Белкинского сельсовета  – 134,1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897016" y="3814598"/>
            <a:ext cx="32147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населения – 68,7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17003" y="4163210"/>
            <a:ext cx="32147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спонсоров – 32,7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ДОКУМЕНТЫ\2017\Презентация по отчету\фото редакция\IMG_6564.JPG"/>
          <p:cNvPicPr>
            <a:picLocks noChangeAspect="1" noChangeArrowheads="1"/>
          </p:cNvPicPr>
          <p:nvPr/>
        </p:nvPicPr>
        <p:blipFill>
          <a:blip r:embed="rId2" cstate="print">
            <a:lum bright="19000" contrast="-1000"/>
          </a:blip>
          <a:srcRect/>
          <a:stretch>
            <a:fillRect/>
          </a:stretch>
        </p:blipFill>
        <p:spPr bwMode="auto">
          <a:xfrm>
            <a:off x="4714876" y="3929066"/>
            <a:ext cx="4429124" cy="2928934"/>
          </a:xfrm>
          <a:prstGeom prst="rect">
            <a:avLst/>
          </a:prstGeom>
          <a:noFill/>
          <a:effectLst>
            <a:softEdge rad="317500"/>
          </a:effec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544917520"/>
              </p:ext>
            </p:extLst>
          </p:nvPr>
        </p:nvGraphicFramePr>
        <p:xfrm>
          <a:off x="857224" y="142852"/>
          <a:ext cx="7676356" cy="83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Овал 7"/>
          <p:cNvSpPr/>
          <p:nvPr/>
        </p:nvSpPr>
        <p:spPr>
          <a:xfrm>
            <a:off x="8429652" y="6357958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01024" y="6286520"/>
            <a:ext cx="847716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142984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на ремонт и содержание дорог и тротуаров в 2017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году направлено</a:t>
            </a:r>
          </a:p>
          <a:p>
            <a:pPr algn="ctr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7 907,8 тысячи рублей в том числе: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86314" y="1857364"/>
            <a:ext cx="4168248" cy="22145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районного бюджета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1 982,3 тысячи рублей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бюджетов поселений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4 925,5 тысячи рублей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областного бюджета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1 000,0 тысячи рублей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3102" y="4071942"/>
            <a:ext cx="4643470" cy="25769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разрезе поселений: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Ананьевский сельсовет – 953,3 тыс. рублей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Белкинский сельсовет – 1 037,7 тыс. рублей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Возрожденский сельсовет – 1 230,0 тыс. рублей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Соловьевский сельсовет – 1 269,3 тыс. рублей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город Княгинино – 3 417,5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lum bright="24000" contrast="-41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20" y="1857364"/>
            <a:ext cx="4249644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/>
        </p:nvGraphicFramePr>
        <p:xfrm>
          <a:off x="0" y="1214422"/>
          <a:ext cx="9144000" cy="5643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Овал 14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538495278"/>
              </p:ext>
            </p:extLst>
          </p:nvPr>
        </p:nvGraphicFramePr>
        <p:xfrm>
          <a:off x="457200" y="274638"/>
          <a:ext cx="8229600" cy="86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5929330"/>
            <a:ext cx="5715040" cy="57150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расходов  - 51 567,4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3928" y="653629"/>
            <a:ext cx="3071834" cy="1971675"/>
          </a:xfrm>
          <a:prstGeom prst="rect">
            <a:avLst/>
          </a:prstGeom>
          <a:noFill/>
          <a:effectLst>
            <a:outerShdw blurRad="50800" dist="152400" dir="582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4285" y="142851"/>
            <a:ext cx="8643998" cy="510778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</a:t>
            </a:r>
          </a:p>
        </p:txBody>
      </p:sp>
      <p:sp>
        <p:nvSpPr>
          <p:cNvPr id="9" name="Овал 8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 descr="C:\Users\l_samohina\Desktop\55bb5a3d25f0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3645024"/>
            <a:ext cx="2695793" cy="261751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ая прямоугольная выноска 12"/>
          <p:cNvSpPr/>
          <p:nvPr/>
        </p:nvSpPr>
        <p:spPr>
          <a:xfrm rot="5400000">
            <a:off x="5245473" y="3602407"/>
            <a:ext cx="1359148" cy="4866334"/>
          </a:xfrm>
          <a:prstGeom prst="wedgeRoundRectCallout">
            <a:avLst>
              <a:gd name="adj1" fmla="val -115635"/>
              <a:gd name="adj2" fmla="val 5368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 Нижегородской области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равен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начало 2017 года - 0,00 рублей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конец 2017 года – 0,00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764" y="982230"/>
            <a:ext cx="3600400" cy="16430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863" y="2904566"/>
            <a:ext cx="5331821" cy="646331"/>
          </a:xfrm>
          <a:prstGeom prst="rect">
            <a:avLst/>
          </a:prstGeom>
          <a:solidFill>
            <a:srgbClr val="FFCCCC"/>
          </a:solidFill>
          <a:ln w="31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муниципального долга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равен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4 227,1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r>
              <a:rPr lang="ru-RU"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5636" y="3789039"/>
            <a:ext cx="5150379" cy="646331"/>
          </a:xfrm>
          <a:prstGeom prst="rect">
            <a:avLst/>
          </a:prstGeom>
          <a:solidFill>
            <a:srgbClr val="FFCCCC"/>
          </a:solidFill>
          <a:ln w="31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предел муниципального внутреннего долга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равен  0 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312062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58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0034" y="142852"/>
            <a:ext cx="8229600" cy="511156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785794"/>
            <a:ext cx="8929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района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85720" y="4206999"/>
          <a:ext cx="8678768" cy="245588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84416"/>
                <a:gridCol w="5094352"/>
              </a:tblGrid>
              <a:tr h="319145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595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Тямусева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Нина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3527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обл.,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26595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26595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265954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49802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 8-00 до 17-00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357298"/>
            <a:ext cx="4786346" cy="271464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1204" name="Picture 4" descr="C:\Users\1\Desktop\картинки для презентации 2018\Безымянный2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3753391" cy="278608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Овал 8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6643702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комп2"/>
          <p:cNvPicPr>
            <a:picLocks noChangeAspect="1" noChangeArrowheads="1"/>
          </p:cNvPicPr>
          <p:nvPr/>
        </p:nvPicPr>
        <p:blipFill>
          <a:blip r:embed="rId2">
            <a:lum bright="42000" contrast="-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8504413" y="6506280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Администрация Княгининского района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http://admknyaginino.ru/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http://gu.nnov.ru/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3.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http://goszakaz.nnov.ru/index.html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http://bus.gov.ru/pub/home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u="sng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11025</TotalTime>
  <Words>5718</Words>
  <Application>Microsoft Office PowerPoint</Application>
  <PresentationFormat>Экран (4:3)</PresentationFormat>
  <Paragraphs>1191</Paragraphs>
  <Slides>59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Княгининский район</vt:lpstr>
      <vt:lpstr>Слайд 2</vt:lpstr>
      <vt:lpstr>Что такое «Отчет об исполнении районного бюджета»</vt:lpstr>
      <vt:lpstr>Слайд 4</vt:lpstr>
      <vt:lpstr>Какие налоги уплачивают жители Княгининского района</vt:lpstr>
      <vt:lpstr>Распределение расходов районного бюджета по основным функциям в 2017 году</vt:lpstr>
      <vt:lpstr>Слайд 7</vt:lpstr>
      <vt:lpstr>Показатели, характеризующие Княгининский район в 2017 году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Исполнение районного бюджета в 2015-2017 годах</vt:lpstr>
      <vt:lpstr>Исполнение районного бюджета за 2017 год</vt:lpstr>
      <vt:lpstr>Структура доходов районного бюджета  в % и млн. рублей</vt:lpstr>
      <vt:lpstr>Как зачисляются налоги на территории района</vt:lpstr>
      <vt:lpstr>Сколько доходов поступило в консолидированный бюджет района в 2015-2017 годах</vt:lpstr>
      <vt:lpstr>Динамика изменений налоговых и неналоговых доходов консолидированного бюджета за 2015-2017 годы</vt:lpstr>
      <vt:lpstr>Слайд 18</vt:lpstr>
      <vt:lpstr>Безвозмездные поступления из  бюджетов других уровней</vt:lpstr>
      <vt:lpstr>Исполнение районного бюджета по налоговым доходам</vt:lpstr>
      <vt:lpstr>Исполнение районного бюджета по неналоговым доходам</vt:lpstr>
      <vt:lpstr>Безвозмездные поступления в районный бюджет</vt:lpstr>
      <vt:lpstr>Исполнение консолидированного бюджета района по расходам в 2015-2017 годах</vt:lpstr>
      <vt:lpstr>Структура расходов консолидированного бюджета в 2017 году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Сколько бюджетных средств было направлено на развитие сферы культуры, млн. руб.</vt:lpstr>
      <vt:lpstr>Исполнение расходов в рамках муниципальной программы  "Развитие культуры Княгининского района Нижегородской области" на 2015-2017 годы</vt:lpstr>
      <vt:lpstr>Исполнение расходов в рамках муниципальной программы  "Развитие культуры Княгининского района Нижегородской области" на 2015-2017 годы</vt:lpstr>
      <vt:lpstr>Достигнутые результаты в рамках муниципальной программы  "Развитие культуры Княгининского района Нижегородской области" на 2017-2021 годы </vt:lpstr>
      <vt:lpstr>Исполнение расходов в рамках муниципальной программы  "Развитие физической культуры и спорта Княгининского района Нижегородской области" на 2017-2021 годы</vt:lpstr>
      <vt:lpstr>Исполнение расходов в рамках муниципальной программы  "Развитие физической культуры, спорта и молодежной политики Княгининского района Нижегородской области" на 2015-2017 годы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Открытые муниципальные информационные ресурсы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1357</cp:revision>
  <cp:lastPrinted>2019-04-05T06:46:45Z</cp:lastPrinted>
  <dcterms:created xsi:type="dcterms:W3CDTF">2013-11-18T11:27:07Z</dcterms:created>
  <dcterms:modified xsi:type="dcterms:W3CDTF">2019-04-05T07:53:50Z</dcterms:modified>
</cp:coreProperties>
</file>