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drawings/drawing17.xml" ContentType="application/vnd.openxmlformats-officedocument.drawingml.chartshape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rawings/drawing13.xml" ContentType="application/vnd.openxmlformats-officedocument.drawingml.chartshapes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drawings/drawing7.xml" ContentType="application/vnd.openxmlformats-officedocument.drawingml.chartshap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ppt/charts/chart14.xml" ContentType="application/vnd.openxmlformats-officedocument.drawingml.char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charts/chart10.xml" ContentType="application/vnd.openxmlformats-officedocument.drawingml.chart+xml"/>
  <Override PartName="/ppt/drawings/drawing14.xml" ContentType="application/vnd.openxmlformats-officedocument.drawingml.chartshapes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rawings/drawing15.xml" ContentType="application/vnd.openxmlformats-officedocument.drawingml.chartshap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rawings/drawing11.xml" ContentType="application/vnd.openxmlformats-officedocument.drawingml.chartshape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drawings/drawing16.xml" ContentType="application/vnd.openxmlformats-officedocument.drawingml.chartshapes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rawings/drawing12.xml" ContentType="application/vnd.openxmlformats-officedocument.drawingml.chartshape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slides/slide29.xml" ContentType="application/vnd.openxmlformats-officedocument.presentationml.slide+xml"/>
  <Override PartName="/ppt/diagrams/drawing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7" r:id="rId2"/>
    <p:sldId id="320" r:id="rId3"/>
    <p:sldId id="370" r:id="rId4"/>
    <p:sldId id="368" r:id="rId5"/>
    <p:sldId id="369" r:id="rId6"/>
    <p:sldId id="265" r:id="rId7"/>
    <p:sldId id="359" r:id="rId8"/>
    <p:sldId id="302" r:id="rId9"/>
    <p:sldId id="329" r:id="rId10"/>
    <p:sldId id="333" r:id="rId11"/>
    <p:sldId id="331" r:id="rId12"/>
    <p:sldId id="279" r:id="rId13"/>
    <p:sldId id="301" r:id="rId14"/>
    <p:sldId id="269" r:id="rId15"/>
    <p:sldId id="371" r:id="rId16"/>
    <p:sldId id="347" r:id="rId17"/>
    <p:sldId id="268" r:id="rId18"/>
    <p:sldId id="306" r:id="rId19"/>
    <p:sldId id="276" r:id="rId20"/>
    <p:sldId id="361" r:id="rId21"/>
    <p:sldId id="362" r:id="rId22"/>
    <p:sldId id="363" r:id="rId23"/>
    <p:sldId id="321" r:id="rId24"/>
    <p:sldId id="322" r:id="rId25"/>
    <p:sldId id="312" r:id="rId26"/>
    <p:sldId id="360" r:id="rId27"/>
    <p:sldId id="323" r:id="rId28"/>
    <p:sldId id="338" r:id="rId29"/>
    <p:sldId id="364" r:id="rId30"/>
    <p:sldId id="281" r:id="rId31"/>
    <p:sldId id="282" r:id="rId32"/>
    <p:sldId id="288" r:id="rId33"/>
    <p:sldId id="341" r:id="rId34"/>
    <p:sldId id="342" r:id="rId35"/>
    <p:sldId id="343" r:id="rId36"/>
    <p:sldId id="344" r:id="rId37"/>
    <p:sldId id="345" r:id="rId38"/>
    <p:sldId id="346" r:id="rId39"/>
    <p:sldId id="313" r:id="rId40"/>
    <p:sldId id="332" r:id="rId41"/>
    <p:sldId id="340" r:id="rId42"/>
    <p:sldId id="339" r:id="rId43"/>
    <p:sldId id="295" r:id="rId44"/>
    <p:sldId id="289" r:id="rId45"/>
    <p:sldId id="290" r:id="rId46"/>
    <p:sldId id="372" r:id="rId47"/>
    <p:sldId id="365" r:id="rId48"/>
    <p:sldId id="373" r:id="rId49"/>
    <p:sldId id="374" r:id="rId50"/>
    <p:sldId id="355" r:id="rId51"/>
    <p:sldId id="296" r:id="rId52"/>
    <p:sldId id="375" r:id="rId53"/>
    <p:sldId id="335" r:id="rId54"/>
    <p:sldId id="366" r:id="rId55"/>
    <p:sldId id="297" r:id="rId5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FF1FD"/>
    <a:srgbClr val="99CCFF"/>
    <a:srgbClr val="0C5427"/>
    <a:srgbClr val="000000"/>
    <a:srgbClr val="66CCFF"/>
    <a:srgbClr val="AAF2FC"/>
    <a:srgbClr val="0066FF"/>
    <a:srgbClr val="CCECFF"/>
    <a:srgbClr val="A7E2FF"/>
    <a:srgbClr val="11753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06" autoAdjust="0"/>
    <p:restoredTop sz="97677" autoAdjust="0"/>
  </p:normalViewPr>
  <p:slideViewPr>
    <p:cSldViewPr>
      <p:cViewPr>
        <p:scale>
          <a:sx n="84" d="100"/>
          <a:sy n="84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1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2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Office_Excel3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Office_Excel4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Office_Excel5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19\&#1087;&#1088;&#1077;&#1079;&#1077;&#1085;&#1090;&#1072;&#1094;&#1080;&#1103;%20&#1087;&#1086;%20&#1086;&#1090;&#1095;&#1077;&#1090;&#1091;\&#1075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(услуг), млн.руб.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'социально-экономич'!$A$4:$A$6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'социально-экономич'!$B$4:$B$6</c:f>
              <c:numCache>
                <c:formatCode>General</c:formatCode>
                <c:ptCount val="3"/>
                <c:pt idx="0">
                  <c:v>3147.8</c:v>
                </c:pt>
                <c:pt idx="1">
                  <c:v>3280.9</c:v>
                </c:pt>
                <c:pt idx="2">
                  <c:v>3436.2</c:v>
                </c:pt>
              </c:numCache>
            </c:numRef>
          </c:val>
        </c:ser>
        <c:gapWidth val="55"/>
        <c:gapDepth val="55"/>
        <c:shape val="box"/>
        <c:axId val="67258240"/>
        <c:axId val="67259776"/>
        <c:axId val="0"/>
      </c:bar3DChart>
      <c:catAx>
        <c:axId val="672582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259776"/>
        <c:crosses val="autoZero"/>
        <c:auto val="1"/>
        <c:lblAlgn val="ctr"/>
        <c:lblOffset val="100"/>
      </c:catAx>
      <c:valAx>
        <c:axId val="672597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25824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выполняемых работ (услуг) в расчете на 1 жителя, тыс.руб.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'социально-экономич'!$A$21:$A$23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'социально-экономич'!$B$21:$B$23</c:f>
              <c:numCache>
                <c:formatCode>General</c:formatCode>
                <c:ptCount val="3"/>
                <c:pt idx="0">
                  <c:v>263.8</c:v>
                </c:pt>
                <c:pt idx="1">
                  <c:v>276.8</c:v>
                </c:pt>
                <c:pt idx="2">
                  <c:v>297</c:v>
                </c:pt>
              </c:numCache>
            </c:numRef>
          </c:val>
        </c:ser>
        <c:gapWidth val="55"/>
        <c:gapDepth val="55"/>
        <c:shape val="box"/>
        <c:axId val="81397248"/>
        <c:axId val="81399168"/>
        <c:axId val="0"/>
      </c:bar3DChart>
      <c:catAx>
        <c:axId val="813972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399168"/>
        <c:crosses val="autoZero"/>
        <c:auto val="1"/>
        <c:lblAlgn val="ctr"/>
        <c:lblOffset val="100"/>
      </c:catAx>
      <c:valAx>
        <c:axId val="8139916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397248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Фонд оплаты труда, млн. рублей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'социально-экономич'!$A$36:$A$38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'социально-экономич'!$B$36:$B$38</c:f>
              <c:numCache>
                <c:formatCode>General</c:formatCode>
                <c:ptCount val="3"/>
                <c:pt idx="0">
                  <c:v>808.8</c:v>
                </c:pt>
                <c:pt idx="1">
                  <c:v>842.3</c:v>
                </c:pt>
                <c:pt idx="2">
                  <c:v>959.1</c:v>
                </c:pt>
              </c:numCache>
            </c:numRef>
          </c:val>
        </c:ser>
        <c:gapWidth val="55"/>
        <c:gapDepth val="55"/>
        <c:shape val="box"/>
        <c:axId val="81498880"/>
        <c:axId val="81500416"/>
        <c:axId val="0"/>
      </c:bar3DChart>
      <c:catAx>
        <c:axId val="814988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500416"/>
        <c:crosses val="autoZero"/>
        <c:auto val="1"/>
        <c:lblAlgn val="ctr"/>
        <c:lblOffset val="100"/>
      </c:catAx>
      <c:valAx>
        <c:axId val="8150041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49888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3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Объем розничного товарооборота, млн. рублей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'социально-экономич'!$A$52:$A$54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'социально-экономич'!$B$52:$B$54</c:f>
              <c:numCache>
                <c:formatCode>General</c:formatCode>
                <c:ptCount val="3"/>
                <c:pt idx="0">
                  <c:v>881.6</c:v>
                </c:pt>
                <c:pt idx="1">
                  <c:v>904.4</c:v>
                </c:pt>
                <c:pt idx="2">
                  <c:v>949.8</c:v>
                </c:pt>
              </c:numCache>
            </c:numRef>
          </c:val>
        </c:ser>
        <c:gapWidth val="55"/>
        <c:gapDepth val="55"/>
        <c:shape val="box"/>
        <c:axId val="81575296"/>
        <c:axId val="81589376"/>
        <c:axId val="0"/>
      </c:bar3DChart>
      <c:catAx>
        <c:axId val="8157529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589376"/>
        <c:crosses val="autoZero"/>
        <c:auto val="1"/>
        <c:lblAlgn val="ctr"/>
        <c:lblOffset val="100"/>
      </c:catAx>
      <c:valAx>
        <c:axId val="815893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57529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Инвестиции в основной капитал, </a:t>
            </a:r>
          </a:p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cat>
            <c:numRef>
              <c:f>'социально-экономич'!$A$69:$A$71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'социально-экономич'!$B$69:$B$71</c:f>
              <c:numCache>
                <c:formatCode>General</c:formatCode>
                <c:ptCount val="3"/>
                <c:pt idx="0">
                  <c:v>164.8</c:v>
                </c:pt>
                <c:pt idx="1">
                  <c:v>208.3</c:v>
                </c:pt>
                <c:pt idx="2">
                  <c:v>268.8</c:v>
                </c:pt>
              </c:numCache>
            </c:numRef>
          </c:val>
        </c:ser>
        <c:gapWidth val="55"/>
        <c:gapDepth val="55"/>
        <c:shape val="box"/>
        <c:axId val="81620352"/>
        <c:axId val="64406656"/>
        <c:axId val="0"/>
      </c:bar3DChart>
      <c:catAx>
        <c:axId val="8162035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4406656"/>
        <c:crosses val="autoZero"/>
        <c:auto val="1"/>
        <c:lblAlgn val="ctr"/>
        <c:lblOffset val="100"/>
      </c:catAx>
      <c:valAx>
        <c:axId val="6440665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62035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3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Средняя заработная плата по району, рублей</a:t>
            </a:r>
          </a:p>
        </c:rich>
      </c:tx>
      <c:layout>
        <c:manualLayout>
          <c:xMode val="edge"/>
          <c:yMode val="edge"/>
          <c:x val="0.16600000000000004"/>
          <c:y val="2.7777777777778206E-2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2673840769903771"/>
          <c:y val="0.10391504183516742"/>
          <c:w val="0.84270603674540923"/>
          <c:h val="0.80410092764306862"/>
        </c:manualLayout>
      </c:layout>
      <c:bar3DChart>
        <c:barDir val="col"/>
        <c:grouping val="stacked"/>
        <c:ser>
          <c:idx val="0"/>
          <c:order val="0"/>
          <c:cat>
            <c:numRef>
              <c:f>'социально-экономич'!$A$84:$A$86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'социально-экономич'!$B$84:$B$86</c:f>
              <c:numCache>
                <c:formatCode>General</c:formatCode>
                <c:ptCount val="3"/>
                <c:pt idx="0">
                  <c:v>22093.5</c:v>
                </c:pt>
                <c:pt idx="1">
                  <c:v>24138.5</c:v>
                </c:pt>
                <c:pt idx="2">
                  <c:v>27946.2</c:v>
                </c:pt>
              </c:numCache>
            </c:numRef>
          </c:val>
        </c:ser>
        <c:gapWidth val="55"/>
        <c:gapDepth val="55"/>
        <c:shape val="box"/>
        <c:axId val="64408576"/>
        <c:axId val="81523456"/>
        <c:axId val="0"/>
      </c:bar3DChart>
      <c:catAx>
        <c:axId val="6440857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523456"/>
        <c:crosses val="autoZero"/>
        <c:auto val="1"/>
        <c:lblAlgn val="ctr"/>
        <c:lblOffset val="100"/>
      </c:catAx>
      <c:valAx>
        <c:axId val="8152345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440857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Исполнение районного бюджета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2016-2018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годах</a:t>
            </a:r>
          </a:p>
        </c:rich>
      </c:tx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'исполн район бюдж'!$A$6</c:f>
              <c:strCache>
                <c:ptCount val="1"/>
                <c:pt idx="0">
                  <c:v>Доходы</c:v>
                </c:pt>
              </c:strCache>
            </c:strRef>
          </c:tx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'исполн район бюдж'!$B$6:$D$6</c:f>
              <c:numCache>
                <c:formatCode>General</c:formatCode>
                <c:ptCount val="3"/>
                <c:pt idx="0">
                  <c:v>394.1</c:v>
                </c:pt>
                <c:pt idx="1">
                  <c:v>387.5</c:v>
                </c:pt>
                <c:pt idx="2">
                  <c:v>401.3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бюдж'!$A$7</c:f>
              <c:strCache>
                <c:ptCount val="1"/>
                <c:pt idx="0">
                  <c:v>Расходы</c:v>
                </c:pt>
              </c:strCache>
            </c:strRef>
          </c:tx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'исполн район бюдж'!$B$7:$D$7</c:f>
              <c:numCache>
                <c:formatCode>General</c:formatCode>
                <c:ptCount val="3"/>
                <c:pt idx="0">
                  <c:v>375.8</c:v>
                </c:pt>
                <c:pt idx="1">
                  <c:v>381.4</c:v>
                </c:pt>
                <c:pt idx="2">
                  <c:v>379.5</c:v>
                </c:pt>
              </c:numCache>
            </c:numRef>
          </c:val>
        </c:ser>
        <c:ser>
          <c:idx val="2"/>
          <c:order val="2"/>
          <c:tx>
            <c:strRef>
              <c:f>'исполн район бюдж'!$A$8</c:f>
              <c:strCache>
                <c:ptCount val="1"/>
                <c:pt idx="0">
                  <c:v>Дефицит</c:v>
                </c:pt>
              </c:strCache>
            </c:strRef>
          </c:tx>
          <c:dPt>
            <c:idx val="2"/>
            <c:spPr>
              <a:solidFill>
                <a:srgbClr val="7030A0"/>
              </a:solidFill>
            </c:spPr>
          </c:dPt>
          <c:cat>
            <c:numRef>
              <c:f>'исполн район бюдж'!$B$5:$D$5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'исполн район бюдж'!$B$8:$D$8</c:f>
              <c:numCache>
                <c:formatCode>General</c:formatCode>
                <c:ptCount val="3"/>
                <c:pt idx="0">
                  <c:v>18.3</c:v>
                </c:pt>
                <c:pt idx="1">
                  <c:v>6.1</c:v>
                </c:pt>
                <c:pt idx="2">
                  <c:v>21.8</c:v>
                </c:pt>
              </c:numCache>
            </c:numRef>
          </c:val>
        </c:ser>
        <c:shape val="cylinder"/>
        <c:axId val="81525760"/>
        <c:axId val="54588160"/>
        <c:axId val="0"/>
      </c:bar3DChart>
      <c:catAx>
        <c:axId val="815257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4588160"/>
        <c:crosses val="autoZero"/>
        <c:auto val="1"/>
        <c:lblAlgn val="ctr"/>
        <c:lblOffset val="100"/>
      </c:catAx>
      <c:valAx>
        <c:axId val="5458816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1525760"/>
        <c:crosses val="autoZero"/>
        <c:crossBetween val="between"/>
      </c:valAx>
    </c:plotArea>
    <c:legend>
      <c:legendPos val="r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'исполн район бюдж'!$A$26</c:f>
              <c:strCache>
                <c:ptCount val="1"/>
                <c:pt idx="0">
                  <c:v>План на год</c:v>
                </c:pt>
              </c:strCache>
            </c:strRef>
          </c:tx>
          <c:dPt>
            <c:idx val="2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'исполн район бюдж'!$B$26:$D$26</c:f>
              <c:numCache>
                <c:formatCode>General</c:formatCode>
                <c:ptCount val="3"/>
                <c:pt idx="0">
                  <c:v>381.4</c:v>
                </c:pt>
                <c:pt idx="1">
                  <c:v>402.8</c:v>
                </c:pt>
                <c:pt idx="2">
                  <c:v>-21.4</c:v>
                </c:pt>
              </c:numCache>
            </c:numRef>
          </c:val>
        </c:ser>
        <c:ser>
          <c:idx val="1"/>
          <c:order val="1"/>
          <c:tx>
            <c:strRef>
              <c:f>'исполн район бюдж'!$A$27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dPt>
            <c:idx val="2"/>
            <c:spPr>
              <a:solidFill>
                <a:srgbClr val="7030A0"/>
              </a:solidFill>
            </c:spPr>
          </c:dPt>
          <c:cat>
            <c:strRef>
              <c:f>'исполн район бюдж'!$B$25:$D$25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'исполн район бюдж'!$B$27:$D$27</c:f>
              <c:numCache>
                <c:formatCode>General</c:formatCode>
                <c:ptCount val="3"/>
                <c:pt idx="0">
                  <c:v>401.3</c:v>
                </c:pt>
                <c:pt idx="1">
                  <c:v>379.5</c:v>
                </c:pt>
                <c:pt idx="2">
                  <c:v>21.8</c:v>
                </c:pt>
              </c:numCache>
            </c:numRef>
          </c:val>
        </c:ser>
        <c:shape val="box"/>
        <c:axId val="67286912"/>
        <c:axId val="30228864"/>
        <c:axId val="0"/>
      </c:bar3DChart>
      <c:catAx>
        <c:axId val="672869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0228864"/>
        <c:crosses val="autoZero"/>
        <c:auto val="1"/>
        <c:lblAlgn val="ctr"/>
        <c:lblOffset val="100"/>
      </c:catAx>
      <c:valAx>
        <c:axId val="3022886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286912"/>
        <c:crosses val="autoZero"/>
        <c:crossBetween val="between"/>
      </c:valAx>
    </c:plotArea>
    <c:legend>
      <c:legendPos val="r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5.7362372972609439E-2"/>
          <c:y val="9.7671783832776179E-2"/>
          <c:w val="0.6834161114476045"/>
          <c:h val="0.9023282161672237"/>
        </c:manualLayout>
      </c:layout>
      <c:pie3DChart>
        <c:varyColors val="1"/>
        <c:ser>
          <c:idx val="0"/>
          <c:order val="0"/>
          <c:explosion val="20"/>
          <c:dLbls>
            <c:dLbl>
              <c:idx val="0"/>
              <c:layout>
                <c:manualLayout>
                  <c:x val="-0.17696833568880893"/>
                  <c:y val="-0.13415686348558917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latin typeface="Times New Roman" pitchFamily="18" charset="0"/>
                        <a:cs typeface="Times New Roman" pitchFamily="18" charset="0"/>
                      </a:rPr>
                      <a:t>67,2%</a:t>
                    </a:r>
                    <a:endParaRPr lang="en-US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</c:dLbl>
            <c:dLbl>
              <c:idx val="1"/>
              <c:layout>
                <c:manualLayout>
                  <c:x val="0.12315625246558422"/>
                  <c:y val="7.1594232149831807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latin typeface="Times New Roman" pitchFamily="18" charset="0"/>
                        <a:cs typeface="Times New Roman" pitchFamily="18" charset="0"/>
                      </a:rPr>
                      <a:t>30,7%</a:t>
                    </a:r>
                    <a:endParaRPr lang="en-US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600" b="1" dirty="0">
                        <a:latin typeface="Times New Roman" pitchFamily="18" charset="0"/>
                        <a:cs typeface="Times New Roman" pitchFamily="18" charset="0"/>
                      </a:rPr>
                      <a:t>2,</a:t>
                    </a:r>
                    <a:r>
                      <a:rPr lang="ru-RU" sz="1600" b="1" dirty="0" smtClean="0">
                        <a:latin typeface="Times New Roman" pitchFamily="18" charset="0"/>
                        <a:cs typeface="Times New Roman" pitchFamily="18" charset="0"/>
                      </a:rPr>
                      <a:t>1%</a:t>
                    </a:r>
                    <a:endParaRPr lang="en-US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Лист7!$A$3:$A$5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Лист7!$B$3:$B$5</c:f>
              <c:numCache>
                <c:formatCode>General</c:formatCode>
                <c:ptCount val="3"/>
                <c:pt idx="0">
                  <c:v>269.7</c:v>
                </c:pt>
                <c:pt idx="1">
                  <c:v>123</c:v>
                </c:pt>
                <c:pt idx="2">
                  <c:v>8.6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4454084788080765"/>
          <c:y val="0.31166385792736984"/>
          <c:w val="0.25384304275265585"/>
          <c:h val="0.31244360778674163"/>
        </c:manualLayout>
      </c:layout>
      <c:txPr>
        <a:bodyPr/>
        <a:lstStyle/>
        <a:p>
          <a:pPr>
            <a:defRPr sz="1600" b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Лист8!$B$2:$B$4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Лист8!$C$2:$C$4</c:f>
              <c:numCache>
                <c:formatCode>General</c:formatCode>
                <c:ptCount val="3"/>
                <c:pt idx="0">
                  <c:v>400.8</c:v>
                </c:pt>
                <c:pt idx="1">
                  <c:v>412.6</c:v>
                </c:pt>
                <c:pt idx="2">
                  <c:v>428.9</c:v>
                </c:pt>
              </c:numCache>
            </c:numRef>
          </c:val>
        </c:ser>
        <c:shape val="cylinder"/>
        <c:axId val="144789504"/>
        <c:axId val="144791040"/>
        <c:axId val="0"/>
      </c:bar3DChart>
      <c:catAx>
        <c:axId val="144789504"/>
        <c:scaling>
          <c:orientation val="minMax"/>
        </c:scaling>
        <c:axPos val="b"/>
        <c:numFmt formatCode="General" sourceLinked="1"/>
        <c:tickLblPos val="nextTo"/>
        <c:crossAx val="144791040"/>
        <c:crosses val="autoZero"/>
        <c:auto val="1"/>
        <c:lblAlgn val="ctr"/>
        <c:lblOffset val="100"/>
      </c:catAx>
      <c:valAx>
        <c:axId val="144791040"/>
        <c:scaling>
          <c:orientation val="minMax"/>
        </c:scaling>
        <c:axPos val="l"/>
        <c:majorGridlines/>
        <c:numFmt formatCode="General" sourceLinked="1"/>
        <c:tickLblPos val="nextTo"/>
        <c:crossAx val="144789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8.7889427888012753E-2"/>
          <c:y val="4.2295231069205512E-2"/>
          <c:w val="0.78725036236142121"/>
          <c:h val="0.86226981627296584"/>
        </c:manualLayout>
      </c:layout>
      <c:bar3DChart>
        <c:barDir val="col"/>
        <c:grouping val="clustered"/>
        <c:ser>
          <c:idx val="0"/>
          <c:order val="0"/>
          <c:cat>
            <c:strRef>
              <c:f>Лист8!$A$34:$A$36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Лист8!$B$34:$B$36</c:f>
              <c:numCache>
                <c:formatCode>General</c:formatCode>
                <c:ptCount val="3"/>
                <c:pt idx="0">
                  <c:v>148.30000000000001</c:v>
                </c:pt>
                <c:pt idx="1">
                  <c:v>157.5</c:v>
                </c:pt>
                <c:pt idx="2">
                  <c:v>166.3</c:v>
                </c:pt>
              </c:numCache>
            </c:numRef>
          </c:val>
        </c:ser>
        <c:shape val="cylinder"/>
        <c:axId val="144786176"/>
        <c:axId val="144787712"/>
        <c:axId val="0"/>
      </c:bar3DChart>
      <c:catAx>
        <c:axId val="144786176"/>
        <c:scaling>
          <c:orientation val="minMax"/>
        </c:scaling>
        <c:axPos val="b"/>
        <c:numFmt formatCode="General" sourceLinked="1"/>
        <c:tickLblPos val="nextTo"/>
        <c:crossAx val="144787712"/>
        <c:crosses val="autoZero"/>
        <c:auto val="1"/>
        <c:lblAlgn val="ctr"/>
        <c:lblOffset val="100"/>
      </c:catAx>
      <c:valAx>
        <c:axId val="144787712"/>
        <c:scaling>
          <c:orientation val="minMax"/>
        </c:scaling>
        <c:axPos val="l"/>
        <c:majorGridlines/>
        <c:numFmt formatCode="General" sourceLinked="1"/>
        <c:tickLblPos val="nextTo"/>
        <c:crossAx val="1447861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9.8295450899598263E-2"/>
          <c:y val="0.1136121524131731"/>
          <c:w val="0.71167103463004222"/>
          <c:h val="0.80501830441778877"/>
        </c:manualLayout>
      </c:layout>
      <c:lineChart>
        <c:grouping val="standard"/>
        <c:ser>
          <c:idx val="0"/>
          <c:order val="0"/>
          <c:tx>
            <c:strRef>
              <c:f>Лист14!$A$3</c:f>
              <c:strCache>
                <c:ptCount val="1"/>
                <c:pt idx="0">
                  <c:v>налоговые</c:v>
                </c:pt>
              </c:strCache>
            </c:strRef>
          </c:tx>
          <c:dLbls>
            <c:dLbl>
              <c:idx val="0"/>
              <c:layout>
                <c:manualLayout>
                  <c:x val="-4.0746218708060063E-2"/>
                  <c:y val="4.8359322082492627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138,8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-2.9775992726414992E-2"/>
                  <c:y val="4.2669990072787614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145,1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-2.8208835214498199E-2"/>
                  <c:y val="4.5514656077640124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155,9</a:t>
                    </a:r>
                  </a:p>
                </c:rich>
              </c:tx>
              <c:showVal val="1"/>
            </c:dLbl>
            <c:showVal val="1"/>
          </c:dLbls>
          <c:cat>
            <c:strRef>
              <c:f>Лист14!$B$2:$D$2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Лист14!$B$3:$D$3</c:f>
              <c:numCache>
                <c:formatCode>General</c:formatCode>
                <c:ptCount val="3"/>
                <c:pt idx="0">
                  <c:v>138.80000000000001</c:v>
                </c:pt>
                <c:pt idx="1">
                  <c:v>145.1</c:v>
                </c:pt>
                <c:pt idx="2">
                  <c:v>155.9</c:v>
                </c:pt>
              </c:numCache>
            </c:numRef>
          </c:val>
        </c:ser>
        <c:ser>
          <c:idx val="1"/>
          <c:order val="1"/>
          <c:tx>
            <c:strRef>
              <c:f>Лист14!$A$4</c:f>
              <c:strCache>
                <c:ptCount val="1"/>
                <c:pt idx="0">
                  <c:v>неналоговые</c:v>
                </c:pt>
              </c:strCache>
            </c:strRef>
          </c:tx>
          <c:dLbls>
            <c:dLbl>
              <c:idx val="0"/>
              <c:layout>
                <c:manualLayout>
                  <c:x val="-2.9775992726414992E-2"/>
                  <c:y val="-4.8359546071941817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9,5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-3.1343150238331341E-2"/>
                  <c:y val="-5.1203988087345137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12,4</a:t>
                    </a:r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10,4</a:t>
                    </a:r>
                  </a:p>
                </c:rich>
              </c:tx>
              <c:showVal val="1"/>
            </c:dLbl>
            <c:showVal val="1"/>
          </c:dLbls>
          <c:cat>
            <c:strRef>
              <c:f>Лист14!$B$2:$D$2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Лист14!$B$4:$D$4</c:f>
              <c:numCache>
                <c:formatCode>General</c:formatCode>
                <c:ptCount val="3"/>
                <c:pt idx="0">
                  <c:v>9.5</c:v>
                </c:pt>
                <c:pt idx="1">
                  <c:v>12.4</c:v>
                </c:pt>
                <c:pt idx="2">
                  <c:v>10.4</c:v>
                </c:pt>
              </c:numCache>
            </c:numRef>
          </c:val>
        </c:ser>
        <c:marker val="1"/>
        <c:axId val="144501760"/>
        <c:axId val="144741120"/>
      </c:lineChart>
      <c:catAx>
        <c:axId val="1445017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741120"/>
        <c:crosses val="autoZero"/>
        <c:auto val="1"/>
        <c:lblAlgn val="ctr"/>
        <c:lblOffset val="100"/>
      </c:catAx>
      <c:valAx>
        <c:axId val="14474112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501760"/>
        <c:crosses val="autoZero"/>
        <c:crossBetween val="between"/>
      </c:valAx>
    </c:plotArea>
    <c:legend>
      <c:legendPos val="r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100425206773539"/>
          <c:y val="0.13314798993234406"/>
          <c:w val="0.71716579177602757"/>
          <c:h val="0.73310241340733362"/>
        </c:manualLayout>
      </c:layout>
      <c:barChart>
        <c:barDir val="col"/>
        <c:grouping val="clustered"/>
        <c:ser>
          <c:idx val="0"/>
          <c:order val="0"/>
          <c:tx>
            <c:strRef>
              <c:f>Лист6!$B$2</c:f>
              <c:strCache>
                <c:ptCount val="1"/>
                <c:pt idx="0">
                  <c:v>2017</c:v>
                </c:pt>
              </c:strCache>
            </c:strRef>
          </c:tx>
          <c:cat>
            <c:strRef>
              <c:f>Лист6!$A$3:$A$5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Лист6!$B$3:$B$5</c:f>
              <c:numCache>
                <c:formatCode>General</c:formatCode>
                <c:ptCount val="3"/>
                <c:pt idx="0">
                  <c:v>119.2</c:v>
                </c:pt>
                <c:pt idx="1">
                  <c:v>2.7</c:v>
                </c:pt>
                <c:pt idx="2">
                  <c:v>11.7</c:v>
                </c:pt>
              </c:numCache>
            </c:numRef>
          </c:val>
        </c:ser>
        <c:ser>
          <c:idx val="1"/>
          <c:order val="1"/>
          <c:tx>
            <c:strRef>
              <c:f>Лист6!$C$2</c:f>
              <c:strCache>
                <c:ptCount val="1"/>
                <c:pt idx="0">
                  <c:v>2018</c:v>
                </c:pt>
              </c:strCache>
            </c:strRef>
          </c:tx>
          <c:cat>
            <c:strRef>
              <c:f>Лист6!$A$3:$A$5</c:f>
              <c:strCache>
                <c:ptCount val="3"/>
                <c:pt idx="0">
                  <c:v>НДФЛ</c:v>
                </c:pt>
                <c:pt idx="1">
                  <c:v>ЕНВД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Лист6!$C$3:$C$5</c:f>
              <c:numCache>
                <c:formatCode>General</c:formatCode>
                <c:ptCount val="3"/>
                <c:pt idx="0">
                  <c:v>128</c:v>
                </c:pt>
                <c:pt idx="1">
                  <c:v>2.5</c:v>
                </c:pt>
                <c:pt idx="2">
                  <c:v>13.3</c:v>
                </c:pt>
              </c:numCache>
            </c:numRef>
          </c:val>
        </c:ser>
        <c:axId val="145103872"/>
        <c:axId val="145109760"/>
      </c:barChart>
      <c:catAx>
        <c:axId val="1451038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5109760"/>
        <c:crosses val="autoZero"/>
        <c:auto val="1"/>
        <c:lblAlgn val="ctr"/>
        <c:lblOffset val="100"/>
      </c:catAx>
      <c:valAx>
        <c:axId val="145109760"/>
        <c:scaling>
          <c:orientation val="minMax"/>
        </c:scaling>
        <c:axPos val="l"/>
        <c:majorGridlines/>
        <c:numFmt formatCode="General" sourceLinked="1"/>
        <c:tickLblPos val="nextTo"/>
        <c:crossAx val="145103872"/>
        <c:crosses val="autoZero"/>
        <c:crossBetween val="between"/>
      </c:valAx>
    </c:plotArea>
    <c:legend>
      <c:legendPos val="r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5.8622363542927589E-2"/>
          <c:y val="4.7154270301643993E-2"/>
          <c:w val="0.82293855855094922"/>
          <c:h val="0.81188565868315032"/>
        </c:manualLayout>
      </c:layout>
      <c:bar3DChart>
        <c:barDir val="col"/>
        <c:grouping val="stacked"/>
        <c:ser>
          <c:idx val="0"/>
          <c:order val="0"/>
          <c:tx>
            <c:v>млн. руб.</c:v>
          </c:tx>
          <c:cat>
            <c:strRef>
              <c:f>'Консолид бюдж'!$B$2:$B$4</c:f>
              <c:strCache>
                <c:ptCount val="3"/>
                <c:pt idx="0">
                  <c:v>2016 год</c:v>
                </c:pt>
                <c:pt idx="1">
                  <c:v>2017 год </c:v>
                </c:pt>
                <c:pt idx="2">
                  <c:v>2018 год </c:v>
                </c:pt>
              </c:strCache>
            </c:strRef>
          </c:cat>
          <c:val>
            <c:numRef>
              <c:f>'Консолид бюдж'!$C$2:$C$4</c:f>
              <c:numCache>
                <c:formatCode>General</c:formatCode>
                <c:ptCount val="3"/>
                <c:pt idx="0">
                  <c:v>379.3</c:v>
                </c:pt>
                <c:pt idx="1">
                  <c:v>403.2</c:v>
                </c:pt>
                <c:pt idx="2">
                  <c:v>410.1</c:v>
                </c:pt>
              </c:numCache>
            </c:numRef>
          </c:val>
        </c:ser>
        <c:gapWidth val="55"/>
        <c:gapDepth val="55"/>
        <c:shape val="cylinder"/>
        <c:axId val="30242304"/>
        <c:axId val="30243840"/>
        <c:axId val="0"/>
      </c:bar3DChart>
      <c:catAx>
        <c:axId val="302423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0243840"/>
        <c:crosses val="autoZero"/>
        <c:auto val="1"/>
        <c:lblAlgn val="ctr"/>
        <c:lblOffset val="100"/>
      </c:catAx>
      <c:valAx>
        <c:axId val="3024384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0242304"/>
        <c:crosses val="autoZero"/>
        <c:crossBetween val="between"/>
      </c:valAx>
    </c:plotArea>
    <c:legend>
      <c:legendPos val="r"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4840332458442701E-4"/>
          <c:y val="2.9671711271830256E-2"/>
          <c:w val="0.62846773840769898"/>
          <c:h val="0.92803031734066699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ru-RU" b="1" smtClean="0"/>
                      <a:t>12,7</a:t>
                    </a:r>
                    <a:r>
                      <a:rPr lang="en-US" b="1" smtClean="0"/>
                      <a:t>%</a:t>
                    </a:r>
                    <a:endParaRPr lang="en-US" b="1" dirty="0"/>
                  </a:p>
                </c:rich>
              </c:tx>
              <c:showPercent val="1"/>
            </c:dLbl>
            <c:dLbl>
              <c:idx val="1"/>
              <c:layout>
                <c:manualLayout>
                  <c:x val="-1.3304680664916947E-2"/>
                  <c:y val="-2.2903240494862084E-2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/>
                      <a:t>0</a:t>
                    </a:r>
                    <a:r>
                      <a:rPr lang="ru-RU" b="1" smtClean="0"/>
                      <a:t>,1</a:t>
                    </a:r>
                    <a:r>
                      <a:rPr lang="en-US" b="1" smtClean="0"/>
                      <a:t>%</a:t>
                    </a:r>
                    <a:endParaRPr lang="en-US" b="1"/>
                  </a:p>
                </c:rich>
              </c:tx>
              <c:showPercent val="1"/>
            </c:dLbl>
            <c:dLbl>
              <c:idx val="2"/>
              <c:layout>
                <c:manualLayout>
                  <c:x val="9.7903543307086768E-3"/>
                  <c:y val="-3.41962868455645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3,7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2,6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r>
                      <a:rPr lang="ru-RU" smtClean="0"/>
                      <a:t>,6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41</a:t>
                    </a:r>
                    <a:r>
                      <a:rPr lang="ru-RU" smtClean="0"/>
                      <a:t>,4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1,6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,6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8"/>
              <c:tx>
                <c:rich>
                  <a:bodyPr/>
                  <a:lstStyle/>
                  <a:p>
                    <a:r>
                      <a:rPr lang="ru-RU" smtClean="0"/>
                      <a:t>6,8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9"/>
              <c:tx>
                <c:rich>
                  <a:bodyPr/>
                  <a:lstStyle/>
                  <a:p>
                    <a:r>
                      <a:rPr lang="ru-RU" smtClean="0"/>
                      <a:t>0,9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консолидир!$A$3:$A$12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консолидир!$B$3:$B$12</c:f>
              <c:numCache>
                <c:formatCode>General</c:formatCode>
                <c:ptCount val="10"/>
                <c:pt idx="0">
                  <c:v>12.7</c:v>
                </c:pt>
                <c:pt idx="1">
                  <c:v>0.1</c:v>
                </c:pt>
                <c:pt idx="2">
                  <c:v>3.7</c:v>
                </c:pt>
                <c:pt idx="3">
                  <c:v>12.6</c:v>
                </c:pt>
                <c:pt idx="4">
                  <c:v>6.6</c:v>
                </c:pt>
                <c:pt idx="5">
                  <c:v>41.4</c:v>
                </c:pt>
                <c:pt idx="6">
                  <c:v>11.6</c:v>
                </c:pt>
                <c:pt idx="7">
                  <c:v>3.6</c:v>
                </c:pt>
                <c:pt idx="8">
                  <c:v>6.8</c:v>
                </c:pt>
                <c:pt idx="9">
                  <c:v>0.9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4802909011373955"/>
          <c:y val="5.8080796532093443E-2"/>
          <c:w val="0.33530424321960001"/>
          <c:h val="0.92676769132909975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40"/>
      <c:perspective val="30"/>
    </c:view3D>
    <c:plotArea>
      <c:layout>
        <c:manualLayout>
          <c:layoutTarget val="inner"/>
          <c:xMode val="edge"/>
          <c:yMode val="edge"/>
          <c:x val="1.652143207419202E-2"/>
          <c:y val="1.2858756650900017E-2"/>
          <c:w val="0.56104752237220812"/>
          <c:h val="0.84624223720116065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4.9100212320360812E-2"/>
                  <c:y val="8.5699497604206226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1,5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,1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1,4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3"/>
              <c:layout>
                <c:manualLayout>
                  <c:x val="-9.1015534336564341E-2"/>
                  <c:y val="5.1572034094042832E-2"/>
                </c:manualLayout>
              </c:layout>
              <c:tx>
                <c:rich>
                  <a:bodyPr/>
                  <a:lstStyle/>
                  <a:p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11,7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4"/>
              <c:layout>
                <c:manualLayout>
                  <c:x val="-7.5690154060954279E-2"/>
                  <c:y val="-6.5591242439216324E-2"/>
                </c:manualLayout>
              </c:layout>
              <c:tx>
                <c:rich>
                  <a:bodyPr/>
                  <a:lstStyle/>
                  <a:p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4,2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5"/>
              <c:layout>
                <c:manualLayout>
                  <c:x val="1.0356487782322411E-2"/>
                  <c:y val="-0.16657346191156769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44</a:t>
                    </a:r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,8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6"/>
              <c:layout>
                <c:manualLayout>
                  <c:x val="8.8171425887911825E-2"/>
                  <c:y val="4.4814572697609294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12</a:t>
                    </a:r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,5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7"/>
              <c:layout>
                <c:manualLayout>
                  <c:x val="4.5274088336468607E-2"/>
                  <c:y val="3.3960184888371263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3</a:t>
                    </a:r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,4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8"/>
              <c:tx>
                <c:rich>
                  <a:bodyPr/>
                  <a:lstStyle/>
                  <a:p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0,8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10"/>
              <c:layout>
                <c:manualLayout>
                  <c:x val="4.3924959969800115E-2"/>
                  <c:y val="9.344750740855319E-2"/>
                </c:manualLayout>
              </c:layout>
              <c:tx>
                <c:rich>
                  <a:bodyPr/>
                  <a:lstStyle/>
                  <a:p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8,6</a:t>
                    </a:r>
                    <a:r>
                      <a:rPr lang="en-US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район!$A$4:$A$14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 общего характера бюджетам бюджетной системы Российской Федерации
</c:v>
                </c:pt>
              </c:strCache>
            </c:strRef>
          </c:cat>
          <c:val>
            <c:numRef>
              <c:f>район!$B$4:$B$14</c:f>
              <c:numCache>
                <c:formatCode>General</c:formatCode>
                <c:ptCount val="11"/>
                <c:pt idx="0">
                  <c:v>11.5</c:v>
                </c:pt>
                <c:pt idx="1">
                  <c:v>0.1</c:v>
                </c:pt>
                <c:pt idx="2">
                  <c:v>1.4</c:v>
                </c:pt>
                <c:pt idx="3">
                  <c:v>11.7</c:v>
                </c:pt>
                <c:pt idx="4">
                  <c:v>4.2</c:v>
                </c:pt>
                <c:pt idx="5">
                  <c:v>44.8</c:v>
                </c:pt>
                <c:pt idx="6">
                  <c:v>12.5</c:v>
                </c:pt>
                <c:pt idx="7">
                  <c:v>3.4</c:v>
                </c:pt>
                <c:pt idx="8">
                  <c:v>0.8</c:v>
                </c:pt>
                <c:pt idx="9">
                  <c:v>1</c:v>
                </c:pt>
                <c:pt idx="10">
                  <c:v>8.6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9536546014635483"/>
          <c:y val="3.621022233358577E-2"/>
          <c:w val="0.40373831944505906"/>
          <c:h val="0.85201913695429765"/>
        </c:manualLayout>
      </c:layout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/>
    </a:scene3d>
    <a:sp3d prstMaterial="plastic">
      <a:bevelT w="0"/>
    </a:sp3d>
  </c:sp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8.1751485226714271E-3"/>
          <c:y val="6.5414283347385124E-2"/>
          <c:w val="0.59141464871352356"/>
          <c:h val="0.8750001721084325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7.8368029403858522E-2"/>
                  <c:y val="8.989705162197279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17</a:t>
                    </a:r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1"/>
              <c:layout>
                <c:manualLayout>
                  <c:x val="-5.433308819495989E-2"/>
                  <c:y val="1.1192325891670823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3,9</a:t>
                    </a:r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2"/>
              <c:layout>
                <c:manualLayout>
                  <c:x val="-5.1846083146292979E-2"/>
                  <c:y val="-8.5319885316121875E-4"/>
                </c:manualLayout>
              </c:layout>
              <c:tx>
                <c:rich>
                  <a:bodyPr/>
                  <a:lstStyle/>
                  <a:p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2,9</a:t>
                    </a:r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3"/>
              <c:layout>
                <c:manualLayout>
                  <c:x val="-3.9766132984267212E-3"/>
                  <c:y val="-1.440708187175030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4"/>
              <c:layout>
                <c:manualLayout>
                  <c:x val="-0.11057948480881805"/>
                  <c:y val="-0.12689210270145981"/>
                </c:manualLayout>
              </c:layout>
              <c:tx>
                <c:rich>
                  <a:bodyPr/>
                  <a:lstStyle/>
                  <a:p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15</a:t>
                    </a:r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,2</a:t>
                    </a:r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5"/>
              <c:layout>
                <c:manualLayout>
                  <c:x val="0.12328013352644007"/>
                  <c:y val="-0.13273552809061967"/>
                </c:manualLayout>
              </c:layout>
              <c:tx>
                <c:rich>
                  <a:bodyPr/>
                  <a:lstStyle/>
                  <a:p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50,6</a:t>
                    </a:r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Percent val="1"/>
            </c:dLbl>
            <c:dLbl>
              <c:idx val="6"/>
              <c:layout>
                <c:manualLayout>
                  <c:x val="4.3438314922917984E-2"/>
                  <c:y val="7.2160245339418491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экономич!$F$3:$F$9</c:f>
              <c:strCache>
                <c:ptCount val="7"/>
                <c:pt idx="0">
                  <c:v>Оплата труда</c:v>
                </c:pt>
                <c:pt idx="1">
                  <c:v>Закупка продукции для муниципальных нужд</c:v>
                </c:pt>
                <c:pt idx="2">
                  <c:v>Социальное обеспечение</c:v>
                </c:pt>
                <c:pt idx="3">
                  <c:v>Капитальные вложения</c:v>
                </c:pt>
                <c:pt idx="4">
                  <c:v>Межбюджетные трансферты</c:v>
                </c:pt>
                <c:pt idx="5">
                  <c:v>Субсидии муниципальным учреждениям и иным некоммерческим организациям</c:v>
                </c:pt>
                <c:pt idx="6">
                  <c:v>Иные бюджетные ассигнования</c:v>
                </c:pt>
              </c:strCache>
            </c:strRef>
          </c:cat>
          <c:val>
            <c:numRef>
              <c:f>экономич!$G$3:$G$9</c:f>
              <c:numCache>
                <c:formatCode>General</c:formatCode>
                <c:ptCount val="7"/>
                <c:pt idx="0">
                  <c:v>65.099999999999994</c:v>
                </c:pt>
                <c:pt idx="1">
                  <c:v>14.9</c:v>
                </c:pt>
                <c:pt idx="2">
                  <c:v>10.9</c:v>
                </c:pt>
                <c:pt idx="3">
                  <c:v>4.7</c:v>
                </c:pt>
                <c:pt idx="4">
                  <c:v>57.8</c:v>
                </c:pt>
                <c:pt idx="5">
                  <c:v>192.2</c:v>
                </c:pt>
                <c:pt idx="6">
                  <c:v>33.9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6178222198247072"/>
          <c:y val="4.7982453201423587E-2"/>
          <c:w val="0.32954575199325886"/>
          <c:h val="0.886548877187555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>
      <a:outerShdw blurRad="50800" dist="50800" dir="5400000" algn="ctr" rotWithShape="0">
        <a:srgbClr val="000000"/>
      </a:outerShdw>
    </a:effectLst>
  </c:spPr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cat>
            <c:strRef>
              <c:f>'соц политика'!$A$6:$A$8</c:f>
              <c:strCache>
                <c:ptCount val="3"/>
                <c:pt idx="0">
                  <c:v>Пенсионное обеспечение</c:v>
                </c:pt>
                <c:pt idx="1">
                  <c:v>Социальное обеспечение населения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'соц политика'!$B$6:$B$8</c:f>
              <c:numCache>
                <c:formatCode>General</c:formatCode>
                <c:ptCount val="3"/>
                <c:pt idx="0">
                  <c:v>2.7</c:v>
                </c:pt>
                <c:pt idx="1">
                  <c:v>5.3</c:v>
                </c:pt>
                <c:pt idx="2">
                  <c:v>5</c:v>
                </c:pt>
              </c:numCache>
            </c:numRef>
          </c:val>
        </c:ser>
      </c:pie3DChart>
    </c:plotArea>
    <c:plotVisOnly val="1"/>
    <c:dispBlanksAs val="zero"/>
  </c:chart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3070866141732285E-4"/>
          <c:y val="6.038151538337138E-2"/>
          <c:w val="0.50806933508311469"/>
          <c:h val="0.77364354898368326"/>
        </c:manualLayout>
      </c:layout>
      <c:pie3DChart>
        <c:varyColors val="1"/>
        <c:ser>
          <c:idx val="0"/>
          <c:order val="0"/>
          <c:explosion val="25"/>
          <c:dLbls>
            <c:delete val="1"/>
          </c:dLbls>
          <c:cat>
            <c:strRef>
              <c:f>'Фин помощь'!$A$4:$A$15</c:f>
              <c:strCache>
                <c:ptCount val="12"/>
                <c:pt idx="0">
                  <c:v>Дотации из районного фонда финансовой поддержки поселений Княгининского района на выравнивание бюджетной обеспеченности поселений </c:v>
                </c:pt>
                <c:pt idx="1">
                  <c:v>Субвенции на осуществление государственных полномочий Российской Федерации по первичному воинскому учету на территориях, где отсутствуют военные комиссариаты</c:v>
                </c:pt>
                <c:pt idx="2">
                  <c:v>Иные межбюджетные трансферты на повышение минимального размера оплаты труда с 01 мая 2018 года работникам муниципальных учреждений и органов местного самоуправления</c:v>
                </c:pt>
                <c:pt idx="3">
                  <c:v>Иные межбюджетные трансферты на предоставление грантов на награждение победителей смотра-конкурса на звание "Лучшее муниципальное образование Нижегородской области в сфере благоустройства и дорожной деятельности"</c:v>
                </c:pt>
                <c:pt idx="4">
                  <c:v>Иные межбюджетные трансферты на поддержку мер по обеспечению сбалансированности бюджетов поселений</c:v>
                </c:pt>
                <c:pt idx="5">
                  <c:v>Иные межбюджетные трансферты на выплату заработной платы с начислениями на нее работникам муниципальных учреждений и органов местного самоуправления</c:v>
                </c:pt>
                <c:pt idx="6">
                  <c:v>Иные межбюджетные трансферты на капитальный ремонт и ремонт автомобильных дорог общего пользования местного значения</c:v>
                </c:pt>
                <c:pt idx="7">
                  <c:v>Иные межбюджетные трансферты на реализацию проекта по поддержке местных инициатив</c:v>
                </c:pt>
                <c:pt idx="8">
                  <c:v>Иные межбюджетные трансферты на поддержку государственных программ субъектов Российской Федерации и муниципальных программ формирования современной городской среды </c:v>
                </c:pt>
                <c:pt idx="9">
                  <c:v>Иные межбюджетные трансферты на обустройство мест массового отдыха населения</c:v>
                </c:pt>
                <c:pt idx="10">
                  <c:v>Иные межбюджетные трансферты за счет резервного фонда администрации Княгининского района</c:v>
                </c:pt>
                <c:pt idx="11">
                  <c:v>Иные межбюджетные трансферты за счет средств фонда на поддержку населения</c:v>
                </c:pt>
              </c:strCache>
            </c:strRef>
          </c:cat>
          <c:val>
            <c:numRef>
              <c:f>'Фин помощь'!$B$4:$B$15</c:f>
              <c:numCache>
                <c:formatCode>#,##0.00</c:formatCode>
                <c:ptCount val="12"/>
                <c:pt idx="0">
                  <c:v>14655.4</c:v>
                </c:pt>
                <c:pt idx="1">
                  <c:v>333.9</c:v>
                </c:pt>
                <c:pt idx="2">
                  <c:v>2085.4</c:v>
                </c:pt>
                <c:pt idx="3">
                  <c:v>1112.3</c:v>
                </c:pt>
                <c:pt idx="4">
                  <c:v>17993.2</c:v>
                </c:pt>
                <c:pt idx="5">
                  <c:v>2839.5</c:v>
                </c:pt>
                <c:pt idx="6">
                  <c:v>6282.5</c:v>
                </c:pt>
                <c:pt idx="7">
                  <c:v>2759.6</c:v>
                </c:pt>
                <c:pt idx="8">
                  <c:v>5027.1000000000004</c:v>
                </c:pt>
                <c:pt idx="9">
                  <c:v>4285.7</c:v>
                </c:pt>
                <c:pt idx="10">
                  <c:v>292</c:v>
                </c:pt>
                <c:pt idx="11">
                  <c:v>99.9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2112051618547983"/>
          <c:y val="2.3309156507536146E-2"/>
          <c:w val="0.47735837707786843"/>
          <c:h val="0.97544961419293164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noFill/>
  </c:spPr>
  <c:externalData r:id="rId1"/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300"/>
      <c:perspective val="20"/>
    </c:view3D>
    <c:plotArea>
      <c:layout>
        <c:manualLayout>
          <c:layoutTarget val="inner"/>
          <c:xMode val="edge"/>
          <c:yMode val="edge"/>
          <c:x val="0"/>
          <c:y val="2.5071049595812366E-2"/>
          <c:w val="0.62035517194083323"/>
          <c:h val="0.94985790080837562"/>
        </c:manualLayout>
      </c:layout>
      <c:pie3DChart>
        <c:varyColors val="1"/>
        <c:ser>
          <c:idx val="0"/>
          <c:order val="0"/>
          <c:explosion val="25"/>
          <c:cat>
            <c:strRef>
              <c:f>'Фин помощь'!$A$21:$A$23</c:f>
              <c:strCache>
                <c:ptCount val="3"/>
                <c:pt idx="0">
                  <c:v>Дотации из районного фонда финансовой поддержки поселений Княгининского района на выравнивание бюджетной обеспеченности поселений </c:v>
                </c:pt>
                <c:pt idx="1">
                  <c:v>Субвенции на осуществление государственных полномочий Российской Федерации по первичному воинскому учету на территориях, где отсутствуют военные комиссариаты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'Фин помощь'!$B$21:$B$23</c:f>
              <c:numCache>
                <c:formatCode>#,##0.00</c:formatCode>
                <c:ptCount val="3"/>
                <c:pt idx="0">
                  <c:v>14655.4</c:v>
                </c:pt>
                <c:pt idx="1">
                  <c:v>333.9</c:v>
                </c:pt>
                <c:pt idx="2" formatCode="General">
                  <c:v>42777.2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563096429891957"/>
          <c:y val="8.5300205161651044E-2"/>
          <c:w val="0.33449501907127582"/>
          <c:h val="0.80185654930168937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E57BA7B-D7EF-49E4-89C9-00227AA2F966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7B91952-992E-4999-9363-86B8956D1DF7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060F80-449F-4F95-8865-E6823BE4119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D7AEC0B-A523-48C3-92A1-EFAEA8E4AB1F}" type="pres">
      <dgm:prSet presAssocID="{51060F80-449F-4F95-8865-E6823BE41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2081FE5-93C0-4B9C-ADB5-AE8B3155C85F}" type="presOf" srcId="{51060F80-449F-4F95-8865-E6823BE41193}" destId="{3D7AEC0B-A523-48C3-92A1-EFAEA8E4A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809CF4-FCE4-4FA4-8BAC-F64AA350A0A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5AFABFEC-D9CD-4D63-8996-3A212DA7A44D}" type="pres">
      <dgm:prSet presAssocID="{22809CF4-FCE4-4FA4-8BAC-F64AA350A0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A9D6A-9D98-4816-B8B7-FD523A91B6B8}" type="presOf" srcId="{22809CF4-FCE4-4FA4-8BAC-F64AA350A0AC}" destId="{5AFABFEC-D9CD-4D63-8996-3A212DA7A4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CA412D-FD87-490F-A9CF-5F8A74E2AC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87B750-EF7C-42C4-B3FE-14371F146417}" type="pres">
      <dgm:prSet presAssocID="{E5CA412D-FD87-490F-A9CF-5F8A74E2AC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41C5A-7E3D-4C28-9241-4C6F31D2861C}" type="presOf" srcId="{E5CA412D-FD87-490F-A9CF-5F8A74E2ACEA}" destId="{0987B750-EF7C-42C4-B3FE-14371F1464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8812AE-BD37-44F4-8183-85C433A8CA06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A4CFC9B-DFF7-4543-8E57-131D0DDC3A0A}" type="pres">
      <dgm:prSet presAssocID="{CB8812AE-BD37-44F4-8183-85C433A8CA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3944E40-1924-4C2F-A5FD-C34E486C3FA7}" type="presOf" srcId="{CB8812AE-BD37-44F4-8183-85C433A8CA06}" destId="{9A4CFC9B-DFF7-4543-8E57-131D0DDC3A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99CCFF"/>
        </a:solidFill>
      </dgm:spPr>
      <dgm:t>
        <a:bodyPr/>
        <a:lstStyle/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2018 год – 379,5 млн. рублей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 sz="1800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 sz="1800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 custLinFactNeighborY="26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9F00C5-C1FA-4DFF-9D76-2BDF61A317DA}" type="presOf" srcId="{7F666526-A141-4663-8385-1E0D47AE237F}" destId="{9672CB23-1C81-4836-BA67-D657240A9D5B}" srcOrd="0" destOrd="0" presId="urn:microsoft.com/office/officeart/2005/8/layout/vList2"/>
    <dgm:cxn modelId="{0820E7C4-2035-43CF-BE1D-35CC86F70E5E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F0849643-9C22-490A-AEDF-4689825764FE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BFA9FAD-3D80-42DB-9ABB-F8F2EDFF03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66526-A141-4663-8385-1E0D47AE237F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99CCFF"/>
        </a:solidFill>
      </dgm:spPr>
      <dgm:t>
        <a:bodyPr/>
        <a:lstStyle/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2018 год – 379,5 млн. рублей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5AEF60-B2C5-42DA-AF32-D3DC1359F21D}" type="parTrans" cxnId="{CFA9088C-38C3-4AB0-B33D-C1491E3BA2A7}">
      <dgm:prSet/>
      <dgm:spPr/>
      <dgm:t>
        <a:bodyPr/>
        <a:lstStyle/>
        <a:p>
          <a:endParaRPr lang="ru-RU" sz="1800"/>
        </a:p>
      </dgm:t>
    </dgm:pt>
    <dgm:pt modelId="{C5CAC7B1-85EB-42C7-8907-A45BF89F347E}" type="sibTrans" cxnId="{CFA9088C-38C3-4AB0-B33D-C1491E3BA2A7}">
      <dgm:prSet/>
      <dgm:spPr/>
      <dgm:t>
        <a:bodyPr/>
        <a:lstStyle/>
        <a:p>
          <a:endParaRPr lang="ru-RU" sz="1800"/>
        </a:p>
      </dgm:t>
    </dgm:pt>
    <dgm:pt modelId="{34A33349-23A5-4BCA-B896-25D442223E2E}" type="pres">
      <dgm:prSet presAssocID="{ABFA9FAD-3D80-42DB-9ABB-F8F2EDFF03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2CB23-1C81-4836-BA67-D657240A9D5B}" type="pres">
      <dgm:prSet presAssocID="{7F666526-A141-4663-8385-1E0D47AE237F}" presName="parentText" presStyleLbl="node1" presStyleIdx="0" presStyleCnt="1" custLinFactNeighborY="26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E88904-2622-4667-B063-9C581D14AA2E}" type="presOf" srcId="{ABFA9FAD-3D80-42DB-9ABB-F8F2EDFF03EA}" destId="{34A33349-23A5-4BCA-B896-25D442223E2E}" srcOrd="0" destOrd="0" presId="urn:microsoft.com/office/officeart/2005/8/layout/vList2"/>
    <dgm:cxn modelId="{CFA9088C-38C3-4AB0-B33D-C1491E3BA2A7}" srcId="{ABFA9FAD-3D80-42DB-9ABB-F8F2EDFF03EA}" destId="{7F666526-A141-4663-8385-1E0D47AE237F}" srcOrd="0" destOrd="0" parTransId="{145AEF60-B2C5-42DA-AF32-D3DC1359F21D}" sibTransId="{C5CAC7B1-85EB-42C7-8907-A45BF89F347E}"/>
    <dgm:cxn modelId="{26281180-480E-4640-932D-D0FC8DE7D2F9}" type="presOf" srcId="{7F666526-A141-4663-8385-1E0D47AE237F}" destId="{9672CB23-1C81-4836-BA67-D657240A9D5B}" srcOrd="0" destOrd="0" presId="urn:microsoft.com/office/officeart/2005/8/layout/vList2"/>
    <dgm:cxn modelId="{4D2FFF89-749B-40BD-B214-30B6F4C49033}" type="presParOf" srcId="{34A33349-23A5-4BCA-B896-25D442223E2E}" destId="{9672CB23-1C81-4836-BA67-D657240A9D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8B1AFD9-6747-4456-B97E-A2F9208CA9DB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D427324-A3C1-4DB7-AA51-5091A5DDB962}" type="pres">
      <dgm:prSet presAssocID="{98B1AFD9-6747-4456-B97E-A2F9208CA9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8DFC3-58D9-4752-87DC-E8397695717C}" type="presOf" srcId="{98B1AFD9-6747-4456-B97E-A2F9208CA9DB}" destId="{CD427324-A3C1-4DB7-AA51-5091A5DDB9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3AD1EF7-F852-4940-AD2C-82C9461AB12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8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2018 году – </a:t>
          </a:r>
          <a:r>
            <a:rPr lang="ru-RU" sz="18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27,5 млн. рублей, </a:t>
          </a:r>
          <a:r>
            <a:rPr lang="ru-RU" sz="18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 них:</a:t>
          </a:r>
          <a:endParaRPr lang="ru-RU" sz="1800" b="0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/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LinFactNeighborX="1351" custLinFactNeighborY="198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1103B-92A0-49ED-970C-38015C11211C}" type="presOf" srcId="{13AD1EF7-F852-4940-AD2C-82C9461AB127}" destId="{81D3C7B2-FDAC-4BE5-8931-3106AC7BBEF3}" srcOrd="0" destOrd="0" presId="urn:microsoft.com/office/officeart/2005/8/layout/vList2"/>
    <dgm:cxn modelId="{818F96EA-2098-4E67-AB1B-C89B1F4E3385}" type="presOf" srcId="{8D43FDF4-BC63-4684-BCD8-BDEBB42ECE5C}" destId="{BD03FD08-F807-449D-80DA-D60F4B455B94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030B5C46-9A6F-4CF8-B964-899B13EDE2FA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4B588C0-D979-4EE8-BF2A-1FFC0D775EE8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45C6191-10D8-436F-8133-2180851589A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8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возмещение части затрат организаций агропромышленного комплекса на уплату процентов за пользование кредитными ресурсами –  </a:t>
          </a:r>
          <a:r>
            <a:rPr lang="ru-RU" sz="18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0,9 млн. рублей</a:t>
          </a:r>
          <a:endParaRPr lang="ru-RU" sz="18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C0931E-CD17-4910-BEC1-41A28E2CD39B}" type="parTrans" cxnId="{7F0423AF-BD2C-494E-BFDE-37F21F2040BE}">
      <dgm:prSet/>
      <dgm:spPr/>
      <dgm:t>
        <a:bodyPr/>
        <a:lstStyle/>
        <a:p>
          <a:endParaRPr lang="ru-RU"/>
        </a:p>
      </dgm:t>
    </dgm:pt>
    <dgm:pt modelId="{5621201F-949D-4730-B973-B1EFE2EEA3FF}" type="sibTrans" cxnId="{7F0423AF-BD2C-494E-BFDE-37F21F2040BE}">
      <dgm:prSet/>
      <dgm:spPr/>
      <dgm:t>
        <a:bodyPr/>
        <a:lstStyle/>
        <a:p>
          <a:endParaRPr lang="ru-RU"/>
        </a:p>
      </dgm:t>
    </dgm:pt>
    <dgm:pt modelId="{9EED0B9D-3AA9-493E-B6CA-D8060F7CED7D}" type="pres">
      <dgm:prSet presAssocID="{D4B588C0-D979-4EE8-BF2A-1FFC0D775E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68A13A-E422-439D-B740-4CBD586D2AB7}" type="pres">
      <dgm:prSet presAssocID="{045C6191-10D8-436F-8133-2180851589AE}" presName="parentText" presStyleLbl="node1" presStyleIdx="0" presStyleCnt="1" custScaleX="100000" custScaleY="564164" custLinFactNeighborY="700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88EB09-1B75-4C3C-A29F-88356F5ABC10}" type="presOf" srcId="{D4B588C0-D979-4EE8-BF2A-1FFC0D775EE8}" destId="{9EED0B9D-3AA9-493E-B6CA-D8060F7CED7D}" srcOrd="0" destOrd="0" presId="urn:microsoft.com/office/officeart/2005/8/layout/vList2"/>
    <dgm:cxn modelId="{7F0423AF-BD2C-494E-BFDE-37F21F2040BE}" srcId="{D4B588C0-D979-4EE8-BF2A-1FFC0D775EE8}" destId="{045C6191-10D8-436F-8133-2180851589AE}" srcOrd="0" destOrd="0" parTransId="{C6C0931E-CD17-4910-BEC1-41A28E2CD39B}" sibTransId="{5621201F-949D-4730-B973-B1EFE2EEA3FF}"/>
    <dgm:cxn modelId="{A71189CD-50BE-47D4-98F2-C57A34AC5787}" type="presOf" srcId="{045C6191-10D8-436F-8133-2180851589AE}" destId="{2F68A13A-E422-439D-B740-4CBD586D2AB7}" srcOrd="0" destOrd="0" presId="urn:microsoft.com/office/officeart/2005/8/layout/vList2"/>
    <dgm:cxn modelId="{31374B16-851D-45E5-BDE4-EB286E87BFD5}" type="presParOf" srcId="{9EED0B9D-3AA9-493E-B6CA-D8060F7CED7D}" destId="{2F68A13A-E422-439D-B740-4CBD586D2AB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5DB34CF-1E4A-4248-B74A-85ACED96A8F5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814179D-1EFB-4408-955D-83FE924BB17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endParaRPr lang="ru-RU" sz="16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015D95-6940-4C22-A094-818FF9D9B414}" type="parTrans" cxnId="{F9EBCFFC-7D98-4D0F-8F5E-6537687DE0A0}">
      <dgm:prSet/>
      <dgm:spPr/>
      <dgm:t>
        <a:bodyPr/>
        <a:lstStyle/>
        <a:p>
          <a:endParaRPr lang="ru-RU"/>
        </a:p>
      </dgm:t>
    </dgm:pt>
    <dgm:pt modelId="{1F9B4ACA-1933-4334-A1D1-FFD5116FF888}" type="sibTrans" cxnId="{F9EBCFFC-7D98-4D0F-8F5E-6537687DE0A0}">
      <dgm:prSet/>
      <dgm:spPr/>
      <dgm:t>
        <a:bodyPr/>
        <a:lstStyle/>
        <a:p>
          <a:endParaRPr lang="ru-RU"/>
        </a:p>
      </dgm:t>
    </dgm:pt>
    <dgm:pt modelId="{6BD1DC1D-F2B4-4B3E-AFC7-75C74C0BE2A0}" type="pres">
      <dgm:prSet presAssocID="{F5DB34CF-1E4A-4248-B74A-85ACED96A8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5C2B4-D2E2-477A-BFAE-456650DE7BC8}" type="pres">
      <dgm:prSet presAssocID="{C814179D-1EFB-4408-955D-83FE924BB17B}" presName="parentText" presStyleLbl="node1" presStyleIdx="0" presStyleCnt="1" custScaleY="76929" custLinFactNeighborX="-2703" custLinFactNeighborY="779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BCFFC-7D98-4D0F-8F5E-6537687DE0A0}" srcId="{F5DB34CF-1E4A-4248-B74A-85ACED96A8F5}" destId="{C814179D-1EFB-4408-955D-83FE924BB17B}" srcOrd="0" destOrd="0" parTransId="{FD015D95-6940-4C22-A094-818FF9D9B414}" sibTransId="{1F9B4ACA-1933-4334-A1D1-FFD5116FF888}"/>
    <dgm:cxn modelId="{D1D486F6-DF49-4155-9955-70DBD565B60E}" type="presOf" srcId="{F5DB34CF-1E4A-4248-B74A-85ACED96A8F5}" destId="{6BD1DC1D-F2B4-4B3E-AFC7-75C74C0BE2A0}" srcOrd="0" destOrd="0" presId="urn:microsoft.com/office/officeart/2005/8/layout/vList2"/>
    <dgm:cxn modelId="{F335C077-31DD-4421-9DCA-DFBF122108FB}" type="presOf" srcId="{C814179D-1EFB-4408-955D-83FE924BB17B}" destId="{F935C2B4-D2E2-477A-BFAE-456650DE7BC8}" srcOrd="0" destOrd="0" presId="urn:microsoft.com/office/officeart/2005/8/layout/vList2"/>
    <dgm:cxn modelId="{9666CE6B-56F8-44B7-B293-C3C6B80A43EE}" type="presParOf" srcId="{6BD1DC1D-F2B4-4B3E-AFC7-75C74C0BE2A0}" destId="{F935C2B4-D2E2-477A-BFAE-456650DE7B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D43FDF4-BC63-4684-BCD8-BDEBB42ECE5C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3AD1EF7-F852-4940-AD2C-82C9461AB12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на сельское хозяйство в 2018 году составили  </a:t>
          </a:r>
        </a:p>
        <a:p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32,3 млн. рублей, в том числе:</a:t>
          </a:r>
          <a:endParaRPr lang="ru-RU" sz="18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169287-B513-4E24-A457-50952123B3D1}" type="parTrans" cxnId="{19A1CBF5-BDC8-4C89-AC8D-CE8B75F16E65}">
      <dgm:prSet/>
      <dgm:spPr/>
      <dgm:t>
        <a:bodyPr/>
        <a:lstStyle/>
        <a:p>
          <a:endParaRPr lang="ru-RU" sz="1800"/>
        </a:p>
      </dgm:t>
    </dgm:pt>
    <dgm:pt modelId="{E20F2116-A900-487B-AD75-0D6B89238B5F}" type="sibTrans" cxnId="{19A1CBF5-BDC8-4C89-AC8D-CE8B75F16E65}">
      <dgm:prSet/>
      <dgm:spPr/>
      <dgm:t>
        <a:bodyPr/>
        <a:lstStyle/>
        <a:p>
          <a:endParaRPr lang="ru-RU" sz="1800"/>
        </a:p>
      </dgm:t>
    </dgm:pt>
    <dgm:pt modelId="{BD03FD08-F807-449D-80DA-D60F4B455B94}" type="pres">
      <dgm:prSet presAssocID="{8D43FDF4-BC63-4684-BCD8-BDEBB42EC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3C7B2-FDAC-4BE5-8931-3106AC7BBEF3}" type="pres">
      <dgm:prSet presAssocID="{13AD1EF7-F852-4940-AD2C-82C9461AB127}" presName="parentText" presStyleLbl="node1" presStyleIdx="0" presStyleCnt="1" custScaleY="218278" custLinFactNeighborX="-2941" custLinFactNeighborY="428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1DCC4A-E36D-4E2F-9010-B2BEED695500}" type="presOf" srcId="{13AD1EF7-F852-4940-AD2C-82C9461AB127}" destId="{81D3C7B2-FDAC-4BE5-8931-3106AC7BBEF3}" srcOrd="0" destOrd="0" presId="urn:microsoft.com/office/officeart/2005/8/layout/vList2"/>
    <dgm:cxn modelId="{19A1CBF5-BDC8-4C89-AC8D-CE8B75F16E65}" srcId="{8D43FDF4-BC63-4684-BCD8-BDEBB42ECE5C}" destId="{13AD1EF7-F852-4940-AD2C-82C9461AB127}" srcOrd="0" destOrd="0" parTransId="{5E169287-B513-4E24-A457-50952123B3D1}" sibTransId="{E20F2116-A900-487B-AD75-0D6B89238B5F}"/>
    <dgm:cxn modelId="{8003C34E-5171-4C0A-84A1-4A6A53296396}" type="presOf" srcId="{8D43FDF4-BC63-4684-BCD8-BDEBB42ECE5C}" destId="{BD03FD08-F807-449D-80DA-D60F4B455B94}" srcOrd="0" destOrd="0" presId="urn:microsoft.com/office/officeart/2005/8/layout/vList2"/>
    <dgm:cxn modelId="{B77715B3-2F1D-4E31-B223-A84F89D196D0}" type="presParOf" srcId="{BD03FD08-F807-449D-80DA-D60F4B455B94}" destId="{81D3C7B2-FDAC-4BE5-8931-3106AC7BBE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127"/>
          <a:ext cx="8534751" cy="359912"/>
        </a:xfrm>
        <a:prstGeom prst="roundRect">
          <a:avLst/>
        </a:prstGeom>
        <a:solidFill>
          <a:srgbClr val="99CCFF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2018 год – 379,5 млн. рублей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69" y="17696"/>
        <a:ext cx="8499613" cy="32477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2CB23-1C81-4836-BA67-D657240A9D5B}">
      <dsp:nvSpPr>
        <dsp:cNvPr id="0" name=""/>
        <dsp:cNvSpPr/>
      </dsp:nvSpPr>
      <dsp:spPr>
        <a:xfrm>
          <a:off x="0" y="127"/>
          <a:ext cx="8534751" cy="359912"/>
        </a:xfrm>
        <a:prstGeom prst="roundRect">
          <a:avLst/>
        </a:prstGeom>
        <a:solidFill>
          <a:srgbClr val="99CCFF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за 2018 год – 379,5 млн. рублей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69" y="17696"/>
        <a:ext cx="8499613" cy="3247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7B2-FDAC-4BE5-8931-3106AC7BBEF3}">
      <dsp:nvSpPr>
        <dsp:cNvPr id="0" name=""/>
        <dsp:cNvSpPr/>
      </dsp:nvSpPr>
      <dsp:spPr>
        <a:xfrm>
          <a:off x="0" y="18298"/>
          <a:ext cx="7286676" cy="76752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за счет субвенций на развитие агропромышленного комплекса Нижегородской области в 2018 году – </a:t>
          </a:r>
          <a:r>
            <a:rPr lang="ru-RU" sz="18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27,5 млн. рублей, </a:t>
          </a:r>
          <a:r>
            <a:rPr lang="ru-RU" sz="18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 них:</a:t>
          </a:r>
          <a:endParaRPr lang="ru-RU" sz="1800" b="0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467" y="55765"/>
        <a:ext cx="7211742" cy="6925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8A13A-E422-439D-B740-4CBD586D2AB7}">
      <dsp:nvSpPr>
        <dsp:cNvPr id="0" name=""/>
        <dsp:cNvSpPr/>
      </dsp:nvSpPr>
      <dsp:spPr>
        <a:xfrm>
          <a:off x="0" y="1255"/>
          <a:ext cx="6572295" cy="1284628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возмещение части затрат организаций агропромышленного комплекса на уплату процентов за пользование кредитными ресурсами –  </a:t>
          </a:r>
          <a:r>
            <a:rPr lang="ru-RU" sz="18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0,9 млн. рублей</a:t>
          </a:r>
          <a:endParaRPr lang="ru-RU" sz="18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710" y="63965"/>
        <a:ext cx="6446875" cy="115920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5C2B4-D2E2-477A-BFAE-456650DE7BC8}">
      <dsp:nvSpPr>
        <dsp:cNvPr id="0" name=""/>
        <dsp:cNvSpPr/>
      </dsp:nvSpPr>
      <dsp:spPr>
        <a:xfrm>
          <a:off x="0" y="7023"/>
          <a:ext cx="5500726" cy="92167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992" y="52015"/>
        <a:ext cx="5410742" cy="83168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7B2-FDAC-4BE5-8931-3106AC7BBEF3}">
      <dsp:nvSpPr>
        <dsp:cNvPr id="0" name=""/>
        <dsp:cNvSpPr/>
      </dsp:nvSpPr>
      <dsp:spPr>
        <a:xfrm>
          <a:off x="0" y="697"/>
          <a:ext cx="8286808" cy="713682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расходы на сельское хозяйство в 2018 году составили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32,3 млн. рублей, в том числе:</a:t>
          </a:r>
          <a:endParaRPr lang="ru-RU" sz="18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839" y="35536"/>
        <a:ext cx="8217130" cy="644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0.73437</cdr:x>
      <cdr:y>0.16393</cdr:y>
    </cdr:from>
    <cdr:to>
      <cdr:x>0.89187</cdr:x>
      <cdr:y>0.26308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57554" y="714380"/>
          <a:ext cx="720090" cy="432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3436,2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0.48437</cdr:x>
      <cdr:y>0.37705</cdr:y>
    </cdr:from>
    <cdr:to>
      <cdr:x>0.64187</cdr:x>
      <cdr:y>0.4762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14546" y="1643074"/>
          <a:ext cx="720090" cy="432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3280,9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0.21874</cdr:x>
      <cdr:y>0.54098</cdr:y>
    </cdr:from>
    <cdr:to>
      <cdr:x>0.37624</cdr:x>
      <cdr:y>0.64013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000100" y="2357454"/>
          <a:ext cx="720090" cy="432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3147,8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0.73438</cdr:x>
      <cdr:y>0.18044</cdr:y>
    </cdr:from>
    <cdr:to>
      <cdr:x>0.89187</cdr:x>
      <cdr:y>0.27965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57586" y="785817"/>
          <a:ext cx="720044" cy="432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297,0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0.48438</cdr:x>
      <cdr:y>0.41009</cdr:y>
    </cdr:from>
    <cdr:to>
      <cdr:x>0.64187</cdr:x>
      <cdr:y>0.5093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14578" y="1785949"/>
          <a:ext cx="720044" cy="432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276,8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0.21875</cdr:x>
      <cdr:y>0.55772</cdr:y>
    </cdr:from>
    <cdr:to>
      <cdr:x>0.37624</cdr:x>
      <cdr:y>0.65693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000132" y="2428891"/>
          <a:ext cx="720044" cy="432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263,8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0.21874</cdr:x>
      <cdr:y>0.52239</cdr:y>
    </cdr:from>
    <cdr:to>
      <cdr:x>0.39199</cdr:x>
      <cdr:y>0.59759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00" y="2500330"/>
          <a:ext cx="792099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808,8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0.71875</cdr:x>
      <cdr:y>0.16418</cdr:y>
    </cdr:from>
    <cdr:to>
      <cdr:x>0.892</cdr:x>
      <cdr:y>0.23939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286116" y="785818"/>
          <a:ext cx="792099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959,1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0.46875</cdr:x>
      <cdr:y>0.44776</cdr:y>
    </cdr:from>
    <cdr:to>
      <cdr:x>0.642</cdr:x>
      <cdr:y>0.52297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143108" y="2143140"/>
          <a:ext cx="792099" cy="35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842,3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0.71876</cdr:x>
      <cdr:y>0.12121</cdr:y>
    </cdr:from>
    <cdr:to>
      <cdr:x>0.89201</cdr:x>
      <cdr:y>0.19755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86148" y="571504"/>
          <a:ext cx="792099" cy="35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949,8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0.46875</cdr:x>
      <cdr:y>0.39394</cdr:y>
    </cdr:from>
    <cdr:to>
      <cdr:x>0.642</cdr:x>
      <cdr:y>0.47028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143140" y="1857388"/>
          <a:ext cx="792099" cy="35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904,4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0.20313</cdr:x>
      <cdr:y>0.5303</cdr:y>
    </cdr:from>
    <cdr:to>
      <cdr:x>0.37638</cdr:x>
      <cdr:y>0.60664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928694" y="2500330"/>
          <a:ext cx="792099" cy="35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881,6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0.71875</cdr:x>
      <cdr:y>0.16949</cdr:y>
    </cdr:from>
    <cdr:to>
      <cdr:x>0.89187</cdr:x>
      <cdr:y>0.2574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86116" y="714380"/>
          <a:ext cx="791505" cy="3705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268,8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0.46875</cdr:x>
      <cdr:y>0.30508</cdr:y>
    </cdr:from>
    <cdr:to>
      <cdr:x>0.64187</cdr:x>
      <cdr:y>0.39299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143108" y="1285884"/>
          <a:ext cx="791505" cy="3705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208,3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0.21874</cdr:x>
      <cdr:y>0.40678</cdr:y>
    </cdr:from>
    <cdr:to>
      <cdr:x>0.39186</cdr:x>
      <cdr:y>0.49468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000100" y="1714512"/>
          <a:ext cx="791505" cy="3705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164,8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0.21875</cdr:x>
      <cdr:y>0.24138</cdr:y>
    </cdr:from>
    <cdr:to>
      <cdr:x>0.39187</cdr:x>
      <cdr:y>0.3308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1000132"/>
          <a:ext cx="791505" cy="370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22093,5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0.46875</cdr:x>
      <cdr:y>0.18966</cdr:y>
    </cdr:from>
    <cdr:to>
      <cdr:x>0.64187</cdr:x>
      <cdr:y>0.27908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143140" y="785818"/>
          <a:ext cx="791505" cy="370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24138,5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0.71876</cdr:x>
      <cdr:y>0.10345</cdr:y>
    </cdr:from>
    <cdr:to>
      <cdr:x>0.89188</cdr:x>
      <cdr:y>0.19287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286148" y="428628"/>
          <a:ext cx="791505" cy="370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27946,2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0.59664</cdr:x>
      <cdr:y>0.14706</cdr:y>
    </cdr:from>
    <cdr:to>
      <cdr:x>0.67267</cdr:x>
      <cdr:y>0.21675</cdr:y>
    </cdr:to>
    <cdr:sp macro="" textlink="">
      <cdr:nvSpPr>
        <cdr:cNvPr id="2" name="TextBox 19"/>
        <cdr:cNvSpPr txBox="1"/>
      </cdr:nvSpPr>
      <cdr:spPr>
        <a:xfrm xmlns:a="http://schemas.openxmlformats.org/drawingml/2006/main">
          <a:off x="5072098" y="714380"/>
          <a:ext cx="64633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401,3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0.66387</cdr:x>
      <cdr:y>0.17647</cdr:y>
    </cdr:from>
    <cdr:to>
      <cdr:x>0.73989</cdr:x>
      <cdr:y>0.24616</cdr:y>
    </cdr:to>
    <cdr:sp macro="" textlink="">
      <cdr:nvSpPr>
        <cdr:cNvPr id="3" name="TextBox 19"/>
        <cdr:cNvSpPr txBox="1"/>
      </cdr:nvSpPr>
      <cdr:spPr>
        <a:xfrm xmlns:a="http://schemas.openxmlformats.org/drawingml/2006/main">
          <a:off x="5643602" y="857256"/>
          <a:ext cx="64633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379,5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0.40496</cdr:x>
      <cdr:y>0.11842</cdr:y>
    </cdr:from>
    <cdr:to>
      <cdr:x>0.47934</cdr:x>
      <cdr:y>0.18421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500462" y="642942"/>
          <a:ext cx="642940" cy="3571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379,5</a:t>
          </a:r>
        </a:p>
      </cdr:txBody>
    </cdr:sp>
  </cdr:relSizeAnchor>
  <cdr:relSizeAnchor xmlns:cdr="http://schemas.openxmlformats.org/drawingml/2006/chartDrawing">
    <cdr:from>
      <cdr:x>0.76033</cdr:x>
      <cdr:y>0.02632</cdr:y>
    </cdr:from>
    <cdr:to>
      <cdr:x>0.98347</cdr:x>
      <cdr:y>0.10819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572296" y="142876"/>
          <a:ext cx="1928826" cy="4445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0.175</cdr:x>
      <cdr:y>0.49306</cdr:y>
    </cdr:from>
    <cdr:to>
      <cdr:x>0.36668</cdr:x>
      <cdr:y>0.60198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800100" y="1352562"/>
          <a:ext cx="876361" cy="2988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105,2%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0.19008</cdr:x>
      <cdr:y>0.07895</cdr:y>
    </cdr:from>
    <cdr:to>
      <cdr:x>0.27094</cdr:x>
      <cdr:y>0.14327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643074" y="428628"/>
          <a:ext cx="698954" cy="3492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401,3</a:t>
          </a:r>
        </a:p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0.1157</cdr:x>
      <cdr:y>0.11842</cdr:y>
    </cdr:from>
    <cdr:to>
      <cdr:x>0.19127</cdr:x>
      <cdr:y>0.18549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000132" y="642942"/>
          <a:ext cx="653211" cy="364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381,4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0.52893</cdr:x>
      <cdr:y>0.76316</cdr:y>
    </cdr:from>
    <cdr:to>
      <cdr:x>0.60738</cdr:x>
      <cdr:y>0.82639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572070" y="4143404"/>
          <a:ext cx="678122" cy="343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-21,4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0.60331</cdr:x>
      <cdr:y>0.73684</cdr:y>
    </cdr:from>
    <cdr:to>
      <cdr:x>0.67769</cdr:x>
      <cdr:y>0.80263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214974" y="4000528"/>
          <a:ext cx="642941" cy="357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21,8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0.75544</cdr:x>
      <cdr:y>0.54037</cdr:y>
    </cdr:from>
    <cdr:to>
      <cdr:x>0.87114</cdr:x>
      <cdr:y>0.59705</cdr:y>
    </cdr:to>
    <cdr:sp macro="" textlink="">
      <cdr:nvSpPr>
        <cdr:cNvPr id="11" name="TextBox 9"/>
        <cdr:cNvSpPr txBox="1"/>
      </cdr:nvSpPr>
      <cdr:spPr>
        <a:xfrm xmlns:a="http://schemas.openxmlformats.org/drawingml/2006/main">
          <a:off x="6530019" y="2933803"/>
          <a:ext cx="100011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Дефицит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0.38017</cdr:x>
      <cdr:y>0.51316</cdr:y>
    </cdr:from>
    <cdr:to>
      <cdr:x>0.45958</cdr:x>
      <cdr:y>0.57128</cdr:y>
    </cdr:to>
    <cdr:sp macro="" textlink="">
      <cdr:nvSpPr>
        <cdr:cNvPr id="12" name="TextBox 12"/>
        <cdr:cNvSpPr txBox="1"/>
      </cdr:nvSpPr>
      <cdr:spPr>
        <a:xfrm xmlns:a="http://schemas.openxmlformats.org/drawingml/2006/main">
          <a:off x="3286148" y="2786082"/>
          <a:ext cx="686419" cy="31555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94,2%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0.33058</cdr:x>
      <cdr:y>0.07895</cdr:y>
    </cdr:from>
    <cdr:to>
      <cdr:x>0.41068</cdr:x>
      <cdr:y>0.1484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857520" y="428628"/>
          <a:ext cx="692384" cy="377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402,8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0.76033</cdr:x>
      <cdr:y>0.02632</cdr:y>
    </cdr:from>
    <cdr:to>
      <cdr:x>0.98347</cdr:x>
      <cdr:y>0.10819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6572296" y="142876"/>
          <a:ext cx="1928826" cy="4445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0.175</cdr:x>
      <cdr:y>0.49306</cdr:y>
    </cdr:from>
    <cdr:to>
      <cdr:x>0.36668</cdr:x>
      <cdr:y>0.60198</cdr:y>
    </cdr:to>
    <cdr:sp macro="" textlink="">
      <cdr:nvSpPr>
        <cdr:cNvPr id="16" name="TextBox 12"/>
        <cdr:cNvSpPr txBox="1"/>
      </cdr:nvSpPr>
      <cdr:spPr>
        <a:xfrm xmlns:a="http://schemas.openxmlformats.org/drawingml/2006/main">
          <a:off x="800100" y="1352562"/>
          <a:ext cx="876361" cy="2988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105,2%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0.1157</cdr:x>
      <cdr:y>0.11842</cdr:y>
    </cdr:from>
    <cdr:to>
      <cdr:x>0.19127</cdr:x>
      <cdr:y>0.18549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1000132" y="642942"/>
          <a:ext cx="653211" cy="364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381,4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0.75599</cdr:x>
      <cdr:y>0.59033</cdr:y>
    </cdr:from>
    <cdr:to>
      <cdr:x>0.87169</cdr:x>
      <cdr:y>0.64702</cdr:y>
    </cdr:to>
    <cdr:sp macro="" textlink="">
      <cdr:nvSpPr>
        <cdr:cNvPr id="22" name="TextBox 9"/>
        <cdr:cNvSpPr txBox="1"/>
      </cdr:nvSpPr>
      <cdr:spPr>
        <a:xfrm xmlns:a="http://schemas.openxmlformats.org/drawingml/2006/main">
          <a:off x="6534802" y="3205075"/>
          <a:ext cx="100011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Профицит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0.1157</cdr:x>
      <cdr:y>0.26275</cdr:y>
    </cdr:from>
    <cdr:to>
      <cdr:x>0.35227</cdr:x>
      <cdr:y>0.51455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32" y="1143008"/>
          <a:ext cx="2044911" cy="1095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123,0 млн. рублей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0.28099</cdr:x>
      <cdr:y>0.03284</cdr:y>
    </cdr:from>
    <cdr:to>
      <cdr:x>0.53423</cdr:x>
      <cdr:y>0.11928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28892" y="142876"/>
          <a:ext cx="2189006" cy="37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 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8,6</a:t>
          </a:r>
          <a:r>
            <a:rPr lang="ru-RU" sz="14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млн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рублей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0.44628</cdr:x>
      <cdr:y>0.47624</cdr:y>
    </cdr:from>
    <cdr:to>
      <cdr:x>0.73656</cdr:x>
      <cdr:y>0.64247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57652" y="2071702"/>
          <a:ext cx="2509180" cy="723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269,7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млн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рублей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0.44931</cdr:x>
      <cdr:y>0.24198</cdr:y>
    </cdr:from>
    <cdr:to>
      <cdr:x>0.63825</cdr:x>
      <cdr:y>0.38776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57375" y="790575"/>
          <a:ext cx="781050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   </a:t>
          </a:r>
        </a:p>
        <a:p xmlns:a="http://schemas.openxmlformats.org/drawingml/2006/main"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412,6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0.19339</cdr:x>
      <cdr:y>0.49953</cdr:y>
    </cdr:from>
    <cdr:to>
      <cdr:x>0.38678</cdr:x>
      <cdr:y>0.57908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64096" y="2260848"/>
          <a:ext cx="86409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  </a:t>
          </a:r>
          <a:r>
            <a:rPr lang="ru-RU" sz="1100" dirty="0" smtClean="0"/>
            <a:t> 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400,8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0.69585</cdr:x>
      <cdr:y>0.03662</cdr:y>
    </cdr:from>
    <cdr:to>
      <cdr:x>0.91014</cdr:x>
      <cdr:y>0.18592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03063" y="123825"/>
          <a:ext cx="893988" cy="5048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/>
            <a:t>     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428,9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0.38072</cdr:x>
      <cdr:y>0.25429</cdr:y>
    </cdr:from>
    <cdr:to>
      <cdr:x>0.56617</cdr:x>
      <cdr:y>0.36695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57259" y="1141272"/>
          <a:ext cx="807235" cy="5056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</a:p>
        <a:p xmlns:a="http://schemas.openxmlformats.org/drawingml/2006/main"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157,5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0.18656</cdr:x>
      <cdr:y>0.46857</cdr:y>
    </cdr:from>
    <cdr:to>
      <cdr:x>0.30037</cdr:x>
      <cdr:y>0.55714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52476" y="1562105"/>
          <a:ext cx="581045" cy="2952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/>
            <a:t> 148,3</a:t>
          </a:r>
        </a:p>
      </cdr:txBody>
    </cdr:sp>
  </cdr:relSizeAnchor>
  <cdr:relSizeAnchor xmlns:cdr="http://schemas.openxmlformats.org/drawingml/2006/chartDrawing">
    <cdr:from>
      <cdr:x>0.63234</cdr:x>
      <cdr:y>0.07815</cdr:y>
    </cdr:from>
    <cdr:to>
      <cdr:x>0.81431</cdr:x>
      <cdr:y>0.15837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52526" y="350748"/>
          <a:ext cx="79208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166,3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0.15261</cdr:x>
      <cdr:y>0.46321</cdr:y>
    </cdr:from>
    <cdr:to>
      <cdr:x>0.35614</cdr:x>
      <cdr:y>0.57552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64293" y="2078940"/>
          <a:ext cx="88596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r>
            <a:rPr lang="ru-RU" dirty="0"/>
            <a:t> </a:t>
          </a:r>
          <a:r>
            <a:rPr lang="ru-RU" dirty="0" smtClean="0"/>
            <a:t>   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148,3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0.06022</cdr:x>
      <cdr:y>0.02151</cdr:y>
    </cdr:from>
    <cdr:to>
      <cdr:x>0.33212</cdr:x>
      <cdr:y>0.09831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325" y="66676"/>
          <a:ext cx="14192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0.08212</cdr:x>
      <cdr:y>0.03687</cdr:y>
    </cdr:from>
    <cdr:to>
      <cdr:x>0.25182</cdr:x>
      <cdr:y>0.10138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8625" y="114301"/>
          <a:ext cx="885825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млн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рублей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0.075</cdr:x>
      <cdr:y>0.01215</cdr:y>
    </cdr:from>
    <cdr:to>
      <cdr:x>0.22105</cdr:x>
      <cdr:y>0.08197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6357" y="53369"/>
          <a:ext cx="1141835" cy="306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млн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рублей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0.09167</cdr:x>
      <cdr:y>0.06149</cdr:y>
    </cdr:from>
    <cdr:to>
      <cdr:x>0.29167</cdr:x>
      <cdr:y>0.34261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9100" y="2000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0.04167</cdr:x>
      <cdr:y>0.0205</cdr:y>
    </cdr:from>
    <cdr:to>
      <cdr:x>0.25</cdr:x>
      <cdr:y>0.0937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0500" y="66674"/>
          <a:ext cx="9525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0.12287</cdr:x>
      <cdr:y>0.15543</cdr:y>
    </cdr:from>
    <cdr:to>
      <cdr:x>0.24575</cdr:x>
      <cdr:y>0.23167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9125" y="504841"/>
          <a:ext cx="619125" cy="2476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119,2</a:t>
          </a:r>
        </a:p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0.21361</cdr:x>
      <cdr:y>0.13115</cdr:y>
    </cdr:from>
    <cdr:to>
      <cdr:x>0.3724</cdr:x>
      <cdr:y>0.2459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670022" y="576064"/>
          <a:ext cx="1241435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128,0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0.36458</cdr:x>
      <cdr:y>0.77599</cdr:y>
    </cdr:from>
    <cdr:to>
      <cdr:x>0.4625</cdr:x>
      <cdr:y>0.8287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66875" y="2524125"/>
          <a:ext cx="447675" cy="171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0.40525</cdr:x>
      <cdr:y>0.77307</cdr:y>
    </cdr:from>
    <cdr:to>
      <cdr:x>0.50317</cdr:x>
      <cdr:y>0.83457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41922" y="2510935"/>
          <a:ext cx="493392" cy="199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2,7</a:t>
          </a:r>
        </a:p>
      </cdr:txBody>
    </cdr:sp>
  </cdr:relSizeAnchor>
  <cdr:relSizeAnchor xmlns:cdr="http://schemas.openxmlformats.org/drawingml/2006/chartDrawing">
    <cdr:from>
      <cdr:x>0.45833</cdr:x>
      <cdr:y>0.77419</cdr:y>
    </cdr:from>
    <cdr:to>
      <cdr:x>0.54792</cdr:x>
      <cdr:y>0.84041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9399" y="2514599"/>
          <a:ext cx="451419" cy="215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2,5</a:t>
          </a:r>
        </a:p>
      </cdr:txBody>
    </cdr:sp>
  </cdr:relSizeAnchor>
  <cdr:relSizeAnchor xmlns:cdr="http://schemas.openxmlformats.org/drawingml/2006/chartDrawing">
    <cdr:from>
      <cdr:x>0.63552</cdr:x>
      <cdr:y>0.7541</cdr:y>
    </cdr:from>
    <cdr:to>
      <cdr:x>0.72762</cdr:x>
      <cdr:y>0.82284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968552" y="3312368"/>
          <a:ext cx="720079" cy="3019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11,7</a:t>
          </a:r>
        </a:p>
      </cdr:txBody>
    </cdr:sp>
  </cdr:relSizeAnchor>
  <cdr:relSizeAnchor xmlns:cdr="http://schemas.openxmlformats.org/drawingml/2006/chartDrawing">
    <cdr:from>
      <cdr:x>0.69999</cdr:x>
      <cdr:y>0.7377</cdr:y>
    </cdr:from>
    <cdr:to>
      <cdr:x>0.80131</cdr:x>
      <cdr:y>0.83607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472608" y="3240360"/>
          <a:ext cx="792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13,3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0.18548</cdr:x>
      <cdr:y>0.15</cdr:y>
    </cdr:from>
    <cdr:to>
      <cdr:x>0.29839</cdr:x>
      <cdr:y>0.19308</cdr:y>
    </cdr:to>
    <cdr:sp macro="" textlink="">
      <cdr:nvSpPr>
        <cdr:cNvPr id="3" name="TextBox 39"/>
        <cdr:cNvSpPr txBox="1"/>
      </cdr:nvSpPr>
      <cdr:spPr>
        <a:xfrm xmlns:a="http://schemas.openxmlformats.org/drawingml/2006/main">
          <a:off x="1643074" y="857256"/>
          <a:ext cx="100013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32,7 млн. руб.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0.17073</cdr:x>
      <cdr:y>0.09836</cdr:y>
    </cdr:from>
    <cdr:to>
      <cdr:x>0.30081</cdr:x>
      <cdr:y>0.15839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1500198" y="428628"/>
          <a:ext cx="114300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33,9 млн. руб.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0.54463</cdr:x>
      <cdr:y>0.18051</cdr:y>
    </cdr:from>
    <cdr:to>
      <cdr:x>0.54481</cdr:x>
      <cdr:y>0.27887</cdr:y>
    </cdr:to>
    <cdr:sp macro="" textlink="">
      <cdr:nvSpPr>
        <cdr:cNvPr id="4" name="Прямая соединительная линия 3"/>
        <cdr:cNvSpPr/>
      </cdr:nvSpPr>
      <cdr:spPr>
        <a:xfrm xmlns:a="http://schemas.openxmlformats.org/drawingml/2006/main" rot="5400000" flipH="1" flipV="1">
          <a:off x="4785552" y="786612"/>
          <a:ext cx="1588" cy="42862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0.57724</cdr:x>
      <cdr:y>0.2459</cdr:y>
    </cdr:from>
    <cdr:to>
      <cdr:x>0.60976</cdr:x>
      <cdr:y>0.34426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 rot="5400000" flipH="1" flipV="1">
          <a:off x="5000660" y="1143008"/>
          <a:ext cx="428628" cy="28575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0.58537</cdr:x>
      <cdr:y>0.39344</cdr:y>
    </cdr:from>
    <cdr:to>
      <cdr:x>0.65474</cdr:x>
      <cdr:y>0.40393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rot="5400000" flipV="1">
          <a:off x="5425473" y="1432573"/>
          <a:ext cx="45719" cy="60959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0.05979</cdr:y>
    </cdr:from>
    <cdr:to>
      <cdr:x>0.40625</cdr:x>
      <cdr:y>0.3207</cdr:y>
    </cdr:to>
    <cdr:sp macro="" textlink="">
      <cdr:nvSpPr>
        <cdr:cNvPr id="2" name="TextBox 1"/>
        <cdr:cNvSpPr txBox="1"/>
      </cdr:nvSpPr>
      <cdr:spPr>
        <a:xfrm xmlns:a="http://schemas.openxmlformats.org/drawingml/2006/main" rot="20457424">
          <a:off x="0" y="222108"/>
          <a:ext cx="2147586" cy="969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Охрана семьи и детства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0.10811</cdr:x>
      <cdr:y>0.28846</cdr:y>
    </cdr:from>
    <cdr:to>
      <cdr:x>0.43624</cdr:x>
      <cdr:y>0.41418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71504" y="1071570"/>
          <a:ext cx="1734643" cy="467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5,0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</cdr:x>
      <cdr:y>0.5</cdr:y>
    </cdr:from>
    <cdr:to>
      <cdr:x>0.82814</cdr:x>
      <cdr:y>0.62572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43206" y="1857388"/>
          <a:ext cx="1734705" cy="467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5,3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0.5687</cdr:x>
      <cdr:y>0.02738</cdr:y>
    </cdr:from>
    <cdr:to>
      <cdr:x>0.94372</cdr:x>
      <cdr:y>0.30395</cdr:y>
    </cdr:to>
    <cdr:sp macro="" textlink="">
      <cdr:nvSpPr>
        <cdr:cNvPr id="5" name="TextBox 1"/>
        <cdr:cNvSpPr txBox="1"/>
      </cdr:nvSpPr>
      <cdr:spPr>
        <a:xfrm xmlns:a="http://schemas.openxmlformats.org/drawingml/2006/main" rot="850058">
          <a:off x="3006385" y="101722"/>
          <a:ext cx="1982485" cy="1027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Пенсионное обеспечение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0.33784</cdr:x>
      <cdr:y>0.80769</cdr:y>
    </cdr:from>
    <cdr:to>
      <cdr:x>0.9472</cdr:x>
      <cdr:y>0.99868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85950" y="3000396"/>
          <a:ext cx="3221318" cy="709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Социальное обеспечение населения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0.58108</cdr:x>
      <cdr:y>0.17308</cdr:y>
    </cdr:from>
    <cdr:to>
      <cdr:x>0.90921</cdr:x>
      <cdr:y>0.29879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071834" y="642942"/>
          <a:ext cx="1734643" cy="467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2,7 млн. руб.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0.30469</cdr:x>
      <cdr:y>0.27059</cdr:y>
    </cdr:from>
    <cdr:to>
      <cdr:x>0.44531</cdr:x>
      <cdr:y>0.31765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786050" y="1643074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14655,4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0.39844</cdr:x>
      <cdr:y>0.17647</cdr:y>
    </cdr:from>
    <cdr:to>
      <cdr:x>0.53906</cdr:x>
      <cdr:y>0.22353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643306" y="1071570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333,9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0.46094</cdr:x>
      <cdr:y>0.21177</cdr:y>
    </cdr:from>
    <cdr:to>
      <cdr:x>0.49908</cdr:x>
      <cdr:y>0.38342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16200000" flipH="1">
          <a:off x="3868020" y="1632675"/>
          <a:ext cx="1042342" cy="34876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</cdr:x>
      <cdr:y>0.38824</cdr:y>
    </cdr:from>
    <cdr:to>
      <cdr:x>0.64063</cdr:x>
      <cdr:y>0.4353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72000" y="2357454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2085,4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0.39844</cdr:x>
      <cdr:y>0.62353</cdr:y>
    </cdr:from>
    <cdr:to>
      <cdr:x>0.53906</cdr:x>
      <cdr:y>0.67059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643306" y="3786214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1112,3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0.21875</cdr:x>
      <cdr:y>0.48235</cdr:y>
    </cdr:from>
    <cdr:to>
      <cdr:x>0.35937</cdr:x>
      <cdr:y>0.52941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000232" y="2928958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17993,2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0.62353</cdr:y>
    </cdr:from>
    <cdr:to>
      <cdr:x>0.14063</cdr:x>
      <cdr:y>0.67059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0" y="3786214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2839,5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0.04678</cdr:x>
      <cdr:y>0.54733</cdr:y>
    </cdr:from>
    <cdr:to>
      <cdr:x>0.05178</cdr:x>
      <cdr:y>0.63543</cdr:y>
    </cdr:to>
    <cdr:sp macro="" textlink="">
      <cdr:nvSpPr>
        <cdr:cNvPr id="13" name="Прямая соединительная линия 12"/>
        <cdr:cNvSpPr/>
      </cdr:nvSpPr>
      <cdr:spPr>
        <a:xfrm xmlns:a="http://schemas.openxmlformats.org/drawingml/2006/main" rot="5400000">
          <a:off x="183189" y="3568114"/>
          <a:ext cx="534945" cy="4571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0.37647</cdr:y>
    </cdr:from>
    <cdr:to>
      <cdr:x>0.14063</cdr:x>
      <cdr:y>0.42353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0" y="2286016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6282,5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0.03116</cdr:x>
      <cdr:y>0.11778</cdr:y>
    </cdr:from>
    <cdr:to>
      <cdr:x>0.03133</cdr:x>
      <cdr:y>0.31778</cdr:y>
    </cdr:to>
    <cdr:sp macro="" textlink="">
      <cdr:nvSpPr>
        <cdr:cNvPr id="16" name="Прямая соединительная линия 15"/>
        <cdr:cNvSpPr/>
      </cdr:nvSpPr>
      <cdr:spPr>
        <a:xfrm xmlns:a="http://schemas.openxmlformats.org/drawingml/2006/main" rot="5400000" flipH="1" flipV="1">
          <a:off x="284926" y="715174"/>
          <a:ext cx="1589" cy="121444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0.08235</cdr:y>
    </cdr:from>
    <cdr:to>
      <cdr:x>0.14063</cdr:x>
      <cdr:y>0.12941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0" y="500066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2759,6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0.03125</cdr:x>
      <cdr:y>0.17647</cdr:y>
    </cdr:from>
    <cdr:to>
      <cdr:x>0.17187</cdr:x>
      <cdr:y>0.22353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85720" y="1071570"/>
          <a:ext cx="128588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5027,1 тыс. 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0.07804</cdr:x>
      <cdr:y>0.2119</cdr:y>
    </cdr:from>
    <cdr:to>
      <cdr:x>0.07821</cdr:x>
      <cdr:y>0.27072</cdr:y>
    </cdr:to>
    <cdr:sp macro="" textlink="">
      <cdr:nvSpPr>
        <cdr:cNvPr id="20" name="Прямая соединительная линия 19"/>
        <cdr:cNvSpPr/>
      </cdr:nvSpPr>
      <cdr:spPr>
        <a:xfrm xmlns:a="http://schemas.openxmlformats.org/drawingml/2006/main" rot="5400000" flipH="1" flipV="1">
          <a:off x="713554" y="1286678"/>
          <a:ext cx="1588" cy="35719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08.04.2019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08.04.2019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8311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18" Type="http://schemas.openxmlformats.org/officeDocument/2006/relationships/diagramData" Target="../diagrams/data5.xml"/><Relationship Id="rId26" Type="http://schemas.openxmlformats.org/officeDocument/2006/relationships/chart" Target="../charts/chart9.xml"/><Relationship Id="rId3" Type="http://schemas.openxmlformats.org/officeDocument/2006/relationships/diagramLayout" Target="../diagrams/layout1.xml"/><Relationship Id="rId21" Type="http://schemas.openxmlformats.org/officeDocument/2006/relationships/diagramColors" Target="../diagrams/colors5.xml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17" Type="http://schemas.openxmlformats.org/officeDocument/2006/relationships/diagramColors" Target="../diagrams/colors4.xml"/><Relationship Id="rId25" Type="http://schemas.openxmlformats.org/officeDocument/2006/relationships/diagramColors" Target="../diagrams/colors6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4.xml"/><Relationship Id="rId20" Type="http://schemas.openxmlformats.org/officeDocument/2006/relationships/diagramQuickStyle" Target="../diagrams/quickStyle5.xml"/><Relationship Id="rId29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24" Type="http://schemas.openxmlformats.org/officeDocument/2006/relationships/diagramQuickStyle" Target="../diagrams/quickStyle6.xml"/><Relationship Id="rId32" Type="http://schemas.microsoft.com/office/2007/relationships/diagramDrawing" Target="../diagrams/drawing6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4.xml"/><Relationship Id="rId23" Type="http://schemas.openxmlformats.org/officeDocument/2006/relationships/diagramLayout" Target="../diagrams/layout6.xml"/><Relationship Id="rId28" Type="http://schemas.microsoft.com/office/2007/relationships/diagramDrawing" Target="../diagrams/drawing4.xml"/><Relationship Id="rId10" Type="http://schemas.openxmlformats.org/officeDocument/2006/relationships/diagramData" Target="../diagrams/data3.xml"/><Relationship Id="rId19" Type="http://schemas.openxmlformats.org/officeDocument/2006/relationships/diagramLayout" Target="../diagrams/layout5.xml"/><Relationship Id="rId31" Type="http://schemas.microsoft.com/office/2007/relationships/diagramDrawing" Target="../diagrams/drawing2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openxmlformats.org/officeDocument/2006/relationships/diagramData" Target="../diagrams/data4.xml"/><Relationship Id="rId22" Type="http://schemas.openxmlformats.org/officeDocument/2006/relationships/diagramData" Target="../diagrams/data6.xml"/><Relationship Id="rId27" Type="http://schemas.microsoft.com/office/2007/relationships/diagramDrawing" Target="../diagrams/drawing5.xml"/><Relationship Id="rId30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13" Type="http://schemas.openxmlformats.org/officeDocument/2006/relationships/diagramColors" Target="../diagrams/colors12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Layout" Target="../diagrams/layout11.xml"/><Relationship Id="rId12" Type="http://schemas.openxmlformats.org/officeDocument/2006/relationships/diagramQuickStyle" Target="../diagrams/quickStyle12.xml"/><Relationship Id="rId17" Type="http://schemas.openxmlformats.org/officeDocument/2006/relationships/diagramColors" Target="../diagrams/colors13.xml"/><Relationship Id="rId2" Type="http://schemas.openxmlformats.org/officeDocument/2006/relationships/diagramData" Target="../diagrams/data10.xml"/><Relationship Id="rId16" Type="http://schemas.openxmlformats.org/officeDocument/2006/relationships/diagramQuickStyle" Target="../diagrams/quickStyle13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1.xml"/><Relationship Id="rId11" Type="http://schemas.openxmlformats.org/officeDocument/2006/relationships/diagramLayout" Target="../diagrams/layout12.xml"/><Relationship Id="rId24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Layout" Target="../diagrams/layout13.xml"/><Relationship Id="rId23" Type="http://schemas.microsoft.com/office/2007/relationships/diagramDrawing" Target="../diagrams/drawing10.xml"/><Relationship Id="rId10" Type="http://schemas.openxmlformats.org/officeDocument/2006/relationships/diagramData" Target="../diagrams/data12.xml"/><Relationship Id="rId4" Type="http://schemas.openxmlformats.org/officeDocument/2006/relationships/diagramQuickStyle" Target="../diagrams/quickStyle10.xml"/><Relationship Id="rId9" Type="http://schemas.openxmlformats.org/officeDocument/2006/relationships/diagramColors" Target="../diagrams/colors11.xml"/><Relationship Id="rId14" Type="http://schemas.openxmlformats.org/officeDocument/2006/relationships/diagramData" Target="../diagrams/data13.xml"/><Relationship Id="rId22" Type="http://schemas.microsoft.com/office/2007/relationships/diagramDrawing" Target="../diagrams/drawing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admknyaginino.ru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us.gov.ru/pub/home" TargetMode="External"/><Relationship Id="rId5" Type="http://schemas.openxmlformats.org/officeDocument/2006/relationships/hyperlink" Target="http://goszakaz.nnov.ru/index.html" TargetMode="External"/><Relationship Id="rId4" Type="http://schemas.openxmlformats.org/officeDocument/2006/relationships/hyperlink" Target="http://gu.nno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C:\Users\1\Desktop\картинки для презентации 2018\238504_gallery.worl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82296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  <a:sp3d extrusionH="57150">
              <a:bevelT w="38100" h="38100" prst="convex"/>
            </a:sp3d>
          </a:bodyPr>
          <a:lstStyle/>
          <a:p>
            <a:r>
              <a:rPr lang="ru-RU" sz="54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Княгининский район</a:t>
            </a:r>
            <a:endParaRPr lang="ru-RU" sz="5400" b="1" dirty="0">
              <a:solidFill>
                <a:srgbClr val="0C542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7224" y="5214950"/>
            <a:ext cx="7929618" cy="10156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p3d extrusionH="57150">
              <a:bevelT w="38100" h="38100" prst="convex"/>
            </a:sp3d>
          </a:bodyPr>
          <a:lstStyle/>
          <a:p>
            <a:pPr algn="ctr"/>
            <a:r>
              <a:rPr lang="ru-RU" sz="36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algn="ctr"/>
            <a:r>
              <a:rPr lang="ru-RU" sz="2400" b="1" dirty="0" smtClean="0">
                <a:solidFill>
                  <a:srgbClr val="0C5427"/>
                </a:solidFill>
                <a:latin typeface="Times New Roman" pitchFamily="18" charset="0"/>
                <a:cs typeface="Times New Roman" pitchFamily="18" charset="0"/>
              </a:rPr>
              <a:t>по отчету об исполнении районного бюджета за 2018 год</a:t>
            </a:r>
            <a:endParaRPr lang="ru-RU" sz="2400" dirty="0">
              <a:solidFill>
                <a:srgbClr val="0C5427"/>
              </a:solidFill>
            </a:endParaRPr>
          </a:p>
        </p:txBody>
      </p:sp>
      <p:pic>
        <p:nvPicPr>
          <p:cNvPr id="4" name="Picture 2" descr="C:\Users\1\Desktop\картинки для презентации 2018\NKAHdizzAk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142984"/>
            <a:ext cx="7143800" cy="392909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2" descr="гер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5214950"/>
            <a:ext cx="571504" cy="67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C:\Users\1\Desktop\картинки для презентации 2018\O17CKtxJYt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857232"/>
            <a:ext cx="2571768" cy="161877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3555" name="Picture 3" descr="C:\Users\1\Desktop\картинки для презентации 2018\IMG_26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3429000"/>
            <a:ext cx="2643206" cy="1599392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3557" name="Picture 5" descr="C:\Users\1\Desktop\картинки для презентации 2018\Безымянный церковь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12" y="3214686"/>
            <a:ext cx="2626827" cy="171451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3558" name="Picture 6" descr="C:\Users\1\Desktop\картинки для презентации 2018\4954587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928670"/>
            <a:ext cx="2571768" cy="1643074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114"/>
          <p:cNvGraphicFramePr>
            <a:graphicFrameLocks/>
          </p:cNvGraphicFramePr>
          <p:nvPr/>
        </p:nvGraphicFramePr>
        <p:xfrm>
          <a:off x="117988" y="273278"/>
          <a:ext cx="8952271" cy="5941807"/>
        </p:xfrm>
        <a:graphic>
          <a:graphicData uri="http://schemas.openxmlformats.org/drawingml/2006/table">
            <a:tbl>
              <a:tblPr/>
              <a:tblGrid>
                <a:gridCol w="789221"/>
                <a:gridCol w="8163050"/>
              </a:tblGrid>
              <a:tr h="570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№№ п/п</a:t>
                      </a:r>
                    </a:p>
                  </a:txBody>
                  <a:tcPr marL="91423" marR="91423" marT="45697" marB="456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Содержание</a:t>
                      </a:r>
                    </a:p>
                  </a:txBody>
                  <a:tcPr marL="91423" marR="91423" marT="45697" marB="456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Социально-экономические показатели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консолидированного бюджета по доходам и расходам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районного бюджета за 2017-2021 годы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образования за 2018 год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 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культуры за 2018 год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достигнутые результаты в области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физической культуры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спорта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2018 год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области социальной политики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Итоги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реализации муниципальных программ за 2018 год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Поддержка сельскохозяйственного производства в 2018 году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Финансовая помощь бюджетам поселений на исполнение собственных полномочий в 2018 году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 долг Княгининского района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Открытые муниципальные информационные ресурсы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0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</a:t>
                      </a:r>
                    </a:p>
                  </a:txBody>
                  <a:tcPr marL="91423" marR="91423"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Общие понятия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Users\1\Desktop\картинки для презентации 2018\investment-1200x800.jpg"/>
          <p:cNvPicPr>
            <a:picLocks noChangeAspect="1" noChangeArrowheads="1"/>
          </p:cNvPicPr>
          <p:nvPr/>
        </p:nvPicPr>
        <p:blipFill>
          <a:blip r:embed="rId3">
            <a:lum bright="20000" contrast="-38000"/>
          </a:blip>
          <a:srcRect/>
          <a:stretch>
            <a:fillRect/>
          </a:stretch>
        </p:blipFill>
        <p:spPr bwMode="auto">
          <a:xfrm>
            <a:off x="-1" y="0"/>
            <a:ext cx="9108309" cy="6858000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142984"/>
            <a:ext cx="8143932" cy="528641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Годовой отчет об исполнении районного бюджета подлежит рассмотрению Земским собранием Княгининского района Нижегородской области и утверждается решением Земского собрания Княгининского района Нижегородской области.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Решением Земского собрания Княгининского района Нижегородской области об исполнении районного бюджета утверждается отчет об исполнении районного бюджета за отчетный финансовый год с указанием общего объема доходов, расходов и дефицита (</a:t>
            </a:r>
            <a:r>
              <a:rPr lang="ru-RU" sz="2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профицита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районного бюджета. </a:t>
            </a:r>
          </a:p>
          <a:p>
            <a:pPr algn="just"/>
            <a:endParaRPr lang="ru-RU" sz="2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отчете об исполнении районного бюджета указывается сколько и каких доходов поступило в бюджет за год и куда эти денежные средства были израсходованы.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233642" cy="365125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    </a:t>
            </a:r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7158" y="142852"/>
            <a:ext cx="8643998" cy="1143008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Что такое «Отчет об исполнении районного бюджета»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4290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1" y="428605"/>
            <a:ext cx="86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428597" y="1428737"/>
            <a:ext cx="2053463" cy="1008111"/>
          </a:xfrm>
          <a:prstGeom prst="homePlate">
            <a:avLst/>
          </a:prstGeom>
          <a:solidFill>
            <a:srgbClr val="FF6565"/>
          </a:solidFill>
          <a:ln>
            <a:solidFill>
              <a:srgbClr val="FF6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43175" y="1285860"/>
            <a:ext cx="6143668" cy="1357322"/>
          </a:xfrm>
          <a:prstGeom prst="roundRect">
            <a:avLst/>
          </a:prstGeom>
          <a:noFill/>
          <a:ln w="38100">
            <a:solidFill>
              <a:srgbClr val="FF6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86049" y="1428736"/>
            <a:ext cx="59293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лиц, имущественные налоги, акцизы и другие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428597" y="3000372"/>
            <a:ext cx="2053463" cy="1071570"/>
          </a:xfrm>
          <a:prstGeom prst="homePlate">
            <a:avLst/>
          </a:prstGeom>
          <a:solidFill>
            <a:srgbClr val="75BDAF"/>
          </a:solidFill>
          <a:ln>
            <a:solidFill>
              <a:srgbClr val="75B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3175" y="2857497"/>
            <a:ext cx="6143668" cy="1428760"/>
          </a:xfrm>
          <a:prstGeom prst="roundRect">
            <a:avLst/>
          </a:prstGeom>
          <a:noFill/>
          <a:ln w="38100">
            <a:solidFill>
              <a:srgbClr val="75B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86049" y="2857497"/>
            <a:ext cx="5929355" cy="136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уплаты пошлин и сборов, установленных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законодательством Российской Федерации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доходы от использования муниципального имущества, плата за негативное воздействие на окружающую среду, штрафы за нарушение законодательства и другие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428597" y="4643446"/>
            <a:ext cx="2053463" cy="1071570"/>
          </a:xfrm>
          <a:prstGeom prst="homePlate">
            <a:avLst/>
          </a:prstGeom>
          <a:solidFill>
            <a:srgbClr val="61A2E9"/>
          </a:solidFill>
          <a:ln>
            <a:solidFill>
              <a:srgbClr val="61A2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488" y="4572009"/>
            <a:ext cx="5929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600" dirty="0">
              <a:solidFill>
                <a:srgbClr val="75BDA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14613" y="4500570"/>
            <a:ext cx="6143668" cy="1428760"/>
          </a:xfrm>
          <a:prstGeom prst="roundRect">
            <a:avLst/>
          </a:prstGeom>
          <a:noFill/>
          <a:ln w="38100">
            <a:solidFill>
              <a:srgbClr val="61A2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442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no-translate-detected_318-482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5" y="1071548"/>
            <a:ext cx="571504" cy="571504"/>
          </a:xfrm>
          <a:prstGeom prst="rect">
            <a:avLst/>
          </a:prstGeom>
        </p:spPr>
      </p:pic>
      <p:pic>
        <p:nvPicPr>
          <p:cNvPr id="23" name="Рисунок 22" descr="https://im0-tub-ru.yandex.net/i?id=e328b8660bcde033d5b11e9f49fc16e8&amp;n=13&amp;exp=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1" y="3286124"/>
            <a:ext cx="5715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http://moyaokruga.ru/img/image_big/a2bc7784-6999-48b0-ba3c-96d14f21b906.jpg"/>
          <p:cNvPicPr/>
          <p:nvPr/>
        </p:nvPicPr>
        <p:blipFill>
          <a:blip r:embed="rId5" cstate="print"/>
          <a:srcRect l="9341" t="1436" r="6527"/>
          <a:stretch>
            <a:fillRect/>
          </a:stretch>
        </p:blipFill>
        <p:spPr bwMode="auto">
          <a:xfrm>
            <a:off x="8215340" y="1142985"/>
            <a:ext cx="500065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428605"/>
            <a:ext cx="88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28596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85985" y="3214686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1" y="3286125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00561" y="1071546"/>
            <a:ext cx="4286280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572000" y="1142985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1" y="1857365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13%, в отдельных случаях 9%, 30% и 35%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131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вал 25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302239" y="5555622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898520" y="5581387"/>
            <a:ext cx="1766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1487036" y="5299518"/>
            <a:ext cx="1857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2042021" y="5438018"/>
            <a:ext cx="18573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2598701" y="5402299"/>
            <a:ext cx="1928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- коммунальное хозяйство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205925" y="5438017"/>
            <a:ext cx="1857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3863690" y="5637508"/>
            <a:ext cx="164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456090" y="5545174"/>
            <a:ext cx="16430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5006698" y="5545175"/>
            <a:ext cx="16430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5624370" y="5591340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6099164" y="5473736"/>
            <a:ext cx="1785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6813928" y="5238143"/>
            <a:ext cx="17764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общего характера бюджетам бюджетной системы РФ</a:t>
            </a:r>
            <a:endParaRPr lang="ru-RU" b="1" dirty="0"/>
          </a:p>
        </p:txBody>
      </p:sp>
      <p:pic>
        <p:nvPicPr>
          <p:cNvPr id="8" name="Рисунок 1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357695"/>
            <a:ext cx="453937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4" descr="C:\Documents and Settings\Евсеева Татьяна\Local Settings\Temporary Internet Files\Content.Word\Новый рису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357694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4357694"/>
            <a:ext cx="64294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Скругленный прямоугольник 24"/>
          <p:cNvSpPr/>
          <p:nvPr/>
        </p:nvSpPr>
        <p:spPr>
          <a:xfrm>
            <a:off x="77802" y="1263644"/>
            <a:ext cx="8929718" cy="7365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выплачиваемые из бюджета денежные средства, за  исключением средств, являющихся источниками финансирования дефицита  бюджета.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6200" y="2198678"/>
            <a:ext cx="8929718" cy="8640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Формирование расходов осуществляется в соответствии с расходными  обязательствами, законодательно закрепленными за соответствующими уровнями  бюджетов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8900" y="3214686"/>
            <a:ext cx="8929718" cy="71596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 по  муниципальным программам, по разделам (подразделам) функциональной структуры, по ведомствам.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643042" y="3929066"/>
            <a:ext cx="6215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Направления расходов бюджета по разделам: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3" name="Заголовок 32"/>
          <p:cNvSpPr>
            <a:spLocks noGrp="1"/>
          </p:cNvSpPr>
          <p:nvPr>
            <p:ph type="title"/>
          </p:nvPr>
        </p:nvSpPr>
        <p:spPr>
          <a:xfrm>
            <a:off x="500034" y="0"/>
            <a:ext cx="8429684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основным функциям в 2018 году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8440236" y="6433864"/>
            <a:ext cx="642910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1992313"/>
            <a:ext cx="27432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object 10"/>
          <p:cNvSpPr>
            <a:spLocks noChangeArrowheads="1"/>
          </p:cNvSpPr>
          <p:nvPr/>
        </p:nvSpPr>
        <p:spPr bwMode="auto">
          <a:xfrm>
            <a:off x="6361113" y="225425"/>
            <a:ext cx="790575" cy="112236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1" name="Прямоугольник 26"/>
          <p:cNvSpPr>
            <a:spLocks noChangeArrowheads="1"/>
          </p:cNvSpPr>
          <p:nvPr/>
        </p:nvSpPr>
        <p:spPr bwMode="auto">
          <a:xfrm>
            <a:off x="285720" y="1142984"/>
            <a:ext cx="86439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— основополагающее требование, предъявляемое к органам, составляющим и утверждающим бюджет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9" name="Равно 18"/>
          <p:cNvSpPr/>
          <p:nvPr/>
        </p:nvSpPr>
        <p:spPr>
          <a:xfrm>
            <a:off x="4706938" y="2406650"/>
            <a:ext cx="1219200" cy="685800"/>
          </a:xfrm>
          <a:prstGeom prst="mathEqual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Минус 20"/>
          <p:cNvSpPr/>
          <p:nvPr/>
        </p:nvSpPr>
        <p:spPr>
          <a:xfrm>
            <a:off x="2142476" y="2406650"/>
            <a:ext cx="1219200" cy="685800"/>
          </a:xfrm>
          <a:prstGeom prst="mathMinus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279" name="Picture 5"/>
          <p:cNvPicPr>
            <a:picLocks noChangeAspect="1" noChangeArrowheads="1"/>
          </p:cNvPicPr>
          <p:nvPr/>
        </p:nvPicPr>
        <p:blipFill>
          <a:blip r:embed="rId4">
            <a:lum bright="3000" contrast="-23000"/>
          </a:blip>
          <a:srcRect/>
          <a:stretch>
            <a:fillRect/>
          </a:stretch>
        </p:blipFill>
        <p:spPr bwMode="auto">
          <a:xfrm>
            <a:off x="2022475" y="4057650"/>
            <a:ext cx="3300413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Минус 21"/>
          <p:cNvSpPr/>
          <p:nvPr/>
        </p:nvSpPr>
        <p:spPr>
          <a:xfrm>
            <a:off x="1380800" y="4611642"/>
            <a:ext cx="1219200" cy="685800"/>
          </a:xfrm>
          <a:prstGeom prst="mathMinus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Равно 22"/>
          <p:cNvSpPr/>
          <p:nvPr/>
        </p:nvSpPr>
        <p:spPr>
          <a:xfrm>
            <a:off x="4712863" y="4611688"/>
            <a:ext cx="1219200" cy="685800"/>
          </a:xfrm>
          <a:prstGeom prst="mathEqual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28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2325" y="2406650"/>
            <a:ext cx="1274763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87" name="Picture 8"/>
          <p:cNvPicPr>
            <a:picLocks noChangeAspect="1" noChangeArrowheads="1"/>
          </p:cNvPicPr>
          <p:nvPr/>
        </p:nvPicPr>
        <p:blipFill>
          <a:blip r:embed="rId5">
            <a:lum contrast="-7000"/>
          </a:blip>
          <a:srcRect/>
          <a:stretch>
            <a:fillRect/>
          </a:stretch>
        </p:blipFill>
        <p:spPr bwMode="auto">
          <a:xfrm>
            <a:off x="414338" y="4573588"/>
            <a:ext cx="12747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8610054" y="640161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857884" y="4000504"/>
            <a:ext cx="3197216" cy="207170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В случае превышения расходов над  доходами образуется дефицит бюджета  (необходимы источники покрытия  дефицита, можно например  использовать остатки средств или  привлечь средства в долг)</a:t>
            </a:r>
            <a:endParaRPr lang="ru-RU" sz="1600" dirty="0">
              <a:solidFill>
                <a:srgbClr val="00725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857884" y="1920864"/>
            <a:ext cx="3197216" cy="178595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В случае превышения доходов  над расходами образуется  профицит</a:t>
            </a:r>
          </a:p>
          <a:p>
            <a:pPr algn="ctr"/>
            <a:r>
              <a:rPr lang="ru-RU" sz="1600" dirty="0" smtClean="0">
                <a:solidFill>
                  <a:srgbClr val="007254"/>
                </a:solidFill>
                <a:latin typeface="Times New Roman" pitchFamily="18" charset="0"/>
                <a:cs typeface="Times New Roman" pitchFamily="18" charset="0"/>
              </a:rPr>
              <a:t>бюджета (можно накапливать  резервы, погашать имеющиеся  долги)</a:t>
            </a:r>
            <a:endParaRPr lang="ru-RU" sz="1600" dirty="0">
              <a:solidFill>
                <a:srgbClr val="00725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7158" y="142852"/>
            <a:ext cx="8429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Сбалансированность бюджета, профицит, дефицит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286775" y="6504825"/>
            <a:ext cx="535769" cy="2103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29388" y="6504825"/>
            <a:ext cx="228601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:\Documents and Settings\Евсеева Татьяна\Рабочий стол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1857364"/>
            <a:ext cx="5083175" cy="4443412"/>
          </a:xfrm>
          <a:prstGeom prst="rect">
            <a:avLst/>
          </a:prstGeom>
          <a:noFill/>
        </p:spPr>
      </p:pic>
      <p:sp>
        <p:nvSpPr>
          <p:cNvPr id="16" name="Вертикальный свиток 15"/>
          <p:cNvSpPr/>
          <p:nvPr/>
        </p:nvSpPr>
        <p:spPr>
          <a:xfrm>
            <a:off x="4643438" y="1285860"/>
            <a:ext cx="4225612" cy="608268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769 кв.км.</a:t>
            </a:r>
          </a:p>
        </p:txBody>
      </p:sp>
      <p:sp>
        <p:nvSpPr>
          <p:cNvPr id="17" name="Вертикальный свиток 16"/>
          <p:cNvSpPr/>
          <p:nvPr/>
        </p:nvSpPr>
        <p:spPr>
          <a:xfrm>
            <a:off x="4643438" y="2000240"/>
            <a:ext cx="4225612" cy="608268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района  по состоянию на 01.01.2018 года -11 554 чел.</a:t>
            </a:r>
          </a:p>
        </p:txBody>
      </p:sp>
      <p:sp>
        <p:nvSpPr>
          <p:cNvPr id="18" name="Вертикальный свиток 17"/>
          <p:cNvSpPr/>
          <p:nvPr/>
        </p:nvSpPr>
        <p:spPr>
          <a:xfrm>
            <a:off x="4656138" y="2719382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3436,2 млн.руб.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9" name="Вертикальный свиток 18"/>
          <p:cNvSpPr/>
          <p:nvPr/>
        </p:nvSpPr>
        <p:spPr>
          <a:xfrm>
            <a:off x="4643438" y="3643314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27 946,2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0" name="Вертикальный свиток 19"/>
          <p:cNvSpPr/>
          <p:nvPr/>
        </p:nvSpPr>
        <p:spPr>
          <a:xfrm>
            <a:off x="4643438" y="4643446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в действующих ценах 268,8 млн.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1" name="Вертикальный свиток 20"/>
          <p:cNvSpPr/>
          <p:nvPr/>
        </p:nvSpPr>
        <p:spPr>
          <a:xfrm>
            <a:off x="4643438" y="5572140"/>
            <a:ext cx="4225612" cy="84773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учреждения-25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(казенные-8 ,бюджетные- 14,  автономные-3)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429684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Показатели, характеризующие Княгининский район в 2018 году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286776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0" y="1571612"/>
          <a:ext cx="4572000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4572000" y="1571613"/>
          <a:ext cx="4572000" cy="4355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429652" y="6429396"/>
            <a:ext cx="500066" cy="2143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40352" y="6357958"/>
            <a:ext cx="111839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1714488"/>
          <a:ext cx="457200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572000" y="1714488"/>
          <a:ext cx="4572000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35490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501090" y="6429396"/>
            <a:ext cx="500066" cy="311972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16416" y="6429396"/>
            <a:ext cx="603762" cy="293687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1714488"/>
          <a:ext cx="457200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357686" y="1714488"/>
          <a:ext cx="4572000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5720" y="285728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Динамика фактических показателей социально-экономического развития района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/>
        </p:nvGraphicFramePr>
        <p:xfrm>
          <a:off x="357158" y="1428736"/>
          <a:ext cx="8501122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8215338" y="6429396"/>
            <a:ext cx="60513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в 2016-2018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447692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72396" y="1428736"/>
            <a:ext cx="1571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4429132"/>
            <a:ext cx="1214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14632" y="4559971"/>
            <a:ext cx="88519" cy="93604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357422" y="5143512"/>
            <a:ext cx="543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18,3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29124" y="5214950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6,1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9388" y="5072074"/>
            <a:ext cx="543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21,8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7290" y="2143116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394,1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28794" y="2357430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375,8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8992" y="2214554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387,5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0496" y="2285992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381,4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/>
          <p:cNvGraphicFramePr/>
          <p:nvPr/>
        </p:nvGraphicFramePr>
        <p:xfrm>
          <a:off x="285720" y="1071546"/>
          <a:ext cx="8643998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464301"/>
            <a:ext cx="433362" cy="179410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76368" y="4391531"/>
            <a:ext cx="85214" cy="8292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766998" y="4122695"/>
            <a:ext cx="89451" cy="86195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2018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15370" cy="868346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% и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935860505"/>
              </p:ext>
            </p:extLst>
          </p:nvPr>
        </p:nvGraphicFramePr>
        <p:xfrm>
          <a:off x="1428728" y="1714488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6500826" y="3357562"/>
          <a:ext cx="2143140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571472" y="5000636"/>
          <a:ext cx="2000264" cy="26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571472" y="3071810"/>
          <a:ext cx="1643074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5" name="Схема 24"/>
          <p:cNvGraphicFramePr/>
          <p:nvPr/>
        </p:nvGraphicFramePr>
        <p:xfrm>
          <a:off x="714348" y="2285992"/>
          <a:ext cx="1857388" cy="2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428596" y="3714752"/>
          <a:ext cx="17145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30" name="TextBox 1"/>
          <p:cNvSpPr txBox="1"/>
          <p:nvPr/>
        </p:nvSpPr>
        <p:spPr>
          <a:xfrm>
            <a:off x="5715008" y="407194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1" name="TextBox 1"/>
          <p:cNvSpPr txBox="1"/>
          <p:nvPr/>
        </p:nvSpPr>
        <p:spPr>
          <a:xfrm>
            <a:off x="3786182" y="178592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3" name="TextBox 1"/>
          <p:cNvSpPr txBox="1"/>
          <p:nvPr/>
        </p:nvSpPr>
        <p:spPr>
          <a:xfrm>
            <a:off x="5643570" y="3357562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34" name="TextBox 1"/>
          <p:cNvSpPr txBox="1"/>
          <p:nvPr/>
        </p:nvSpPr>
        <p:spPr>
          <a:xfrm>
            <a:off x="4714876" y="235743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4" name="TextBox 1"/>
          <p:cNvSpPr txBox="1"/>
          <p:nvPr/>
        </p:nvSpPr>
        <p:spPr>
          <a:xfrm>
            <a:off x="5429256" y="2714620"/>
            <a:ext cx="955725" cy="29914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45" name="TextBox 1"/>
          <p:cNvSpPr txBox="1"/>
          <p:nvPr/>
        </p:nvSpPr>
        <p:spPr>
          <a:xfrm>
            <a:off x="4071934" y="2143116"/>
            <a:ext cx="428628" cy="357190"/>
          </a:xfrm>
          <a:prstGeom prst="rect">
            <a:avLst/>
          </a:prstGeom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51" name="TextBox 1"/>
          <p:cNvSpPr txBox="1"/>
          <p:nvPr/>
        </p:nvSpPr>
        <p:spPr>
          <a:xfrm>
            <a:off x="2571736" y="3786190"/>
            <a:ext cx="897767" cy="2812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142976" y="5715016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Доходов – 401,3 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83618798"/>
              </p:ext>
            </p:extLst>
          </p:nvPr>
        </p:nvGraphicFramePr>
        <p:xfrm>
          <a:off x="285720" y="1214422"/>
          <a:ext cx="8643998" cy="435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49561767"/>
              </p:ext>
            </p:extLst>
          </p:nvPr>
        </p:nvGraphicFramePr>
        <p:xfrm>
          <a:off x="274437" y="911899"/>
          <a:ext cx="8514811" cy="535398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569112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33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городских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6258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6704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518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7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7190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86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818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48064" y="6093296"/>
            <a:ext cx="871736" cy="628179"/>
          </a:xfrm>
        </p:spPr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grpSp>
        <p:nvGrpSpPr>
          <p:cNvPr id="2" name="Группа 8"/>
          <p:cNvGrpSpPr/>
          <p:nvPr/>
        </p:nvGrpSpPr>
        <p:grpSpPr>
          <a:xfrm>
            <a:off x="428596" y="6021288"/>
            <a:ext cx="1224145" cy="586703"/>
            <a:chOff x="1257288" y="3815536"/>
            <a:chExt cx="1285970" cy="1046990"/>
          </a:xfrm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257288" y="3815536"/>
              <a:ext cx="1285970" cy="104699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1299472" y="3815536"/>
              <a:ext cx="1201602" cy="104699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34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11"/>
          <p:cNvGrpSpPr/>
          <p:nvPr/>
        </p:nvGrpSpPr>
        <p:grpSpPr>
          <a:xfrm>
            <a:off x="1733441" y="5929330"/>
            <a:ext cx="1195485" cy="678662"/>
            <a:chOff x="-2196244" y="2920368"/>
            <a:chExt cx="1038359" cy="479451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2196244" y="2980943"/>
              <a:ext cx="1038359" cy="4022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-2150664" y="2920368"/>
              <a:ext cx="936104" cy="4794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34 тыс. рублей на 1 жителя</a:t>
              </a:r>
              <a:endParaRPr lang="ru-RU" sz="1200" kern="1200" dirty="0"/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3131716" y="6011311"/>
            <a:ext cx="1226416" cy="5867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37 тыс. рублей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17"/>
          <p:cNvGrpSpPr/>
          <p:nvPr/>
        </p:nvGrpSpPr>
        <p:grpSpPr>
          <a:xfrm>
            <a:off x="4650778" y="5952151"/>
            <a:ext cx="1490251" cy="705025"/>
            <a:chOff x="1579001" y="3682733"/>
            <a:chExt cx="1577143" cy="733132"/>
          </a:xfrm>
          <a:scene3d>
            <a:camera prst="orthographicFront"/>
            <a:lightRig rig="flat" dir="t"/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692235" y="3724231"/>
              <a:ext cx="1350675" cy="55711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579001" y="3682733"/>
              <a:ext cx="1577143" cy="7331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12</a:t>
              </a: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Группа 21"/>
          <p:cNvGrpSpPr/>
          <p:nvPr/>
        </p:nvGrpSpPr>
        <p:grpSpPr>
          <a:xfrm flipH="1">
            <a:off x="6129355" y="6000767"/>
            <a:ext cx="1228687" cy="535754"/>
            <a:chOff x="116385" y="349412"/>
            <a:chExt cx="1552038" cy="671424"/>
          </a:xfrm>
          <a:scene3d>
            <a:camera prst="orthographicFront"/>
            <a:lightRig rig="flat" dir="t"/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116385" y="349412"/>
              <a:ext cx="1552038" cy="650589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116386" y="375131"/>
              <a:ext cx="1537292" cy="6457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13 тыс. рублей </a:t>
              </a:r>
            </a:p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latin typeface="Times New Roman" pitchFamily="18" charset="0"/>
                  <a:cs typeface="Times New Roman" pitchFamily="18" charset="0"/>
                </a:rPr>
                <a:t>на 1 жителя</a:t>
              </a:r>
              <a:endParaRPr lang="ru-RU" sz="1200" kern="1200" dirty="0"/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7572396" y="6000768"/>
            <a:ext cx="1190208" cy="519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14 тыс. рублей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1 жителя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3608" y="126876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4048" y="1268761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алоговых и неналоговых доходов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3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Сколько доходов поступило в консолидированный бюджет района в 2016-2018 годах</a:t>
            </a:r>
            <a:endParaRPr lang="ru-RU" sz="2700" dirty="0"/>
          </a:p>
        </p:txBody>
      </p:sp>
      <p:sp>
        <p:nvSpPr>
          <p:cNvPr id="36" name="Овал 35"/>
          <p:cNvSpPr/>
          <p:nvPr/>
        </p:nvSpPr>
        <p:spPr>
          <a:xfrm>
            <a:off x="8429652" y="6500834"/>
            <a:ext cx="571472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Объект 3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763388009"/>
              </p:ext>
            </p:extLst>
          </p:nvPr>
        </p:nvGraphicFramePr>
        <p:xfrm>
          <a:off x="251520" y="1600200"/>
          <a:ext cx="446811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Объект 3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638480265"/>
              </p:ext>
            </p:extLst>
          </p:nvPr>
        </p:nvGraphicFramePr>
        <p:xfrm>
          <a:off x="4483770" y="1638092"/>
          <a:ext cx="4352924" cy="4488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57610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Динамика изменений налоговых и неналоговых доходов консолидированного бюджета за 2016-2018 годы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8591378"/>
              </p:ext>
            </p:extLst>
          </p:nvPr>
        </p:nvGraphicFramePr>
        <p:xfrm>
          <a:off x="285720" y="1500174"/>
          <a:ext cx="864399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Динамика исполнения по основным налоговым доходам консолидированного бюджета за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2017-2018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годы, млн. рублей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97278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56830171"/>
              </p:ext>
            </p:extLst>
          </p:nvPr>
        </p:nvGraphicFramePr>
        <p:xfrm>
          <a:off x="662954" y="1916832"/>
          <a:ext cx="7818091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60432" y="6453336"/>
            <a:ext cx="57606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из  бюджетов других уровней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376518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4282" y="1285860"/>
            <a:ext cx="4143404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 на выравнивание бюджетной обеспеченности и поддержку мер сбалансированности бюджетов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2844" y="2428868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2844" y="3286124"/>
            <a:ext cx="421484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4282" y="4143380"/>
            <a:ext cx="421484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6072206"/>
            <a:ext cx="550072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получено 262,6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4857752" y="1500174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857752" y="2428868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857752" y="3357562"/>
            <a:ext cx="1214446" cy="57150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857752" y="4286256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357950" y="1357298"/>
            <a:ext cx="2500330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80,5 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29388" y="2357430"/>
            <a:ext cx="2500330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153,6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429388" y="3286124"/>
            <a:ext cx="2428892" cy="64294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26,6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500826" y="4128394"/>
            <a:ext cx="2428892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1,7 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857752" y="5143512"/>
            <a:ext cx="1214446" cy="64294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500826" y="5072074"/>
            <a:ext cx="2428892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0,2 млн. руб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85720" y="5072074"/>
            <a:ext cx="4214842" cy="92869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Прочие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80312" y="1250534"/>
            <a:ext cx="1477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5" y="404665"/>
            <a:ext cx="786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районного бюджета по налоговым доходам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26514398"/>
              </p:ext>
            </p:extLst>
          </p:nvPr>
        </p:nvGraphicFramePr>
        <p:xfrm>
          <a:off x="142845" y="1643049"/>
          <a:ext cx="8858311" cy="4500596"/>
        </p:xfrm>
        <a:graphic>
          <a:graphicData uri="http://schemas.openxmlformats.org/drawingml/2006/table">
            <a:tbl>
              <a:tblPr/>
              <a:tblGrid>
                <a:gridCol w="2489522"/>
                <a:gridCol w="848700"/>
                <a:gridCol w="925000"/>
                <a:gridCol w="828981"/>
                <a:gridCol w="880526"/>
                <a:gridCol w="1053693"/>
                <a:gridCol w="898318"/>
                <a:gridCol w="933571"/>
              </a:tblGrid>
              <a:tr h="1505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за 2017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2018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 на 2018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 за 2018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за 2018 год к первоначальному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за 2018 год к уточненному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 2018 года к 2017 году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4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107 323,9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99 996,0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99 996,0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115 197,8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62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Единый налог на вмененный доход для отдельных видов деятельности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2 672,8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2 479,2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38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Единый сельскохозяйственный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1 111,2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1 067,6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1 067,6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4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Государственная пошлина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4 842,3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1 735,4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1 735,4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4 889,7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4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4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115 954,7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105 438,9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105 438,9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123 019,5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166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по неналоговым доходам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0312" y="940078"/>
            <a:ext cx="1408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ыс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85094911"/>
              </p:ext>
            </p:extLst>
          </p:nvPr>
        </p:nvGraphicFramePr>
        <p:xfrm>
          <a:off x="179512" y="1309410"/>
          <a:ext cx="8678769" cy="4773832"/>
        </p:xfrm>
        <a:graphic>
          <a:graphicData uri="http://schemas.openxmlformats.org/drawingml/2006/table">
            <a:tbl>
              <a:tblPr/>
              <a:tblGrid>
                <a:gridCol w="2469624"/>
                <a:gridCol w="841918"/>
                <a:gridCol w="916576"/>
                <a:gridCol w="890130"/>
                <a:gridCol w="796224"/>
                <a:gridCol w="984037"/>
                <a:gridCol w="890130"/>
                <a:gridCol w="890130"/>
              </a:tblGrid>
              <a:tr h="8927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62" marR="8962" marT="8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2017 год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2018 год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 на 2018 год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2018 год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за 2018 год к первоначальному плану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за 2018 год к уточненному плану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 2018 года к 2017 году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89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 виде прибыли, причитающиеся на доли в уставных капиталах(складочных) капитальных хозяйственных товариществ и обществ, или дивиденды по акциям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принадлежащим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муниципальным районам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384,8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274,9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274,9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9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3 160,4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2 080,4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2 080,4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2 776,1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133,4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133,4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47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581,7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573,9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573,9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690,1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120,2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120,2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118,6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85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3 554,1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996,9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2 408,2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241,6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67,8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 имущества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1 956,3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1 914,6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1 914,6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1 924,6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458,0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413,6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413,6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293,2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неналоговые доходы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9 710,5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5 397,5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6 219,4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8 566,8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158,7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137,7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88,2</a:t>
                      </a:r>
                    </a:p>
                  </a:txBody>
                  <a:tcPr marL="8962" marR="8962" marT="8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844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06090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в районный бюджет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388424" y="6446022"/>
            <a:ext cx="616722" cy="2953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fld id="{0DF55276-7436-4E82-921F-7D04667C0D27}" type="slidenum">
              <a:rPr lang="ru-RU" sz="1400" b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22</a:t>
            </a:fld>
            <a:endParaRPr lang="ru-RU" sz="14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0312" y="1124744"/>
            <a:ext cx="1408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ыс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14154830"/>
              </p:ext>
            </p:extLst>
          </p:nvPr>
        </p:nvGraphicFramePr>
        <p:xfrm>
          <a:off x="467544" y="1494075"/>
          <a:ext cx="8280920" cy="4789824"/>
        </p:xfrm>
        <a:graphic>
          <a:graphicData uri="http://schemas.openxmlformats.org/drawingml/2006/table">
            <a:tbl>
              <a:tblPr/>
              <a:tblGrid>
                <a:gridCol w="2385091"/>
                <a:gridCol w="813099"/>
                <a:gridCol w="906266"/>
                <a:gridCol w="787690"/>
                <a:gridCol w="868494"/>
                <a:gridCol w="864096"/>
                <a:gridCol w="864096"/>
                <a:gridCol w="792088"/>
              </a:tblGrid>
              <a:tr h="10708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2017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2018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 на 2018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2018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за 2018 год к первоначальному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за 2018 год к уточненному плану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 2018 года к 2017 году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261 877,5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245 917,4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269 758,10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269 734,4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дотации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69 559,70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80 489,8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80 489,80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80 489,80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19 210,10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18 890,5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26 599,10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26 596,60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165 131,20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138 767,8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153 599,10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153 589,30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8 147,00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7 769,3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9 432,20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9 420,80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67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бюджетов муниципальных районов от возврата остатков субсидий и субвенций прошлых лет из бюджетов поселений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984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из бюджетов муниципальных районов</a:t>
                      </a:r>
                      <a:b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-505,60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-680,70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-680,70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969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/>
        </p:nvGraphicFramePr>
        <p:xfrm>
          <a:off x="285720" y="1285860"/>
          <a:ext cx="8429684" cy="351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8388424" y="6429396"/>
            <a:ext cx="616722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58214" y="6357958"/>
            <a:ext cx="571504" cy="357166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4929198"/>
            <a:ext cx="214314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31,8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00430" y="4929198"/>
            <a:ext cx="1928826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34,0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29322" y="4929198"/>
            <a:ext cx="214314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35,5 тыс. рублей на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жителя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9058" y="192880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403,2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3108" y="271462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379,3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57884" y="164305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410,1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района по расходам в 2016-2017 годах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ертикальный свиток 8"/>
          <p:cNvSpPr/>
          <p:nvPr/>
        </p:nvSpPr>
        <p:spPr>
          <a:xfrm>
            <a:off x="0" y="5857892"/>
            <a:ext cx="9144000" cy="857232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расходов за 2018 год – 410,1 млн. рублей, в т.ч. расходы по отраслям социальной сферы – 260,1 млн. рублей (63,4%)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01090" y="6453336"/>
            <a:ext cx="500066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86776" y="6429396"/>
            <a:ext cx="642942" cy="292079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914399"/>
          <a:ext cx="9144000" cy="502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в 2018 году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/>
        </p:nvGraphicFramePr>
        <p:xfrm>
          <a:off x="142844" y="1142984"/>
          <a:ext cx="8858312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Овал 11"/>
          <p:cNvSpPr/>
          <p:nvPr/>
        </p:nvSpPr>
        <p:spPr>
          <a:xfrm>
            <a:off x="84629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43910" y="6337300"/>
            <a:ext cx="490526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1322365" y="1820851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Вертикальный свиток 13"/>
          <p:cNvSpPr/>
          <p:nvPr/>
        </p:nvSpPr>
        <p:spPr>
          <a:xfrm>
            <a:off x="285720" y="5429264"/>
            <a:ext cx="5143536" cy="1228696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расходов 379,5 млн. рублей, в т.ч. расходы по отраслям социальной сферы – 233,5 млн. рублей (61,5%)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71670" y="4143380"/>
            <a:ext cx="10326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169,9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4876" y="4143380"/>
            <a:ext cx="9685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15,9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5000628" y="4000504"/>
            <a:ext cx="28575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 flipH="1" flipV="1">
            <a:off x="4021930" y="1845470"/>
            <a:ext cx="566739" cy="1333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29058" y="2643182"/>
            <a:ext cx="1071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44,5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2910" y="2714620"/>
            <a:ext cx="9685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47,5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4357686" y="2143116"/>
            <a:ext cx="571504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714876" y="1928802"/>
            <a:ext cx="857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5,3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00496" y="1285860"/>
            <a:ext cx="857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0,3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28926" y="2000240"/>
            <a:ext cx="1000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43,7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10800000">
            <a:off x="857224" y="2214554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14282" y="2000240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13,0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rot="10800000">
            <a:off x="1000100" y="1714488"/>
            <a:ext cx="428628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28596" y="1428736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3,1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14414" y="1357298"/>
            <a:ext cx="1000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3,6 млн. руб.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14282" y="214290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spcBef>
                <a:spcPct val="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отраслям </a:t>
            </a:r>
          </a:p>
          <a:p>
            <a:pPr lvl="0" algn="ctr" defTabSz="1022350">
              <a:spcBef>
                <a:spcPct val="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 %   и  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8501090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8117" y="6329176"/>
            <a:ext cx="57150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26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142985"/>
          <a:ext cx="8858313" cy="5236091"/>
        </p:xfrm>
        <a:graphic>
          <a:graphicData uri="http://schemas.openxmlformats.org/drawingml/2006/table">
            <a:tbl>
              <a:tblPr/>
              <a:tblGrid>
                <a:gridCol w="1890342"/>
                <a:gridCol w="938065"/>
                <a:gridCol w="909638"/>
                <a:gridCol w="1055323"/>
                <a:gridCol w="980704"/>
                <a:gridCol w="1037556"/>
                <a:gridCol w="1051770"/>
                <a:gridCol w="994915"/>
              </a:tblGrid>
              <a:tr h="185601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 руб.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31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2017 год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Первоначальный план на 2018 год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2018 год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за 2018 год к первоначальному плану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за 2018 год к уточненному плану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2018 года к 2017 году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44 756,0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50 359,4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46 262,5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43 655,5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86,7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305,2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9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безопасность и правоохранительная деятельность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3 015,9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4 732,9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5 937,2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5 344,7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177,2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56 806,8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35 204,5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46 404,2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44 483,9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126,4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78,3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8 698,4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25 698,0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30 483,5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15 912,0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52,2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20,3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20,3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20,3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20,3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168 715,6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170 058,6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172 535,1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169 885,4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100,7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46 296,1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44 317,0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47 867,0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47 509,7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107,2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99,3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11 462,8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8 758,4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13 563,0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13 004,3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1 831,8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1 961,9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3 119,6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3 087,2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168,5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3 576,6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3 610,8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3 610,8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3 610,8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35 889,1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31 826,7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32 648,6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32 648,6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91,0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</a:p>
                  </a:txBody>
                  <a:tcPr marL="6176" marR="6176" marT="61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381 374,6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376 882,4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402 785,7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379 496,3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100,7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94,2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99,5</a:t>
                      </a:r>
                    </a:p>
                  </a:txBody>
                  <a:tcPr marL="6176" marR="6176" marT="61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5720" y="142852"/>
            <a:ext cx="864399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по функциональной классификации расходов (разделам)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/>
        </p:nvGraphicFramePr>
        <p:xfrm>
          <a:off x="142844" y="1357298"/>
          <a:ext cx="8786874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видам расходов, млн. рублей и %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10" name="Овал 9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1472" y="5786454"/>
            <a:ext cx="571504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 расходов – 379,5 млн.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71802" y="2143116"/>
            <a:ext cx="114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65,1 млн. руб.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1000100" y="3357562"/>
            <a:ext cx="1214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192,2 млн.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4357686" y="1928802"/>
            <a:ext cx="114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14,9 млн. руб.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00628" y="2214554"/>
            <a:ext cx="114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10,9 млн. руб.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805485" y="3000373"/>
            <a:ext cx="114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4,7 млн. руб.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4000496" y="3286124"/>
            <a:ext cx="114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57,8 млн. руб.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095411489"/>
              </p:ext>
            </p:extLst>
          </p:nvPr>
        </p:nvGraphicFramePr>
        <p:xfrm>
          <a:off x="285720" y="836712"/>
          <a:ext cx="8534752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Стрелка вниз 13"/>
          <p:cNvSpPr/>
          <p:nvPr/>
        </p:nvSpPr>
        <p:spPr>
          <a:xfrm>
            <a:off x="7072330" y="1142984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000232" y="1142984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1357299"/>
            <a:ext cx="400052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4,1 млн. рублей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(1,1% всех расходов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357299"/>
            <a:ext cx="400052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Муниципальных программ на сумму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375,4 млн. рублей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(98,9% всех расходов), в том числе: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286776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4497" y="6418107"/>
            <a:ext cx="376254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8099" y="1857367"/>
          <a:ext cx="9010653" cy="4457122"/>
        </p:xfrm>
        <a:graphic>
          <a:graphicData uri="http://schemas.openxmlformats.org/drawingml/2006/table">
            <a:tbl>
              <a:tblPr/>
              <a:tblGrid>
                <a:gridCol w="3393323"/>
                <a:gridCol w="776272"/>
                <a:gridCol w="776272"/>
                <a:gridCol w="799201"/>
                <a:gridCol w="707489"/>
                <a:gridCol w="815578"/>
                <a:gridCol w="904013"/>
                <a:gridCol w="838505"/>
              </a:tblGrid>
              <a:tr h="121664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в 2017 году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на 2018 год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2018 год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в 2018 году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 за 2018 год к первоначальному плану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 за 2018 год к уточненному плану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 2018 года к исполнению 2017 года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38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-всего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381 374,6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376 882,4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402 785,7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379 496,3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38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Программные расходы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370 862,2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372 923,9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398 574,1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375 439,1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38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по программам: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529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152 475,1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151 989,8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153 904,9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151 296,6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граждан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1 109,3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4 458,8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4 509,8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4 027,7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363,1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01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граждан Княгининского района Нижегородской области доступным и комфортным жильем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6 453,8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3 424,7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8 031,5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7 954,8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232,3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92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7 684,8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27 617,7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29 720,6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14 389,9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187,3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0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50 628,4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48 970,7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52 630,4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52 273,1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0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Информационное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29 864,8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31 719,0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32 478,3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31 834,9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25571" y="6383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районного бюджета за 2018 год по муниципальным программам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095411489"/>
              </p:ext>
            </p:extLst>
          </p:nvPr>
        </p:nvGraphicFramePr>
        <p:xfrm>
          <a:off x="285720" y="836712"/>
          <a:ext cx="8534752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Стрелка вниз 13"/>
          <p:cNvSpPr/>
          <p:nvPr/>
        </p:nvSpPr>
        <p:spPr>
          <a:xfrm>
            <a:off x="7072330" y="1142984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000232" y="1142984"/>
            <a:ext cx="214314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1357299"/>
            <a:ext cx="400052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4,1 млн. рублей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(1,1% всех расходов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357299"/>
            <a:ext cx="400052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Муниципальных программ на сумму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375,4 млн. рублей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(98,9% всех расходов), в том числе: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429652" y="6429396"/>
            <a:ext cx="571504" cy="2857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429396"/>
            <a:ext cx="376254" cy="285752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29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18997" y="1843067"/>
          <a:ext cx="8858311" cy="4372017"/>
        </p:xfrm>
        <a:graphic>
          <a:graphicData uri="http://schemas.openxmlformats.org/drawingml/2006/table">
            <a:tbl>
              <a:tblPr/>
              <a:tblGrid>
                <a:gridCol w="3335955"/>
                <a:gridCol w="763147"/>
                <a:gridCol w="763147"/>
                <a:gridCol w="785688"/>
                <a:gridCol w="695527"/>
                <a:gridCol w="801789"/>
                <a:gridCol w="888729"/>
                <a:gridCol w="824329"/>
              </a:tblGrid>
              <a:tr h="1407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в 2017 году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на 2018 год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2018 год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в 2018 году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 за 2018 год к первоначальному плану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 за 2018 год к уточненному плану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 2018 года к исполнению 2017 года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6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физической культуры,  спорта и молодежной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политики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13 863,8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15 319,6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15 924,1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15 852,4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114,3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51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агропромышленного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комплекса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44 206,5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21 993,1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32 308,0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32 298,2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146,9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51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собственностью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247,0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247,0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15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предпринимательства Княгининского района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3 267,0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безопасности жизни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8 200,6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13 642,4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14 366,8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12 633,6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87,9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51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муниципальными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финансами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52 547,2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53 173,1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54 084,7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52 285,3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96,7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153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Улучшение условий и охраны труда в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368,0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368,0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358,4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105,8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57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 расходы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10 512,4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3 958,5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4 211,6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4 057,2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102,5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96,3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38,6</a:t>
                      </a:r>
                    </a:p>
                  </a:txBody>
                  <a:tcPr marL="6655" marR="6655" marT="6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4282" y="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районного бюджета за 2018 год по муниципальным программам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564119833"/>
              </p:ext>
            </p:extLst>
          </p:nvPr>
        </p:nvGraphicFramePr>
        <p:xfrm>
          <a:off x="214282" y="1571612"/>
          <a:ext cx="8786874" cy="478634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367417"/>
                <a:gridCol w="4419457"/>
              </a:tblGrid>
              <a:tr h="86092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45,6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348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79,6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715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20,6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110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и оздоровление детей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4,1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368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20,0 млн. рублей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233642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30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92867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направлено на образование в 2018 году – 169,9 млн. рублей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214290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на образование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121116224"/>
              </p:ext>
            </p:extLst>
          </p:nvPr>
        </p:nvGraphicFramePr>
        <p:xfrm>
          <a:off x="214282" y="1285860"/>
          <a:ext cx="8715436" cy="5192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4778"/>
                <a:gridCol w="931832"/>
                <a:gridCol w="995057"/>
                <a:gridCol w="933769"/>
              </a:tblGrid>
              <a:tr h="4551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729685">
                <a:tc>
                  <a:txBody>
                    <a:bodyPr/>
                    <a:lstStyle/>
                    <a:p>
                      <a:pPr algn="just"/>
                      <a:r>
                        <a:rPr lang="ru-RU" sz="16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муниципальных образовательных учреждений, реализующих</a:t>
                      </a:r>
                      <a:r>
                        <a:rPr lang="ru-RU" sz="16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 общего образования,  здания которых находятся в аварийном состоянии или требуют капитального ремонта, в общей численности муниципальных образовательных учреждений, реализующих программы общего образования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73806">
                <a:tc>
                  <a:txBody>
                    <a:bodyPr/>
                    <a:lstStyle/>
                    <a:p>
                      <a:pPr algn="just"/>
                      <a:r>
                        <a:rPr lang="ru-RU" sz="16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Обеспеченность детей дошкольного возраста местами в дошкольных образовательных</a:t>
                      </a:r>
                      <a:r>
                        <a:rPr lang="ru-RU" sz="16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учреждениях (количество мест на 1000 детей)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749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776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812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92432">
                <a:tc>
                  <a:txBody>
                    <a:bodyPr/>
                    <a:lstStyle/>
                    <a:p>
                      <a:pPr algn="just"/>
                      <a:r>
                        <a:rPr lang="ru-RU" sz="16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школ,</a:t>
                      </a:r>
                      <a:r>
                        <a:rPr lang="ru-RU" sz="16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реализующих программы общего образования, имеющих физкультурных зал, в общей численности школ, реализующих программы общего образования, (%)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/>
                </a:tc>
              </a:tr>
              <a:tr h="1092432">
                <a:tc>
                  <a:txBody>
                    <a:bodyPr/>
                    <a:lstStyle/>
                    <a:p>
                      <a:pPr algn="just"/>
                      <a:r>
                        <a:rPr lang="ru-RU" sz="16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школ, не сдавших единых государственный экзамен по обязательным предметам, в общей численности выпускников школ, (%)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8429652" y="6453336"/>
            <a:ext cx="571504" cy="261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500834"/>
            <a:ext cx="376254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57166"/>
            <a:ext cx="8429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образовании в 2016-2018 годах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785786" y="1785926"/>
            <a:ext cx="8001056" cy="3429024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429652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57158" y="1714488"/>
          <a:ext cx="5715040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3649347"/>
              </p:ext>
            </p:extLst>
          </p:nvPr>
        </p:nvGraphicFramePr>
        <p:xfrm>
          <a:off x="500034" y="2214555"/>
          <a:ext cx="8286808" cy="265659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143668"/>
                <a:gridCol w="2143140"/>
              </a:tblGrid>
              <a:tr h="48254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34,5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254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Кинематография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445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кинематографии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705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на развитие сферы культуры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Сколько бюджетных средств было направлено на развитие сферы культуры в 2018 году, млн. руб.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7468463"/>
              </p:ext>
            </p:extLst>
          </p:nvPr>
        </p:nvGraphicFramePr>
        <p:xfrm>
          <a:off x="0" y="1308219"/>
          <a:ext cx="9093200" cy="5520309"/>
        </p:xfrm>
        <a:graphic>
          <a:graphicData uri="http://schemas.openxmlformats.org/drawingml/2006/table">
            <a:tbl>
              <a:tblPr/>
              <a:tblGrid>
                <a:gridCol w="2328564"/>
                <a:gridCol w="809967"/>
                <a:gridCol w="5954669"/>
              </a:tblGrid>
              <a:tr h="603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том числе расходы по подпрограммам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Расходы  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тыс.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рублей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2018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2185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Всего,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том числе по подпрограммам: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Наследие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Развитие дополнительного музыкального образования детей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Развитие внутреннего культурно-познавательного туризма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Развитие молодежной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политики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Финансовое и хозяйственное обеспечение деятельности учреждений культуры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Обеспечение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реализации муниципальной программы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52 273,1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34873,3</a:t>
                      </a: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4794,1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14,0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90,0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11812,7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689,0</a:t>
                      </a: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</a:t>
                      </a: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В рамках программы работа строилась по приоритетным направлениям: гражданско-патриотическое воспитание, духовно-нравственное воспитание, формирование здорового образа жизни, художественно-эстетическое образование и развитие народного художественного творчества, экология и краеведение.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Проведены на высоком качественном уровне </a:t>
                      </a:r>
                      <a:r>
                        <a:rPr lang="ru-RU" sz="125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брендовые</a:t>
                      </a: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районные и межрайонные мероприятия «Княгиня», «Князь», «Серебряные струны», «Журавли».Театральная студия «Стремление»</a:t>
                      </a:r>
                      <a:r>
                        <a:rPr lang="ru-RU" sz="125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представляет </a:t>
                      </a: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премьеры спектаклей – музыкальных сказок.</a:t>
                      </a:r>
                    </a:p>
                    <a:p>
                      <a:pPr indent="4495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социально-культурной среды сельского сообщества. На базе клубов функционировали 10 клубных любительских объединений с количеством участников - 135 чел : семейный - 1  с количеством 38 чел; женский -1  с количеством 15 чел;</a:t>
                      </a:r>
                      <a:r>
                        <a:rPr lang="ru-RU" sz="125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спортивно-оздоровительные- 8  с количеством 82 чел.</a:t>
                      </a:r>
                    </a:p>
                    <a:p>
                      <a:pPr algn="just"/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Продолжает свою работу  клуб молодых семей «Двое +».Члены клуба активные участники и организаторы многих районных мероприятий, в частности ежегодного конкурса фото - видео презентаций «Княгининский </a:t>
                      </a:r>
                      <a:r>
                        <a:rPr lang="ru-RU" sz="125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кРАЙ</a:t>
                      </a: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территория любви», проводимый краеведческим музеем. </a:t>
                      </a:r>
                    </a:p>
                    <a:p>
                      <a:pPr algn="just"/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При РДК организовалась группа  по интересам женщин «Кому за…», желающих обучиться латиноамериканским танцам.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Библиотеки района стали инициаторами новой традиции – отмечать День дарения книг 14 февраля ежегодно.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Реализован проект «Лето в городе. Выступления музыкантов, творческих танцевальных и вокальных  коллективов, выставки, игровые программы, поэтические акции  и др. В проекте приняли участие более 2000 жителей, в том числе молодежь, дети.</a:t>
                      </a:r>
                    </a:p>
                    <a:p>
                      <a:pPr algn="just"/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ea typeface="Malgun Gothic" pitchFamily="34" charset="-127"/>
                        <a:cs typeface="Times New Roman" pitchFamily="18" charset="0"/>
                      </a:endParaRPr>
                    </a:p>
                  </a:txBody>
                  <a:tcPr marL="44978" marR="44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Княгининского района Нижегородской области" на 2017-2021 годы</a:t>
            </a:r>
            <a:endParaRPr lang="ru-RU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60432" y="6525344"/>
            <a:ext cx="540724" cy="1898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525344"/>
            <a:ext cx="434272" cy="18980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34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9774134"/>
              </p:ext>
            </p:extLst>
          </p:nvPr>
        </p:nvGraphicFramePr>
        <p:xfrm>
          <a:off x="214282" y="1285860"/>
          <a:ext cx="8715436" cy="521917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715436"/>
              </a:tblGrid>
              <a:tr h="342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>
                    <a:gradFill flip="none" rotWithShape="1"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483735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Центральная библиотека положила начало двум новым фестивалям на Княгининской земле. Фестиваль поэтического творчества «Княгининская лира»,  Фестиваль женской поэзии «Разнотравье».</a:t>
                      </a:r>
                    </a:p>
                    <a:p>
                      <a:pPr algn="just"/>
                      <a:r>
                        <a:rPr lang="ru-RU" sz="16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2018 – Год добровольца (волонтёра)  в России. Волонтеры приняли активное участие в районных молодежных форумах и акциях «Хочу делать добро», в однодневной смене молодежного актива Княгининского района «Лидер года-2018», </a:t>
                      </a:r>
                      <a:r>
                        <a:rPr lang="ru-RU" sz="1600" b="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«Замечательные люди».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– 100-летие ВЛКСМ в Центральной библиотеке для представителей самой многочисленной комсомольской организации района была организованна</a:t>
                      </a:r>
                      <a:r>
                        <a:rPr lang="ru-RU" sz="1600" b="0" u="non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Комсомольская тусовка «Беспокойные сердца». В музее прошла историко-познавательная </a:t>
                      </a:r>
                      <a:r>
                        <a:rPr lang="ru-RU" sz="1600" b="0" u="non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квест-игра</a:t>
                      </a:r>
                      <a:r>
                        <a:rPr lang="ru-RU" sz="1600" b="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«Комсомольскими тропами».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Все учреждения культуры района активно участвуют в районной программе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«Комплексные меры противодействия злоупотреблению наркотиками и их незаконному обороту», операции «Подросток». В рамках программы и операции «Подросток» проведено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мероприятие, в них приняло участие 405 несовершеннолетних детей. Дети из групп риска привлекаются к участию в кружках и мероприятиях, находятся на особом контроле.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Важнейшую роль в эстетическом воспитании и развитии детей, в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предпрофессиональной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музыкальной подготовке молодежи играет «Детская музыкальная школа».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школе функционируют 5 творческих коллективов: вокальный ансамбль «София», оркестр баянов, хор, трио баянистов, вокально-инструментальный ансамбль преподавателей.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Было проведено 40 различных мероприятий. 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Учащиеся принимали участие в 11 областных, зональных, Всероссийских конкурсах и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олимпиадах.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978" marR="44978" marT="0" marB="0"/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культуры Княгининского района Нижегородской области" на 2017-2021 годы</a:t>
            </a:r>
            <a:endParaRPr lang="ru-RU"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714348" y="1000108"/>
            <a:ext cx="7715304" cy="5357850"/>
          </a:xfrm>
          <a:prstGeom prst="ellips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6572264" y="6429396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192916"/>
              </p:ext>
            </p:extLst>
          </p:nvPr>
        </p:nvGraphicFramePr>
        <p:xfrm>
          <a:off x="214282" y="1714489"/>
          <a:ext cx="8640960" cy="400052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904656"/>
                <a:gridCol w="1008112"/>
                <a:gridCol w="864096"/>
                <a:gridCol w="864096"/>
              </a:tblGrid>
              <a:tr h="471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2016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>
                    <a:gradFill>
                      <a:gsLst>
                        <a:gs pos="0">
                          <a:schemeClr val="tx2">
                            <a:lumMod val="60000"/>
                            <a:lumOff val="40000"/>
                          </a:schemeClr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6641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Уровень удовлетворенности граждан Княгининского района  (% 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  <a:tr h="6510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культурно-массовых мероприятий (ед.)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3662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3760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3764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  <a:tr h="7129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 библиотек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(тыс.ед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  <a:tr h="7193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Среднегодовое число посещения музея (ед.)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2650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2743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3158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  <a:tr h="7812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Публичные библиотеки, подключенные к сети Интернет (%)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53,3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 anchor="ctr"/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 "Развитие культуры Княгининского района Нижегородской области" на 2017-2021 годы </a:t>
            </a:r>
            <a:endParaRPr lang="ru-RU" sz="2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\Desktop\O17CKtxJYt8.jpg"/>
          <p:cNvPicPr>
            <a:picLocks noChangeAspect="1" noChangeArrowheads="1"/>
          </p:cNvPicPr>
          <p:nvPr/>
        </p:nvPicPr>
        <p:blipFill>
          <a:blip r:embed="rId2">
            <a:lum bright="49000" contrast="-64000"/>
          </a:blip>
          <a:srcRect/>
          <a:stretch>
            <a:fillRect/>
          </a:stretch>
        </p:blipFill>
        <p:spPr bwMode="auto">
          <a:xfrm>
            <a:off x="0" y="1142984"/>
            <a:ext cx="9144000" cy="567213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Овал 5"/>
          <p:cNvSpPr/>
          <p:nvPr/>
        </p:nvSpPr>
        <p:spPr>
          <a:xfrm>
            <a:off x="8408642" y="6526762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6572264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00189274"/>
              </p:ext>
            </p:extLst>
          </p:nvPr>
        </p:nvGraphicFramePr>
        <p:xfrm>
          <a:off x="142844" y="1268760"/>
          <a:ext cx="8821644" cy="5268849"/>
        </p:xfrm>
        <a:graphic>
          <a:graphicData uri="http://schemas.openxmlformats.org/drawingml/2006/table">
            <a:tbl>
              <a:tblPr/>
              <a:tblGrid>
                <a:gridCol w="2214578"/>
                <a:gridCol w="785818"/>
                <a:gridCol w="5821248"/>
              </a:tblGrid>
              <a:tr h="5821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3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том числе расходы по подпрограммам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Расходы  тыс. рублей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Сведения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о результатах реализации муниципальной программы </a:t>
                      </a:r>
                      <a:r>
                        <a:rPr lang="ru-RU" sz="1300" b="1" dirty="0" smtClean="0">
                          <a:latin typeface="Times New Roman"/>
                          <a:ea typeface="Calibri"/>
                          <a:cs typeface="Times New Roman"/>
                        </a:rPr>
                        <a:t>за 2018 </a:t>
                      </a: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5596">
                <a:tc>
                  <a:txBody>
                    <a:bodyPr/>
                    <a:lstStyle/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18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, в том числе по подпрограммам: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1.Развитие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физической культуры и массового спорта, развитие  спорта высших достижений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2.Обеспечение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реализации муниципальной программы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852,4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15 170,9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681,5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районе сложилась система организации </a:t>
                      </a:r>
                      <a:r>
                        <a:rPr lang="ru-RU" sz="16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физкультурно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оздоровительных и спортивно - массовых мероприятий.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Ежегодно формируется календарный план спортивно-массовых мероприятий. В течение 2018 года в районе проведено 368 спортивных мероприятий районного, зонального и областного уровней. В соревнованиях приняли участие </a:t>
                      </a:r>
                      <a:r>
                        <a:rPr lang="ru-RU" sz="1600" kern="12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</a:t>
                      </a:r>
                    </a:p>
                    <a:p>
                      <a:pPr algn="just"/>
                      <a:r>
                        <a:rPr lang="ru-RU" sz="1600" kern="12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045 человек.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Организация работы по физкультуре и спорту осуществляется по следующим направлениям:</a:t>
                      </a:r>
                    </a:p>
                    <a:p>
                      <a:pPr lvl="0"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- учебные занятия по физкультуре по расписанию;</a:t>
                      </a:r>
                    </a:p>
                    <a:p>
                      <a:pPr lvl="0"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- </a:t>
                      </a:r>
                      <a:r>
                        <a:rPr lang="ru-RU" sz="16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внеучебные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занятия в спортивных секциях; </a:t>
                      </a:r>
                    </a:p>
                    <a:p>
                      <a:pPr lvl="0"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организация соревновательной спортивной работы;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-организация массовой </a:t>
                      </a:r>
                      <a:r>
                        <a:rPr lang="ru-RU" sz="16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спортивно-досуговой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деятельности молодежи.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базе </a:t>
                      </a:r>
                      <a:r>
                        <a:rPr lang="ru-RU" sz="16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ФОКа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«Молодежный» проведены мероприятия 3-х областных соревнований: первенства Нижегородской области по хоккею, футболу, волейболу. В районе развивается пауэрлифтинг, число занимающихся этим видом спорта растет, в том числе среди девушек. 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28596" y="142852"/>
            <a:ext cx="854395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 и спорта Княгининского района Нижегородской области" на 2017-2021 годы</a:t>
            </a:r>
            <a:endParaRPr lang="ru-RU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214282" y="1500174"/>
            <a:ext cx="8572560" cy="5143536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1316931"/>
              </p:ext>
            </p:extLst>
          </p:nvPr>
        </p:nvGraphicFramePr>
        <p:xfrm>
          <a:off x="142844" y="1571612"/>
          <a:ext cx="8858312" cy="4929221"/>
        </p:xfrm>
        <a:graphic>
          <a:graphicData uri="http://schemas.openxmlformats.org/drawingml/2006/table">
            <a:tbl>
              <a:tblPr/>
              <a:tblGrid>
                <a:gridCol w="8858312"/>
              </a:tblGrid>
              <a:tr h="2918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Сведения о результатах реализации муниципальной программы за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2018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732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районе работает Детско-юношеская спортивная школа. На конец отчетного периода в ДЮСШ занимается 380 человек. 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Воспитанники ДЮСШ  успешно выступают в областных, всероссийских и международных соревнованиях,  лучшие результаты в 2018 году показали: 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- </a:t>
                      </a:r>
                      <a:r>
                        <a:rPr lang="ru-RU" sz="1600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Исхаков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Надир - чемпион Мира по тайскому боксу среди молодежи, чемпион России, серебряный призер чемпионата Европы; 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- Алексеев Иван занял 3 место на чемпионате России по тайскому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боксу, 1 место на чемпионате Северо-Западного и Центрального федеральных округов по тайскому боксу.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По таким видам спорта как тайский бокс и пауэрлифтинг, плавание за 2018 год подготовлены восемь кандидатов в мастера спорта,  два спортсмена получили первый юношеский разряд, трем спортсменам присвоен второй юношеский разряд, два спортсмена получили второй спортивный разряд,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трем спортсменам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присвоен первый спортивный разряд, три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спортсмена получили третий спортивный разряд.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Организованна работа групп здоровья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для граждан пожилого возраста и инвалидов. Команды с лучшими результатами, становятся  участниками областной Спартакиады.</a:t>
                      </a:r>
                      <a:endParaRPr lang="ru-RU" sz="1600" kern="1200" baseline="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2018 году продолжилась пропагандистская компания по продвижению ГТО.</a:t>
                      </a:r>
                    </a:p>
                  </a:txBody>
                  <a:tcPr marL="45218" marR="452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в рамках муниципальной программы  "Развитие физической культуры, спорта и молодежной политики Княгининского района Нижегородской области" на 2017-2021 годы</a:t>
            </a:r>
            <a:endParaRPr lang="ru-RU" sz="2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233642" cy="500043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38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428736"/>
          <a:ext cx="8786873" cy="5015015"/>
        </p:xfrm>
        <a:graphic>
          <a:graphicData uri="http://schemas.openxmlformats.org/drawingml/2006/table">
            <a:tbl>
              <a:tblPr/>
              <a:tblGrid>
                <a:gridCol w="4651872"/>
                <a:gridCol w="1378333"/>
                <a:gridCol w="1378333"/>
                <a:gridCol w="1378335"/>
              </a:tblGrid>
              <a:tr h="78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2016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2017 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smtClean="0">
                          <a:latin typeface="Times New Roman"/>
                          <a:ea typeface="Calibri"/>
                          <a:cs typeface="Times New Roman"/>
                        </a:rPr>
                        <a:t>2018год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644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Доля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граждан,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систематически занимающихся физической культурой и спортом, в общей численности населения района(%)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52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69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79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1748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Ежедневная  пропускная способность спортивных сооружений(чел)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1574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1654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1654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4095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Доля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молодежи, участвующей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 областных и районных молодежных проектах, мероприятий(%)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74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84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88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18" marR="452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42844" y="142852"/>
            <a:ext cx="90011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</a:t>
            </a:r>
            <a:r>
              <a:rPr lang="ru-RU" sz="22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муниципальной программы  "Развитие физической культуры и спорта Княгининского района Нижегородской области" на 2017-2021 годы</a:t>
            </a:r>
            <a:endParaRPr lang="ru-RU" sz="22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16576" y="5949280"/>
            <a:ext cx="8813142" cy="75694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консолидированного бюджета на социальную политику за 2018 год составили 14,8 млн.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785918" y="1500174"/>
          <a:ext cx="5286412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Овал 1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01090" y="6357958"/>
            <a:ext cx="400024" cy="500042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39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142844" y="5277696"/>
            <a:ext cx="8858312" cy="50006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 счет средств бюджетов поселений на пенсионное обеспечение направлено 1,8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45150" y="836712"/>
            <a:ext cx="8784568" cy="58917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за счет средств районного бюджета составили 13,0 млн. рублей, в том числе: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214290"/>
            <a:ext cx="8358246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в области социальной политики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40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с двумя вырезанными противолежащими углами 25"/>
          <p:cNvSpPr/>
          <p:nvPr/>
        </p:nvSpPr>
        <p:spPr>
          <a:xfrm>
            <a:off x="138096" y="1219201"/>
            <a:ext cx="8791622" cy="495287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Организация деятельности комиссии по делам несовершеннолетних и защите их прав Княгининского района– 452,9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142844" y="3286124"/>
            <a:ext cx="8786874" cy="4286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Проведены мероприятия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организации временной занятости несовершеннолетних граждан – 105,1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с двумя вырезанными противолежащими углами 27"/>
          <p:cNvSpPr/>
          <p:nvPr/>
        </p:nvSpPr>
        <p:spPr>
          <a:xfrm>
            <a:off x="142844" y="2357430"/>
            <a:ext cx="8786874" cy="50006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Оказана материальная помощь гражданам пожилого возраста и семьям с детьми, находящимся в трудной жизненной ситуации  - 142,0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с двумя вырезанными противолежащими углами 28"/>
          <p:cNvSpPr/>
          <p:nvPr/>
        </p:nvSpPr>
        <p:spPr>
          <a:xfrm>
            <a:off x="142844" y="2928934"/>
            <a:ext cx="8786874" cy="28575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Предоставлены меры социальной поддержки гражданам при газификации домовладений – 45,0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с двумя вырезанными противолежащими углами 32"/>
          <p:cNvSpPr/>
          <p:nvPr/>
        </p:nvSpPr>
        <p:spPr>
          <a:xfrm>
            <a:off x="142844" y="3786190"/>
            <a:ext cx="8786874" cy="50006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Произведены ежегодные единовременные социальные выплаты Почетным гражданам Княгининского района – 120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142844" y="4357694"/>
            <a:ext cx="8786874" cy="4286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Адаптация социальных объектов для их доступности инвалидам – 44,0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42844" y="4857760"/>
            <a:ext cx="8786874" cy="285752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Прочие мероприятия в рамках программы – 10,0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142844" y="5929330"/>
            <a:ext cx="6859044" cy="500066"/>
          </a:xfrm>
          <a:prstGeom prst="snip2Diag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– 4027,7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142844" y="1785926"/>
            <a:ext cx="8786874" cy="50006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Организация и осуществление деятельности по опеке и попечительству в отношении совершеннолетних граждан – 381,8 тыс. рублей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с двумя вырезанными противолежащими углами 16"/>
          <p:cNvSpPr/>
          <p:nvPr/>
        </p:nvSpPr>
        <p:spPr>
          <a:xfrm>
            <a:off x="142844" y="5214950"/>
            <a:ext cx="8786874" cy="50006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9.Выплаты пенсии за выслугу лет лицам, замещавшим муниципальные должности и должности муниципальной службы – 2726,9 тыс. рублей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2060" y="125076"/>
            <a:ext cx="89297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Результаты реализации муниципальной программы «Социальная поддержка граждан Княгининского района Нижегородской области» на 2017-2021 годы за 2018 год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2097958"/>
              </p:ext>
            </p:extLst>
          </p:nvPr>
        </p:nvGraphicFramePr>
        <p:xfrm>
          <a:off x="142845" y="1700808"/>
          <a:ext cx="8858311" cy="448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0353"/>
                <a:gridCol w="1848690"/>
                <a:gridCol w="1848690"/>
                <a:gridCol w="1540578"/>
              </a:tblGrid>
              <a:tr h="1031868"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граждан пожилого возраста, получивших меры социальной поддержки в виде материальной помощи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  <a:tr h="1725091">
                <a:tc>
                  <a:txBody>
                    <a:bodyPr/>
                    <a:lstStyle/>
                    <a:p>
                      <a:pPr algn="just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семей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имеющих детей, и находящихся в трудной жизненной ситуации, которым оказана материальная помощь.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32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429396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664" y="129131"/>
            <a:ext cx="88583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Достигнутые результаты в рамках муниципальной программы Княгининского района Нижегородской области "Социальная поддержка граждан Княгининского района Нижегородской области" на 2017-2021 годы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2844" y="5214950"/>
            <a:ext cx="8858312" cy="13573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обеспечение жильем отдельных категорий граждан, установленных Федеральным законом от 12 января 1995 года №5-ФЗ «О ветеранах» в соответствии с Указом Президента Российской Федерации от 7 мая 2008 года №714 «Об обеспечении жильем ветеранов Великой Отечественной войны 1941-1945 годов» и Федеральным законом  от 24 ноября 1995 года №181-ФЗ «О социальной защите инвалидов в Российской Федерации» –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4 401,6 тыс.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05839" y="6429396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2500306"/>
            <a:ext cx="2124900" cy="2357454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по программе за 2018 год составили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7 954,8 тыс. рублей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3174" y="3786190"/>
            <a:ext cx="6357982" cy="7143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предоставление социальных выплат молодым семьям на приобретение и строительство жилья –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604,8 тыс.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3071810"/>
            <a:ext cx="6357982" cy="5715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обеспечение детей-сирот жилыми помещениями –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2784,0тыс.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1571612"/>
            <a:ext cx="8858312" cy="5715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Компенсация части процентной ставки молодым семьям, взявшим ипотечные кредиты до 31 декабря 2006 года на приобретение жилых помещений –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18,4 тыс.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flipV="1">
            <a:off x="1071538" y="2143115"/>
            <a:ext cx="357190" cy="357188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0800000" flipV="1">
            <a:off x="1142976" y="4857760"/>
            <a:ext cx="357190" cy="35719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5400000" flipV="1">
            <a:off x="2295104" y="2419748"/>
            <a:ext cx="357190" cy="37543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5400000" flipV="1">
            <a:off x="2295104" y="3134128"/>
            <a:ext cx="357190" cy="37543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5400000" flipV="1">
            <a:off x="2295104" y="3919946"/>
            <a:ext cx="357190" cy="37543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643174" y="2285992"/>
            <a:ext cx="6357982" cy="64294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ремонта в жилых помещениях, собственниками которых являются дети-сироты –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145,0 тыс.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43174" y="4643446"/>
            <a:ext cx="6357982" cy="3571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 расходы –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1,0 тыс. рублей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 rot="5400000" flipV="1">
            <a:off x="2295104" y="4562888"/>
            <a:ext cx="357190" cy="37543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42844" y="214290"/>
            <a:ext cx="87868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«Обеспечение граждан Княгининского района Нижегородской области доступным и комфортным жильем» на 2017-2021 годы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501090" y="6500834"/>
            <a:ext cx="500066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00066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728" y="4357694"/>
            <a:ext cx="6500858" cy="576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укрепление противопожарной безопасности – 353,4 тыс. 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42976" y="2571744"/>
            <a:ext cx="7000924" cy="9286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мероприятий по противодействию терроризму и экстремизму, по профилактике правонарушений среди несовершеннолетних и по противодействию злоупотреблению наркотиками – 35,1 тыс. рублей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20" y="1285860"/>
            <a:ext cx="8643998" cy="11521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муниципальной программы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</a:t>
            </a:r>
            <a:endParaRPr lang="ru-RU" sz="1700" b="1" dirty="0"/>
          </a:p>
          <a:p>
            <a:pPr algn="ctr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Княгининского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Нижегородской области" на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2017-2021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2018 году было израсходовано 12 633,6 тыс. рублей на:</a:t>
            </a:r>
            <a:endParaRPr lang="ru-RU" sz="1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85720" y="5143512"/>
            <a:ext cx="8715436" cy="12858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мероприятий по безопасности дорожного движения – 6284 тыс. рублей, в том числе: предоставление иных межбюджетных трансфертов бюджетам поселений на капитальный ремонт и ремонт автомобильных дорог общего пользования местного значения – 6 282,5 тыс. рублей, из них за счет средств областного бюджета – 4 763,5 тыс. рублей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8728" y="3643314"/>
            <a:ext cx="6500858" cy="5000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защиту населения от чрезвычайных ситуаций – 5 961,1 тыс. рублей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Итоги реализации муниципальной программы «Обеспечение безопасности жизни населения Княгининского района Нижегородской области» на 2017-2021 годы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Группа 48"/>
          <p:cNvGrpSpPr/>
          <p:nvPr/>
        </p:nvGrpSpPr>
        <p:grpSpPr>
          <a:xfrm>
            <a:off x="214282" y="6286520"/>
            <a:ext cx="8786874" cy="428652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51" name="Скругленный прямоугольник 4"/>
            <p:cNvSpPr/>
            <p:nvPr/>
          </p:nvSpPr>
          <p:spPr>
            <a:xfrm>
              <a:off x="45697" y="46321"/>
              <a:ext cx="8138205" cy="84471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ИТОГО по муниципальной программе – 14 389,9 тыс. рублей</a:t>
              </a:r>
              <a:endParaRPr lang="ru-RU" sz="16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Скругленный прямоугольник 8"/>
          <p:cNvSpPr/>
          <p:nvPr/>
        </p:nvSpPr>
        <p:spPr>
          <a:xfrm rot="16200000">
            <a:off x="-181170" y="1324122"/>
            <a:ext cx="2286016" cy="1495112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grpSp>
        <p:nvGrpSpPr>
          <p:cNvPr id="19" name="Группа 18"/>
          <p:cNvGrpSpPr/>
          <p:nvPr/>
        </p:nvGrpSpPr>
        <p:grpSpPr>
          <a:xfrm>
            <a:off x="250454" y="5377216"/>
            <a:ext cx="8786874" cy="785818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Предоставление межбюджетных трансфертов городу Княгинино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поддержку обустройства мест массового отдыха населения (городских парков) </a:t>
              </a: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sz="16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4 285,7 тыс. рублей, </a:t>
              </a: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 том числе за счет средств федерального и областного бюджетов – </a:t>
              </a:r>
              <a:r>
                <a:rPr lang="ru-RU" sz="16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3000,0 тыс. рублей</a:t>
              </a:r>
              <a:r>
                <a:rPr lang="ru-RU" sz="16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ru-RU" sz="16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Овал 19"/>
          <p:cNvSpPr/>
          <p:nvPr/>
        </p:nvSpPr>
        <p:spPr>
          <a:xfrm>
            <a:off x="8443881" y="6440338"/>
            <a:ext cx="571504" cy="3010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48702" y="6438921"/>
            <a:ext cx="447985" cy="298323"/>
          </a:xfrm>
        </p:spPr>
        <p:txBody>
          <a:bodyPr/>
          <a:lstStyle/>
          <a:p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2285984" y="2571744"/>
            <a:ext cx="6715172" cy="571504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погашение задолженности за потребленные топливно-энергетические ресурсы – </a:t>
              </a:r>
              <a:r>
                <a:rPr lang="ru-RU" sz="15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2240,6 тыс.рублей</a:t>
              </a:r>
              <a:endParaRPr lang="ru-RU" sz="15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285984" y="1071546"/>
            <a:ext cx="6715172" cy="571504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возмещение затрат по оказани</a:t>
              </a:r>
              <a:r>
                <a:rPr lang="ru-RU" sz="15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ю услуг банного комплекса </a:t>
              </a: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sz="15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334,6 тыс. рублей</a:t>
              </a:r>
              <a:endParaRPr lang="ru-RU" sz="15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285984" y="1714488"/>
            <a:ext cx="6715172" cy="785818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98354" y="43061"/>
              <a:ext cx="813124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 компенсацию затрат или недополученных доходов перевозчиков, связанных с перевозкой по маршрутам на территории Княгининского района </a:t>
              </a: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–  </a:t>
              </a:r>
              <a:r>
                <a:rPr lang="ru-RU" sz="15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1 369,3 тыс. рублей</a:t>
              </a:r>
              <a:endParaRPr lang="ru-RU" sz="15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Стрелка вниз 31"/>
          <p:cNvSpPr/>
          <p:nvPr/>
        </p:nvSpPr>
        <p:spPr>
          <a:xfrm rot="16200000">
            <a:off x="1714480" y="2643182"/>
            <a:ext cx="571504" cy="571504"/>
          </a:xfrm>
          <a:prstGeom prst="downArrow">
            <a:avLst/>
          </a:prstGeom>
          <a:gradFill>
            <a:gsLst>
              <a:gs pos="0">
                <a:srgbClr val="92D05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 rot="16200000">
            <a:off x="1714480" y="1857364"/>
            <a:ext cx="571504" cy="571504"/>
          </a:xfrm>
          <a:prstGeom prst="downArrow">
            <a:avLst/>
          </a:prstGeom>
          <a:gradFill>
            <a:gsLst>
              <a:gs pos="0">
                <a:srgbClr val="92D05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 rot="16200000">
            <a:off x="1714480" y="1142984"/>
            <a:ext cx="571504" cy="571504"/>
          </a:xfrm>
          <a:prstGeom prst="downArrow">
            <a:avLst/>
          </a:prstGeom>
          <a:gradFill>
            <a:gsLst>
              <a:gs pos="0">
                <a:srgbClr val="92D050"/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285720" y="3214686"/>
            <a:ext cx="8715436" cy="785818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Предоставление межбюджетных трансфертов городу Княгинино на поддержку муниципальной программы формирования современной городской среды – </a:t>
              </a:r>
              <a:r>
                <a:rPr lang="ru-RU" sz="15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5027,1 тыс. рублей, </a:t>
              </a: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 т.ч. </a:t>
              </a:r>
              <a:r>
                <a:rPr lang="ru-RU" sz="15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а счет средств федерального и областного бюджетов – </a:t>
              </a:r>
              <a:r>
                <a:rPr lang="ru-RU" sz="15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4570,1 тыс. рублей</a:t>
              </a:r>
              <a:endParaRPr lang="ru-RU" sz="15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285720" y="4071942"/>
            <a:ext cx="8745392" cy="857256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41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Предоставление межбюджетных трансфертов поселениям Княгининского района на предоставление грантов на награждение победителей смотра-конкурса на звание «Лучшее муниципальное образование Нижегородской области в сфере благоустройства и дорожной деятельности» – </a:t>
              </a:r>
              <a:r>
                <a:rPr lang="ru-RU" sz="15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1112,3 тыс. рублей</a:t>
              </a:r>
              <a:endParaRPr lang="ru-RU" sz="15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285720" y="5000636"/>
            <a:ext cx="8715436" cy="285752"/>
            <a:chOff x="0" y="624"/>
            <a:chExt cx="8229599" cy="9361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624"/>
              <a:ext cx="8229599" cy="936103"/>
            </a:xfrm>
            <a:prstGeom prst="round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45697" y="46321"/>
              <a:ext cx="8138205" cy="844709"/>
            </a:xfrm>
            <a:prstGeom prst="rect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Природоохранные мероприятия</a:t>
              </a:r>
              <a:r>
                <a:rPr lang="ru-RU" sz="15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sz="1500" b="1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20,3 тыс. рублей</a:t>
              </a:r>
              <a:endParaRPr lang="ru-RU" sz="15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14282" y="928670"/>
            <a:ext cx="150019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 рамках муниципальной программы предоставлены субсидии предприятиям жилищно-коммунального хозяйства в сумме 3944,5 тысяч рублей, в том числе:</a:t>
            </a: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14282" y="0"/>
            <a:ext cx="87868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Итоги муниципальной программы «Обеспечение населения Княгининского района Нижегородской области качественными услугами в сфере жилищно-коммунального хозяйства и транспортного обслуживания» на 2017-2021 годы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1714480" y="4214818"/>
            <a:ext cx="5929354" cy="921670"/>
            <a:chOff x="0" y="7023"/>
            <a:chExt cx="4572032" cy="921670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0" y="7023"/>
              <a:ext cx="4572032" cy="9216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44992" y="52015"/>
              <a:ext cx="4482048" cy="8316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i="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" name="Овал 12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3082783289"/>
              </p:ext>
            </p:extLst>
          </p:nvPr>
        </p:nvGraphicFramePr>
        <p:xfrm>
          <a:off x="1000100" y="1928802"/>
          <a:ext cx="728667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xmlns="" val="3475147237"/>
              </p:ext>
            </p:extLst>
          </p:nvPr>
        </p:nvGraphicFramePr>
        <p:xfrm>
          <a:off x="1357290" y="2786058"/>
          <a:ext cx="6572296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xmlns="" val="3826475284"/>
              </p:ext>
            </p:extLst>
          </p:nvPr>
        </p:nvGraphicFramePr>
        <p:xfrm>
          <a:off x="1928794" y="5286388"/>
          <a:ext cx="5500726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00232" y="4429132"/>
            <a:ext cx="500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развитие растениеводства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14,5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43108" y="5500702"/>
            <a:ext cx="4714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-развитие животноводства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12,1 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3082783289"/>
              </p:ext>
            </p:extLst>
          </p:nvPr>
        </p:nvGraphicFramePr>
        <p:xfrm>
          <a:off x="500034" y="1071546"/>
          <a:ext cx="8286808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85720" y="357166"/>
            <a:ext cx="8643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сельскохозяйственного производства в 2018 году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трелка вниз 16"/>
          <p:cNvSpPr/>
          <p:nvPr/>
        </p:nvSpPr>
        <p:spPr>
          <a:xfrm rot="1180221">
            <a:off x="787945" y="4346908"/>
            <a:ext cx="436794" cy="72523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46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0" y="4929198"/>
            <a:ext cx="1571636" cy="107157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- федерального бюджета – 2 975,1 тысяч рублей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500166" y="4929198"/>
            <a:ext cx="1714512" cy="11430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- областного бюджета – 1 595,0 тысяч рублей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071802" y="5000636"/>
            <a:ext cx="1571636" cy="107157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- районного бюджета – 457,0 тысяч рублей</a:t>
            </a:r>
            <a:endParaRPr lang="ru-RU" sz="1200" dirty="0">
              <a:solidFill>
                <a:srgbClr val="002060"/>
              </a:solidFill>
            </a:endParaRPr>
          </a:p>
        </p:txBody>
      </p:sp>
      <p:grpSp>
        <p:nvGrpSpPr>
          <p:cNvPr id="2" name="Группа 14"/>
          <p:cNvGrpSpPr/>
          <p:nvPr/>
        </p:nvGrpSpPr>
        <p:grpSpPr>
          <a:xfrm>
            <a:off x="357158" y="857232"/>
            <a:ext cx="8358246" cy="1643074"/>
            <a:chOff x="0" y="7023"/>
            <a:chExt cx="4572032" cy="92167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0" y="7023"/>
              <a:ext cx="4572032" cy="92167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44992" y="52015"/>
              <a:ext cx="4482048" cy="8316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i="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571472" y="1000108"/>
            <a:ext cx="81439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рамках реализации государственной программы «Формирование современной городской среды на территории Нижегородской области на 2018-2022 годы» на условиях софинансирования бюджету г. Княгинино в 2018 году были предоставлены средства из областного и федерального бюджетов: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214290"/>
            <a:ext cx="8358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на формирование современной городской среды и на обустройство мест массового отдыха населения (городских парков)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71472" y="2643182"/>
            <a:ext cx="3786214" cy="192882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формирование современной городской среды. Средства направлены на благоустройство дворовых территорий в г. Княгинино в сумме 5 027,1 тысяч рублей, в том числе за счет средств:</a:t>
            </a:r>
            <a:endParaRPr lang="ru-RU" sz="1400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2164078" y="4588176"/>
            <a:ext cx="436794" cy="5554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20060417">
            <a:off x="3493038" y="4416505"/>
            <a:ext cx="436794" cy="72523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857752" y="2643182"/>
            <a:ext cx="3786214" cy="192882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обустройство мест массового отдыха населения. Средства направлены на благоустройство сквера в г. Княгинино в сумме 4 285,7 тысяч рублей, в том числе за счет средств:</a:t>
            </a:r>
            <a:endParaRPr lang="ru-RU" sz="1400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500562" y="5000636"/>
            <a:ext cx="1643074" cy="1071570"/>
          </a:xfrm>
          <a:prstGeom prst="round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- федерального бюджета – 2 212,0 тысяч рублей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33" name="Стрелка вниз 32"/>
          <p:cNvSpPr/>
          <p:nvPr/>
        </p:nvSpPr>
        <p:spPr>
          <a:xfrm rot="1180221">
            <a:off x="5252819" y="4410047"/>
            <a:ext cx="436794" cy="72523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6643702" y="4643446"/>
            <a:ext cx="436794" cy="5554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000760" y="4929198"/>
            <a:ext cx="1643074" cy="1143008"/>
          </a:xfrm>
          <a:prstGeom prst="round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- областного бюджета – 788,0 тысяч рублей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643834" y="5000636"/>
            <a:ext cx="1285884" cy="1071570"/>
          </a:xfrm>
          <a:prstGeom prst="round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- районного бюджета – 1285,7 тысяч рублей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37" name="Стрелка вниз 36"/>
          <p:cNvSpPr/>
          <p:nvPr/>
        </p:nvSpPr>
        <p:spPr>
          <a:xfrm rot="20060417">
            <a:off x="7922194" y="4416505"/>
            <a:ext cx="436794" cy="72523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1259632" y="1124743"/>
            <a:ext cx="6624736" cy="2346557"/>
          </a:xfrm>
          <a:prstGeom prst="ellipse">
            <a:avLst/>
          </a:prstGeom>
          <a:solidFill>
            <a:srgbClr val="99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территории Княгининского района за 2018 год реализовано шесть проектов в рамках поддержки местных инициатив,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 на эти цели направлено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5 245,2 тысяч рублей, в том числе: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07504" y="3734470"/>
            <a:ext cx="2952328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средств областного бюджета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2 759,6 тысячи рублей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716016" y="5107792"/>
            <a:ext cx="3096344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местных бюджетов поселений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1 547,2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403648" y="5107792"/>
            <a:ext cx="3240360" cy="113683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средств населения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279,7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026358" y="3734470"/>
            <a:ext cx="2866121" cy="12701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счет спонсоров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658,7 тысячи рублей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817820">
            <a:off x="1910352" y="3178454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9768308">
            <a:off x="7082966" y="3125020"/>
            <a:ext cx="357190" cy="50006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469213">
            <a:off x="3164431" y="3472382"/>
            <a:ext cx="500066" cy="15716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21282356">
            <a:off x="5454854" y="3459930"/>
            <a:ext cx="500066" cy="157163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47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5720" y="21429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в рамках реализации программы по поддержке местных инициатив за 2018 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Овал 35"/>
          <p:cNvSpPr/>
          <p:nvPr/>
        </p:nvSpPr>
        <p:spPr>
          <a:xfrm>
            <a:off x="1071538" y="4500570"/>
            <a:ext cx="1785950" cy="928694"/>
          </a:xfrm>
          <a:prstGeom prst="ellipse">
            <a:avLst/>
          </a:prstGeom>
          <a:ln/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6000760" y="4500570"/>
            <a:ext cx="1785950" cy="928694"/>
          </a:xfrm>
          <a:prstGeom prst="ellipse">
            <a:avLst/>
          </a:prstGeom>
          <a:ln/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428596" y="4500570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Устройство уличного освещения на неосвещенных участках улиц и ремонт имеющегося уличного освещения в с.Урга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302626" y="1738839"/>
            <a:ext cx="1357322" cy="785818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000100" y="1785926"/>
            <a:ext cx="1928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Ремонт дороги по ул. Поперечная  с.Егорьевское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1214422"/>
            <a:ext cx="8358246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1214422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Ананьевский сельсовет Княгининского района Нижегородской области</a:t>
            </a:r>
          </a:p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5897029" y="1689804"/>
            <a:ext cx="1357322" cy="785818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857884" y="1785926"/>
            <a:ext cx="1643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Ремонт памятника воинам в с. Ананье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06329" y="6356350"/>
            <a:ext cx="614338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1429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в рамках реализации программы по поддержке местных инициатив за 2018 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 rot="3241156">
            <a:off x="948774" y="2252073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" y="2786058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118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0100" y="2786058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204,4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28794" y="2786058"/>
            <a:ext cx="1000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население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19,7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488" y="2786058"/>
            <a:ext cx="1000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спонсоры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51,2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8558062">
            <a:off x="2728451" y="2263650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180919">
            <a:off x="1566640" y="2554559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20601188">
            <a:off x="2109681" y="2534799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4786314" y="2571744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97,4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57884" y="2571744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168,5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58016" y="2571744"/>
            <a:ext cx="1000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население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16,3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86710" y="2571744"/>
            <a:ext cx="1000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спонсоры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42,2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 rot="3241156">
            <a:off x="5377930" y="2037759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 rot="1180919">
            <a:off x="6187019" y="2396577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 rot="20601188">
            <a:off x="7038903" y="2320485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 rot="18558062">
            <a:off x="7657673" y="2049336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00034" y="3929066"/>
            <a:ext cx="8358246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8596" y="3929066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Белкинский сельсовет Княгининского района Нижегородской области</a:t>
            </a:r>
          </a:p>
          <a:p>
            <a:pPr algn="ctr"/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5500694" y="4572008"/>
            <a:ext cx="2928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Закупка оборудования для ремонта и модернизации системы холодного водоснабжения с.Белка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трелка вниз 40"/>
          <p:cNvSpPr/>
          <p:nvPr/>
        </p:nvSpPr>
        <p:spPr>
          <a:xfrm rot="3241156">
            <a:off x="663022" y="5109592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 rot="1180919">
            <a:off x="1329233" y="5468411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 rot="20601188">
            <a:off x="2038243" y="5463757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 rot="18558062">
            <a:off x="2942765" y="5121170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0" y="5715016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46,5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28662" y="5715016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113,7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57356" y="5715016"/>
            <a:ext cx="1000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население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22,5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857488" y="5715016"/>
            <a:ext cx="1000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спонсоры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трелка вниз 49"/>
          <p:cNvSpPr/>
          <p:nvPr/>
        </p:nvSpPr>
        <p:spPr>
          <a:xfrm rot="2824788">
            <a:off x="5449368" y="5038155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4786314" y="5715016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52,4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857884" y="5715016"/>
            <a:ext cx="100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142,5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58016" y="5715016"/>
            <a:ext cx="1000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население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58148" y="5715016"/>
            <a:ext cx="1000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спонсоры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16,0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180919">
            <a:off x="6187017" y="5396974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низ 55"/>
          <p:cNvSpPr/>
          <p:nvPr/>
        </p:nvSpPr>
        <p:spPr>
          <a:xfrm rot="20601188">
            <a:off x="6967465" y="5392319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трелка вниз 56"/>
          <p:cNvSpPr/>
          <p:nvPr/>
        </p:nvSpPr>
        <p:spPr>
          <a:xfrm rot="19423468">
            <a:off x="8044950" y="5086345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2714612" y="1714488"/>
            <a:ext cx="3429024" cy="785818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643174" y="1785926"/>
            <a:ext cx="371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памятного мемориала павшим воинам ВОВ в с.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Шишковердь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1214422"/>
            <a:ext cx="8358246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1214422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Возрожденский сельсовет Княгининского района Нижегородской области</a:t>
            </a:r>
          </a:p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06329" y="6356350"/>
            <a:ext cx="614338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14290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в рамках реализации программы по поддержке местных инициатив за 2018 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 rot="3241156">
            <a:off x="2234658" y="2252073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14348" y="2786058"/>
            <a:ext cx="18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76,8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57422" y="2786058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130,5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86248" y="2786058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население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12,8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43636" y="2786058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спонсоры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33,3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8558062">
            <a:off x="6228913" y="2263651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5072066" y="2428868"/>
            <a:ext cx="357190" cy="37862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00034" y="3714752"/>
            <a:ext cx="8358246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5720" y="3643314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 Княгинино Княгининского района Нижегородской области</a:t>
            </a:r>
          </a:p>
          <a:p>
            <a:pPr algn="ctr"/>
            <a:endParaRPr lang="ru-RU" dirty="0"/>
          </a:p>
        </p:txBody>
      </p:sp>
      <p:sp>
        <p:nvSpPr>
          <p:cNvPr id="41" name="Стрелка вниз 40"/>
          <p:cNvSpPr/>
          <p:nvPr/>
        </p:nvSpPr>
        <p:spPr>
          <a:xfrm rot="3241156">
            <a:off x="2306095" y="4823841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 rot="1180919">
            <a:off x="3615250" y="5111221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 rot="20601188">
            <a:off x="5252953" y="5106567"/>
            <a:ext cx="285752" cy="30718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 rot="18558062">
            <a:off x="6443227" y="4835419"/>
            <a:ext cx="285752" cy="725049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714348" y="5429264"/>
            <a:ext cx="200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1156,1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643174" y="5429264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2000,0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72000" y="5429264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население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196,4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29388" y="5429264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спонсоры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501,0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Стрелка вниз 57"/>
          <p:cNvSpPr/>
          <p:nvPr/>
        </p:nvSpPr>
        <p:spPr>
          <a:xfrm>
            <a:off x="3357554" y="2428868"/>
            <a:ext cx="357190" cy="37862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2786050" y="4286256"/>
            <a:ext cx="3714776" cy="785818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2643174" y="4357694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Благоустройство памятника воинам-интернационалистам в городе Княгинино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429652" y="6357958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01024" y="6286520"/>
            <a:ext cx="847716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142984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на ремонт и содержание дорог и тротуаров в 2018 году направлено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12 506,1 тысячи рублей в том числе: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143504" y="2285992"/>
            <a:ext cx="3571900" cy="37147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районного бюджета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1 519,0 тысячи рублей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бюджетов поселений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6 019,2тысячи рублей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счет средств областного бюджета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4 967,9 тысячи рублей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1472" y="2285992"/>
            <a:ext cx="3500462" cy="37147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разрезе поселений: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Ананьевский сельсовет –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1 689,1 тыс. рублей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Белкинский сельсовет –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1 518,5 тыс. рублей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Возрожденский сельсовет –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972,6 тыс. рублей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Соловьевский сельсовет –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753,5 тыс. рублей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город Княгинино –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7 572,4 тыс. рублей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285728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Содержание дорог Княгининского района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2018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/>
        </p:nvGraphicFramePr>
        <p:xfrm>
          <a:off x="0" y="785794"/>
          <a:ext cx="9144000" cy="607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Овал 14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51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44" y="5500702"/>
            <a:ext cx="4429156" cy="85725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расходов  - 57 766,5 тыс. рублей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572000" y="3286124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3964777" y="4250537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"/>
          <p:cNvSpPr txBox="1"/>
          <p:nvPr/>
        </p:nvSpPr>
        <p:spPr>
          <a:xfrm>
            <a:off x="1142976" y="1000108"/>
            <a:ext cx="1285884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4285,7 тыс.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1179489" y="1749413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"/>
          <p:cNvSpPr txBox="1"/>
          <p:nvPr/>
        </p:nvSpPr>
        <p:spPr>
          <a:xfrm>
            <a:off x="1714480" y="1571612"/>
            <a:ext cx="1285884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292,0 тыс.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2044306" y="1956170"/>
            <a:ext cx="384394" cy="43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"/>
          <p:cNvSpPr txBox="1"/>
          <p:nvPr/>
        </p:nvSpPr>
        <p:spPr>
          <a:xfrm>
            <a:off x="2571736" y="1285860"/>
            <a:ext cx="1285884" cy="2857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99,9 тыс. руб.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>
            <a:endCxn id="24" idx="2"/>
          </p:cNvCxnSpPr>
          <p:nvPr/>
        </p:nvCxnSpPr>
        <p:spPr>
          <a:xfrm flipV="1">
            <a:off x="2316753" y="1571612"/>
            <a:ext cx="897925" cy="613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42844" y="0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 в 2018 году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0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 в 2018 году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57158" y="714356"/>
          <a:ext cx="8501122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2357422" y="3714752"/>
            <a:ext cx="1285921" cy="28575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42 777,2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4214810" y="1857364"/>
            <a:ext cx="1285921" cy="28575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333,9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643042" y="2214554"/>
            <a:ext cx="1285921" cy="28575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14655,4 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5500702"/>
            <a:ext cx="8572560" cy="85725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расходов  - 57 766,5 тыс. рублей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071546"/>
            <a:ext cx="3071834" cy="1971675"/>
          </a:xfrm>
          <a:prstGeom prst="rect">
            <a:avLst/>
          </a:prstGeom>
          <a:noFill/>
          <a:effectLst>
            <a:outerShdw blurRad="50800" dist="152400" dir="582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 descr="P13000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87635" y="2966705"/>
            <a:ext cx="3000391" cy="194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8358214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9652" y="6500835"/>
            <a:ext cx="428628" cy="214314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53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1285860"/>
            <a:ext cx="3600400" cy="16430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214290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627784" y="5013176"/>
            <a:ext cx="4860046" cy="168063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района Нижегородской области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равен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начало 2018 года - 0,00 рублей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конец 2018 года – 0,00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4237" y="3356992"/>
            <a:ext cx="5274064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редельный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долга Княгининского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равен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3 953,7 тысяч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596" y="4214818"/>
            <a:ext cx="5274064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предел муниципального внутреннего долга Княгининского района равен  0 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312062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54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785794"/>
            <a:ext cx="8929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района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85720" y="4206999"/>
          <a:ext cx="8678768" cy="245588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84416"/>
                <a:gridCol w="5094352"/>
              </a:tblGrid>
              <a:tr h="319145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595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Тямусева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Нина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35276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обл.,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Княгинино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26595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26595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265954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49802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 8-00 до 17-00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357298"/>
            <a:ext cx="4786346" cy="271464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1204" name="Picture 4" descr="C:\Users\1\Desktop\картинки для презентации 2018\Безымянный2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3753391" cy="278608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Овал 8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6643702" y="6500834"/>
            <a:ext cx="230508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55276-7436-4E82-921F-7D04667C0D27}" type="slidenum">
              <a:rPr kumimoji="0" lang="ru-RU" sz="1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ru-RU" sz="1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214290"/>
            <a:ext cx="8215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  <a:endParaRPr lang="ru-RU" sz="20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комп2"/>
          <p:cNvPicPr>
            <a:picLocks noChangeAspect="1" noChangeArrowheads="1"/>
          </p:cNvPicPr>
          <p:nvPr/>
        </p:nvPicPr>
        <p:blipFill>
          <a:blip r:embed="rId2">
            <a:lum bright="42000" contrast="-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8504413" y="6506280"/>
            <a:ext cx="571504" cy="21431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Администрация Княгининского района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http://admknyaginino.ru/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http://gu.nnov.ru/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3. Официальный сайт Нижегородской области для размещения информации о размещении государственных и муниципальных заказов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http://goszakaz.nnov.ru/index.html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http://bus.gov.ru/pub/home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u="sng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43702" y="6500834"/>
            <a:ext cx="2305080" cy="220641"/>
          </a:xfrm>
        </p:spPr>
        <p:txBody>
          <a:bodyPr/>
          <a:lstStyle/>
          <a:p>
            <a:fld id="{0DF55276-7436-4E82-921F-7D04667C0D27}" type="slidenum">
              <a:rPr lang="ru-RU" sz="140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55</a:t>
            </a:fld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28604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12797</TotalTime>
  <Words>5886</Words>
  <Application>Microsoft Office PowerPoint</Application>
  <PresentationFormat>Экран (4:3)</PresentationFormat>
  <Paragraphs>1259</Paragraphs>
  <Slides>55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Тема Office</vt:lpstr>
      <vt:lpstr>Княгининский район</vt:lpstr>
      <vt:lpstr>Слайд 2</vt:lpstr>
      <vt:lpstr>Что такое «Отчет об исполнении районного бюджета»</vt:lpstr>
      <vt:lpstr>Слайд 4</vt:lpstr>
      <vt:lpstr>Слайд 5</vt:lpstr>
      <vt:lpstr>Распределение расходов районного бюджета по основным функциям в 2018 году</vt:lpstr>
      <vt:lpstr>Слайд 7</vt:lpstr>
      <vt:lpstr>Показатели, характеризующие Княгининский район в 2018 году</vt:lpstr>
      <vt:lpstr>Динамика фактических показателей социально-экономического развития района</vt:lpstr>
      <vt:lpstr>Динамика фактических показателей социально-экономического развития района</vt:lpstr>
      <vt:lpstr>Слайд 11</vt:lpstr>
      <vt:lpstr>Исполнение районного бюджета в 2016-2018 годах</vt:lpstr>
      <vt:lpstr>Исполнение районного бюджета за 2018 год </vt:lpstr>
      <vt:lpstr>Структура доходов районного бюджета  в % и млн. рублей</vt:lpstr>
      <vt:lpstr>Слайд 15</vt:lpstr>
      <vt:lpstr>Сколько доходов поступило в консолидированный бюджет района в 2016-2018 годах</vt:lpstr>
      <vt:lpstr>Динамика изменений налоговых и неналоговых доходов консолидированного бюджета за 2016-2018 годы</vt:lpstr>
      <vt:lpstr>Слайд 18</vt:lpstr>
      <vt:lpstr>Безвозмездные поступления из  бюджетов других уровней</vt:lpstr>
      <vt:lpstr>Слайд 20</vt:lpstr>
      <vt:lpstr>Исполнение районного бюджета по неналоговым доходам</vt:lpstr>
      <vt:lpstr>Безвозмездные поступления в районный бюджет</vt:lpstr>
      <vt:lpstr>Исполнение консолидированного бюджета района по расходам в 2016-2017 годах</vt:lpstr>
      <vt:lpstr>Структура расходов консолидированного бюджета в 2018 году</vt:lpstr>
      <vt:lpstr>Слайд 25</vt:lpstr>
      <vt:lpstr>Слайд 26</vt:lpstr>
      <vt:lpstr>Структура расходов районного бюджета по  видам расходов, млн. рублей и % </vt:lpstr>
      <vt:lpstr>Слайд 28</vt:lpstr>
      <vt:lpstr>Слайд 29</vt:lpstr>
      <vt:lpstr>Слайд 30</vt:lpstr>
      <vt:lpstr>Слайд 31</vt:lpstr>
      <vt:lpstr>Сколько бюджетных средств было направлено на развитие сферы культуры в 2018 году, млн. руб.</vt:lpstr>
      <vt:lpstr>Исполнение расходов в рамках муниципальной программы  "Развитие культуры Княгининского района Нижегородской области" на 2017-2021 годы</vt:lpstr>
      <vt:lpstr>Исполнение расходов в рамках муниципальной программы  "Развитие культуры Княгининского района Нижегородской области" на 2017-2021 годы</vt:lpstr>
      <vt:lpstr>Достигнутые результаты в рамках муниципальной программы  "Развитие культуры Княгининского района Нижегородской области" на 2017-2021 годы </vt:lpstr>
      <vt:lpstr>Исполнение расходов в рамках муниципальной программы  "Развитие физической культуры и спорта Княгининского района Нижегородской области" на 2017-2021 годы</vt:lpstr>
      <vt:lpstr>Исполнение расходов в рамках муниципальной программы  "Развитие физической культуры, спорта и молодежной политики Княгининского района Нижегородской области" на 2017-2021 годы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1571</cp:revision>
  <cp:lastPrinted>2019-04-01T06:42:29Z</cp:lastPrinted>
  <dcterms:created xsi:type="dcterms:W3CDTF">2013-11-18T11:27:07Z</dcterms:created>
  <dcterms:modified xsi:type="dcterms:W3CDTF">2019-04-08T12:33:47Z</dcterms:modified>
</cp:coreProperties>
</file>