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diagrams/quickStyle17.xml" ContentType="application/vnd.openxmlformats-officedocument.drawingml.diagramStyle+xml"/>
  <Override PartName="/ppt/drawings/drawing17.xml" ContentType="application/vnd.openxmlformats-officedocument.drawingml.chartshapes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rawing21.xml" ContentType="application/vnd.ms-office.drawingml.diagramDrawing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charts/chart10.xml" ContentType="application/vnd.openxmlformats-officedocument.drawingml.chart+xml"/>
  <Override PartName="/ppt/drawings/drawing14.xml" ContentType="application/vnd.openxmlformats-officedocument.drawingml.chartshapes+xml"/>
  <Override PartName="/ppt/diagrams/layout25.xml" ContentType="application/vnd.openxmlformats-officedocument.drawingml.diagramLayout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11.xml" ContentType="application/vnd.ms-office.drawingml.diagramDrawing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rawings/drawing10.xml" ContentType="application/vnd.openxmlformats-officedocument.drawingml.chartshape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rawings/drawing15.xml" ContentType="application/vnd.openxmlformats-officedocument.drawingml.chartshapes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drawing16.xml" ContentType="application/vnd.ms-office.drawingml.diagramDrawing+xml"/>
  <Override PartName="/ppt/drawings/drawing9.xml" ContentType="application/vnd.openxmlformats-officedocument.drawingml.chartshap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drawing23.xml" ContentType="application/vnd.ms-office.drawingml.diagramDrawing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rawings/drawing11.xml" ContentType="application/vnd.openxmlformats-officedocument.drawingml.chartshape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layout11.xml" ContentType="application/vnd.openxmlformats-officedocument.drawingml.diagramLayout+xml"/>
  <Override PartName="/ppt/notesSlides/notesSlide5.xml" ContentType="application/vnd.openxmlformats-officedocument.presentationml.notesSlide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charts/chart16.xml" ContentType="application/vnd.openxmlformats-officedocument.drawingml.char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drawings/drawing16.xml" ContentType="application/vnd.openxmlformats-officedocument.drawingml.chartshapes+xml"/>
  <Override PartName="/ppt/diagrams/layout27.xml" ContentType="application/vnd.openxmlformats-officedocument.drawingml.diagramLayout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13.xml" ContentType="application/vnd.ms-office.drawingml.diagramDrawing+xml"/>
  <Override PartName="/ppt/drawings/drawing12.xml" ContentType="application/vnd.openxmlformats-officedocument.drawingml.chartshapes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drawing20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charts/chart7.xml" ContentType="application/vnd.openxmlformats-officedocument.drawingml.chart+xml"/>
  <Override PartName="/ppt/drawings/drawing13.xml" ContentType="application/vnd.openxmlformats-officedocument.drawingml.chartshapes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rawings/drawing7.xml" ContentType="application/vnd.openxmlformats-officedocument.drawingml.chartshapes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7" r:id="rId2"/>
    <p:sldId id="320" r:id="rId3"/>
    <p:sldId id="258" r:id="rId4"/>
    <p:sldId id="263" r:id="rId5"/>
    <p:sldId id="307" r:id="rId6"/>
    <p:sldId id="265" r:id="rId7"/>
    <p:sldId id="302" r:id="rId8"/>
    <p:sldId id="329" r:id="rId9"/>
    <p:sldId id="330" r:id="rId10"/>
    <p:sldId id="331" r:id="rId11"/>
    <p:sldId id="304" r:id="rId12"/>
    <p:sldId id="274" r:id="rId13"/>
    <p:sldId id="333" r:id="rId14"/>
    <p:sldId id="306" r:id="rId15"/>
    <p:sldId id="276" r:id="rId16"/>
    <p:sldId id="321" r:id="rId17"/>
    <p:sldId id="322" r:id="rId18"/>
    <p:sldId id="312" r:id="rId19"/>
    <p:sldId id="323" r:id="rId20"/>
    <p:sldId id="279" r:id="rId21"/>
    <p:sldId id="301" r:id="rId22"/>
    <p:sldId id="269" r:id="rId23"/>
    <p:sldId id="281" r:id="rId24"/>
    <p:sldId id="282" r:id="rId25"/>
    <p:sldId id="288" r:id="rId26"/>
    <p:sldId id="325" r:id="rId27"/>
    <p:sldId id="326" r:id="rId28"/>
    <p:sldId id="283" r:id="rId29"/>
    <p:sldId id="313" r:id="rId30"/>
    <p:sldId id="327" r:id="rId31"/>
    <p:sldId id="332" r:id="rId32"/>
    <p:sldId id="286" r:id="rId33"/>
    <p:sldId id="287" r:id="rId34"/>
    <p:sldId id="294" r:id="rId35"/>
    <p:sldId id="328" r:id="rId36"/>
    <p:sldId id="295" r:id="rId37"/>
    <p:sldId id="289" r:id="rId38"/>
    <p:sldId id="290" r:id="rId39"/>
    <p:sldId id="296" r:id="rId40"/>
    <p:sldId id="297" r:id="rId41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00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600" autoAdjust="0"/>
    <p:restoredTop sz="86447" autoAdjust="0"/>
  </p:normalViewPr>
  <p:slideViewPr>
    <p:cSldViewPr>
      <p:cViewPr>
        <p:scale>
          <a:sx n="100" d="100"/>
          <a:sy n="100" d="100"/>
        </p:scale>
        <p:origin x="-11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66" y="-108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rolova\D\2015%20&#1075;&#1086;&#1076;\&#1044;&#1086;&#1082;&#1091;&#1084;&#1077;&#1085;&#1090;&#1099;%20&#1082;%20&#1087;&#1088;&#1086;&#1077;&#1082;&#1090;&#1091;%20&#1073;&#1102;&#1076;&#1078;&#1077;&#1090;&#1072;%20&#1085;&#1072;%202015%20&#1075;&#1086;&#1076;\&#1055;&#1056;&#1045;&#1047;&#1045;&#1053;&#1058;&#1040;&#1062;&#1048;&#1071;\&#1050;&#1085;&#1080;&#1075;&#1072;1%20&#1082;%202014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Office_Excel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Office_Excel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Office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Office_Excel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_____Microsoft_Office_Excel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Office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rolova\d\2015%20&#1075;&#1086;&#1076;\&#1044;&#1086;&#1082;&#1091;&#1084;&#1077;&#1085;&#1090;&#1099;%20&#1082;%20&#1087;&#1088;&#1086;&#1077;&#1082;&#1090;&#1091;%20&#1073;&#1102;&#1076;&#1078;&#1077;&#1090;&#1072;%20&#1085;&#1072;%202015%20&#1075;&#1086;&#1076;\&#1055;&#1056;&#1045;&#1047;&#1045;&#1053;&#1058;&#1040;&#1062;&#1048;&#1071;\&#1050;&#1085;&#1080;&#1075;&#1072;1%20&#1082;%202014%20&#1075;&#1086;&#1076;&#1091;.xls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_____Microsoft_Office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</a:t>
            </a:r>
            <a:r>
              <a:rPr lang="ru-RU" sz="1200" baseline="0" dirty="0" smtClean="0">
                <a:latin typeface="Times New Roman" pitchFamily="18" charset="0"/>
                <a:cs typeface="Times New Roman" pitchFamily="18" charset="0"/>
              </a:rPr>
              <a:t> работ (услуг), млн. 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7415886693408575"/>
          <c:y val="1.403016330447244E-2"/>
        </c:manualLayout>
      </c:layout>
    </c:title>
    <c:plotArea>
      <c:layout>
        <c:manualLayout>
          <c:layoutTarget val="inner"/>
          <c:xMode val="edge"/>
          <c:yMode val="edge"/>
          <c:x val="0.18616599811815976"/>
          <c:y val="0.18909147069916438"/>
          <c:w val="0.76351953647303683"/>
          <c:h val="0.6743225695835346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1640.4</c:v>
                </c:pt>
                <c:pt idx="1">
                  <c:v>2464.5</c:v>
                </c:pt>
                <c:pt idx="2">
                  <c:v>2968</c:v>
                </c:pt>
              </c:numCache>
            </c:numRef>
          </c:val>
        </c:ser>
        <c:axId val="105914368"/>
        <c:axId val="105915904"/>
      </c:barChart>
      <c:catAx>
        <c:axId val="105914368"/>
        <c:scaling>
          <c:orientation val="minMax"/>
        </c:scaling>
        <c:axPos val="b"/>
        <c:numFmt formatCode="General" sourceLinked="1"/>
        <c:tickLblPos val="nextTo"/>
        <c:crossAx val="105915904"/>
        <c:crosses val="autoZero"/>
        <c:auto val="1"/>
        <c:lblAlgn val="ctr"/>
        <c:lblOffset val="100"/>
      </c:catAx>
      <c:valAx>
        <c:axId val="105915904"/>
        <c:scaling>
          <c:orientation val="minMax"/>
        </c:scaling>
        <c:axPos val="l"/>
        <c:majorGridlines/>
        <c:numFmt formatCode="General" sourceLinked="1"/>
        <c:tickLblPos val="nextTo"/>
        <c:crossAx val="1059143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(услуг) в расчете на 1 жителя, тыс. 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5915094339622679"/>
          <c:y val="1.403016330447244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136</c:v>
                </c:pt>
                <c:pt idx="1">
                  <c:v>206</c:v>
                </c:pt>
                <c:pt idx="2">
                  <c:v>247</c:v>
                </c:pt>
              </c:numCache>
            </c:numRef>
          </c:val>
        </c:ser>
        <c:axId val="106046592"/>
        <c:axId val="106048128"/>
      </c:barChart>
      <c:catAx>
        <c:axId val="106046592"/>
        <c:scaling>
          <c:orientation val="minMax"/>
        </c:scaling>
        <c:axPos val="b"/>
        <c:numFmt formatCode="General" sourceLinked="1"/>
        <c:tickLblPos val="nextTo"/>
        <c:crossAx val="106048128"/>
        <c:crosses val="autoZero"/>
        <c:auto val="1"/>
        <c:lblAlgn val="ctr"/>
        <c:lblOffset val="100"/>
      </c:catAx>
      <c:valAx>
        <c:axId val="106048128"/>
        <c:scaling>
          <c:orientation val="minMax"/>
        </c:scaling>
        <c:axPos val="l"/>
        <c:majorGridlines/>
        <c:numFmt formatCode="General" sourceLinked="1"/>
        <c:tickLblPos val="nextTo"/>
        <c:crossAx val="1060465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труда, млн.</a:t>
            </a:r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617</c:v>
                </c:pt>
                <c:pt idx="1">
                  <c:v>713.5</c:v>
                </c:pt>
                <c:pt idx="2">
                  <c:v>799.6</c:v>
                </c:pt>
              </c:numCache>
            </c:numRef>
          </c:val>
        </c:ser>
        <c:axId val="129449344"/>
        <c:axId val="129451136"/>
      </c:barChart>
      <c:catAx>
        <c:axId val="129449344"/>
        <c:scaling>
          <c:orientation val="minMax"/>
        </c:scaling>
        <c:axPos val="b"/>
        <c:numFmt formatCode="General" sourceLinked="1"/>
        <c:tickLblPos val="nextTo"/>
        <c:crossAx val="129451136"/>
        <c:crosses val="autoZero"/>
        <c:auto val="1"/>
        <c:lblAlgn val="ctr"/>
        <c:lblOffset val="100"/>
      </c:catAx>
      <c:valAx>
        <c:axId val="129451136"/>
        <c:scaling>
          <c:orientation val="minMax"/>
        </c:scaling>
        <c:axPos val="l"/>
        <c:majorGridlines/>
        <c:numFmt formatCode="General" sourceLinked="1"/>
        <c:tickLblPos val="nextTo"/>
        <c:crossAx val="1294493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Объем розничного товарооборота,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440251572327044"/>
          <c:y val="1.1224130643578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359.9</c:v>
                </c:pt>
                <c:pt idx="1">
                  <c:v>503.5</c:v>
                </c:pt>
                <c:pt idx="2">
                  <c:v>778.3</c:v>
                </c:pt>
              </c:numCache>
            </c:numRef>
          </c:val>
        </c:ser>
        <c:axId val="129568128"/>
        <c:axId val="129586304"/>
      </c:barChart>
      <c:catAx>
        <c:axId val="129568128"/>
        <c:scaling>
          <c:orientation val="minMax"/>
        </c:scaling>
        <c:axPos val="b"/>
        <c:numFmt formatCode="General" sourceLinked="1"/>
        <c:tickLblPos val="nextTo"/>
        <c:crossAx val="129586304"/>
        <c:crosses val="autoZero"/>
        <c:auto val="1"/>
        <c:lblAlgn val="ctr"/>
        <c:lblOffset val="100"/>
      </c:catAx>
      <c:valAx>
        <c:axId val="129586304"/>
        <c:scaling>
          <c:orientation val="minMax"/>
        </c:scaling>
        <c:axPos val="l"/>
        <c:majorGridlines/>
        <c:numFmt formatCode="General" sourceLinked="1"/>
        <c:tickLblPos val="nextTo"/>
        <c:crossAx val="1295681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капитал, 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446.6</c:v>
                </c:pt>
                <c:pt idx="1">
                  <c:v>159.69999999999999</c:v>
                </c:pt>
                <c:pt idx="2">
                  <c:v>235.4</c:v>
                </c:pt>
              </c:numCache>
            </c:numRef>
          </c:val>
        </c:ser>
        <c:axId val="129630976"/>
        <c:axId val="129632512"/>
      </c:barChart>
      <c:catAx>
        <c:axId val="129630976"/>
        <c:scaling>
          <c:orientation val="minMax"/>
        </c:scaling>
        <c:axPos val="b"/>
        <c:numFmt formatCode="General" sourceLinked="1"/>
        <c:tickLblPos val="nextTo"/>
        <c:crossAx val="129632512"/>
        <c:crosses val="autoZero"/>
        <c:auto val="1"/>
        <c:lblAlgn val="ctr"/>
        <c:lblOffset val="100"/>
      </c:catAx>
      <c:valAx>
        <c:axId val="129632512"/>
        <c:scaling>
          <c:orientation val="minMax"/>
        </c:scaling>
        <c:axPos val="l"/>
        <c:majorGridlines/>
        <c:numFmt formatCode="General" sourceLinked="1"/>
        <c:tickLblPos val="nextTo"/>
        <c:crossAx val="1296309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Средняя заработная плата по району,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9725622740553659"/>
          <c:y val="2.244826128715596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14355</c:v>
                </c:pt>
                <c:pt idx="1">
                  <c:v>17079</c:v>
                </c:pt>
                <c:pt idx="2">
                  <c:v>19490</c:v>
                </c:pt>
              </c:numCache>
            </c:numRef>
          </c:val>
        </c:ser>
        <c:axId val="121893248"/>
        <c:axId val="124557952"/>
      </c:barChart>
      <c:catAx>
        <c:axId val="121893248"/>
        <c:scaling>
          <c:orientation val="minMax"/>
        </c:scaling>
        <c:axPos val="b"/>
        <c:numFmt formatCode="General" sourceLinked="1"/>
        <c:tickLblPos val="nextTo"/>
        <c:crossAx val="124557952"/>
        <c:crosses val="autoZero"/>
        <c:auto val="1"/>
        <c:lblAlgn val="ctr"/>
        <c:lblOffset val="100"/>
      </c:catAx>
      <c:valAx>
        <c:axId val="124557952"/>
        <c:scaling>
          <c:orientation val="minMax"/>
        </c:scaling>
        <c:axPos val="l"/>
        <c:majorGridlines/>
        <c:numFmt formatCode="General" sourceLinked="1"/>
        <c:tickLblPos val="nextTo"/>
        <c:crossAx val="1218932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6.7135260952572134E-2"/>
          <c:y val="4.4858351424884722E-2"/>
          <c:w val="0.91571086300819171"/>
          <c:h val="0.6961704236858981"/>
        </c:manualLayout>
      </c:layout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6.2377731051782527E-3"/>
                  <c:y val="-6.3209434132472334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1.7153876039240075E-2"/>
                  <c:y val="-7.9012103735640604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1.7153876039240075E-2"/>
                  <c:y val="-5.9258844499192782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6.2377731051782431E-3"/>
                  <c:y val="-4.3456485966074723E-2"/>
                </c:manualLayout>
              </c:layout>
              <c:showVal val="1"/>
            </c:dLbl>
            <c:showVal val="1"/>
          </c:dLbls>
          <c:cat>
            <c:strRef>
              <c:f>конс.соб.!$A$2:$A$5</c:f>
              <c:strCache>
                <c:ptCount val="3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</c:strCache>
            </c:strRef>
          </c:cat>
          <c:val>
            <c:numRef>
              <c:f>конс.соб.!$B$2:$B$5</c:f>
              <c:numCache>
                <c:formatCode>0.0</c:formatCode>
                <c:ptCount val="4"/>
                <c:pt idx="0">
                  <c:v>308</c:v>
                </c:pt>
                <c:pt idx="1">
                  <c:v>382.5</c:v>
                </c:pt>
                <c:pt idx="2">
                  <c:v>418.4</c:v>
                </c:pt>
              </c:numCache>
            </c:numRef>
          </c:val>
        </c:ser>
        <c:shape val="cylinder"/>
        <c:axId val="64787200"/>
        <c:axId val="64788736"/>
        <c:axId val="0"/>
      </c:bar3DChart>
      <c:catAx>
        <c:axId val="6478720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4788736"/>
        <c:crosses val="autoZero"/>
        <c:auto val="1"/>
        <c:lblAlgn val="ctr"/>
        <c:lblOffset val="100"/>
      </c:catAx>
      <c:valAx>
        <c:axId val="64788736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47872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6.9334181221412133E-2"/>
          <c:y val="4.9960875984251973E-2"/>
          <c:w val="0.70636834816308935"/>
          <c:h val="0.7365930975799721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cat>
            <c:strRef>
              <c:f>Лист1!$A$2:$A$4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50</c:v>
                </c:pt>
                <c:pt idx="1">
                  <c:v>4.8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cat>
            <c:strRef>
              <c:f>Лист1!$A$2:$A$4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53.8</c:v>
                </c:pt>
                <c:pt idx="1">
                  <c:v>6.9</c:v>
                </c:pt>
              </c:numCache>
            </c:numRef>
          </c:val>
        </c:ser>
        <c:axId val="129188608"/>
        <c:axId val="129190144"/>
      </c:barChart>
      <c:catAx>
        <c:axId val="129188608"/>
        <c:scaling>
          <c:orientation val="minMax"/>
        </c:scaling>
        <c:axPos val="b"/>
        <c:tickLblPos val="nextTo"/>
        <c:crossAx val="129190144"/>
        <c:crosses val="autoZero"/>
        <c:auto val="1"/>
        <c:lblAlgn val="ctr"/>
        <c:lblOffset val="100"/>
      </c:catAx>
      <c:valAx>
        <c:axId val="129190144"/>
        <c:scaling>
          <c:orientation val="minMax"/>
        </c:scaling>
        <c:axPos val="l"/>
        <c:majorGridlines/>
        <c:numFmt formatCode="General" sourceLinked="1"/>
        <c:tickLblPos val="nextTo"/>
        <c:crossAx val="129188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20964432694902"/>
          <c:y val="0.34528001968503935"/>
          <c:w val="0.25790355673051124"/>
          <c:h val="0.30943996062992191"/>
        </c:manualLayout>
      </c:layout>
      <c:txPr>
        <a:bodyPr/>
        <a:lstStyle/>
        <a:p>
          <a:pPr>
            <a:defRPr>
              <a:latin typeface="+mn-lt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1079011074811633"/>
          <c:y val="4.9960875984251973E-2"/>
          <c:w val="0.67612379439418313"/>
          <c:h val="0.7289522227510412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cat>
            <c:strRef>
              <c:f>Лист1!$A$2:$A$4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69.5</c:v>
                </c:pt>
                <c:pt idx="1">
                  <c:v>6.5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cat>
            <c:strRef>
              <c:f>Лист1!$A$2:$A$4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72.8</c:v>
                </c:pt>
                <c:pt idx="1">
                  <c:v>9.3000000000000007</c:v>
                </c:pt>
              </c:numCache>
            </c:numRef>
          </c:val>
        </c:ser>
        <c:axId val="129401984"/>
        <c:axId val="129403520"/>
      </c:barChart>
      <c:catAx>
        <c:axId val="129401984"/>
        <c:scaling>
          <c:orientation val="minMax"/>
        </c:scaling>
        <c:axPos val="b"/>
        <c:tickLblPos val="nextTo"/>
        <c:crossAx val="129403520"/>
        <c:crosses val="autoZero"/>
        <c:auto val="1"/>
        <c:lblAlgn val="ctr"/>
        <c:lblOffset val="100"/>
      </c:catAx>
      <c:valAx>
        <c:axId val="129403520"/>
        <c:scaling>
          <c:orientation val="minMax"/>
        </c:scaling>
        <c:axPos val="l"/>
        <c:majorGridlines/>
        <c:numFmt formatCode="General" sourceLinked="1"/>
        <c:tickLblPos val="nextTo"/>
        <c:crossAx val="129401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209644326948976"/>
          <c:y val="0.34528001968503935"/>
          <c:w val="0.25790355673051124"/>
          <c:h val="0.30943996062992174"/>
        </c:manualLayout>
      </c:layout>
      <c:txPr>
        <a:bodyPr/>
        <a:lstStyle/>
        <a:p>
          <a:pPr>
            <a:defRPr>
              <a:latin typeface="+mn-lt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руб.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307.7</c:v>
                </c:pt>
                <c:pt idx="1">
                  <c:v>371.1</c:v>
                </c:pt>
                <c:pt idx="2">
                  <c:v>431.4</c:v>
                </c:pt>
              </c:numCache>
            </c:numRef>
          </c:val>
        </c:ser>
        <c:shape val="cylinder"/>
        <c:axId val="129960960"/>
        <c:axId val="130020096"/>
        <c:axId val="129080384"/>
      </c:bar3DChart>
      <c:catAx>
        <c:axId val="129960960"/>
        <c:scaling>
          <c:orientation val="minMax"/>
        </c:scaling>
        <c:axPos val="b"/>
        <c:tickLblPos val="nextTo"/>
        <c:crossAx val="130020096"/>
        <c:crosses val="autoZero"/>
        <c:auto val="1"/>
        <c:lblAlgn val="ctr"/>
        <c:lblOffset val="100"/>
      </c:catAx>
      <c:valAx>
        <c:axId val="130020096"/>
        <c:scaling>
          <c:orientation val="minMax"/>
        </c:scaling>
        <c:axPos val="l"/>
        <c:majorGridlines/>
        <c:numFmt formatCode="General" sourceLinked="1"/>
        <c:tickLblPos val="nextTo"/>
        <c:crossAx val="129960960"/>
        <c:crosses val="autoZero"/>
        <c:crossBetween val="between"/>
      </c:valAx>
      <c:serAx>
        <c:axId val="129080384"/>
        <c:scaling>
          <c:orientation val="minMax"/>
        </c:scaling>
        <c:delete val="1"/>
        <c:axPos val="b"/>
        <c:tickLblPos val="nextTo"/>
        <c:crossAx val="130020096"/>
        <c:crosses val="autoZero"/>
      </c:ser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1717980178984006E-2"/>
          <c:y val="2.7777676517656474E-2"/>
          <c:w val="0.6407232893578868"/>
          <c:h val="0.932099012956842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10.7</c:v>
                </c:pt>
                <c:pt idx="1">
                  <c:v>0.1</c:v>
                </c:pt>
                <c:pt idx="2">
                  <c:v>3.2</c:v>
                </c:pt>
                <c:pt idx="3">
                  <c:v>24</c:v>
                </c:pt>
                <c:pt idx="4">
                  <c:v>8.2000000000000011</c:v>
                </c:pt>
                <c:pt idx="5">
                  <c:v>35.6</c:v>
                </c:pt>
                <c:pt idx="6">
                  <c:v>9.1</c:v>
                </c:pt>
                <c:pt idx="7">
                  <c:v>1.9000000000000001</c:v>
                </c:pt>
                <c:pt idx="8">
                  <c:v>6.2</c:v>
                </c:pt>
                <c:pt idx="9">
                  <c:v>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7766315510461095"/>
          <c:y val="8.5252574976861298E-3"/>
          <c:w val="0.31310963488019994"/>
          <c:h val="0.99147470785442349"/>
        </c:manualLayout>
      </c:layout>
      <c:txPr>
        <a:bodyPr/>
        <a:lstStyle/>
        <a:p>
          <a:pPr>
            <a:defRPr sz="1200" kern="0" spc="-1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0529328802032951"/>
          <c:w val="0.69679485914416917"/>
          <c:h val="0.749708247747761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explosion val="25"/>
          <c:cat>
            <c:strRef>
              <c:f>Лист1!$A$2:$A$12</c:f>
              <c:strCache>
                <c:ptCount val="11"/>
                <c:pt idx="0">
                  <c:v>Общегосударственные вопросы  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42.3</c:v>
                </c:pt>
                <c:pt idx="1">
                  <c:v>0.30000000000000032</c:v>
                </c:pt>
                <c:pt idx="2">
                  <c:v>8.7000000000000011</c:v>
                </c:pt>
                <c:pt idx="3">
                  <c:v>97.9</c:v>
                </c:pt>
                <c:pt idx="4">
                  <c:v>25</c:v>
                </c:pt>
                <c:pt idx="5">
                  <c:v>153.6</c:v>
                </c:pt>
                <c:pt idx="6">
                  <c:v>39.1</c:v>
                </c:pt>
                <c:pt idx="7">
                  <c:v>8.3000000000000007</c:v>
                </c:pt>
                <c:pt idx="8">
                  <c:v>26.9</c:v>
                </c:pt>
                <c:pt idx="9">
                  <c:v>4.3</c:v>
                </c:pt>
                <c:pt idx="10">
                  <c:v>10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0899361952885076"/>
          <c:y val="7.4522071499931583E-4"/>
          <c:w val="0.2910063804711524"/>
          <c:h val="0.99925477928500051"/>
        </c:manualLayout>
      </c:layout>
      <c:txPr>
        <a:bodyPr/>
        <a:lstStyle/>
        <a:p>
          <a:pPr>
            <a:defRPr sz="1400" spc="-100" baseline="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"/>
          <c:w val="0.729178396862674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Лист1!$A$2:$A$11</c:f>
              <c:strCache>
                <c:ptCount val="10"/>
                <c:pt idx="0">
                  <c:v>Заработная плата с начислениями</c:v>
                </c:pt>
                <c:pt idx="1">
                  <c:v>Услуги</c:v>
                </c:pt>
                <c:pt idx="2">
                  <c:v>Содержание имущества, работы</c:v>
                </c:pt>
                <c:pt idx="3">
                  <c:v>Субсидии муниципальным учреждениям и предприятиям</c:v>
                </c:pt>
                <c:pt idx="4">
                  <c:v>Субсидии юридическим лицам</c:v>
                </c:pt>
                <c:pt idx="5">
                  <c:v>Межбюджетные трансферты поселениям Княгининского района</c:v>
                </c:pt>
                <c:pt idx="6">
                  <c:v>Социальное обеспечение</c:v>
                </c:pt>
                <c:pt idx="7">
                  <c:v>Прочие расходы</c:v>
                </c:pt>
                <c:pt idx="8">
                  <c:v>Капитальные расходы и приобретение оборудования</c:v>
                </c:pt>
                <c:pt idx="9">
                  <c:v>Материальные запасы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35.700000000000003</c:v>
                </c:pt>
                <c:pt idx="1">
                  <c:v>5.7</c:v>
                </c:pt>
                <c:pt idx="2">
                  <c:v>0.8</c:v>
                </c:pt>
                <c:pt idx="3">
                  <c:v>226</c:v>
                </c:pt>
                <c:pt idx="4">
                  <c:v>86.1</c:v>
                </c:pt>
                <c:pt idx="5">
                  <c:v>26.6</c:v>
                </c:pt>
                <c:pt idx="6">
                  <c:v>7.4</c:v>
                </c:pt>
                <c:pt idx="7">
                  <c:v>1.9000000000000001</c:v>
                </c:pt>
                <c:pt idx="8">
                  <c:v>24.5</c:v>
                </c:pt>
                <c:pt idx="9">
                  <c:v>1.7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9849795091403044"/>
          <c:y val="0"/>
          <c:w val="0.29235391628677992"/>
          <c:h val="1"/>
        </c:manualLayout>
      </c:layout>
      <c:txPr>
        <a:bodyPr/>
        <a:lstStyle/>
        <a:p>
          <a:pPr>
            <a:defRPr sz="1400" kern="0" spc="-1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303.39999999999969</c:v>
                </c:pt>
                <c:pt idx="1">
                  <c:v>372</c:v>
                </c:pt>
                <c:pt idx="2">
                  <c:v>405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303.7</c:v>
                </c:pt>
                <c:pt idx="1">
                  <c:v>362.7</c:v>
                </c:pt>
                <c:pt idx="2">
                  <c:v>416.4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Дефицит/Профицит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-0.30000000000000032</c:v>
                </c:pt>
                <c:pt idx="1">
                  <c:v>9.3000000000000007</c:v>
                </c:pt>
                <c:pt idx="2">
                  <c:v>-11.4</c:v>
                </c:pt>
              </c:numCache>
            </c:numRef>
          </c:val>
        </c:ser>
        <c:shape val="cylinder"/>
        <c:axId val="104103296"/>
        <c:axId val="104109184"/>
        <c:axId val="0"/>
      </c:bar3DChart>
      <c:catAx>
        <c:axId val="104103296"/>
        <c:scaling>
          <c:orientation val="minMax"/>
        </c:scaling>
        <c:axPos val="b"/>
        <c:tickLblPos val="nextTo"/>
        <c:crossAx val="104109184"/>
        <c:crosses val="autoZero"/>
        <c:auto val="1"/>
        <c:lblAlgn val="ctr"/>
        <c:lblOffset val="100"/>
      </c:catAx>
      <c:valAx>
        <c:axId val="104109184"/>
        <c:scaling>
          <c:orientation val="minMax"/>
        </c:scaling>
        <c:axPos val="l"/>
        <c:majorGridlines/>
        <c:numFmt formatCode="General" sourceLinked="1"/>
        <c:tickLblPos val="nextTo"/>
        <c:crossAx val="104103296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год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399.2</c:v>
                </c:pt>
                <c:pt idx="1">
                  <c:v>421.3</c:v>
                </c:pt>
                <c:pt idx="2">
                  <c:v>-22.1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405</c:v>
                </c:pt>
                <c:pt idx="1">
                  <c:v>416.4</c:v>
                </c:pt>
                <c:pt idx="2">
                  <c:v>-11.4</c:v>
                </c:pt>
              </c:numCache>
            </c:numRef>
          </c:val>
        </c:ser>
        <c:axId val="104216064"/>
        <c:axId val="104217600"/>
      </c:barChart>
      <c:catAx>
        <c:axId val="104216064"/>
        <c:scaling>
          <c:orientation val="minMax"/>
        </c:scaling>
        <c:axPos val="b"/>
        <c:tickLblPos val="nextTo"/>
        <c:crossAx val="104217600"/>
        <c:crosses val="autoZero"/>
        <c:auto val="1"/>
        <c:lblAlgn val="ctr"/>
        <c:lblOffset val="100"/>
      </c:catAx>
      <c:valAx>
        <c:axId val="104217600"/>
        <c:scaling>
          <c:orientation val="minMax"/>
        </c:scaling>
        <c:axPos val="l"/>
        <c:majorGridlines/>
        <c:numFmt formatCode="General" sourceLinked="1"/>
        <c:tickLblPos val="nextTo"/>
        <c:crossAx val="104216064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"/>
          <c:w val="0.7958049747959584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85</c:v>
                </c:pt>
                <c:pt idx="1">
                  <c:v>13.3</c:v>
                </c:pt>
                <c:pt idx="2">
                  <c:v>1.7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8185125689535164"/>
          <c:y val="1.6083285457023897E-2"/>
          <c:w val="0.30381766183440628"/>
          <c:h val="0.37190645764336588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2.6470490151032332E-2"/>
          <c:w val="0.75910369480637685"/>
          <c:h val="0.9735295098489675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2.7</c:v>
                </c:pt>
                <c:pt idx="1">
                  <c:v>2.9</c:v>
                </c:pt>
                <c:pt idx="2">
                  <c:v>2.7</c:v>
                </c:pt>
              </c:numCache>
            </c:numRef>
          </c:val>
        </c:ser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firstSliceAng val="0"/>
      </c:pie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6572388715875973E-2"/>
          <c:y val="2.6993750280178516E-2"/>
          <c:w val="0.62749564515111222"/>
          <c:h val="0.950920454036039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Субвенции на осуществление полномочий по первичному воинскому учету на территориях, где отсутствуют военные комиссариаты</c:v>
                </c:pt>
                <c:pt idx="1">
                  <c:v>Иные межбюджетные трансферты на проведение мероприятий по обеспечению пожарной безопасности в населенных пунктах Нижегородской области за счет субсидии из областного бюджета</c:v>
                </c:pt>
                <c:pt idx="2">
                  <c:v>Дотации из районного фонда финансовой поддержки поселений Княгининского района на выравнивание бюджетной обеспеченности поселений</c:v>
                </c:pt>
                <c:pt idx="3">
                  <c:v>Иные межбюджетные трансферты на выплату заработной платы с начислениями на нее работникам муниципальных учреждений, органов местного самоуправления за счет субсидии из областного бюджета</c:v>
                </c:pt>
                <c:pt idx="4">
                  <c:v>                                                                                                           Иные межбюджетные трансферты на поддержку  мер по обеспеченности сбалансированности бюджетов поселений</c:v>
                </c:pt>
                <c:pt idx="5">
                  <c:v>Иные межбюджетные трансферты на организацию временного трудоустройства безработных и несовершеннолетних граждан</c:v>
                </c:pt>
                <c:pt idx="6">
                  <c:v>Иные межбюджетные трансферты на реализацию муниципальной программы "Строительство инженерных коммуникаций и благоустройства жилого микрорайона "Северный" города Княгинино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273.7</c:v>
                </c:pt>
                <c:pt idx="1">
                  <c:v>1525.1</c:v>
                </c:pt>
                <c:pt idx="2">
                  <c:v>5064</c:v>
                </c:pt>
                <c:pt idx="3">
                  <c:v>11357.6</c:v>
                </c:pt>
                <c:pt idx="4">
                  <c:v>4890.4000000000005</c:v>
                </c:pt>
                <c:pt idx="5">
                  <c:v>43.9</c:v>
                </c:pt>
                <c:pt idx="6">
                  <c:v>3402.2</c:v>
                </c:pt>
              </c:numCache>
            </c:numRef>
          </c:val>
        </c:ser>
      </c:pie3DChart>
    </c:plotArea>
    <c:legend>
      <c:legendPos val="r"/>
      <c:legendEntry>
        <c:idx val="0"/>
        <c:txPr>
          <a:bodyPr/>
          <a:lstStyle/>
          <a:p>
            <a:pPr>
              <a:defRPr sz="1100" kern="1200" spc="-50" baseline="0">
                <a:latin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070" kern="1200" spc="-50" baseline="0">
                <a:latin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3135249197953325"/>
          <c:y val="0"/>
          <c:w val="0.35916067553659187"/>
          <c:h val="1"/>
        </c:manualLayout>
      </c:layout>
      <c:txPr>
        <a:bodyPr/>
        <a:lstStyle/>
        <a:p>
          <a:pPr>
            <a:defRPr sz="1100" kern="1200" spc="-5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A82477-6968-4C6C-939F-058902767154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965084-EC75-46E2-9DB5-C8125FFBDDCB}">
      <dgm:prSet custT="1"/>
      <dgm:spPr/>
      <dgm:t>
        <a:bodyPr/>
        <a:lstStyle/>
        <a:p>
          <a:pPr rtl="0"/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25 тыс. рублей </a:t>
          </a:r>
        </a:p>
        <a:p>
          <a:pPr rtl="0"/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4540B89B-148B-4DD6-BC34-10E40907AC97}" type="parTrans" cxnId="{84306830-D126-4702-866C-B608CBFCD5A3}">
      <dgm:prSet/>
      <dgm:spPr/>
      <dgm:t>
        <a:bodyPr/>
        <a:lstStyle/>
        <a:p>
          <a:endParaRPr lang="ru-RU"/>
        </a:p>
      </dgm:t>
    </dgm:pt>
    <dgm:pt modelId="{0B7D8866-43F3-45B6-97BB-65DEEBBEE6CB}" type="sibTrans" cxnId="{84306830-D126-4702-866C-B608CBFCD5A3}">
      <dgm:prSet/>
      <dgm:spPr/>
      <dgm:t>
        <a:bodyPr/>
        <a:lstStyle/>
        <a:p>
          <a:endParaRPr lang="ru-RU"/>
        </a:p>
      </dgm:t>
    </dgm:pt>
    <dgm:pt modelId="{5B2265C2-CD50-48DB-A203-C20E5B5E0BEC}" type="pres">
      <dgm:prSet presAssocID="{CFA82477-6968-4C6C-939F-0589027671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6700EB-C53D-46A3-9D20-B48028A431BA}" type="pres">
      <dgm:prSet presAssocID="{1A965084-EC75-46E2-9DB5-C8125FFBDDCB}" presName="linNode" presStyleCnt="0"/>
      <dgm:spPr/>
    </dgm:pt>
    <dgm:pt modelId="{AE59676A-D7DF-4021-926C-E0DC45FFEA9B}" type="pres">
      <dgm:prSet presAssocID="{1A965084-EC75-46E2-9DB5-C8125FFBDDCB}" presName="parentText" presStyleLbl="node1" presStyleIdx="0" presStyleCnt="1" custAng="0" custScaleX="48227" custScaleY="22272" custLinFactNeighborX="-81983" custLinFactNeighborY="3626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90CA49-3222-4B36-AE96-D142AAB252A1}" type="presOf" srcId="{CFA82477-6968-4C6C-939F-058902767154}" destId="{5B2265C2-CD50-48DB-A203-C20E5B5E0BEC}" srcOrd="0" destOrd="0" presId="urn:microsoft.com/office/officeart/2005/8/layout/vList5"/>
    <dgm:cxn modelId="{84306830-D126-4702-866C-B608CBFCD5A3}" srcId="{CFA82477-6968-4C6C-939F-058902767154}" destId="{1A965084-EC75-46E2-9DB5-C8125FFBDDCB}" srcOrd="0" destOrd="0" parTransId="{4540B89B-148B-4DD6-BC34-10E40907AC97}" sibTransId="{0B7D8866-43F3-45B6-97BB-65DEEBBEE6CB}"/>
    <dgm:cxn modelId="{53125889-5A7F-4743-9602-7511091CE3F6}" type="presOf" srcId="{1A965084-EC75-46E2-9DB5-C8125FFBDDCB}" destId="{AE59676A-D7DF-4021-926C-E0DC45FFEA9B}" srcOrd="0" destOrd="0" presId="urn:microsoft.com/office/officeart/2005/8/layout/vList5"/>
    <dgm:cxn modelId="{AC9C794E-5698-4BBA-A729-BD9DC4F4385C}" type="presParOf" srcId="{5B2265C2-CD50-48DB-A203-C20E5B5E0BEC}" destId="{AD6700EB-C53D-46A3-9D20-B48028A431BA}" srcOrd="0" destOrd="0" presId="urn:microsoft.com/office/officeart/2005/8/layout/vList5"/>
    <dgm:cxn modelId="{3E7D3ADE-716F-41E7-8853-49AE67A130A8}" type="presParOf" srcId="{AD6700EB-C53D-46A3-9D20-B48028A431BA}" destId="{AE59676A-D7DF-4021-926C-E0DC45FFEA9B}" srcOrd="0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A82477-6968-4C6C-939F-058902767154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965084-EC75-46E2-9DB5-C8125FFBDDCB}">
      <dgm:prSet custT="1"/>
      <dgm:spPr/>
      <dgm:t>
        <a:bodyPr/>
        <a:lstStyle/>
        <a:p>
          <a:pPr rtl="0"/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32 тыс. рублей </a:t>
          </a:r>
        </a:p>
        <a:p>
          <a:pPr rtl="0"/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500" dirty="0"/>
        </a:p>
      </dgm:t>
    </dgm:pt>
    <dgm:pt modelId="{4540B89B-148B-4DD6-BC34-10E40907AC97}" type="parTrans" cxnId="{84306830-D126-4702-866C-B608CBFCD5A3}">
      <dgm:prSet/>
      <dgm:spPr/>
      <dgm:t>
        <a:bodyPr/>
        <a:lstStyle/>
        <a:p>
          <a:endParaRPr lang="ru-RU"/>
        </a:p>
      </dgm:t>
    </dgm:pt>
    <dgm:pt modelId="{0B7D8866-43F3-45B6-97BB-65DEEBBEE6CB}" type="sibTrans" cxnId="{84306830-D126-4702-866C-B608CBFCD5A3}">
      <dgm:prSet/>
      <dgm:spPr/>
      <dgm:t>
        <a:bodyPr/>
        <a:lstStyle/>
        <a:p>
          <a:endParaRPr lang="ru-RU"/>
        </a:p>
      </dgm:t>
    </dgm:pt>
    <dgm:pt modelId="{5B2265C2-CD50-48DB-A203-C20E5B5E0BEC}" type="pres">
      <dgm:prSet presAssocID="{CFA82477-6968-4C6C-939F-0589027671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6700EB-C53D-46A3-9D20-B48028A431BA}" type="pres">
      <dgm:prSet presAssocID="{1A965084-EC75-46E2-9DB5-C8125FFBDDCB}" presName="linNode" presStyleCnt="0"/>
      <dgm:spPr/>
    </dgm:pt>
    <dgm:pt modelId="{AE59676A-D7DF-4021-926C-E0DC45FFEA9B}" type="pres">
      <dgm:prSet presAssocID="{1A965084-EC75-46E2-9DB5-C8125FFBDDCB}" presName="parentText" presStyleLbl="node1" presStyleIdx="0" presStyleCnt="1" custScaleX="277778" custLinFactNeighborX="-310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9FAF8F-6E8F-4821-AFF3-8D9AFCC9AE12}" type="presOf" srcId="{1A965084-EC75-46E2-9DB5-C8125FFBDDCB}" destId="{AE59676A-D7DF-4021-926C-E0DC45FFEA9B}" srcOrd="0" destOrd="0" presId="urn:microsoft.com/office/officeart/2005/8/layout/vList5"/>
    <dgm:cxn modelId="{B7CDE15C-5E96-4C8A-B1FB-DE1BE1C69714}" type="presOf" srcId="{CFA82477-6968-4C6C-939F-058902767154}" destId="{5B2265C2-CD50-48DB-A203-C20E5B5E0BEC}" srcOrd="0" destOrd="0" presId="urn:microsoft.com/office/officeart/2005/8/layout/vList5"/>
    <dgm:cxn modelId="{84306830-D126-4702-866C-B608CBFCD5A3}" srcId="{CFA82477-6968-4C6C-939F-058902767154}" destId="{1A965084-EC75-46E2-9DB5-C8125FFBDDCB}" srcOrd="0" destOrd="0" parTransId="{4540B89B-148B-4DD6-BC34-10E40907AC97}" sibTransId="{0B7D8866-43F3-45B6-97BB-65DEEBBEE6CB}"/>
    <dgm:cxn modelId="{BB318397-D6AB-4625-9142-92FC7F5ACEF8}" type="presParOf" srcId="{5B2265C2-CD50-48DB-A203-C20E5B5E0BEC}" destId="{AD6700EB-C53D-46A3-9D20-B48028A431BA}" srcOrd="0" destOrd="0" presId="urn:microsoft.com/office/officeart/2005/8/layout/vList5"/>
    <dgm:cxn modelId="{78A76B1A-88AC-42E4-A8C0-FD9859F45B5B}" type="presParOf" srcId="{AD6700EB-C53D-46A3-9D20-B48028A431BA}" destId="{AE59676A-D7DF-4021-926C-E0DC45FFEA9B}" srcOrd="0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E57BA7B-D7EF-49E4-89C9-00227AA2F966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7B91952-992E-4999-9363-86B8956D1DF7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2081FE5-93C0-4B9C-ADB5-AE8B3155C85F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A9D6A-9D98-4816-B8B7-FD523A91B6B8}" type="presOf" srcId="{22809CF4-FCE4-4FA4-8BAC-F64AA350A0AC}" destId="{5AFABFEC-D9CD-4D63-8996-3A212DA7A44D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41C5A-7E3D-4C28-9241-4C6F31D2861C}" type="presOf" srcId="{E5CA412D-FD87-490F-A9CF-5F8A74E2ACEA}" destId="{0987B750-EF7C-42C4-B3FE-14371F146417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3944E40-1924-4C2F-A5FD-C34E486C3FA7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3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86D03A-5F3B-435C-97E6-970E09C567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AD8C73-AD41-415A-8265-0CCFD3C93ED8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b="1" dirty="0" smtClean="0">
              <a:latin typeface="Times New Roman" pitchFamily="18" charset="0"/>
              <a:cs typeface="Times New Roman" pitchFamily="18" charset="0"/>
            </a:rPr>
            <a:t>Сколько бюджетных средств было направлено на образование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4EB3E98-7D77-413F-8CA0-E022F2CF3CB2}" type="parTrans" cxnId="{C3CCEB0C-1EFF-4944-9738-D14B6EEC60FB}">
      <dgm:prSet/>
      <dgm:spPr/>
      <dgm:t>
        <a:bodyPr/>
        <a:lstStyle/>
        <a:p>
          <a:endParaRPr lang="ru-RU"/>
        </a:p>
      </dgm:t>
    </dgm:pt>
    <dgm:pt modelId="{C7234432-1A82-48AD-BD10-0E33EF2501B9}" type="sibTrans" cxnId="{C3CCEB0C-1EFF-4944-9738-D14B6EEC60FB}">
      <dgm:prSet/>
      <dgm:spPr/>
      <dgm:t>
        <a:bodyPr/>
        <a:lstStyle/>
        <a:p>
          <a:endParaRPr lang="ru-RU"/>
        </a:p>
      </dgm:t>
    </dgm:pt>
    <dgm:pt modelId="{23A04BDF-16F3-455D-882A-0DC98D2D33A1}" type="pres">
      <dgm:prSet presAssocID="{3B86D03A-5F3B-435C-97E6-970E09C567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DA4C33-E25A-4F25-BB4C-C0EE3B98AD35}" type="pres">
      <dgm:prSet presAssocID="{5AAD8C73-AD41-415A-8265-0CCFD3C93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CCEB0C-1EFF-4944-9738-D14B6EEC60FB}" srcId="{3B86D03A-5F3B-435C-97E6-970E09C56712}" destId="{5AAD8C73-AD41-415A-8265-0CCFD3C93ED8}" srcOrd="0" destOrd="0" parTransId="{64EB3E98-7D77-413F-8CA0-E022F2CF3CB2}" sibTransId="{C7234432-1A82-48AD-BD10-0E33EF2501B9}"/>
    <dgm:cxn modelId="{71F39ABB-0864-468D-AE77-43AF4A67FB6E}" type="presOf" srcId="{5AAD8C73-AD41-415A-8265-0CCFD3C93ED8}" destId="{47DA4C33-E25A-4F25-BB4C-C0EE3B98AD35}" srcOrd="0" destOrd="0" presId="urn:microsoft.com/office/officeart/2005/8/layout/vList2"/>
    <dgm:cxn modelId="{F62EB2E9-B696-49C7-88C3-A0922BC2679B}" type="presOf" srcId="{3B86D03A-5F3B-435C-97E6-970E09C56712}" destId="{23A04BDF-16F3-455D-882A-0DC98D2D33A1}" srcOrd="0" destOrd="0" presId="urn:microsoft.com/office/officeart/2005/8/layout/vList2"/>
    <dgm:cxn modelId="{C9D1488E-5F42-448F-997B-D0F64087C398}" type="presParOf" srcId="{23A04BDF-16F3-455D-882A-0DC98D2D33A1}" destId="{47DA4C33-E25A-4F25-BB4C-C0EE3B98AD35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2012-2014 годах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7D9C95-F058-4863-8440-5B08D0B49170}" type="presOf" srcId="{7F666526-A141-4663-8385-1E0D47AE237F}" destId="{9672CB23-1C81-4836-BA67-D657240A9D5B}" srcOrd="0" destOrd="0" presId="urn:microsoft.com/office/officeart/2005/8/layout/vList2"/>
    <dgm:cxn modelId="{56B157D0-AEEB-4E14-9BDC-3DE573643DFF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EA03FABA-073B-4441-8733-E7E7C3CB25E6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8B1AFD9-6747-4456-B97E-A2F9208CA9DB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D427324-A3C1-4DB7-AA51-5091A5DDB962}" type="pres">
      <dgm:prSet presAssocID="{98B1AFD9-6747-4456-B97E-A2F9208CA9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8DFC3-58D9-4752-87DC-E8397695717C}" type="presOf" srcId="{98B1AFD9-6747-4456-B97E-A2F9208CA9DB}" destId="{CD427324-A3C1-4DB7-AA51-5091A5DDB962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DA89E95-23FC-4BA6-A3E3-6A767AA976C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38E925-A6EB-4B84-966A-38860E3E50F6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Сколько бюджетных средств было направлено в сферу физической культуры и спорта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6C139A28-C16F-4DBF-B3C0-ADAC7679008F}" type="parTrans" cxnId="{B87370F6-011E-4AD0-A863-D82D71FAB549}">
      <dgm:prSet/>
      <dgm:spPr/>
      <dgm:t>
        <a:bodyPr/>
        <a:lstStyle/>
        <a:p>
          <a:endParaRPr lang="ru-RU"/>
        </a:p>
      </dgm:t>
    </dgm:pt>
    <dgm:pt modelId="{17B0737D-C7A1-45AB-801E-C9142FAE7250}" type="sibTrans" cxnId="{B87370F6-011E-4AD0-A863-D82D71FAB549}">
      <dgm:prSet/>
      <dgm:spPr/>
      <dgm:t>
        <a:bodyPr/>
        <a:lstStyle/>
        <a:p>
          <a:endParaRPr lang="ru-RU"/>
        </a:p>
      </dgm:t>
    </dgm:pt>
    <dgm:pt modelId="{F8EF5379-E88F-47AE-86CC-A91443190E0A}" type="pres">
      <dgm:prSet presAssocID="{8DA89E95-23FC-4BA6-A3E3-6A767AA976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63B0C2-F117-49E6-BC29-8394FB97A5C9}" type="pres">
      <dgm:prSet presAssocID="{6838E925-A6EB-4B84-966A-38860E3E50F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7370F6-011E-4AD0-A863-D82D71FAB549}" srcId="{8DA89E95-23FC-4BA6-A3E3-6A767AA976C7}" destId="{6838E925-A6EB-4B84-966A-38860E3E50F6}" srcOrd="0" destOrd="0" parTransId="{6C139A28-C16F-4DBF-B3C0-ADAC7679008F}" sibTransId="{17B0737D-C7A1-45AB-801E-C9142FAE7250}"/>
    <dgm:cxn modelId="{4DF74352-E23E-431F-88A0-E808BF7B8AD2}" type="presOf" srcId="{6838E925-A6EB-4B84-966A-38860E3E50F6}" destId="{0763B0C2-F117-49E6-BC29-8394FB97A5C9}" srcOrd="0" destOrd="0" presId="urn:microsoft.com/office/officeart/2005/8/layout/vList2"/>
    <dgm:cxn modelId="{73BB4F44-300F-4389-B96B-D092222FD1B2}" type="presOf" srcId="{8DA89E95-23FC-4BA6-A3E3-6A767AA976C7}" destId="{F8EF5379-E88F-47AE-86CC-A91443190E0A}" srcOrd="0" destOrd="0" presId="urn:microsoft.com/office/officeart/2005/8/layout/vList2"/>
    <dgm:cxn modelId="{1E94D1A3-2F95-4F77-B06A-D21BD6C16239}" type="presParOf" srcId="{F8EF5379-E88F-47AE-86CC-A91443190E0A}" destId="{0763B0C2-F117-49E6-BC29-8394FB97A5C9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DA89E95-23FC-4BA6-A3E3-6A767AA976C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38E925-A6EB-4B84-966A-38860E3E50F6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Достигнутые результаты в сфере физической культуры и спорта в 2012-2014 годах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6C139A28-C16F-4DBF-B3C0-ADAC7679008F}" type="parTrans" cxnId="{B87370F6-011E-4AD0-A863-D82D71FAB549}">
      <dgm:prSet/>
      <dgm:spPr/>
      <dgm:t>
        <a:bodyPr/>
        <a:lstStyle/>
        <a:p>
          <a:endParaRPr lang="ru-RU"/>
        </a:p>
      </dgm:t>
    </dgm:pt>
    <dgm:pt modelId="{17B0737D-C7A1-45AB-801E-C9142FAE7250}" type="sibTrans" cxnId="{B87370F6-011E-4AD0-A863-D82D71FAB549}">
      <dgm:prSet/>
      <dgm:spPr/>
      <dgm:t>
        <a:bodyPr/>
        <a:lstStyle/>
        <a:p>
          <a:endParaRPr lang="ru-RU"/>
        </a:p>
      </dgm:t>
    </dgm:pt>
    <dgm:pt modelId="{F8EF5379-E88F-47AE-86CC-A91443190E0A}" type="pres">
      <dgm:prSet presAssocID="{8DA89E95-23FC-4BA6-A3E3-6A767AA976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63B0C2-F117-49E6-BC29-8394FB97A5C9}" type="pres">
      <dgm:prSet presAssocID="{6838E925-A6EB-4B84-966A-38860E3E50F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0CC4BF-E3C7-4AED-8F70-7C97D1FD1680}" type="presOf" srcId="{8DA89E95-23FC-4BA6-A3E3-6A767AA976C7}" destId="{F8EF5379-E88F-47AE-86CC-A91443190E0A}" srcOrd="0" destOrd="0" presId="urn:microsoft.com/office/officeart/2005/8/layout/vList2"/>
    <dgm:cxn modelId="{B87370F6-011E-4AD0-A863-D82D71FAB549}" srcId="{8DA89E95-23FC-4BA6-A3E3-6A767AA976C7}" destId="{6838E925-A6EB-4B84-966A-38860E3E50F6}" srcOrd="0" destOrd="0" parTransId="{6C139A28-C16F-4DBF-B3C0-ADAC7679008F}" sibTransId="{17B0737D-C7A1-45AB-801E-C9142FAE7250}"/>
    <dgm:cxn modelId="{06B90532-4627-4CD5-A7F0-4CBD8EAC7E7D}" type="presOf" srcId="{6838E925-A6EB-4B84-966A-38860E3E50F6}" destId="{0763B0C2-F117-49E6-BC29-8394FB97A5C9}" srcOrd="0" destOrd="0" presId="urn:microsoft.com/office/officeart/2005/8/layout/vList2"/>
    <dgm:cxn modelId="{C18FFE30-BC8F-497F-AA35-3F7247F591CE}" type="presParOf" srcId="{F8EF5379-E88F-47AE-86CC-A91443190E0A}" destId="{0763B0C2-F117-49E6-BC29-8394FB97A5C9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24FECD9-35B9-41C6-B522-B2123D1DD7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6830B9-9B04-4077-A11E-E29E7820C097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жильем молодых семей в Княгининском районе Нижегородской области» на 2011-2015 годы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6BC0E01-851F-4D73-B160-D9D3EA78FE19}" type="parTrans" cxnId="{E4ED1B56-EF34-4528-BD5B-F83E8A20FC6C}">
      <dgm:prSet/>
      <dgm:spPr/>
      <dgm:t>
        <a:bodyPr/>
        <a:lstStyle/>
        <a:p>
          <a:endParaRPr lang="ru-RU"/>
        </a:p>
      </dgm:t>
    </dgm:pt>
    <dgm:pt modelId="{D245C40D-5244-4774-AC9E-9F844A30C54D}" type="sibTrans" cxnId="{E4ED1B56-EF34-4528-BD5B-F83E8A20FC6C}">
      <dgm:prSet/>
      <dgm:spPr/>
      <dgm:t>
        <a:bodyPr/>
        <a:lstStyle/>
        <a:p>
          <a:endParaRPr lang="ru-RU"/>
        </a:p>
      </dgm:t>
    </dgm:pt>
    <dgm:pt modelId="{DE65F4EF-C4E5-4E89-954E-97499F432B26}" type="pres">
      <dgm:prSet presAssocID="{824FECD9-35B9-41C6-B522-B2123D1DD7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2788CC-33BF-4A8D-9003-27A74D1CD8A4}" type="pres">
      <dgm:prSet presAssocID="{D26830B9-9B04-4077-A11E-E29E7820C0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ED1B56-EF34-4528-BD5B-F83E8A20FC6C}" srcId="{824FECD9-35B9-41C6-B522-B2123D1DD7EC}" destId="{D26830B9-9B04-4077-A11E-E29E7820C097}" srcOrd="0" destOrd="0" parTransId="{06BC0E01-851F-4D73-B160-D9D3EA78FE19}" sibTransId="{D245C40D-5244-4774-AC9E-9F844A30C54D}"/>
    <dgm:cxn modelId="{F1C521C1-49E7-4295-B9DE-57F971A9EB22}" type="presOf" srcId="{824FECD9-35B9-41C6-B522-B2123D1DD7EC}" destId="{DE65F4EF-C4E5-4E89-954E-97499F432B26}" srcOrd="0" destOrd="0" presId="urn:microsoft.com/office/officeart/2005/8/layout/vList2"/>
    <dgm:cxn modelId="{63D0DCF8-D64C-4536-B181-506428749129}" type="presOf" srcId="{D26830B9-9B04-4077-A11E-E29E7820C097}" destId="{8B2788CC-33BF-4A8D-9003-27A74D1CD8A4}" srcOrd="0" destOrd="0" presId="urn:microsoft.com/office/officeart/2005/8/layout/vList2"/>
    <dgm:cxn modelId="{9FD87DEE-A15E-41AF-B983-34B896DFDA0A}" type="presParOf" srcId="{DE65F4EF-C4E5-4E89-954E-97499F432B26}" destId="{8B2788CC-33BF-4A8D-9003-27A74D1CD8A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33DDEB9-0D7B-40F4-9F8E-7A65E4CE33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2960AA-BD62-4E37-BC8C-FCBD054A207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«Содействие занятости населения Княгининского района на 2014-2016 годы»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4C8CBA96-1B91-49FA-9E89-961A1CA28722}" type="parTrans" cxnId="{7EE7FFE0-B73D-410F-ABA4-F3C9022EACE8}">
      <dgm:prSet/>
      <dgm:spPr/>
      <dgm:t>
        <a:bodyPr/>
        <a:lstStyle/>
        <a:p>
          <a:endParaRPr lang="ru-RU"/>
        </a:p>
      </dgm:t>
    </dgm:pt>
    <dgm:pt modelId="{D265646D-DC15-400A-87B3-D5872760959D}" type="sibTrans" cxnId="{7EE7FFE0-B73D-410F-ABA4-F3C9022EACE8}">
      <dgm:prSet/>
      <dgm:spPr/>
      <dgm:t>
        <a:bodyPr/>
        <a:lstStyle/>
        <a:p>
          <a:endParaRPr lang="ru-RU"/>
        </a:p>
      </dgm:t>
    </dgm:pt>
    <dgm:pt modelId="{E78395BA-24C3-4E4A-9277-10505B9D306A}" type="pres">
      <dgm:prSet presAssocID="{233DDEB9-0D7B-40F4-9F8E-7A65E4CE33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CB3727-877F-4A3D-97E2-1849BA742150}" type="pres">
      <dgm:prSet presAssocID="{232960AA-BD62-4E37-BC8C-FCBD054A2071}" presName="parentText" presStyleLbl="node1" presStyleIdx="0" presStyleCnt="1" custScaleY="77234" custLinFactNeighborX="-348" custLinFactNeighborY="-112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A83B0E-7687-4D5B-8DAA-ECBC730DB68C}" type="presOf" srcId="{232960AA-BD62-4E37-BC8C-FCBD054A2071}" destId="{9ECB3727-877F-4A3D-97E2-1849BA742150}" srcOrd="0" destOrd="0" presId="urn:microsoft.com/office/officeart/2005/8/layout/vList2"/>
    <dgm:cxn modelId="{7EE7FFE0-B73D-410F-ABA4-F3C9022EACE8}" srcId="{233DDEB9-0D7B-40F4-9F8E-7A65E4CE330D}" destId="{232960AA-BD62-4E37-BC8C-FCBD054A2071}" srcOrd="0" destOrd="0" parTransId="{4C8CBA96-1B91-49FA-9E89-961A1CA28722}" sibTransId="{D265646D-DC15-400A-87B3-D5872760959D}"/>
    <dgm:cxn modelId="{8606C5DC-081A-4FF6-855B-D10861DED805}" type="presOf" srcId="{233DDEB9-0D7B-40F4-9F8E-7A65E4CE330D}" destId="{E78395BA-24C3-4E4A-9277-10505B9D306A}" srcOrd="0" destOrd="0" presId="urn:microsoft.com/office/officeart/2005/8/layout/vList2"/>
    <dgm:cxn modelId="{5DDE9F1F-81A6-4CC1-AC33-28757A336A9A}" type="presParOf" srcId="{E78395BA-24C3-4E4A-9277-10505B9D306A}" destId="{9ECB3727-877F-4A3D-97E2-1849BA742150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малого и среднего предпринимательства в Княгининском районе на период 2011-2015 годов»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FC804010-064B-43D2-BFCD-9233C37CD66C}" type="presOf" srcId="{13241DBC-6D3B-45CD-B799-9C2D5FC54D58}" destId="{8C535405-2260-4631-BD69-7D569D27C877}" srcOrd="0" destOrd="0" presId="urn:microsoft.com/office/officeart/2005/8/layout/vList2"/>
    <dgm:cxn modelId="{09913274-2F93-412B-9A9B-B71EFFB2E8E6}" type="presOf" srcId="{B0E7DF0C-E21F-4022-8D4E-39B0AF1962CF}" destId="{B66468D3-A1FF-4858-82B0-DDACD666AD74}" srcOrd="0" destOrd="0" presId="urn:microsoft.com/office/officeart/2005/8/layout/vList2"/>
    <dgm:cxn modelId="{DB3C0541-B80E-4DC6-B481-F8694146FE1B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малого и среднего предпринимательства в Княгининском районе на период 2011-2015 годов»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 custLinFactNeighborX="868" custLinFactNeighborY="-22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CAFD18-8B18-4E70-8FF0-E20AD5957474}" type="presOf" srcId="{13241DBC-6D3B-45CD-B799-9C2D5FC54D58}" destId="{8C535405-2260-4631-BD69-7D569D27C877}" srcOrd="0" destOrd="0" presId="urn:microsoft.com/office/officeart/2005/8/layout/vList2"/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A0DCAC48-CD6D-4D95-BBDB-BF0B2EEAEEEB}" type="presOf" srcId="{B0E7DF0C-E21F-4022-8D4E-39B0AF1962CF}" destId="{B66468D3-A1FF-4858-82B0-DDACD666AD74}" srcOrd="0" destOrd="0" presId="urn:microsoft.com/office/officeart/2005/8/layout/vList2"/>
    <dgm:cxn modelId="{78C489B8-062C-40D4-9E99-31CA0F4DA5EF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8D43A9A-A628-4F8B-974E-E71A50CCFA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430520-27A7-4407-B3FC-465F6DA907D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муниципальных программ Княгининского района Нижегородской области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B1EA3608-2F40-44CC-9614-D154A3049D7B}" type="parTrans" cxnId="{4117D194-A019-49C8-B803-2F6A2941410B}">
      <dgm:prSet/>
      <dgm:spPr/>
      <dgm:t>
        <a:bodyPr/>
        <a:lstStyle/>
        <a:p>
          <a:endParaRPr lang="ru-RU"/>
        </a:p>
      </dgm:t>
    </dgm:pt>
    <dgm:pt modelId="{CC76D7CD-626B-419C-98EE-567413AD360B}" type="sibTrans" cxnId="{4117D194-A019-49C8-B803-2F6A2941410B}">
      <dgm:prSet/>
      <dgm:spPr/>
      <dgm:t>
        <a:bodyPr/>
        <a:lstStyle/>
        <a:p>
          <a:endParaRPr lang="ru-RU"/>
        </a:p>
      </dgm:t>
    </dgm:pt>
    <dgm:pt modelId="{BEF27EF2-EF3B-47E0-B917-4F2A92288AE4}" type="pres">
      <dgm:prSet presAssocID="{D8D43A9A-A628-4F8B-974E-E71A50CCFA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07E8EF-5762-4940-AC36-68B968A5742A}" type="pres">
      <dgm:prSet presAssocID="{B8430520-27A7-4407-B3FC-465F6DA907DD}" presName="parentText" presStyleLbl="node1" presStyleIdx="0" presStyleCnt="1" custScaleY="91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CE8C1C-C6E2-4D53-96E6-D20FB84C7DF3}" type="presOf" srcId="{D8D43A9A-A628-4F8B-974E-E71A50CCFA9E}" destId="{BEF27EF2-EF3B-47E0-B917-4F2A92288AE4}" srcOrd="0" destOrd="0" presId="urn:microsoft.com/office/officeart/2005/8/layout/vList2"/>
    <dgm:cxn modelId="{4117D194-A019-49C8-B803-2F6A2941410B}" srcId="{D8D43A9A-A628-4F8B-974E-E71A50CCFA9E}" destId="{B8430520-27A7-4407-B3FC-465F6DA907DD}" srcOrd="0" destOrd="0" parTransId="{B1EA3608-2F40-44CC-9614-D154A3049D7B}" sibTransId="{CC76D7CD-626B-419C-98EE-567413AD360B}"/>
    <dgm:cxn modelId="{B6D2788C-5FAC-4A42-B36C-B3A8CFC3809E}" type="presOf" srcId="{B8430520-27A7-4407-B3FC-465F6DA907DD}" destId="{F407E8EF-5762-4940-AC36-68B968A5742A}" srcOrd="0" destOrd="0" presId="urn:microsoft.com/office/officeart/2005/8/layout/vList2"/>
    <dgm:cxn modelId="{325A58D4-D8AD-40B5-A13D-B8DB0FEF213C}" type="presParOf" srcId="{BEF27EF2-EF3B-47E0-B917-4F2A92288AE4}" destId="{F407E8EF-5762-4940-AC36-68B968A5742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5037234-CD6F-42DA-9178-404307601F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EE000A-AF35-457E-8309-B8EC6EA16AB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«Комплексное развитие систем коммунальной инфраструктуры Княгининского района» на 2014-2016 годы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C749E0BC-366A-444E-8C11-BBC9AB5F9007}" type="parTrans" cxnId="{0F429B4C-5D7D-4661-B450-7487D7DF8979}">
      <dgm:prSet/>
      <dgm:spPr/>
      <dgm:t>
        <a:bodyPr/>
        <a:lstStyle/>
        <a:p>
          <a:endParaRPr lang="ru-RU"/>
        </a:p>
      </dgm:t>
    </dgm:pt>
    <dgm:pt modelId="{8128FBEB-1438-4204-9F98-610A5216EB95}" type="sibTrans" cxnId="{0F429B4C-5D7D-4661-B450-7487D7DF8979}">
      <dgm:prSet/>
      <dgm:spPr/>
      <dgm:t>
        <a:bodyPr/>
        <a:lstStyle/>
        <a:p>
          <a:endParaRPr lang="ru-RU"/>
        </a:p>
      </dgm:t>
    </dgm:pt>
    <dgm:pt modelId="{3261237A-C538-40F4-8151-E7DB5812A4E5}" type="pres">
      <dgm:prSet presAssocID="{E5037234-CD6F-42DA-9178-404307601F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C14B8F-8217-46AB-8F55-1602CC15FB75}" type="pres">
      <dgm:prSet presAssocID="{3BEE000A-AF35-457E-8309-B8EC6EA16ABD}" presName="parentText" presStyleLbl="node1" presStyleIdx="0" presStyleCnt="1" custScaleY="73686" custLinFactNeighborX="-348" custLinFactNeighborY="-67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29541A-7BAE-46E4-83C8-2AEEC19D16E2}" type="presOf" srcId="{E5037234-CD6F-42DA-9178-404307601FEC}" destId="{3261237A-C538-40F4-8151-E7DB5812A4E5}" srcOrd="0" destOrd="0" presId="urn:microsoft.com/office/officeart/2005/8/layout/vList2"/>
    <dgm:cxn modelId="{6FB00976-8A15-4206-ABF7-92C1B5FEBA66}" type="presOf" srcId="{3BEE000A-AF35-457E-8309-B8EC6EA16ABD}" destId="{CAC14B8F-8217-46AB-8F55-1602CC15FB75}" srcOrd="0" destOrd="0" presId="urn:microsoft.com/office/officeart/2005/8/layout/vList2"/>
    <dgm:cxn modelId="{0F429B4C-5D7D-4661-B450-7487D7DF8979}" srcId="{E5037234-CD6F-42DA-9178-404307601FEC}" destId="{3BEE000A-AF35-457E-8309-B8EC6EA16ABD}" srcOrd="0" destOrd="0" parTransId="{C749E0BC-366A-444E-8C11-BBC9AB5F9007}" sibTransId="{8128FBEB-1438-4204-9F98-610A5216EB95}"/>
    <dgm:cxn modelId="{D8544F8D-1554-4D89-B5A5-FBE64B8609EA}" type="presParOf" srcId="{3261237A-C538-40F4-8151-E7DB5812A4E5}" destId="{CAC14B8F-8217-46AB-8F55-1602CC15FB75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C16D091-7382-459C-8758-7B22FB990C4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C97B3A-DA63-4DDC-8197-CC7D4FC05CA5}">
      <dgm:prSet phldrT="[Текст]" custT="1"/>
      <dgm:spPr/>
      <dgm:t>
        <a:bodyPr/>
        <a:lstStyle/>
        <a:p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Наиболее значимые мероприятия муниципальной программы в 2014 году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FE9A0435-109B-4D69-AFC2-F42552798404}" type="parTrans" cxnId="{E11A7400-E122-4171-B7E3-3A474B86DEB2}">
      <dgm:prSet/>
      <dgm:spPr/>
      <dgm:t>
        <a:bodyPr/>
        <a:lstStyle/>
        <a:p>
          <a:endParaRPr lang="ru-RU"/>
        </a:p>
      </dgm:t>
    </dgm:pt>
    <dgm:pt modelId="{F73B7D29-A00D-46AF-A744-8689497E2113}" type="sibTrans" cxnId="{E11A7400-E122-4171-B7E3-3A474B86DEB2}">
      <dgm:prSet/>
      <dgm:spPr/>
      <dgm:t>
        <a:bodyPr/>
        <a:lstStyle/>
        <a:p>
          <a:endParaRPr lang="ru-RU"/>
        </a:p>
      </dgm:t>
    </dgm:pt>
    <dgm:pt modelId="{4C91D6CA-A659-42CB-873A-DFD0EC57524B}">
      <dgm:prSet phldrT="[Текст]"/>
      <dgm:spPr/>
      <dgm:t>
        <a:bodyPr/>
        <a:lstStyle/>
        <a:p>
          <a:endParaRPr lang="ru-RU" dirty="0"/>
        </a:p>
      </dgm:t>
    </dgm:pt>
    <dgm:pt modelId="{DEF33637-B338-4836-BE91-42A3909BAC26}" type="parTrans" cxnId="{CAF87787-FE90-435A-B126-2FCF030D0732}">
      <dgm:prSet/>
      <dgm:spPr/>
      <dgm:t>
        <a:bodyPr/>
        <a:lstStyle/>
        <a:p>
          <a:endParaRPr lang="ru-RU"/>
        </a:p>
      </dgm:t>
    </dgm:pt>
    <dgm:pt modelId="{701F14B3-3CE5-4290-92C3-AC7F12C4727B}" type="sibTrans" cxnId="{CAF87787-FE90-435A-B126-2FCF030D0732}">
      <dgm:prSet/>
      <dgm:spPr/>
      <dgm:t>
        <a:bodyPr/>
        <a:lstStyle/>
        <a:p>
          <a:endParaRPr lang="ru-RU"/>
        </a:p>
      </dgm:t>
    </dgm:pt>
    <dgm:pt modelId="{316B3541-F823-4D43-BF1E-B41C4BD791CD}" type="pres">
      <dgm:prSet presAssocID="{EC16D091-7382-459C-8758-7B22FB990C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CE4106-E42E-4D69-9EAE-F7BE1EC9104C}" type="pres">
      <dgm:prSet presAssocID="{50C97B3A-DA63-4DDC-8197-CC7D4FC05CA5}" presName="parentText" presStyleLbl="node1" presStyleIdx="0" presStyleCnt="2" custScaleY="2000000" custLinFactY="-285181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3E9848-AFAF-4EC9-8470-09CF4219F1C1}" type="pres">
      <dgm:prSet presAssocID="{F73B7D29-A00D-46AF-A744-8689497E2113}" presName="spacer" presStyleCnt="0"/>
      <dgm:spPr/>
    </dgm:pt>
    <dgm:pt modelId="{BAC1D39B-FD57-4A77-BED5-D5A10FB2AD31}" type="pres">
      <dgm:prSet presAssocID="{4C91D6CA-A659-42CB-873A-DFD0EC57524B}" presName="parentText" presStyleLbl="node1" presStyleIdx="1" presStyleCnt="2" custLinFactY="-218425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2012D2-CB55-4B47-844A-DC2BCAA30440}" type="presOf" srcId="{50C97B3A-DA63-4DDC-8197-CC7D4FC05CA5}" destId="{42CE4106-E42E-4D69-9EAE-F7BE1EC9104C}" srcOrd="0" destOrd="0" presId="urn:microsoft.com/office/officeart/2005/8/layout/vList2"/>
    <dgm:cxn modelId="{E11A7400-E122-4171-B7E3-3A474B86DEB2}" srcId="{EC16D091-7382-459C-8758-7B22FB990C47}" destId="{50C97B3A-DA63-4DDC-8197-CC7D4FC05CA5}" srcOrd="0" destOrd="0" parTransId="{FE9A0435-109B-4D69-AFC2-F42552798404}" sibTransId="{F73B7D29-A00D-46AF-A744-8689497E2113}"/>
    <dgm:cxn modelId="{DA44DBF0-51D1-43F4-8928-E618BDA4B37B}" type="presOf" srcId="{EC16D091-7382-459C-8758-7B22FB990C47}" destId="{316B3541-F823-4D43-BF1E-B41C4BD791CD}" srcOrd="0" destOrd="0" presId="urn:microsoft.com/office/officeart/2005/8/layout/vList2"/>
    <dgm:cxn modelId="{CAF87787-FE90-435A-B126-2FCF030D0732}" srcId="{EC16D091-7382-459C-8758-7B22FB990C47}" destId="{4C91D6CA-A659-42CB-873A-DFD0EC57524B}" srcOrd="1" destOrd="0" parTransId="{DEF33637-B338-4836-BE91-42A3909BAC26}" sibTransId="{701F14B3-3CE5-4290-92C3-AC7F12C4727B}"/>
    <dgm:cxn modelId="{0B936088-4BA3-4CDB-BDEE-4F188A4EB775}" type="presOf" srcId="{4C91D6CA-A659-42CB-873A-DFD0EC57524B}" destId="{BAC1D39B-FD57-4A77-BED5-D5A10FB2AD31}" srcOrd="0" destOrd="0" presId="urn:microsoft.com/office/officeart/2005/8/layout/vList2"/>
    <dgm:cxn modelId="{71AE9D1F-420C-4EF3-ACA3-5D32A97D27B7}" type="presParOf" srcId="{316B3541-F823-4D43-BF1E-B41C4BD791CD}" destId="{42CE4106-E42E-4D69-9EAE-F7BE1EC9104C}" srcOrd="0" destOrd="0" presId="urn:microsoft.com/office/officeart/2005/8/layout/vList2"/>
    <dgm:cxn modelId="{0398B928-C31D-47FD-8390-E3294AB32B83}" type="presParOf" srcId="{316B3541-F823-4D43-BF1E-B41C4BD791CD}" destId="{493E9848-AFAF-4EC9-8470-09CF4219F1C1}" srcOrd="1" destOrd="0" presId="urn:microsoft.com/office/officeart/2005/8/layout/vList2"/>
    <dgm:cxn modelId="{0F19622E-3BE0-4233-B570-83984361C12B}" type="presParOf" srcId="{316B3541-F823-4D43-BF1E-B41C4BD791CD}" destId="{BAC1D39B-FD57-4A77-BED5-D5A10FB2AD31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/>
            <a:t>Поддержка сельскохозяйственного производства в 2014 году</a:t>
          </a:r>
          <a:endParaRPr lang="ru-RU" sz="2400" b="1" dirty="0"/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/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/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2FF627E1-4E15-4997-A82E-FB2EFA92A4E2}" type="presOf" srcId="{D2BE81CE-2E07-4C6A-96DF-2A7A00B88C02}" destId="{C31EDCAE-161D-4C87-86E4-B7FC5EDAC3BC}" srcOrd="0" destOrd="0" presId="urn:microsoft.com/office/officeart/2005/8/layout/vList2"/>
    <dgm:cxn modelId="{C3602452-3072-4E1C-A811-932613DA6F4A}" type="presOf" srcId="{FBF18CAF-D69E-4074-9FB6-8CFAD52FD9A8}" destId="{8143A01D-B7A7-4D87-9B91-4941743D5C7C}" srcOrd="0" destOrd="0" presId="urn:microsoft.com/office/officeart/2005/8/layout/vList2"/>
    <dgm:cxn modelId="{7578859D-BA92-48C4-9378-406A07BA27C7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936CDF3-E8EC-48C7-BE77-6BA80D907F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189AAB-6E58-4F87-A2BD-A7BB3B77DAB7}">
      <dgm:prSet custT="1"/>
      <dgm:spPr/>
      <dgm:t>
        <a:bodyPr/>
        <a:lstStyle/>
        <a:p>
          <a:pPr rtl="0"/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Развитие животноводства- 67,9 млн. рублей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1A599360-A705-4FFE-B39A-D147063E1A32}" type="parTrans" cxnId="{7B1E3487-1921-4ECC-9967-3939CA11123C}">
      <dgm:prSet/>
      <dgm:spPr/>
      <dgm:t>
        <a:bodyPr/>
        <a:lstStyle/>
        <a:p>
          <a:endParaRPr lang="ru-RU"/>
        </a:p>
      </dgm:t>
    </dgm:pt>
    <dgm:pt modelId="{2B6066F1-C42A-4E4D-B0D8-32BE5DBE36FE}" type="sibTrans" cxnId="{7B1E3487-1921-4ECC-9967-3939CA11123C}">
      <dgm:prSet/>
      <dgm:spPr/>
      <dgm:t>
        <a:bodyPr/>
        <a:lstStyle/>
        <a:p>
          <a:endParaRPr lang="ru-RU"/>
        </a:p>
      </dgm:t>
    </dgm:pt>
    <dgm:pt modelId="{37C4A69D-4841-420B-9CE7-E35A4E93AAB4}" type="pres">
      <dgm:prSet presAssocID="{F936CDF3-E8EC-48C7-BE77-6BA80D907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10CB2-7AFF-4814-AAF5-537FDBEF5481}" type="pres">
      <dgm:prSet presAssocID="{47189AAB-6E58-4F87-A2BD-A7BB3B77DAB7}" presName="parentText" presStyleLbl="node1" presStyleIdx="0" presStyleCnt="1" custLinFactY="-100000" custLinFactNeighborX="-1351" custLinFactNeighborY="-1789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1E3487-1921-4ECC-9967-3939CA11123C}" srcId="{F936CDF3-E8EC-48C7-BE77-6BA80D907F5C}" destId="{47189AAB-6E58-4F87-A2BD-A7BB3B77DAB7}" srcOrd="0" destOrd="0" parTransId="{1A599360-A705-4FFE-B39A-D147063E1A32}" sibTransId="{2B6066F1-C42A-4E4D-B0D8-32BE5DBE36FE}"/>
    <dgm:cxn modelId="{BE2DE8F3-CE12-4ADB-9EA4-C20C565335A0}" type="presOf" srcId="{47189AAB-6E58-4F87-A2BD-A7BB3B77DAB7}" destId="{91410CB2-7AFF-4814-AAF5-537FDBEF5481}" srcOrd="0" destOrd="0" presId="urn:microsoft.com/office/officeart/2005/8/layout/vList2"/>
    <dgm:cxn modelId="{58624CFE-5D57-49FA-BC97-3F94CFE4D872}" type="presOf" srcId="{F936CDF3-E8EC-48C7-BE77-6BA80D907F5C}" destId="{37C4A69D-4841-420B-9CE7-E35A4E93AAB4}" srcOrd="0" destOrd="0" presId="urn:microsoft.com/office/officeart/2005/8/layout/vList2"/>
    <dgm:cxn modelId="{A79CA54F-DAC8-4CB2-B1E4-1E0C0DB93967}" type="presParOf" srcId="{37C4A69D-4841-420B-9CE7-E35A4E93AAB4}" destId="{91410CB2-7AFF-4814-AAF5-537FDBEF548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3AD1EF7-F852-4940-AD2C-82C9461AB127}">
      <dgm:prSet custT="1"/>
      <dgm:spPr/>
      <dgm:t>
        <a:bodyPr/>
        <a:lstStyle/>
        <a:p>
          <a:pPr algn="just" rtl="0"/>
          <a:r>
            <a:rPr lang="ru-RU" sz="1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2014 году - 85,6 млн. рублей</a:t>
          </a:r>
          <a:endParaRPr lang="ru-RU" sz="1600" b="1" i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/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LinFactNeighborX="1351" custLinFactNeighborY="198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1103B-92A0-49ED-970C-38015C11211C}" type="presOf" srcId="{13AD1EF7-F852-4940-AD2C-82C9461AB127}" destId="{81D3C7B2-FDAC-4BE5-8931-3106AC7BBEF3}" srcOrd="0" destOrd="0" presId="urn:microsoft.com/office/officeart/2005/8/layout/vList2"/>
    <dgm:cxn modelId="{818F96EA-2098-4E67-AB1B-C89B1F4E3385}" type="presOf" srcId="{8D43FDF4-BC63-4684-BCD8-BDEBB42ECE5C}" destId="{BD03FD08-F807-449D-80DA-D60F4B455B94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030B5C46-9A6F-4CF8-B964-899B13EDE2FA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4B588C0-D979-4EE8-BF2A-1FFC0D775EE8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45C6191-10D8-436F-8133-2180851589AE}">
      <dgm:prSet custT="1"/>
      <dgm:spPr/>
      <dgm:t>
        <a:bodyPr/>
        <a:lstStyle/>
        <a:p>
          <a:pPr rtl="0"/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Развитие растениеводства- 16,1 млн. рублей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C6C0931E-CD17-4910-BEC1-41A28E2CD39B}" type="parTrans" cxnId="{7F0423AF-BD2C-494E-BFDE-37F21F2040BE}">
      <dgm:prSet/>
      <dgm:spPr/>
      <dgm:t>
        <a:bodyPr/>
        <a:lstStyle/>
        <a:p>
          <a:endParaRPr lang="ru-RU"/>
        </a:p>
      </dgm:t>
    </dgm:pt>
    <dgm:pt modelId="{5621201F-949D-4730-B973-B1EFE2EEA3FF}" type="sibTrans" cxnId="{7F0423AF-BD2C-494E-BFDE-37F21F2040BE}">
      <dgm:prSet/>
      <dgm:spPr/>
      <dgm:t>
        <a:bodyPr/>
        <a:lstStyle/>
        <a:p>
          <a:endParaRPr lang="ru-RU"/>
        </a:p>
      </dgm:t>
    </dgm:pt>
    <dgm:pt modelId="{9EED0B9D-3AA9-493E-B6CA-D8060F7CED7D}" type="pres">
      <dgm:prSet presAssocID="{D4B588C0-D979-4EE8-BF2A-1FFC0D775E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68A13A-E422-439D-B740-4CBD586D2AB7}" type="pres">
      <dgm:prSet presAssocID="{045C6191-10D8-436F-8133-2180851589AE}" presName="parentText" presStyleLbl="node1" presStyleIdx="0" presStyleCnt="1" custScaleX="100000" custLinFactNeighborY="700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88EB09-1B75-4C3C-A29F-88356F5ABC10}" type="presOf" srcId="{D4B588C0-D979-4EE8-BF2A-1FFC0D775EE8}" destId="{9EED0B9D-3AA9-493E-B6CA-D8060F7CED7D}" srcOrd="0" destOrd="0" presId="urn:microsoft.com/office/officeart/2005/8/layout/vList2"/>
    <dgm:cxn modelId="{7F0423AF-BD2C-494E-BFDE-37F21F2040BE}" srcId="{D4B588C0-D979-4EE8-BF2A-1FFC0D775EE8}" destId="{045C6191-10D8-436F-8133-2180851589AE}" srcOrd="0" destOrd="0" parTransId="{C6C0931E-CD17-4910-BEC1-41A28E2CD39B}" sibTransId="{5621201F-949D-4730-B973-B1EFE2EEA3FF}"/>
    <dgm:cxn modelId="{A71189CD-50BE-47D4-98F2-C57A34AC5787}" type="presOf" srcId="{045C6191-10D8-436F-8133-2180851589AE}" destId="{2F68A13A-E422-439D-B740-4CBD586D2AB7}" srcOrd="0" destOrd="0" presId="urn:microsoft.com/office/officeart/2005/8/layout/vList2"/>
    <dgm:cxn modelId="{31374B16-851D-45E5-BDE4-EB286E87BFD5}" type="presParOf" srcId="{9EED0B9D-3AA9-493E-B6CA-D8060F7CED7D}" destId="{2F68A13A-E422-439D-B740-4CBD586D2AB7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814179D-1EFB-4408-955D-83FE924BB17B}">
      <dgm:prSet custT="1"/>
      <dgm:spPr/>
      <dgm:t>
        <a:bodyPr/>
        <a:lstStyle/>
        <a:p>
          <a:pPr rtl="0"/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Другие виды поддержки- 1,6 млн. рублей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76929" custLinFactNeighborX="-2703" custLinFactNeighborY="779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D1D486F6-DF49-4155-9955-70DBD565B60E}" type="presOf" srcId="{F5DB34CF-1E4A-4248-B74A-85ACED96A8F5}" destId="{6BD1DC1D-F2B4-4B3E-AFC7-75C74C0BE2A0}" srcOrd="0" destOrd="0" presId="urn:microsoft.com/office/officeart/2005/8/layout/vList2"/>
    <dgm:cxn modelId="{F335C077-31DD-4421-9DCA-DFBF122108FB}" type="presOf" srcId="{C814179D-1EFB-4408-955D-83FE924BB17B}" destId="{F935C2B4-D2E2-477A-BFAE-456650DE7BC8}" srcOrd="0" destOrd="0" presId="urn:microsoft.com/office/officeart/2005/8/layout/vList2"/>
    <dgm:cxn modelId="{9666CE6B-56F8-44B7-B293-C3C6B80A43EE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302FDED4-B473-4497-9F4F-A10B2B3D06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BF8530-B876-4EA8-8753-E341D790299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500" b="1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2014 году</a:t>
          </a:r>
          <a:endParaRPr lang="ru-RU" sz="2500" b="1" dirty="0">
            <a:latin typeface="Times New Roman" pitchFamily="18" charset="0"/>
            <a:cs typeface="Times New Roman" pitchFamily="18" charset="0"/>
          </a:endParaRPr>
        </a:p>
      </dgm:t>
    </dgm:pt>
    <dgm:pt modelId="{4056ECCB-2E55-42CF-A216-9F5C96ECDE48}" type="parTrans" cxnId="{DB8ADBBE-5DAD-4189-A1A7-0E8B4B17425D}">
      <dgm:prSet/>
      <dgm:spPr/>
      <dgm:t>
        <a:bodyPr/>
        <a:lstStyle/>
        <a:p>
          <a:endParaRPr lang="ru-RU"/>
        </a:p>
      </dgm:t>
    </dgm:pt>
    <dgm:pt modelId="{88F00DFA-A3E6-4CC2-AD36-2BEEF3490A79}" type="sibTrans" cxnId="{DB8ADBBE-5DAD-4189-A1A7-0E8B4B17425D}">
      <dgm:prSet/>
      <dgm:spPr/>
      <dgm:t>
        <a:bodyPr/>
        <a:lstStyle/>
        <a:p>
          <a:endParaRPr lang="ru-RU"/>
        </a:p>
      </dgm:t>
    </dgm:pt>
    <dgm:pt modelId="{B3266DEE-6A4B-4AF5-9D4B-1CDD5A01D09E}" type="pres">
      <dgm:prSet presAssocID="{302FDED4-B473-4497-9F4F-A10B2B3D06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9930CE-D79E-49C8-93BD-EAFFA898583E}" type="pres">
      <dgm:prSet presAssocID="{BFBF8530-B876-4EA8-8753-E341D790299B}" presName="parentText" presStyleLbl="node1" presStyleIdx="0" presStyleCnt="1" custScaleY="79391" custLinFactNeighborX="-749" custLinFactNeighborY="-99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ADBBE-5DAD-4189-A1A7-0E8B4B17425D}" srcId="{302FDED4-B473-4497-9F4F-A10B2B3D06AF}" destId="{BFBF8530-B876-4EA8-8753-E341D790299B}" srcOrd="0" destOrd="0" parTransId="{4056ECCB-2E55-42CF-A216-9F5C96ECDE48}" sibTransId="{88F00DFA-A3E6-4CC2-AD36-2BEEF3490A79}"/>
    <dgm:cxn modelId="{EF1F28B5-DBF7-4A47-B0C9-6AA91AAC302D}" type="presOf" srcId="{302FDED4-B473-4497-9F4F-A10B2B3D06AF}" destId="{B3266DEE-6A4B-4AF5-9D4B-1CDD5A01D09E}" srcOrd="0" destOrd="0" presId="urn:microsoft.com/office/officeart/2005/8/layout/vList2"/>
    <dgm:cxn modelId="{99874AE8-0916-4174-A95B-9112F84659CB}" type="presOf" srcId="{BFBF8530-B876-4EA8-8753-E341D790299B}" destId="{6A9930CE-D79E-49C8-93BD-EAFFA898583E}" srcOrd="0" destOrd="0" presId="urn:microsoft.com/office/officeart/2005/8/layout/vList2"/>
    <dgm:cxn modelId="{BD1B6905-A660-40E2-B26D-713CC16F623E}" type="presParOf" srcId="{B3266DEE-6A4B-4AF5-9D4B-1CDD5A01D09E}" destId="{6A9930CE-D79E-49C8-93BD-EAFFA898583E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19DD7D4-AE6A-444B-B4D2-4F8C8A414C51}" type="presOf" srcId="{E79B93FC-A115-4836-A02B-6E3717CB6F4B}" destId="{A8C40659-6CFA-4CB0-BC42-7075CFC5B57E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9676A-D7DF-4021-926C-E0DC45FFEA9B}">
      <dsp:nvSpPr>
        <dsp:cNvPr id="0" name=""/>
        <dsp:cNvSpPr/>
      </dsp:nvSpPr>
      <dsp:spPr>
        <a:xfrm>
          <a:off x="971525" y="3400446"/>
          <a:ext cx="1428800" cy="100802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25 тыс. рублей </a:t>
          </a:r>
        </a:p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20733" y="3449654"/>
        <a:ext cx="1330384" cy="9096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9676A-D7DF-4021-926C-E0DC45FFEA9B}">
      <dsp:nvSpPr>
        <dsp:cNvPr id="0" name=""/>
        <dsp:cNvSpPr/>
      </dsp:nvSpPr>
      <dsp:spPr>
        <a:xfrm>
          <a:off x="0" y="0"/>
          <a:ext cx="1427365" cy="10001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32 тыс. рублей </a:t>
          </a:r>
        </a:p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500" kern="1200" dirty="0"/>
        </a:p>
      </dsp:txBody>
      <dsp:txXfrm>
        <a:off x="48822" y="48822"/>
        <a:ext cx="1329721" cy="9024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A4C33-E25A-4F25-BB4C-C0EE3B98AD35}">
      <dsp:nvSpPr>
        <dsp:cNvPr id="0" name=""/>
        <dsp:cNvSpPr/>
      </dsp:nvSpPr>
      <dsp:spPr>
        <a:xfrm>
          <a:off x="0" y="127484"/>
          <a:ext cx="4829179" cy="88803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Сколько бюджетных средств было направлено на образование 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350" y="170834"/>
        <a:ext cx="4742479" cy="8013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5333"/>
          <a:ext cx="8229599" cy="78623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2012-2014 годах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381" y="43714"/>
        <a:ext cx="8152837" cy="70947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3B0C2-F117-49E6-BC29-8394FB97A5C9}">
      <dsp:nvSpPr>
        <dsp:cNvPr id="0" name=""/>
        <dsp:cNvSpPr/>
      </dsp:nvSpPr>
      <dsp:spPr>
        <a:xfrm>
          <a:off x="0" y="153"/>
          <a:ext cx="8229600" cy="86803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Сколько бюджетных средств было направлено в сферу физической культуры и спорта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74" y="42527"/>
        <a:ext cx="8144852" cy="78329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3B0C2-F117-49E6-BC29-8394FB97A5C9}">
      <dsp:nvSpPr>
        <dsp:cNvPr id="0" name=""/>
        <dsp:cNvSpPr/>
      </dsp:nvSpPr>
      <dsp:spPr>
        <a:xfrm>
          <a:off x="0" y="153"/>
          <a:ext cx="8229600" cy="86803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Достигнутые результаты в сфере физической культуры и спорта в 2012-2014 годах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74" y="42527"/>
        <a:ext cx="8144852" cy="78329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2788CC-33BF-4A8D-9003-27A74D1CD8A4}">
      <dsp:nvSpPr>
        <dsp:cNvPr id="0" name=""/>
        <dsp:cNvSpPr/>
      </dsp:nvSpPr>
      <dsp:spPr>
        <a:xfrm>
          <a:off x="0" y="70268"/>
          <a:ext cx="8229600" cy="65637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жильем молодых семей в Княгининском районе Нижегородской области» на 2011-2015 годы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041" y="102309"/>
        <a:ext cx="8165518" cy="59228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B3727-877F-4A3D-97E2-1849BA742150}">
      <dsp:nvSpPr>
        <dsp:cNvPr id="0" name=""/>
        <dsp:cNvSpPr/>
      </dsp:nvSpPr>
      <dsp:spPr>
        <a:xfrm>
          <a:off x="0" y="0"/>
          <a:ext cx="8229600" cy="785388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«Содействие занятости населения Княгининского района на 2014-2016 годы»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339" y="38339"/>
        <a:ext cx="8152922" cy="70871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200"/>
          <a:ext cx="8229600" cy="93938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малого и среднего предпринимательства в Княгининском районе на период 2011-2015 годов»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57" y="46057"/>
        <a:ext cx="8137886" cy="84766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0"/>
          <a:ext cx="8229600" cy="93938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малого и среднего предпринимательства в Княгининском районе на период 2011-2015 годов»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57" y="45857"/>
        <a:ext cx="8137886" cy="84766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7E8EF-5762-4940-AC36-68B968A5742A}">
      <dsp:nvSpPr>
        <dsp:cNvPr id="0" name=""/>
        <dsp:cNvSpPr/>
      </dsp:nvSpPr>
      <dsp:spPr>
        <a:xfrm>
          <a:off x="0" y="257"/>
          <a:ext cx="8229600" cy="86783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муниципальных программ Княгининского района Нижегородской области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64" y="42621"/>
        <a:ext cx="8144872" cy="78310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0.4776</cdr:x>
      <cdr:y>0.31568</cdr:y>
    </cdr:from>
    <cdr:to>
      <cdr:x>0.65449</cdr:x>
      <cdr:y>0.3946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28826" y="1428760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2464,5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0.74293</cdr:x>
      <cdr:y>0.22098</cdr:y>
    </cdr:from>
    <cdr:to>
      <cdr:x>0.91982</cdr:x>
      <cdr:y>0.28411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00396" y="1000132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2968,0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0.49529</cdr:x>
      <cdr:y>0.33146</cdr:y>
    </cdr:from>
    <cdr:to>
      <cdr:x>0.67217</cdr:x>
      <cdr:y>0.3946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00264" y="1500198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206,0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0.76062</cdr:x>
      <cdr:y>0.23676</cdr:y>
    </cdr:from>
    <cdr:to>
      <cdr:x>0.91982</cdr:x>
      <cdr:y>0.2999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71834" y="1071570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247,0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0.24056</cdr:x>
      <cdr:y>0.2778</cdr:y>
    </cdr:from>
    <cdr:to>
      <cdr:x>0.41745</cdr:x>
      <cdr:y>0.35672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71528" y="1257296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617,0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0.4882</cdr:x>
      <cdr:y>0.19888</cdr:y>
    </cdr:from>
    <cdr:to>
      <cdr:x>0.6474</cdr:x>
      <cdr:y>0.2778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71660" y="900106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713,5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0.77122</cdr:x>
      <cdr:y>0.11996</cdr:y>
    </cdr:from>
    <cdr:to>
      <cdr:x>0.93042</cdr:x>
      <cdr:y>0.18309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114668" y="542916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799,6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0.22878</cdr:x>
      <cdr:y>0.51456</cdr:y>
    </cdr:from>
    <cdr:to>
      <cdr:x>0.40566</cdr:x>
      <cdr:y>0.59348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3932" y="2328866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itchFamily="18" charset="0"/>
              <a:cs typeface="Times New Roman" pitchFamily="18" charset="0"/>
            </a:rPr>
            <a:t>3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59,9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0.49411</cdr:x>
      <cdr:y>0.40407</cdr:y>
    </cdr:from>
    <cdr:to>
      <cdr:x>0.671</cdr:x>
      <cdr:y>0.48299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95502" y="1828800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503,5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0.75944</cdr:x>
      <cdr:y>0.19888</cdr:y>
    </cdr:from>
    <cdr:to>
      <cdr:x>0.91864</cdr:x>
      <cdr:y>0.24623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67072" y="900106"/>
          <a:ext cx="64294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778,3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0.22287</cdr:x>
      <cdr:y>0.16731</cdr:y>
    </cdr:from>
    <cdr:to>
      <cdr:x>0.39976</cdr:x>
      <cdr:y>0.23044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0090" y="757230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446,6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0.4882</cdr:x>
      <cdr:y>0.57769</cdr:y>
    </cdr:from>
    <cdr:to>
      <cdr:x>0.6474</cdr:x>
      <cdr:y>0.65661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71660" y="2614618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159,7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0.75354</cdr:x>
      <cdr:y>0.45629</cdr:y>
    </cdr:from>
    <cdr:to>
      <cdr:x>0.92972</cdr:x>
      <cdr:y>0.53135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43247" y="2065139"/>
          <a:ext cx="711513" cy="339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235,4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0.5118</cdr:x>
      <cdr:y>0.32515</cdr:y>
    </cdr:from>
    <cdr:to>
      <cdr:x>0.671</cdr:x>
      <cdr:y>0.38828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66940" y="1471610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17079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0.77713</cdr:x>
      <cdr:y>0.24623</cdr:y>
    </cdr:from>
    <cdr:to>
      <cdr:x>0.91864</cdr:x>
      <cdr:y>0.29358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38510" y="1114420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0.75944</cdr:x>
      <cdr:y>0.22906</cdr:y>
    </cdr:from>
    <cdr:to>
      <cdr:x>0.93633</cdr:x>
      <cdr:y>0.30936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67074" y="1036712"/>
          <a:ext cx="714388" cy="3634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19490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0.18095</cdr:x>
      <cdr:y>0.07031</cdr:y>
    </cdr:from>
    <cdr:to>
      <cdr:x>0.25714</cdr:x>
      <cdr:y>0.1582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7322" y="285752"/>
          <a:ext cx="571504" cy="357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0.24762</cdr:x>
      <cdr:y>0.03516</cdr:y>
    </cdr:from>
    <cdr:to>
      <cdr:x>0.34286</cdr:x>
      <cdr:y>0.12306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57388" y="142876"/>
          <a:ext cx="714380" cy="357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53,8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</cdr:x>
      <cdr:y>0.63282</cdr:y>
    </cdr:from>
    <cdr:to>
      <cdr:x>0.50547</cdr:x>
      <cdr:y>0.70313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00396" y="2571768"/>
          <a:ext cx="791130" cy="2857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0.46667</cdr:x>
      <cdr:y>0.59766</cdr:y>
    </cdr:from>
    <cdr:to>
      <cdr:x>0.56042</cdr:x>
      <cdr:y>0.68555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00462" y="2428892"/>
          <a:ext cx="703218" cy="357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0.18095</cdr:x>
      <cdr:y>0.07031</cdr:y>
    </cdr:from>
    <cdr:to>
      <cdr:x>0.25714</cdr:x>
      <cdr:y>0.1582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7322" y="285752"/>
          <a:ext cx="571504" cy="357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69,5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0.24762</cdr:x>
      <cdr:y>0.03516</cdr:y>
    </cdr:from>
    <cdr:to>
      <cdr:x>0.34286</cdr:x>
      <cdr:y>0.12306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57388" y="142876"/>
          <a:ext cx="714380" cy="357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72,8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</cdr:x>
      <cdr:y>0.63282</cdr:y>
    </cdr:from>
    <cdr:to>
      <cdr:x>0.50547</cdr:x>
      <cdr:y>0.70313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00396" y="2571768"/>
          <a:ext cx="791130" cy="2857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0.46667</cdr:x>
      <cdr:y>0.59766</cdr:y>
    </cdr:from>
    <cdr:to>
      <cdr:x>0.56042</cdr:x>
      <cdr:y>0.68555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00462" y="2428892"/>
          <a:ext cx="703218" cy="357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9,3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0.625</cdr:x>
      <cdr:y>0.13308</cdr:y>
    </cdr:from>
    <cdr:to>
      <cdr:x>0.77257</cdr:x>
      <cdr:y>0.24357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14908" y="500066"/>
          <a:ext cx="1113245" cy="415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431,4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0.20833</cdr:x>
      <cdr:y>0.1711</cdr:y>
    </cdr:from>
    <cdr:to>
      <cdr:x>0.32986</cdr:x>
      <cdr:y>0.29738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71636" y="642942"/>
          <a:ext cx="916791" cy="474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307,7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0.39773</cdr:x>
      <cdr:y>0.13308</cdr:y>
    </cdr:from>
    <cdr:to>
      <cdr:x>0.52794</cdr:x>
      <cdr:y>0.24357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00396" y="500066"/>
          <a:ext cx="982276" cy="415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371,1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0.49389</cdr:x>
      <cdr:y>0.07986</cdr:y>
    </cdr:from>
    <cdr:to>
      <cdr:x>0.55497</cdr:x>
      <cdr:y>0.1493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43362" y="328601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0.49389</cdr:x>
      <cdr:y>0.09722</cdr:y>
    </cdr:from>
    <cdr:to>
      <cdr:x>0.54625</cdr:x>
      <cdr:y>0.16666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043362" y="400039"/>
          <a:ext cx="42862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0.49389</cdr:x>
      <cdr:y>0.09722</cdr:y>
    </cdr:from>
    <cdr:to>
      <cdr:x>0.55497</cdr:x>
      <cdr:y>0.16666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043362" y="400039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0.60733</cdr:x>
      <cdr:y>0.23611</cdr:y>
    </cdr:from>
    <cdr:to>
      <cdr:x>0.71204</cdr:x>
      <cdr:y>0.34028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972056" y="971543"/>
          <a:ext cx="85725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24,0%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0.52007</cdr:x>
      <cdr:y>0.7743</cdr:y>
    </cdr:from>
    <cdr:to>
      <cdr:x>0.61605</cdr:x>
      <cdr:y>0.87847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57676" y="3186121"/>
          <a:ext cx="785818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8,2%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0.70486</cdr:y>
    </cdr:from>
    <cdr:to>
      <cdr:x>0.12216</cdr:x>
      <cdr:y>0.86111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-28604" y="2900369"/>
          <a:ext cx="1000132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35,6%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0.37705</cdr:x>
      <cdr:y>0.19737</cdr:y>
    </cdr:from>
    <cdr:to>
      <cdr:x>0.46721</cdr:x>
      <cdr:y>0.25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86148" y="1071570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10,1%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0.49852</cdr:x>
      <cdr:y>0.06325</cdr:y>
    </cdr:from>
    <cdr:to>
      <cdr:x>0.58049</cdr:x>
      <cdr:y>0.10272</cdr:y>
    </cdr:to>
    <cdr:sp macro="" textlink="">
      <cdr:nvSpPr>
        <cdr:cNvPr id="5" name="TextBox 4"/>
        <cdr:cNvSpPr txBox="1"/>
      </cdr:nvSpPr>
      <cdr:spPr>
        <a:xfrm xmlns:a="http://schemas.openxmlformats.org/drawingml/2006/main" rot="19247676">
          <a:off x="4416013" y="347928"/>
          <a:ext cx="726113" cy="217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0,1%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0.5737</cdr:x>
      <cdr:y>0.11031</cdr:y>
    </cdr:from>
    <cdr:to>
      <cdr:x>0.64747</cdr:x>
      <cdr:y>0.14978</cdr:y>
    </cdr:to>
    <cdr:sp macro="" textlink="">
      <cdr:nvSpPr>
        <cdr:cNvPr id="18" name="TextBox 17"/>
        <cdr:cNvSpPr txBox="1"/>
      </cdr:nvSpPr>
      <cdr:spPr>
        <a:xfrm xmlns:a="http://schemas.openxmlformats.org/drawingml/2006/main" rot="21221393">
          <a:off x="5082019" y="606759"/>
          <a:ext cx="653476" cy="217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2,1%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0.54839</cdr:x>
      <cdr:y>0.37663</cdr:y>
    </cdr:from>
    <cdr:to>
      <cdr:x>0.63855</cdr:x>
      <cdr:y>0.44241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857752" y="2071702"/>
          <a:ext cx="798698" cy="361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23,5%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0.52459</cdr:x>
      <cdr:y>0.53948</cdr:y>
    </cdr:from>
    <cdr:to>
      <cdr:x>0.61475</cdr:x>
      <cdr:y>0.59211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572032" y="2928958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6,0%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0.17213</cdr:x>
      <cdr:y>0.5</cdr:y>
    </cdr:from>
    <cdr:to>
      <cdr:x>0.31148</cdr:x>
      <cdr:y>0.59211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500198" y="2714644"/>
          <a:ext cx="1214446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36,9%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0.09836</cdr:x>
      <cdr:y>0.25</cdr:y>
    </cdr:from>
    <cdr:to>
      <cdr:x>0.18033</cdr:x>
      <cdr:y>0.31579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857256" y="1357322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9,4%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0.05826</cdr:x>
      <cdr:y>0.11682</cdr:y>
    </cdr:from>
    <cdr:to>
      <cdr:x>0.13203</cdr:x>
      <cdr:y>0.15629</cdr:y>
    </cdr:to>
    <cdr:sp macro="" textlink="">
      <cdr:nvSpPr>
        <cdr:cNvPr id="25" name="TextBox 24"/>
        <cdr:cNvSpPr txBox="1"/>
      </cdr:nvSpPr>
      <cdr:spPr>
        <a:xfrm xmlns:a="http://schemas.openxmlformats.org/drawingml/2006/main" rot="485038">
          <a:off x="516121" y="642601"/>
          <a:ext cx="653475" cy="217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2,0%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0.22131</cdr:x>
      <cdr:y>0.18421</cdr:y>
    </cdr:from>
    <cdr:to>
      <cdr:x>0.30328</cdr:x>
      <cdr:y>0.23684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1928826" y="1000132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6,5%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0.19532</cdr:x>
      <cdr:y>0.088</cdr:y>
    </cdr:from>
    <cdr:to>
      <cdr:x>0.2609</cdr:x>
      <cdr:y>0.12748</cdr:y>
    </cdr:to>
    <cdr:sp macro="" textlink="">
      <cdr:nvSpPr>
        <cdr:cNvPr id="35" name="TextBox 34"/>
        <cdr:cNvSpPr txBox="1"/>
      </cdr:nvSpPr>
      <cdr:spPr>
        <a:xfrm xmlns:a="http://schemas.openxmlformats.org/drawingml/2006/main" rot="686481">
          <a:off x="1730242" y="484089"/>
          <a:ext cx="580926" cy="217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1,0%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0.32787</cdr:x>
      <cdr:y>0.12987</cdr:y>
    </cdr:from>
    <cdr:to>
      <cdr:x>0.33606</cdr:x>
      <cdr:y>0.17922</cdr:y>
    </cdr:to>
    <cdr:sp macro="" textlink="">
      <cdr:nvSpPr>
        <cdr:cNvPr id="45" name="Прямая соединительная линия 44"/>
        <cdr:cNvSpPr/>
      </cdr:nvSpPr>
      <cdr:spPr>
        <a:xfrm xmlns:a="http://schemas.openxmlformats.org/drawingml/2006/main" flipH="1">
          <a:off x="2857487" y="714380"/>
          <a:ext cx="71438" cy="27145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0.33606</cdr:x>
      <cdr:y>0.11688</cdr:y>
    </cdr:from>
    <cdr:to>
      <cdr:x>0.39344</cdr:x>
      <cdr:y>0.12987</cdr:y>
    </cdr:to>
    <cdr:sp macro="" textlink="">
      <cdr:nvSpPr>
        <cdr:cNvPr id="47" name="Прямая соединительная линия 46"/>
        <cdr:cNvSpPr/>
      </cdr:nvSpPr>
      <cdr:spPr>
        <a:xfrm xmlns:a="http://schemas.openxmlformats.org/drawingml/2006/main" flipV="1">
          <a:off x="2928926" y="642942"/>
          <a:ext cx="500066" cy="7143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0.33606</cdr:x>
      <cdr:y>0.07792</cdr:y>
    </cdr:from>
    <cdr:to>
      <cdr:x>0.40164</cdr:x>
      <cdr:y>0.11688</cdr:y>
    </cdr:to>
    <cdr:sp macro="" textlink="">
      <cdr:nvSpPr>
        <cdr:cNvPr id="48" name="TextBox 47"/>
        <cdr:cNvSpPr txBox="1"/>
      </cdr:nvSpPr>
      <cdr:spPr>
        <a:xfrm xmlns:a="http://schemas.openxmlformats.org/drawingml/2006/main" rot="21264895">
          <a:off x="2976914" y="428615"/>
          <a:ext cx="580926" cy="2143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2,4%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0.37097</cdr:x>
      <cdr:y>0.11688</cdr:y>
    </cdr:from>
    <cdr:to>
      <cdr:x>0.5267</cdr:x>
      <cdr:y>0.18182</cdr:y>
    </cdr:to>
    <cdr:sp macro="" textlink="">
      <cdr:nvSpPr>
        <cdr:cNvPr id="49" name="TextBox 48"/>
        <cdr:cNvSpPr txBox="1"/>
      </cdr:nvSpPr>
      <cdr:spPr>
        <a:xfrm xmlns:a="http://schemas.openxmlformats.org/drawingml/2006/main">
          <a:off x="3286116" y="642942"/>
          <a:ext cx="1379500" cy="3572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300" b="1" dirty="0" smtClean="0">
              <a:latin typeface="Times New Roman" pitchFamily="18" charset="0"/>
              <a:cs typeface="Times New Roman" pitchFamily="18" charset="0"/>
            </a:rPr>
            <a:t>42,3 млн. руб.</a:t>
          </a:r>
          <a:endParaRPr lang="ru-RU" sz="13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0.57377</cdr:x>
      <cdr:y>0.11688</cdr:y>
    </cdr:from>
    <cdr:to>
      <cdr:x>0.68032</cdr:x>
      <cdr:y>0.15584</cdr:y>
    </cdr:to>
    <cdr:sp macro="" textlink="">
      <cdr:nvSpPr>
        <cdr:cNvPr id="64" name="TextBox 63"/>
        <cdr:cNvSpPr txBox="1"/>
      </cdr:nvSpPr>
      <cdr:spPr>
        <a:xfrm xmlns:a="http://schemas.openxmlformats.org/drawingml/2006/main">
          <a:off x="5000628" y="642942"/>
          <a:ext cx="92869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0.54868</cdr:x>
      <cdr:y>0.047</cdr:y>
    </cdr:from>
    <cdr:to>
      <cdr:x>0.68802</cdr:x>
      <cdr:y>0.08596</cdr:y>
    </cdr:to>
    <cdr:sp macro="" textlink="">
      <cdr:nvSpPr>
        <cdr:cNvPr id="65" name="TextBox 64"/>
        <cdr:cNvSpPr txBox="1"/>
      </cdr:nvSpPr>
      <cdr:spPr>
        <a:xfrm xmlns:a="http://schemas.openxmlformats.org/drawingml/2006/main" rot="20370097">
          <a:off x="4860392" y="258546"/>
          <a:ext cx="1234313" cy="2143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0,3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0.5821</cdr:x>
      <cdr:y>0.15421</cdr:y>
    </cdr:from>
    <cdr:to>
      <cdr:x>0.70505</cdr:x>
      <cdr:y>0.20616</cdr:y>
    </cdr:to>
    <cdr:sp macro="" textlink="">
      <cdr:nvSpPr>
        <cdr:cNvPr id="78" name="TextBox 77"/>
        <cdr:cNvSpPr txBox="1"/>
      </cdr:nvSpPr>
      <cdr:spPr>
        <a:xfrm xmlns:a="http://schemas.openxmlformats.org/drawingml/2006/main" rot="21198663">
          <a:off x="5156439" y="848275"/>
          <a:ext cx="1089125" cy="2857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8,7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0.58871</cdr:x>
      <cdr:y>0.2987</cdr:y>
    </cdr:from>
    <cdr:to>
      <cdr:x>0.75806</cdr:x>
      <cdr:y>0.38961</cdr:y>
    </cdr:to>
    <cdr:sp macro="" textlink="">
      <cdr:nvSpPr>
        <cdr:cNvPr id="79" name="TextBox 78"/>
        <cdr:cNvSpPr txBox="1"/>
      </cdr:nvSpPr>
      <cdr:spPr>
        <a:xfrm xmlns:a="http://schemas.openxmlformats.org/drawingml/2006/main">
          <a:off x="5214942" y="1643074"/>
          <a:ext cx="1500198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97,9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0.58871</cdr:x>
      <cdr:y>0.67533</cdr:y>
    </cdr:from>
    <cdr:to>
      <cdr:x>0.70968</cdr:x>
      <cdr:y>0.75325</cdr:y>
    </cdr:to>
    <cdr:sp macro="" textlink="">
      <cdr:nvSpPr>
        <cdr:cNvPr id="80" name="TextBox 79"/>
        <cdr:cNvSpPr txBox="1"/>
      </cdr:nvSpPr>
      <cdr:spPr>
        <a:xfrm xmlns:a="http://schemas.openxmlformats.org/drawingml/2006/main">
          <a:off x="5214942" y="3714776"/>
          <a:ext cx="107157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25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0.02419</cdr:x>
      <cdr:y>0.7013</cdr:y>
    </cdr:from>
    <cdr:to>
      <cdr:x>0.16935</cdr:x>
      <cdr:y>0.77922</cdr:y>
    </cdr:to>
    <cdr:sp macro="" textlink="">
      <cdr:nvSpPr>
        <cdr:cNvPr id="81" name="TextBox 80"/>
        <cdr:cNvSpPr txBox="1"/>
      </cdr:nvSpPr>
      <cdr:spPr>
        <a:xfrm xmlns:a="http://schemas.openxmlformats.org/drawingml/2006/main">
          <a:off x="214282" y="3857652"/>
          <a:ext cx="1285884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153,6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0.22078</cdr:y>
    </cdr:from>
    <cdr:to>
      <cdr:x>0.14516</cdr:x>
      <cdr:y>0.27273</cdr:y>
    </cdr:to>
    <cdr:sp macro="" textlink="">
      <cdr:nvSpPr>
        <cdr:cNvPr id="82" name="TextBox 81"/>
        <cdr:cNvSpPr txBox="1"/>
      </cdr:nvSpPr>
      <cdr:spPr>
        <a:xfrm xmlns:a="http://schemas.openxmlformats.org/drawingml/2006/main">
          <a:off x="0" y="1214446"/>
          <a:ext cx="128585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39,1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0.04219</cdr:x>
      <cdr:y>0.07645</cdr:y>
    </cdr:from>
    <cdr:to>
      <cdr:x>0.17928</cdr:x>
      <cdr:y>0.12839</cdr:y>
    </cdr:to>
    <cdr:sp macro="" textlink="">
      <cdr:nvSpPr>
        <cdr:cNvPr id="85" name="TextBox 84"/>
        <cdr:cNvSpPr txBox="1"/>
      </cdr:nvSpPr>
      <cdr:spPr>
        <a:xfrm xmlns:a="http://schemas.openxmlformats.org/drawingml/2006/main" rot="791352">
          <a:off x="373736" y="420524"/>
          <a:ext cx="1214382" cy="2857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8,3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0.27419</cdr:x>
      <cdr:y>0.1039</cdr:y>
    </cdr:from>
    <cdr:to>
      <cdr:x>0.29838</cdr:x>
      <cdr:y>0.16883</cdr:y>
    </cdr:to>
    <cdr:sp macro="" textlink="">
      <cdr:nvSpPr>
        <cdr:cNvPr id="33" name="Прямая соединительная линия 32"/>
        <cdr:cNvSpPr/>
      </cdr:nvSpPr>
      <cdr:spPr>
        <a:xfrm xmlns:a="http://schemas.openxmlformats.org/drawingml/2006/main" rot="16200000" flipV="1">
          <a:off x="2428860" y="571503"/>
          <a:ext cx="214314" cy="35719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0.17876</cdr:x>
      <cdr:y>0.03589</cdr:y>
    </cdr:from>
    <cdr:to>
      <cdr:x>0.29973</cdr:x>
      <cdr:y>0.08784</cdr:y>
    </cdr:to>
    <cdr:sp macro="" textlink="">
      <cdr:nvSpPr>
        <cdr:cNvPr id="39" name="TextBox 38"/>
        <cdr:cNvSpPr txBox="1"/>
      </cdr:nvSpPr>
      <cdr:spPr>
        <a:xfrm xmlns:a="http://schemas.openxmlformats.org/drawingml/2006/main" rot="791270">
          <a:off x="1583495" y="197443"/>
          <a:ext cx="107157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4,3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0.31451</cdr:x>
      <cdr:y>0.06494</cdr:y>
    </cdr:from>
    <cdr:to>
      <cdr:x>0.32258</cdr:x>
      <cdr:y>0.16883</cdr:y>
    </cdr:to>
    <cdr:sp macro="" textlink="">
      <cdr:nvSpPr>
        <cdr:cNvPr id="41" name="Прямая соединительная линия 40"/>
        <cdr:cNvSpPr/>
      </cdr:nvSpPr>
      <cdr:spPr>
        <a:xfrm xmlns:a="http://schemas.openxmlformats.org/drawingml/2006/main" rot="5400000" flipH="1">
          <a:off x="2536017" y="607223"/>
          <a:ext cx="571504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0.30645</cdr:x>
      <cdr:y>0.01299</cdr:y>
    </cdr:from>
    <cdr:to>
      <cdr:x>0.41129</cdr:x>
      <cdr:y>0.06494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2714612" y="71438"/>
          <a:ext cx="92869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0.29838</cdr:x>
      <cdr:y>0.01299</cdr:y>
    </cdr:from>
    <cdr:to>
      <cdr:x>0.41935</cdr:x>
      <cdr:y>0.05195</cdr:y>
    </cdr:to>
    <cdr:sp macro="" textlink="">
      <cdr:nvSpPr>
        <cdr:cNvPr id="44" name="TextBox 43"/>
        <cdr:cNvSpPr txBox="1"/>
      </cdr:nvSpPr>
      <cdr:spPr>
        <a:xfrm xmlns:a="http://schemas.openxmlformats.org/drawingml/2006/main" rot="21243539">
          <a:off x="2643174" y="71438"/>
          <a:ext cx="107157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10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0.07258</cdr:x>
      <cdr:y>0.81819</cdr:y>
    </cdr:from>
    <cdr:to>
      <cdr:x>0.6371</cdr:x>
      <cdr:y>0.97403</cdr:y>
    </cdr:to>
    <cdr:sp macro="" textlink="">
      <cdr:nvSpPr>
        <cdr:cNvPr id="46" name="Прямоугольник 45"/>
        <cdr:cNvSpPr/>
      </cdr:nvSpPr>
      <cdr:spPr>
        <a:xfrm xmlns:a="http://schemas.openxmlformats.org/drawingml/2006/main">
          <a:off x="642910" y="4500594"/>
          <a:ext cx="5000660" cy="85725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just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Всего расходов 416,4 млн. рублей, в т.ч. расходы по отраслям социальной сферы – 227,9 млн. рублей (54,8%)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0.20967</cdr:x>
      <cdr:y>0.07792</cdr:y>
    </cdr:from>
    <cdr:to>
      <cdr:x>0.27419</cdr:x>
      <cdr:y>0.1039</cdr:y>
    </cdr:to>
    <cdr:sp macro="" textlink="">
      <cdr:nvSpPr>
        <cdr:cNvPr id="52" name="Прямая соединительная линия 51"/>
        <cdr:cNvSpPr/>
      </cdr:nvSpPr>
      <cdr:spPr>
        <a:xfrm xmlns:a="http://schemas.openxmlformats.org/drawingml/2006/main">
          <a:off x="1857356" y="428628"/>
          <a:ext cx="571504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0.12096</cdr:x>
      <cdr:y>0.16883</cdr:y>
    </cdr:from>
    <cdr:to>
      <cdr:x>0.16935</cdr:x>
      <cdr:y>0.20779</cdr:y>
    </cdr:to>
    <cdr:sp macro="" textlink="">
      <cdr:nvSpPr>
        <cdr:cNvPr id="59" name="Прямая соединительная линия 58"/>
        <cdr:cNvSpPr/>
      </cdr:nvSpPr>
      <cdr:spPr>
        <a:xfrm xmlns:a="http://schemas.openxmlformats.org/drawingml/2006/main" rot="10800000">
          <a:off x="1071537" y="928694"/>
          <a:ext cx="428629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0.12903</cdr:x>
      <cdr:y>0.12987</cdr:y>
    </cdr:from>
    <cdr:to>
      <cdr:x>0.16935</cdr:x>
      <cdr:y>0.19481</cdr:y>
    </cdr:to>
    <cdr:sp macro="" textlink="">
      <cdr:nvSpPr>
        <cdr:cNvPr id="61" name="Прямая соединительная линия 60"/>
        <cdr:cNvSpPr/>
      </cdr:nvSpPr>
      <cdr:spPr>
        <a:xfrm xmlns:a="http://schemas.openxmlformats.org/drawingml/2006/main" rot="16200000" flipV="1">
          <a:off x="1142976" y="714380"/>
          <a:ext cx="357191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0.05645</cdr:x>
      <cdr:y>0.1039</cdr:y>
    </cdr:from>
    <cdr:to>
      <cdr:x>0.12903</cdr:x>
      <cdr:y>0.12987</cdr:y>
    </cdr:to>
    <cdr:sp macro="" textlink="">
      <cdr:nvSpPr>
        <cdr:cNvPr id="63" name="Прямая соединительная линия 62"/>
        <cdr:cNvSpPr/>
      </cdr:nvSpPr>
      <cdr:spPr>
        <a:xfrm xmlns:a="http://schemas.openxmlformats.org/drawingml/2006/main" rot="10800000">
          <a:off x="500034" y="571504"/>
          <a:ext cx="642942" cy="14287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0.51613</cdr:x>
      <cdr:y>0.14286</cdr:y>
    </cdr:from>
    <cdr:to>
      <cdr:x>0.52419</cdr:x>
      <cdr:y>0.19481</cdr:y>
    </cdr:to>
    <cdr:sp macro="" textlink="">
      <cdr:nvSpPr>
        <cdr:cNvPr id="67" name="Прямая соединительная линия 66"/>
        <cdr:cNvSpPr/>
      </cdr:nvSpPr>
      <cdr:spPr>
        <a:xfrm xmlns:a="http://schemas.openxmlformats.org/drawingml/2006/main" rot="16200000" flipV="1">
          <a:off x="4572000" y="785817"/>
          <a:ext cx="71438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0.51613</cdr:x>
      <cdr:y>0.09091</cdr:y>
    </cdr:from>
    <cdr:to>
      <cdr:x>0.55645</cdr:x>
      <cdr:y>0.14286</cdr:y>
    </cdr:to>
    <cdr:sp macro="" textlink="">
      <cdr:nvSpPr>
        <cdr:cNvPr id="70" name="Прямая соединительная линия 69"/>
        <cdr:cNvSpPr/>
      </cdr:nvSpPr>
      <cdr:spPr>
        <a:xfrm xmlns:a="http://schemas.openxmlformats.org/drawingml/2006/main" flipV="1">
          <a:off x="4572000" y="500066"/>
          <a:ext cx="357190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0.54032</cdr:x>
      <cdr:y>0.16883</cdr:y>
    </cdr:from>
    <cdr:to>
      <cdr:x>0.57258</cdr:x>
      <cdr:y>0.20779</cdr:y>
    </cdr:to>
    <cdr:sp macro="" textlink="">
      <cdr:nvSpPr>
        <cdr:cNvPr id="72" name="Прямая соединительная линия 71"/>
        <cdr:cNvSpPr/>
      </cdr:nvSpPr>
      <cdr:spPr>
        <a:xfrm xmlns:a="http://schemas.openxmlformats.org/drawingml/2006/main" flipV="1">
          <a:off x="4786314" y="928694"/>
          <a:ext cx="285752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0.57258</cdr:x>
      <cdr:y>0.15584</cdr:y>
    </cdr:from>
    <cdr:to>
      <cdr:x>0.62903</cdr:x>
      <cdr:y>0.16883</cdr:y>
    </cdr:to>
    <cdr:sp macro="" textlink="">
      <cdr:nvSpPr>
        <cdr:cNvPr id="74" name="Прямая соединительная линия 73"/>
        <cdr:cNvSpPr/>
      </cdr:nvSpPr>
      <cdr:spPr>
        <a:xfrm xmlns:a="http://schemas.openxmlformats.org/drawingml/2006/main" flipV="1">
          <a:off x="5072066" y="857256"/>
          <a:ext cx="500066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0.54839</cdr:x>
      <cdr:y>0.20779</cdr:y>
    </cdr:from>
    <cdr:to>
      <cdr:x>0.58871</cdr:x>
      <cdr:y>0.24675</cdr:y>
    </cdr:to>
    <cdr:sp macro="" textlink="">
      <cdr:nvSpPr>
        <cdr:cNvPr id="76" name="Прямая соединительная линия 75"/>
        <cdr:cNvSpPr/>
      </cdr:nvSpPr>
      <cdr:spPr>
        <a:xfrm xmlns:a="http://schemas.openxmlformats.org/drawingml/2006/main" flipV="1">
          <a:off x="4857752" y="1143008"/>
          <a:ext cx="357190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0.58871</cdr:x>
      <cdr:y>0.19481</cdr:y>
    </cdr:from>
    <cdr:to>
      <cdr:x>0.69355</cdr:x>
      <cdr:y>0.20779</cdr:y>
    </cdr:to>
    <cdr:sp macro="" textlink="">
      <cdr:nvSpPr>
        <cdr:cNvPr id="86" name="Прямая соединительная линия 85"/>
        <cdr:cNvSpPr/>
      </cdr:nvSpPr>
      <cdr:spPr>
        <a:xfrm xmlns:a="http://schemas.openxmlformats.org/drawingml/2006/main" flipV="1">
          <a:off x="5214942" y="1071570"/>
          <a:ext cx="928694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0.37829</cdr:x>
      <cdr:y>0.12722</cdr:y>
    </cdr:from>
    <cdr:to>
      <cdr:x>0.4523</cdr:x>
      <cdr:y>0.20118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86116" y="614354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0.38651</cdr:x>
      <cdr:y>0.16</cdr:y>
    </cdr:from>
    <cdr:to>
      <cdr:x>0.49342</cdr:x>
      <cdr:y>0.21917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57554" y="857256"/>
          <a:ext cx="928694" cy="317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35,7 млн. </a:t>
          </a:r>
        </a:p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0.51809</cdr:x>
      <cdr:y>0.13333</cdr:y>
    </cdr:from>
    <cdr:to>
      <cdr:x>0.53454</cdr:x>
      <cdr:y>0.19251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rot="5400000" flipH="1" flipV="1">
          <a:off x="4413484" y="801458"/>
          <a:ext cx="317032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0.52632</cdr:x>
      <cdr:y>0.16</cdr:y>
    </cdr:from>
    <cdr:to>
      <cdr:x>0.54276</cdr:x>
      <cdr:y>0.18959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5400000" flipH="1" flipV="1">
          <a:off x="4564180" y="865076"/>
          <a:ext cx="158516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0.54276</cdr:x>
      <cdr:y>0.18667</cdr:y>
    </cdr:from>
    <cdr:to>
      <cdr:x>0.55921</cdr:x>
      <cdr:y>0.23105</cdr:y>
    </cdr:to>
    <cdr:sp macro="" textlink="">
      <cdr:nvSpPr>
        <cdr:cNvPr id="17" name="Прямая соединительная линия 16"/>
        <cdr:cNvSpPr/>
      </cdr:nvSpPr>
      <cdr:spPr>
        <a:xfrm xmlns:a="http://schemas.openxmlformats.org/drawingml/2006/main" rot="5400000" flipH="1" flipV="1">
          <a:off x="4667428" y="1047580"/>
          <a:ext cx="237773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0.55921</cdr:x>
      <cdr:y>0.17333</cdr:y>
    </cdr:from>
    <cdr:to>
      <cdr:x>0.67434</cdr:x>
      <cdr:y>0.18813</cdr:y>
    </cdr:to>
    <cdr:sp macro="" textlink="">
      <cdr:nvSpPr>
        <cdr:cNvPr id="19" name="Прямая соединительная линия 18"/>
        <cdr:cNvSpPr/>
      </cdr:nvSpPr>
      <cdr:spPr>
        <a:xfrm xmlns:a="http://schemas.openxmlformats.org/drawingml/2006/main" flipV="1">
          <a:off x="4857752" y="928694"/>
          <a:ext cx="1000132" cy="7925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0.53454</cdr:x>
      <cdr:y>0.21333</cdr:y>
    </cdr:from>
    <cdr:to>
      <cdr:x>0.58388</cdr:x>
      <cdr:y>0.25771</cdr:y>
    </cdr:to>
    <cdr:sp macro="" textlink="">
      <cdr:nvSpPr>
        <cdr:cNvPr id="21" name="Прямая соединительная линия 20"/>
        <cdr:cNvSpPr/>
      </cdr:nvSpPr>
      <cdr:spPr>
        <a:xfrm xmlns:a="http://schemas.openxmlformats.org/drawingml/2006/main" flipV="1">
          <a:off x="4643438" y="1143008"/>
          <a:ext cx="428628" cy="23777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0.58388</cdr:x>
      <cdr:y>0.21333</cdr:y>
    </cdr:from>
    <cdr:to>
      <cdr:x>0.67434</cdr:x>
      <cdr:y>0.21366</cdr:y>
    </cdr:to>
    <cdr:sp macro="" textlink="">
      <cdr:nvSpPr>
        <cdr:cNvPr id="23" name="Прямая соединительная линия 22"/>
        <cdr:cNvSpPr/>
      </cdr:nvSpPr>
      <cdr:spPr>
        <a:xfrm xmlns:a="http://schemas.openxmlformats.org/drawingml/2006/main">
          <a:off x="5072066" y="1143008"/>
          <a:ext cx="785818" cy="176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0.40296</cdr:x>
      <cdr:y>0.09333</cdr:y>
    </cdr:from>
    <cdr:to>
      <cdr:x>0.4852</cdr:x>
      <cdr:y>0.15251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500430" y="500066"/>
          <a:ext cx="714380" cy="31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8,6%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0.50863</cdr:x>
      <cdr:y>0.03492</cdr:y>
    </cdr:from>
    <cdr:to>
      <cdr:x>0.64843</cdr:x>
      <cdr:y>0.0793</cdr:y>
    </cdr:to>
    <cdr:sp macro="" textlink="">
      <cdr:nvSpPr>
        <cdr:cNvPr id="25" name="TextBox 24"/>
        <cdr:cNvSpPr txBox="1"/>
      </cdr:nvSpPr>
      <cdr:spPr>
        <a:xfrm xmlns:a="http://schemas.openxmlformats.org/drawingml/2006/main" rot="19280181">
          <a:off x="4418340" y="187110"/>
          <a:ext cx="1214446" cy="237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5,1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0.54697</cdr:x>
      <cdr:y>0.0788</cdr:y>
    </cdr:from>
    <cdr:to>
      <cdr:x>0.62098</cdr:x>
      <cdr:y>0.13797</cdr:y>
    </cdr:to>
    <cdr:sp macro="" textlink="">
      <cdr:nvSpPr>
        <cdr:cNvPr id="26" name="TextBox 25"/>
        <cdr:cNvSpPr txBox="1"/>
      </cdr:nvSpPr>
      <cdr:spPr>
        <a:xfrm xmlns:a="http://schemas.openxmlformats.org/drawingml/2006/main" rot="19852454">
          <a:off x="4751381" y="422177"/>
          <a:ext cx="642942" cy="31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1,2%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0.568</cdr:x>
      <cdr:y>0.1386</cdr:y>
    </cdr:from>
    <cdr:to>
      <cdr:x>0.7078</cdr:x>
      <cdr:y>0.18298</cdr:y>
    </cdr:to>
    <cdr:sp macro="" textlink="">
      <cdr:nvSpPr>
        <cdr:cNvPr id="27" name="TextBox 26"/>
        <cdr:cNvSpPr txBox="1"/>
      </cdr:nvSpPr>
      <cdr:spPr>
        <a:xfrm xmlns:a="http://schemas.openxmlformats.org/drawingml/2006/main" rot="21439396">
          <a:off x="4934080" y="742608"/>
          <a:ext cx="1214446" cy="237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0,8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0.60855</cdr:x>
      <cdr:y>0.17333</cdr:y>
    </cdr:from>
    <cdr:to>
      <cdr:x>0.67434</cdr:x>
      <cdr:y>0.21771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5286380" y="928694"/>
          <a:ext cx="571504" cy="237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0,2%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0.41941</cdr:x>
      <cdr:y>0.49704</cdr:y>
    </cdr:from>
    <cdr:to>
      <cdr:x>0.58388</cdr:x>
      <cdr:y>0.571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3643306" y="2400304"/>
          <a:ext cx="142876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226 млн.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0.46053</cdr:x>
      <cdr:y>0.74667</cdr:y>
    </cdr:from>
    <cdr:to>
      <cdr:x>0.58388</cdr:x>
      <cdr:y>0.82063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4000496" y="4000528"/>
          <a:ext cx="1071517" cy="3962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54,2%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0.5858</cdr:y>
    </cdr:from>
    <cdr:to>
      <cdr:x>0.08224</cdr:x>
      <cdr:y>0.65976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0" y="2828932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20,7%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0.13142</cdr:x>
      <cdr:y>0.22461</cdr:y>
    </cdr:from>
    <cdr:to>
      <cdr:x>0.27944</cdr:x>
      <cdr:y>0.34296</cdr:y>
    </cdr:to>
    <cdr:sp macro="" textlink="">
      <cdr:nvSpPr>
        <cdr:cNvPr id="32" name="TextBox 31"/>
        <cdr:cNvSpPr txBox="1"/>
      </cdr:nvSpPr>
      <cdr:spPr>
        <a:xfrm xmlns:a="http://schemas.openxmlformats.org/drawingml/2006/main" rot="1217607">
          <a:off x="1141585" y="1203444"/>
          <a:ext cx="1285884" cy="634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26,6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0.1069</cdr:x>
      <cdr:y>0.16</cdr:y>
    </cdr:from>
    <cdr:to>
      <cdr:x>0.18092</cdr:x>
      <cdr:y>0.21917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928662" y="857256"/>
          <a:ext cx="642942" cy="317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6,4%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0.18914</cdr:x>
      <cdr:y>0.0946</cdr:y>
    </cdr:from>
    <cdr:to>
      <cdr:x>0.22204</cdr:x>
      <cdr:y>0.18335</cdr:y>
    </cdr:to>
    <cdr:sp macro="" textlink="">
      <cdr:nvSpPr>
        <cdr:cNvPr id="35" name="Прямая соединительная линия 34"/>
        <cdr:cNvSpPr/>
      </cdr:nvSpPr>
      <cdr:spPr>
        <a:xfrm xmlns:a="http://schemas.openxmlformats.org/drawingml/2006/main" rot="16200000" flipV="1">
          <a:off x="1551315" y="591793"/>
          <a:ext cx="469207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0.12335</cdr:x>
      <cdr:y>0.0946</cdr:y>
    </cdr:from>
    <cdr:to>
      <cdr:x>0.18914</cdr:x>
      <cdr:y>0.09492</cdr:y>
    </cdr:to>
    <cdr:sp macro="" textlink="">
      <cdr:nvSpPr>
        <cdr:cNvPr id="37" name="Прямая соединительная линия 36"/>
        <cdr:cNvSpPr/>
      </cdr:nvSpPr>
      <cdr:spPr>
        <a:xfrm xmlns:a="http://schemas.openxmlformats.org/drawingml/2006/main" rot="10800000">
          <a:off x="1071538" y="500066"/>
          <a:ext cx="571505" cy="173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0.20559</cdr:x>
      <cdr:y>0.08108</cdr:y>
    </cdr:from>
    <cdr:to>
      <cdr:x>0.23026</cdr:x>
      <cdr:y>0.18463</cdr:y>
    </cdr:to>
    <cdr:sp macro="" textlink="">
      <cdr:nvSpPr>
        <cdr:cNvPr id="39" name="Прямая соединительная линия 38"/>
        <cdr:cNvSpPr/>
      </cdr:nvSpPr>
      <cdr:spPr>
        <a:xfrm xmlns:a="http://schemas.openxmlformats.org/drawingml/2006/main" rot="16200000" flipV="1">
          <a:off x="1619371" y="595175"/>
          <a:ext cx="547409" cy="21431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0.1398</cdr:x>
      <cdr:y>0.05405</cdr:y>
    </cdr:from>
    <cdr:to>
      <cdr:x>0.20559</cdr:x>
      <cdr:y>0.08364</cdr:y>
    </cdr:to>
    <cdr:sp macro="" textlink="">
      <cdr:nvSpPr>
        <cdr:cNvPr id="41" name="Прямая соединительная линия 40"/>
        <cdr:cNvSpPr/>
      </cdr:nvSpPr>
      <cdr:spPr>
        <a:xfrm xmlns:a="http://schemas.openxmlformats.org/drawingml/2006/main" rot="10800000">
          <a:off x="1214414" y="285752"/>
          <a:ext cx="571505" cy="15640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0.24671</cdr:x>
      <cdr:y>0.12162</cdr:y>
    </cdr:from>
    <cdr:to>
      <cdr:x>0.24689</cdr:x>
      <cdr:y>0.166</cdr:y>
    </cdr:to>
    <cdr:sp macro="" textlink="">
      <cdr:nvSpPr>
        <cdr:cNvPr id="43" name="Прямая соединительная линия 42"/>
        <cdr:cNvSpPr/>
      </cdr:nvSpPr>
      <cdr:spPr>
        <a:xfrm xmlns:a="http://schemas.openxmlformats.org/drawingml/2006/main" rot="5400000" flipH="1" flipV="1">
          <a:off x="2026600" y="759450"/>
          <a:ext cx="234604" cy="15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0.23026</cdr:x>
      <cdr:y>0.08108</cdr:y>
    </cdr:from>
    <cdr:to>
      <cdr:x>0.24671</cdr:x>
      <cdr:y>0.16984</cdr:y>
    </cdr:to>
    <cdr:sp macro="" textlink="">
      <cdr:nvSpPr>
        <cdr:cNvPr id="49" name="Прямая соединительная линия 48"/>
        <cdr:cNvSpPr/>
      </cdr:nvSpPr>
      <cdr:spPr>
        <a:xfrm xmlns:a="http://schemas.openxmlformats.org/drawingml/2006/main" rot="16200000" flipV="1">
          <a:off x="1837066" y="591794"/>
          <a:ext cx="469208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0.23026</cdr:x>
      <cdr:y>0.04054</cdr:y>
    </cdr:from>
    <cdr:to>
      <cdr:x>0.2796</cdr:x>
      <cdr:y>0.08492</cdr:y>
    </cdr:to>
    <cdr:sp macro="" textlink="">
      <cdr:nvSpPr>
        <cdr:cNvPr id="51" name="Прямая соединительная линия 50"/>
        <cdr:cNvSpPr/>
      </cdr:nvSpPr>
      <cdr:spPr>
        <a:xfrm xmlns:a="http://schemas.openxmlformats.org/drawingml/2006/main" flipV="1">
          <a:off x="2000232" y="214314"/>
          <a:ext cx="428628" cy="23460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0.09287</cdr:x>
      <cdr:y>0.01311</cdr:y>
    </cdr:from>
    <cdr:to>
      <cdr:x>0.22445</cdr:x>
      <cdr:y>0.07229</cdr:y>
    </cdr:to>
    <cdr:sp macro="" textlink="">
      <cdr:nvSpPr>
        <cdr:cNvPr id="52" name="TextBox 51"/>
        <cdr:cNvSpPr txBox="1"/>
      </cdr:nvSpPr>
      <cdr:spPr>
        <a:xfrm xmlns:a="http://schemas.openxmlformats.org/drawingml/2006/main" rot="887785">
          <a:off x="806777" y="69330"/>
          <a:ext cx="1143008" cy="312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7,4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0.1069</cdr:x>
      <cdr:y>0.05405</cdr:y>
    </cdr:from>
    <cdr:to>
      <cdr:x>0.17269</cdr:x>
      <cdr:y>0.10811</cdr:y>
    </cdr:to>
    <cdr:sp macro="" textlink="">
      <cdr:nvSpPr>
        <cdr:cNvPr id="53" name="TextBox 52"/>
        <cdr:cNvSpPr txBox="1"/>
      </cdr:nvSpPr>
      <cdr:spPr>
        <a:xfrm xmlns:a="http://schemas.openxmlformats.org/drawingml/2006/main">
          <a:off x="928662" y="285752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1,8%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0.24671</cdr:x>
      <cdr:y>0.06757</cdr:y>
    </cdr:from>
    <cdr:to>
      <cdr:x>0.30427</cdr:x>
      <cdr:y>0.12162</cdr:y>
    </cdr:to>
    <cdr:sp macro="" textlink="">
      <cdr:nvSpPr>
        <cdr:cNvPr id="55" name="Прямая соединительная линия 54"/>
        <cdr:cNvSpPr/>
      </cdr:nvSpPr>
      <cdr:spPr>
        <a:xfrm xmlns:a="http://schemas.openxmlformats.org/drawingml/2006/main" flipV="1">
          <a:off x="2143108" y="357190"/>
          <a:ext cx="500066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0.20485</cdr:x>
      <cdr:y>0</cdr:y>
    </cdr:from>
    <cdr:to>
      <cdr:x>0.32821</cdr:x>
      <cdr:y>0.05405</cdr:y>
    </cdr:to>
    <cdr:sp macro="" textlink="">
      <cdr:nvSpPr>
        <cdr:cNvPr id="56" name="TextBox 55"/>
        <cdr:cNvSpPr txBox="1"/>
      </cdr:nvSpPr>
      <cdr:spPr>
        <a:xfrm xmlns:a="http://schemas.openxmlformats.org/drawingml/2006/main" rot="19555253">
          <a:off x="1779507" y="0"/>
          <a:ext cx="107157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1,9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0.2403</cdr:x>
      <cdr:y>0.04938</cdr:y>
    </cdr:from>
    <cdr:to>
      <cdr:x>0.31431</cdr:x>
      <cdr:y>0.08939</cdr:y>
    </cdr:to>
    <cdr:sp macro="" textlink="">
      <cdr:nvSpPr>
        <cdr:cNvPr id="57" name="TextBox 56"/>
        <cdr:cNvSpPr txBox="1"/>
      </cdr:nvSpPr>
      <cdr:spPr>
        <a:xfrm xmlns:a="http://schemas.openxmlformats.org/drawingml/2006/main" rot="19931755">
          <a:off x="2087431" y="264596"/>
          <a:ext cx="64294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0,5%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0.53454</cdr:x>
      <cdr:y>0.05333</cdr:y>
    </cdr:from>
    <cdr:to>
      <cdr:x>0.60033</cdr:x>
      <cdr:y>0.13333</cdr:y>
    </cdr:to>
    <cdr:sp macro="" textlink="">
      <cdr:nvSpPr>
        <cdr:cNvPr id="59" name="Прямая соединительная линия 58"/>
        <cdr:cNvSpPr/>
      </cdr:nvSpPr>
      <cdr:spPr>
        <a:xfrm xmlns:a="http://schemas.openxmlformats.org/drawingml/2006/main" flipV="1">
          <a:off x="4643438" y="285752"/>
          <a:ext cx="571504" cy="42862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0.54276</cdr:x>
      <cdr:y>0.08</cdr:y>
    </cdr:from>
    <cdr:to>
      <cdr:x>0.63322</cdr:x>
      <cdr:y>0.16</cdr:y>
    </cdr:to>
    <cdr:sp macro="" textlink="">
      <cdr:nvSpPr>
        <cdr:cNvPr id="61" name="Прямая соединительная линия 60"/>
        <cdr:cNvSpPr/>
      </cdr:nvSpPr>
      <cdr:spPr>
        <a:xfrm xmlns:a="http://schemas.openxmlformats.org/drawingml/2006/main" flipV="1">
          <a:off x="4714876" y="428628"/>
          <a:ext cx="785818" cy="42862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0.31719</cdr:x>
      <cdr:y>0.13103</cdr:y>
    </cdr:from>
    <cdr:to>
      <cdr:x>0.34254</cdr:x>
      <cdr:y>0.36529</cdr:y>
    </cdr:to>
    <cdr:sp macro="" textlink="">
      <cdr:nvSpPr>
        <cdr:cNvPr id="62" name="TextBox 61"/>
        <cdr:cNvSpPr txBox="1"/>
      </cdr:nvSpPr>
      <cdr:spPr>
        <a:xfrm xmlns:a="http://schemas.openxmlformats.org/drawingml/2006/main" rot="3510346">
          <a:off x="2237918" y="1219519"/>
          <a:ext cx="1255114" cy="2201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25,1 млн.руб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0.30427</cdr:x>
      <cdr:y>0.09333</cdr:y>
    </cdr:from>
    <cdr:to>
      <cdr:x>0.3125</cdr:x>
      <cdr:y>0.16</cdr:y>
    </cdr:to>
    <cdr:sp macro="" textlink="">
      <cdr:nvSpPr>
        <cdr:cNvPr id="42" name="Прямая соединительная линия 41"/>
        <cdr:cNvSpPr/>
      </cdr:nvSpPr>
      <cdr:spPr>
        <a:xfrm xmlns:a="http://schemas.openxmlformats.org/drawingml/2006/main" rot="5400000" flipH="1" flipV="1">
          <a:off x="2500298" y="642942"/>
          <a:ext cx="357190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0.3125</cdr:x>
      <cdr:y>0.02667</cdr:y>
    </cdr:from>
    <cdr:to>
      <cdr:x>0.38651</cdr:x>
      <cdr:y>0.09333</cdr:y>
    </cdr:to>
    <cdr:sp macro="" textlink="">
      <cdr:nvSpPr>
        <cdr:cNvPr id="45" name="Прямая соединительная линия 44"/>
        <cdr:cNvSpPr/>
      </cdr:nvSpPr>
      <cdr:spPr>
        <a:xfrm xmlns:a="http://schemas.openxmlformats.org/drawingml/2006/main" flipV="1">
          <a:off x="2714612" y="142876"/>
          <a:ext cx="642942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0.31445</cdr:x>
      <cdr:y>0.00928</cdr:y>
    </cdr:from>
    <cdr:to>
      <cdr:x>0.38024</cdr:x>
      <cdr:y>0.04928</cdr:y>
    </cdr:to>
    <cdr:sp macro="" textlink="">
      <cdr:nvSpPr>
        <cdr:cNvPr id="46" name="TextBox 45"/>
        <cdr:cNvSpPr txBox="1"/>
      </cdr:nvSpPr>
      <cdr:spPr>
        <a:xfrm xmlns:a="http://schemas.openxmlformats.org/drawingml/2006/main" rot="19927926">
          <a:off x="2731562" y="49705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6,0%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0.36175</cdr:x>
      <cdr:y>0.10682</cdr:y>
    </cdr:from>
    <cdr:to>
      <cdr:x>0.36193</cdr:x>
      <cdr:y>0.16015</cdr:y>
    </cdr:to>
    <cdr:sp macro="" textlink="">
      <cdr:nvSpPr>
        <cdr:cNvPr id="48" name="Прямая соединительная линия 47"/>
        <cdr:cNvSpPr/>
      </cdr:nvSpPr>
      <cdr:spPr>
        <a:xfrm xmlns:a="http://schemas.openxmlformats.org/drawingml/2006/main" rot="5400000" flipH="1" flipV="1">
          <a:off x="3142446" y="572298"/>
          <a:ext cx="1588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0.36184</cdr:x>
      <cdr:y>0.04</cdr:y>
    </cdr:from>
    <cdr:to>
      <cdr:x>0.46875</cdr:x>
      <cdr:y>0.10667</cdr:y>
    </cdr:to>
    <cdr:sp macro="" textlink="">
      <cdr:nvSpPr>
        <cdr:cNvPr id="54" name="Прямая соединительная линия 53"/>
        <cdr:cNvSpPr/>
      </cdr:nvSpPr>
      <cdr:spPr>
        <a:xfrm xmlns:a="http://schemas.openxmlformats.org/drawingml/2006/main" flipV="1">
          <a:off x="3143240" y="214314"/>
          <a:ext cx="928694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0.35362</cdr:x>
      <cdr:y>0.10667</cdr:y>
    </cdr:from>
    <cdr:to>
      <cdr:x>0.36184</cdr:x>
      <cdr:y>0.16</cdr:y>
    </cdr:to>
    <cdr:sp macro="" textlink="">
      <cdr:nvSpPr>
        <cdr:cNvPr id="60" name="Прямая соединительная линия 59"/>
        <cdr:cNvSpPr/>
      </cdr:nvSpPr>
      <cdr:spPr>
        <a:xfrm xmlns:a="http://schemas.openxmlformats.org/drawingml/2006/main" rot="16200000" flipV="1">
          <a:off x="3071802" y="571503"/>
          <a:ext cx="71438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0.35362</cdr:x>
      <cdr:y>0</cdr:y>
    </cdr:from>
    <cdr:to>
      <cdr:x>0.4523</cdr:x>
      <cdr:y>0.10667</cdr:y>
    </cdr:to>
    <cdr:sp macro="" textlink="">
      <cdr:nvSpPr>
        <cdr:cNvPr id="64" name="Прямая соединительная линия 63"/>
        <cdr:cNvSpPr/>
      </cdr:nvSpPr>
      <cdr:spPr>
        <a:xfrm xmlns:a="http://schemas.openxmlformats.org/drawingml/2006/main" flipV="1">
          <a:off x="3071802" y="0"/>
          <a:ext cx="857256" cy="57150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0.33644</cdr:x>
      <cdr:y>0.01033</cdr:y>
    </cdr:from>
    <cdr:to>
      <cdr:x>0.46802</cdr:x>
      <cdr:y>0.06367</cdr:y>
    </cdr:to>
    <cdr:sp macro="" textlink="">
      <cdr:nvSpPr>
        <cdr:cNvPr id="65" name="TextBox 64"/>
        <cdr:cNvSpPr txBox="1"/>
      </cdr:nvSpPr>
      <cdr:spPr>
        <a:xfrm xmlns:a="http://schemas.openxmlformats.org/drawingml/2006/main" rot="19603471">
          <a:off x="2922602" y="55370"/>
          <a:ext cx="114300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1,7 млн. руб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0.42327</cdr:x>
      <cdr:y>0.00662</cdr:y>
    </cdr:from>
    <cdr:to>
      <cdr:x>0.48906</cdr:x>
      <cdr:y>0.05995</cdr:y>
    </cdr:to>
    <cdr:sp macro="" textlink="">
      <cdr:nvSpPr>
        <cdr:cNvPr id="66" name="TextBox 65"/>
        <cdr:cNvSpPr txBox="1"/>
      </cdr:nvSpPr>
      <cdr:spPr>
        <a:xfrm xmlns:a="http://schemas.openxmlformats.org/drawingml/2006/main" rot="20108134">
          <a:off x="3676894" y="35469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0,4%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0.17213</cdr:x>
      <cdr:y>0.23684</cdr:y>
    </cdr:from>
    <cdr:to>
      <cdr:x>0.2459</cdr:x>
      <cdr:y>0.28947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98" y="1285884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303,7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0.22131</cdr:x>
      <cdr:y>0.76316</cdr:y>
    </cdr:from>
    <cdr:to>
      <cdr:x>0.28689</cdr:x>
      <cdr:y>0.81579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28826" y="4143404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-0,3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0.30328</cdr:x>
      <cdr:y>0.13158</cdr:y>
    </cdr:from>
    <cdr:to>
      <cdr:x>0.38525</cdr:x>
      <cdr:y>0.19737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643206" y="714380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372,0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0.36885</cdr:x>
      <cdr:y>0.15789</cdr:y>
    </cdr:from>
    <cdr:to>
      <cdr:x>0.45082</cdr:x>
      <cdr:y>0.21053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214710" y="857256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362,7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0.41803</cdr:x>
      <cdr:y>0.75</cdr:y>
    </cdr:from>
    <cdr:to>
      <cdr:x>0.48361</cdr:x>
      <cdr:y>0.80263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643338" y="4071966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+9,3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</cdr:x>
      <cdr:y>0.07895</cdr:y>
    </cdr:from>
    <cdr:to>
      <cdr:x>0.58197</cdr:x>
      <cdr:y>0.13158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357718" y="428628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0.59016</cdr:x>
      <cdr:y>0.06579</cdr:y>
    </cdr:from>
    <cdr:to>
      <cdr:x>0.66393</cdr:x>
      <cdr:y>0.11842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143536" y="357190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0.63115</cdr:x>
      <cdr:y>0.77632</cdr:y>
    </cdr:from>
    <cdr:to>
      <cdr:x>0.71311</cdr:x>
      <cdr:y>0.84211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500726" y="4214842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0.16146</cdr:x>
      <cdr:y>0.02525</cdr:y>
    </cdr:from>
    <cdr:to>
      <cdr:x>0.24826</cdr:x>
      <cdr:y>0.08839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28718" y="114288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0.3125</cdr:x>
      <cdr:y>0.0274</cdr:y>
    </cdr:from>
    <cdr:to>
      <cdr:x>0.39931</cdr:x>
      <cdr:y>0.10632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57488" y="142876"/>
          <a:ext cx="793791" cy="4115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421,3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0.36979</cdr:x>
      <cdr:y>0.04104</cdr:y>
    </cdr:from>
    <cdr:to>
      <cdr:x>0.44792</cdr:x>
      <cdr:y>0.10417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43230" y="185726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0.4566</cdr:x>
      <cdr:y>0.79867</cdr:y>
    </cdr:from>
    <cdr:to>
      <cdr:x>0.53472</cdr:x>
      <cdr:y>0.87759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757610" y="3614750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-22,1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0.55208</cdr:x>
      <cdr:y>0.79867</cdr:y>
    </cdr:from>
    <cdr:to>
      <cdr:x>0.63889</cdr:x>
      <cdr:y>0.84602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43428" y="3614750"/>
          <a:ext cx="71438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0.69965</cdr:x>
      <cdr:y>0.04104</cdr:y>
    </cdr:from>
    <cdr:to>
      <cdr:x>0.96875</cdr:x>
      <cdr:y>0.13574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757874" y="185726"/>
          <a:ext cx="2214578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0.36719</cdr:x>
      <cdr:y>0.42466</cdr:y>
    </cdr:from>
    <cdr:to>
      <cdr:x>0.4375</cdr:x>
      <cdr:y>0.49315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357554" y="2214578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98,8 %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0.04717</cdr:x>
      <cdr:y>0.11268</cdr:y>
    </cdr:from>
    <cdr:to>
      <cdr:x>0.24717</cdr:x>
      <cdr:y>0.18231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57190" y="571504"/>
          <a:ext cx="1514485" cy="353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53,8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0.36937</cdr:x>
      <cdr:y>0.07042</cdr:y>
    </cdr:from>
    <cdr:to>
      <cdr:x>0.56937</cdr:x>
      <cdr:y>0.12265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928958" y="357190"/>
          <a:ext cx="1585924" cy="264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6,9 млн. руб</a:t>
          </a:r>
          <a:r>
            <a:rPr lang="ru-RU" sz="1600" dirty="0" smtClean="0"/>
            <a:t>.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0.02105</cdr:x>
      <cdr:y>0.07737</cdr:y>
    </cdr:from>
    <cdr:to>
      <cdr:x>0.10526</cdr:x>
      <cdr:y>0.12959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42876" y="317488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0.68468</cdr:x>
      <cdr:y>0.67606</cdr:y>
    </cdr:from>
    <cdr:to>
      <cdr:x>0.92679</cdr:x>
      <cdr:y>0.7631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429288" y="3429024"/>
          <a:ext cx="1919802" cy="441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344,3 млн. руб.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0.36792</cdr:x>
      <cdr:y>0.16901</cdr:y>
    </cdr:from>
    <cdr:to>
      <cdr:x>0.45283</cdr:x>
      <cdr:y>0.22535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786082" y="857256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0.17844</cdr:x>
      <cdr:y>0.77758</cdr:y>
    </cdr:from>
    <cdr:to>
      <cdr:x>0.61338</cdr:x>
      <cdr:y>0.87684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7813" y="2721889"/>
          <a:ext cx="2237129" cy="347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Социальное обеспечение населения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0.10722</cdr:y>
    </cdr:from>
    <cdr:to>
      <cdr:x>0.28996</cdr:x>
      <cdr:y>0.27267</cdr:y>
    </cdr:to>
    <cdr:sp macro="" textlink="">
      <cdr:nvSpPr>
        <cdr:cNvPr id="3" name="TextBox 2"/>
        <cdr:cNvSpPr txBox="1"/>
      </cdr:nvSpPr>
      <cdr:spPr>
        <a:xfrm xmlns:a="http://schemas.openxmlformats.org/drawingml/2006/main" rot="20288345">
          <a:off x="0" y="375320"/>
          <a:ext cx="1491420" cy="579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Охрана семьи и детства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0.49233</cdr:x>
      <cdr:y>0.11042</cdr:y>
    </cdr:from>
    <cdr:to>
      <cdr:x>0.75999</cdr:x>
      <cdr:y>0.2924</cdr:y>
    </cdr:to>
    <cdr:sp macro="" textlink="">
      <cdr:nvSpPr>
        <cdr:cNvPr id="4" name="TextBox 3"/>
        <cdr:cNvSpPr txBox="1"/>
      </cdr:nvSpPr>
      <cdr:spPr>
        <a:xfrm xmlns:a="http://schemas.openxmlformats.org/drawingml/2006/main" rot="1164163">
          <a:off x="2532317" y="386521"/>
          <a:ext cx="1376719" cy="6370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Пенсионное обеспечение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0.28996</cdr:x>
      <cdr:y>0.54596</cdr:y>
    </cdr:from>
    <cdr:to>
      <cdr:x>0.52417</cdr:x>
      <cdr:y>0.62868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491420" y="1911112"/>
          <a:ext cx="1204667" cy="2895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2,9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0.4684</cdr:x>
      <cdr:y>0.28125</cdr:y>
    </cdr:from>
    <cdr:to>
      <cdr:x>0.72491</cdr:x>
      <cdr:y>0.39706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409232" y="984505"/>
          <a:ext cx="1319369" cy="405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2,7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0.08922</cdr:x>
      <cdr:y>0.28125</cdr:y>
    </cdr:from>
    <cdr:to>
      <cdr:x>0.30112</cdr:x>
      <cdr:y>0.36397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8906" y="984505"/>
          <a:ext cx="1089916" cy="2895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2,7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0.12702</cdr:x>
      <cdr:y>0.21334</cdr:y>
    </cdr:from>
    <cdr:to>
      <cdr:x>0.12721</cdr:x>
      <cdr:y>0.25475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rot="5400000" flipH="1" flipV="1">
          <a:off x="1070776" y="1104100"/>
          <a:ext cx="1588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0.12712</cdr:x>
      <cdr:y>0.13037</cdr:y>
    </cdr:from>
    <cdr:to>
      <cdr:x>0.19492</cdr:x>
      <cdr:y>0.21319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flipV="1">
          <a:off x="1071570" y="674678"/>
          <a:ext cx="571504" cy="42862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0.11017</cdr:x>
      <cdr:y>0.21319</cdr:y>
    </cdr:from>
    <cdr:to>
      <cdr:x>0.12712</cdr:x>
      <cdr:y>0.2546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16200000" flipV="1">
          <a:off x="928694" y="1103306"/>
          <a:ext cx="142877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0.11017</cdr:x>
      <cdr:y>0.08895</cdr:y>
    </cdr:from>
    <cdr:to>
      <cdr:x>0.16102</cdr:x>
      <cdr:y>0.21319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5400000" flipH="1" flipV="1">
          <a:off x="821537" y="567521"/>
          <a:ext cx="642942" cy="42862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0.32203</cdr:x>
      <cdr:y>0.14417</cdr:y>
    </cdr:from>
    <cdr:to>
      <cdr:x>0.33051</cdr:x>
      <cdr:y>0.19938</cdr:y>
    </cdr:to>
    <cdr:sp macro="" textlink="">
      <cdr:nvSpPr>
        <cdr:cNvPr id="11" name="Прямая соединительная линия 10"/>
        <cdr:cNvSpPr/>
      </cdr:nvSpPr>
      <cdr:spPr>
        <a:xfrm xmlns:a="http://schemas.openxmlformats.org/drawingml/2006/main" rot="16200000" flipV="1">
          <a:off x="2714644" y="746115"/>
          <a:ext cx="71438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0.24576</cdr:x>
      <cdr:y>0.10276</cdr:y>
    </cdr:from>
    <cdr:to>
      <cdr:x>0.32203</cdr:x>
      <cdr:y>0.14417</cdr:y>
    </cdr:to>
    <cdr:sp macro="" textlink="">
      <cdr:nvSpPr>
        <cdr:cNvPr id="13" name="Прямая соединительная линия 12"/>
        <cdr:cNvSpPr/>
      </cdr:nvSpPr>
      <cdr:spPr>
        <a:xfrm xmlns:a="http://schemas.openxmlformats.org/drawingml/2006/main" rot="10800000">
          <a:off x="2071702" y="531801"/>
          <a:ext cx="642942" cy="21431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0.33889</cdr:x>
      <cdr:y>0.11672</cdr:y>
    </cdr:from>
    <cdr:to>
      <cdr:x>0.33908</cdr:x>
      <cdr:y>0.21334</cdr:y>
    </cdr:to>
    <cdr:sp macro="" textlink="">
      <cdr:nvSpPr>
        <cdr:cNvPr id="15" name="Прямая соединительная линия 14"/>
        <cdr:cNvSpPr/>
      </cdr:nvSpPr>
      <cdr:spPr>
        <a:xfrm xmlns:a="http://schemas.openxmlformats.org/drawingml/2006/main" rot="5400000" flipH="1" flipV="1">
          <a:off x="2856726" y="604034"/>
          <a:ext cx="1588" cy="50006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0.26271</cdr:x>
      <cdr:y>0.04754</cdr:y>
    </cdr:from>
    <cdr:to>
      <cdr:x>0.33898</cdr:x>
      <cdr:y>0.11656</cdr:y>
    </cdr:to>
    <cdr:sp macro="" textlink="">
      <cdr:nvSpPr>
        <cdr:cNvPr id="17" name="Прямая соединительная линия 16"/>
        <cdr:cNvSpPr/>
      </cdr:nvSpPr>
      <cdr:spPr>
        <a:xfrm xmlns:a="http://schemas.openxmlformats.org/drawingml/2006/main" rot="10800000">
          <a:off x="2214577" y="246050"/>
          <a:ext cx="642943" cy="35719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0.23614</cdr:x>
      <cdr:y>0.04823</cdr:y>
    </cdr:from>
    <cdr:to>
      <cdr:x>0.38868</cdr:x>
      <cdr:y>0.10344</cdr:y>
    </cdr:to>
    <cdr:sp macro="" textlink="">
      <cdr:nvSpPr>
        <cdr:cNvPr id="18" name="TextBox 17"/>
        <cdr:cNvSpPr txBox="1"/>
      </cdr:nvSpPr>
      <cdr:spPr>
        <a:xfrm xmlns:a="http://schemas.openxmlformats.org/drawingml/2006/main" rot="1708716">
          <a:off x="1990592" y="249584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273,7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0.24289</cdr:x>
      <cdr:y>0.07315</cdr:y>
    </cdr:from>
    <cdr:to>
      <cdr:x>0.29373</cdr:x>
      <cdr:y>0.14217</cdr:y>
    </cdr:to>
    <cdr:sp macro="" textlink="">
      <cdr:nvSpPr>
        <cdr:cNvPr id="19" name="TextBox 18"/>
        <cdr:cNvSpPr txBox="1"/>
      </cdr:nvSpPr>
      <cdr:spPr>
        <a:xfrm xmlns:a="http://schemas.openxmlformats.org/drawingml/2006/main" rot="1165447">
          <a:off x="2047460" y="378595"/>
          <a:ext cx="42862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0.10828</cdr:x>
      <cdr:y>0.03567</cdr:y>
    </cdr:from>
    <cdr:to>
      <cdr:x>0.15065</cdr:x>
      <cdr:y>0.25653</cdr:y>
    </cdr:to>
    <cdr:sp macro="" textlink="">
      <cdr:nvSpPr>
        <cdr:cNvPr id="20" name="TextBox 19"/>
        <cdr:cNvSpPr txBox="1"/>
      </cdr:nvSpPr>
      <cdr:spPr>
        <a:xfrm xmlns:a="http://schemas.openxmlformats.org/drawingml/2006/main" rot="18068241">
          <a:off x="519824" y="577534"/>
          <a:ext cx="114300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43,9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0.12828</cdr:x>
      <cdr:y>0.1126</cdr:y>
    </cdr:from>
    <cdr:to>
      <cdr:x>0.21302</cdr:x>
      <cdr:y>0.16782</cdr:y>
    </cdr:to>
    <cdr:sp macro="" textlink="">
      <cdr:nvSpPr>
        <cdr:cNvPr id="21" name="TextBox 20"/>
        <cdr:cNvSpPr txBox="1"/>
      </cdr:nvSpPr>
      <cdr:spPr>
        <a:xfrm xmlns:a="http://schemas.openxmlformats.org/drawingml/2006/main" rot="19244020">
          <a:off x="1081351" y="582741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0,2%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0.32899</cdr:x>
      <cdr:y>0.20328</cdr:y>
    </cdr:from>
    <cdr:to>
      <cdr:x>0.42207</cdr:x>
      <cdr:y>0.2585</cdr:y>
    </cdr:to>
    <cdr:sp macro="" textlink="">
      <cdr:nvSpPr>
        <cdr:cNvPr id="22" name="TextBox 21"/>
        <cdr:cNvSpPr txBox="1"/>
      </cdr:nvSpPr>
      <cdr:spPr>
        <a:xfrm xmlns:a="http://schemas.openxmlformats.org/drawingml/2006/main" rot="18920851">
          <a:off x="2773271" y="1052030"/>
          <a:ext cx="784609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525,1 </a:t>
          </a:r>
          <a:r>
            <a:rPr lang="ru-RU" sz="1200" b="1" dirty="0" err="1" smtClean="0"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0.37288</cdr:x>
      <cdr:y>0.14417</cdr:y>
    </cdr:from>
    <cdr:to>
      <cdr:x>0.44068</cdr:x>
      <cdr:y>0.22699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143272" y="746116"/>
          <a:ext cx="571504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5,7%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0.4322</cdr:x>
      <cdr:y>0.29601</cdr:y>
    </cdr:from>
    <cdr:to>
      <cdr:x>0.58475</cdr:x>
      <cdr:y>0.36503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643338" y="1531934"/>
          <a:ext cx="128588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5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064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</cdr:x>
      <cdr:y>0.19938</cdr:y>
    </cdr:from>
    <cdr:to>
      <cdr:x>0.57627</cdr:x>
      <cdr:y>0.29601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4214842" y="1031868"/>
          <a:ext cx="642942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19,1%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0.24576</cdr:x>
      <cdr:y>0.51687</cdr:y>
    </cdr:from>
    <cdr:to>
      <cdr:x>0.46982</cdr:x>
      <cdr:y>0.6135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2071678" y="2674943"/>
          <a:ext cx="1888761" cy="500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11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357,6 тыс.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0.42373</cdr:x>
      <cdr:y>0.73773</cdr:y>
    </cdr:from>
    <cdr:to>
      <cdr:x>0.51695</cdr:x>
      <cdr:y>0.83436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3571900" y="3817950"/>
          <a:ext cx="785818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42,8%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0.04237</cdr:x>
      <cdr:y>0.33742</cdr:y>
    </cdr:from>
    <cdr:to>
      <cdr:x>0.19492</cdr:x>
      <cdr:y>0.42024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357190" y="1746248"/>
          <a:ext cx="1285884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4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890,4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0.01695</cdr:x>
      <cdr:y>0.2684</cdr:y>
    </cdr:from>
    <cdr:to>
      <cdr:x>0.10169</cdr:x>
      <cdr:y>0.32362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142876" y="1389058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18,4%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0.18644</cdr:x>
      <cdr:y>0.22699</cdr:y>
    </cdr:from>
    <cdr:to>
      <cdr:x>0.31356</cdr:x>
      <cdr:y>0.29601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1571636" y="1174744"/>
          <a:ext cx="107157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402,2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0.21186</cdr:x>
      <cdr:y>0.15797</cdr:y>
    </cdr:from>
    <cdr:to>
      <cdr:x>0.28814</cdr:x>
      <cdr:y>0.21319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1785950" y="817554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12,8%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0.0339</cdr:x>
      <cdr:y>0.83436</cdr:y>
    </cdr:from>
    <cdr:to>
      <cdr:x>0.58475</cdr:x>
      <cdr:y>0.97239</cdr:y>
    </cdr:to>
    <cdr:sp macro="" textlink="">
      <cdr:nvSpPr>
        <cdr:cNvPr id="32" name="Скругленный прямоугольник 31"/>
        <cdr:cNvSpPr/>
      </cdr:nvSpPr>
      <cdr:spPr>
        <a:xfrm xmlns:a="http://schemas.openxmlformats.org/drawingml/2006/main">
          <a:off x="285752" y="4318016"/>
          <a:ext cx="4643470" cy="71438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Всего расходов  - 26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556,9 тыс. рублей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chart" Target="../charts/chart7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diagramColors" Target="../diagrams/colors5.xml"/><Relationship Id="rId18" Type="http://schemas.openxmlformats.org/officeDocument/2006/relationships/diagramData" Target="../diagrams/data7.xml"/><Relationship Id="rId26" Type="http://schemas.openxmlformats.org/officeDocument/2006/relationships/chart" Target="../charts/chart16.xml"/><Relationship Id="rId3" Type="http://schemas.openxmlformats.org/officeDocument/2006/relationships/diagramLayout" Target="../diagrams/layout3.xml"/><Relationship Id="rId21" Type="http://schemas.openxmlformats.org/officeDocument/2006/relationships/diagramColors" Target="../diagrams/colors7.xml"/><Relationship Id="rId7" Type="http://schemas.openxmlformats.org/officeDocument/2006/relationships/diagramLayout" Target="../diagrams/layout4.xml"/><Relationship Id="rId12" Type="http://schemas.openxmlformats.org/officeDocument/2006/relationships/diagramQuickStyle" Target="../diagrams/quickStyle5.xml"/><Relationship Id="rId17" Type="http://schemas.openxmlformats.org/officeDocument/2006/relationships/diagramColors" Target="../diagrams/colors6.xml"/><Relationship Id="rId25" Type="http://schemas.openxmlformats.org/officeDocument/2006/relationships/diagramColors" Target="../diagrams/colors8.xml"/><Relationship Id="rId2" Type="http://schemas.openxmlformats.org/officeDocument/2006/relationships/diagramData" Target="../diagrams/data3.xml"/><Relationship Id="rId16" Type="http://schemas.openxmlformats.org/officeDocument/2006/relationships/diagramQuickStyle" Target="../diagrams/quickStyle6.xml"/><Relationship Id="rId20" Type="http://schemas.openxmlformats.org/officeDocument/2006/relationships/diagramQuickStyle" Target="../diagrams/quickStyle7.xml"/><Relationship Id="rId29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diagramLayout" Target="../diagrams/layout5.xml"/><Relationship Id="rId24" Type="http://schemas.openxmlformats.org/officeDocument/2006/relationships/diagramQuickStyle" Target="../diagrams/quickStyle8.xml"/><Relationship Id="rId32" Type="http://schemas.microsoft.com/office/2007/relationships/diagramDrawing" Target="../diagrams/drawing8.xml"/><Relationship Id="rId5" Type="http://schemas.openxmlformats.org/officeDocument/2006/relationships/diagramColors" Target="../diagrams/colors3.xml"/><Relationship Id="rId15" Type="http://schemas.openxmlformats.org/officeDocument/2006/relationships/diagramLayout" Target="../diagrams/layout6.xml"/><Relationship Id="rId23" Type="http://schemas.openxmlformats.org/officeDocument/2006/relationships/diagramLayout" Target="../diagrams/layout8.xml"/><Relationship Id="rId28" Type="http://schemas.microsoft.com/office/2007/relationships/diagramDrawing" Target="../diagrams/drawing6.xml"/><Relationship Id="rId10" Type="http://schemas.openxmlformats.org/officeDocument/2006/relationships/diagramData" Target="../diagrams/data5.xml"/><Relationship Id="rId19" Type="http://schemas.openxmlformats.org/officeDocument/2006/relationships/diagramLayout" Target="../diagrams/layout7.xml"/><Relationship Id="rId31" Type="http://schemas.microsoft.com/office/2007/relationships/diagramDrawing" Target="../diagrams/drawing4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Relationship Id="rId14" Type="http://schemas.openxmlformats.org/officeDocument/2006/relationships/diagramData" Target="../diagrams/data6.xml"/><Relationship Id="rId22" Type="http://schemas.openxmlformats.org/officeDocument/2006/relationships/diagramData" Target="../diagrams/data8.xml"/><Relationship Id="rId27" Type="http://schemas.microsoft.com/office/2007/relationships/diagramDrawing" Target="../diagrams/drawing7.xml"/><Relationship Id="rId30" Type="http://schemas.microsoft.com/office/2007/relationships/diagramDrawing" Target="../diagrams/drawing3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diagramLayout" Target="../diagrams/layout9.xml"/><Relationship Id="rId7" Type="http://schemas.openxmlformats.org/officeDocument/2006/relationships/image" Target="../media/image10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0.xml"/><Relationship Id="rId7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microsoft.com/office/2007/relationships/diagramDrawing" Target="../diagrams/drawing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5.jpeg"/><Relationship Id="rId7" Type="http://schemas.openxmlformats.org/officeDocument/2006/relationships/diagramColors" Target="../diagrams/colors1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microsoft.com/office/2007/relationships/diagramDrawing" Target="../diagrams/drawing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microsoft.com/office/2007/relationships/diagramDrawing" Target="../diagrams/drawing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13.xml"/><Relationship Id="rId7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3.xml"/><Relationship Id="rId11" Type="http://schemas.microsoft.com/office/2007/relationships/diagramDrawing" Target="../diagrams/drawing13.xml"/><Relationship Id="rId5" Type="http://schemas.openxmlformats.org/officeDocument/2006/relationships/diagramQuickStyle" Target="../diagrams/quickStyle13.xml"/><Relationship Id="rId10" Type="http://schemas.openxmlformats.org/officeDocument/2006/relationships/image" Target="../media/image25.jpeg"/><Relationship Id="rId4" Type="http://schemas.openxmlformats.org/officeDocument/2006/relationships/diagramLayout" Target="../diagrams/layout13.xml"/><Relationship Id="rId9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7.xml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diagramData" Target="../diagrams/data14.xml"/><Relationship Id="rId7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15.xml"/><Relationship Id="rId7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10" Type="http://schemas.microsoft.com/office/2007/relationships/diagramDrawing" Target="../diagrams/drawing15.xml"/><Relationship Id="rId4" Type="http://schemas.openxmlformats.org/officeDocument/2006/relationships/diagramLayout" Target="../diagrams/layout15.xml"/><Relationship Id="rId9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42.png"/><Relationship Id="rId7" Type="http://schemas.openxmlformats.org/officeDocument/2006/relationships/diagramColors" Target="../diagrams/colors16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Relationship Id="rId9" Type="http://schemas.microsoft.com/office/2007/relationships/diagramDrawing" Target="../diagrams/drawing1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diagramData" Target="../diagrams/data17.xml"/><Relationship Id="rId7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microsoft.com/office/2007/relationships/diagramDrawing" Target="../diagrams/drawing1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diagramData" Target="../diagrams/data18.xml"/><Relationship Id="rId7" Type="http://schemas.openxmlformats.org/officeDocument/2006/relationships/image" Target="../media/image48.jpeg"/><Relationship Id="rId12" Type="http://schemas.microsoft.com/office/2007/relationships/diagramDrawing" Target="../diagrams/drawing18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11" Type="http://schemas.openxmlformats.org/officeDocument/2006/relationships/image" Target="../media/image52.jpeg"/><Relationship Id="rId5" Type="http://schemas.openxmlformats.org/officeDocument/2006/relationships/diagramQuickStyle" Target="../diagrams/quickStyle18.xml"/><Relationship Id="rId10" Type="http://schemas.openxmlformats.org/officeDocument/2006/relationships/image" Target="../media/image51.png"/><Relationship Id="rId4" Type="http://schemas.openxmlformats.org/officeDocument/2006/relationships/diagramLayout" Target="../diagrams/layout18.xml"/><Relationship Id="rId9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13" Type="http://schemas.microsoft.com/office/2007/relationships/diagramDrawing" Target="../diagrams/drawing20.xml"/><Relationship Id="rId3" Type="http://schemas.openxmlformats.org/officeDocument/2006/relationships/diagramData" Target="../diagrams/data19.xml"/><Relationship Id="rId7" Type="http://schemas.openxmlformats.org/officeDocument/2006/relationships/diagramData" Target="../diagrams/data20.xml"/><Relationship Id="rId12" Type="http://schemas.microsoft.com/office/2007/relationships/diagramDrawing" Target="../diagrams/drawing19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9.xml"/><Relationship Id="rId11" Type="http://schemas.openxmlformats.org/officeDocument/2006/relationships/image" Target="../media/image54.jpeg"/><Relationship Id="rId5" Type="http://schemas.openxmlformats.org/officeDocument/2006/relationships/diagramQuickStyle" Target="../diagrams/quickStyle19.xml"/><Relationship Id="rId10" Type="http://schemas.openxmlformats.org/officeDocument/2006/relationships/diagramColors" Target="../diagrams/colors20.xml"/><Relationship Id="rId4" Type="http://schemas.openxmlformats.org/officeDocument/2006/relationships/diagramLayout" Target="../diagrams/layout19.xml"/><Relationship Id="rId9" Type="http://schemas.openxmlformats.org/officeDocument/2006/relationships/diagramQuickStyle" Target="../diagrams/quickStyle20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2.xml"/><Relationship Id="rId13" Type="http://schemas.openxmlformats.org/officeDocument/2006/relationships/diagramColors" Target="../diagrams/colors23.xml"/><Relationship Id="rId18" Type="http://schemas.openxmlformats.org/officeDocument/2006/relationships/diagramData" Target="../diagrams/data25.xml"/><Relationship Id="rId26" Type="http://schemas.microsoft.com/office/2007/relationships/diagramDrawing" Target="../diagrams/drawing25.xml"/><Relationship Id="rId3" Type="http://schemas.openxmlformats.org/officeDocument/2006/relationships/diagramLayout" Target="../diagrams/layout21.xml"/><Relationship Id="rId21" Type="http://schemas.openxmlformats.org/officeDocument/2006/relationships/diagramColors" Target="../diagrams/colors25.xml"/><Relationship Id="rId7" Type="http://schemas.openxmlformats.org/officeDocument/2006/relationships/diagramLayout" Target="../diagrams/layout22.xml"/><Relationship Id="rId12" Type="http://schemas.openxmlformats.org/officeDocument/2006/relationships/diagramQuickStyle" Target="../diagrams/quickStyle23.xml"/><Relationship Id="rId17" Type="http://schemas.openxmlformats.org/officeDocument/2006/relationships/diagramColors" Target="../diagrams/colors24.xml"/><Relationship Id="rId2" Type="http://schemas.openxmlformats.org/officeDocument/2006/relationships/diagramData" Target="../diagrams/data21.xml"/><Relationship Id="rId16" Type="http://schemas.openxmlformats.org/officeDocument/2006/relationships/diagramQuickStyle" Target="../diagrams/quickStyle24.xml"/><Relationship Id="rId20" Type="http://schemas.openxmlformats.org/officeDocument/2006/relationships/diagramQuickStyle" Target="../diagrams/quickStyle25.xml"/><Relationship Id="rId29" Type="http://schemas.microsoft.com/office/2007/relationships/diagramDrawing" Target="../diagrams/drawing21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2.xml"/><Relationship Id="rId11" Type="http://schemas.openxmlformats.org/officeDocument/2006/relationships/diagramLayout" Target="../diagrams/layout23.xml"/><Relationship Id="rId5" Type="http://schemas.openxmlformats.org/officeDocument/2006/relationships/diagramColors" Target="../diagrams/colors21.xml"/><Relationship Id="rId15" Type="http://schemas.openxmlformats.org/officeDocument/2006/relationships/diagramLayout" Target="../diagrams/layout24.xml"/><Relationship Id="rId23" Type="http://schemas.openxmlformats.org/officeDocument/2006/relationships/image" Target="../media/image56.jpeg"/><Relationship Id="rId28" Type="http://schemas.microsoft.com/office/2007/relationships/diagramDrawing" Target="../diagrams/drawing23.xml"/><Relationship Id="rId10" Type="http://schemas.openxmlformats.org/officeDocument/2006/relationships/diagramData" Target="../diagrams/data23.xml"/><Relationship Id="rId19" Type="http://schemas.openxmlformats.org/officeDocument/2006/relationships/diagramLayout" Target="../diagrams/layout25.xml"/><Relationship Id="rId4" Type="http://schemas.openxmlformats.org/officeDocument/2006/relationships/diagramQuickStyle" Target="../diagrams/quickStyle21.xml"/><Relationship Id="rId9" Type="http://schemas.openxmlformats.org/officeDocument/2006/relationships/diagramColors" Target="../diagrams/colors22.xml"/><Relationship Id="rId14" Type="http://schemas.openxmlformats.org/officeDocument/2006/relationships/diagramData" Target="../diagrams/data24.xml"/><Relationship Id="rId22" Type="http://schemas.openxmlformats.org/officeDocument/2006/relationships/image" Target="../media/image55.jpeg"/><Relationship Id="rId27" Type="http://schemas.microsoft.com/office/2007/relationships/diagramDrawing" Target="../diagrams/drawing24.xml"/><Relationship Id="rId30" Type="http://schemas.microsoft.com/office/2007/relationships/diagramDrawing" Target="../diagrams/drawing2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7.xml"/><Relationship Id="rId13" Type="http://schemas.microsoft.com/office/2007/relationships/diagramDrawing" Target="../diagrams/drawing27.xml"/><Relationship Id="rId3" Type="http://schemas.openxmlformats.org/officeDocument/2006/relationships/diagramLayout" Target="../diagrams/layout26.xml"/><Relationship Id="rId7" Type="http://schemas.openxmlformats.org/officeDocument/2006/relationships/diagramLayout" Target="../diagrams/layout27.xml"/><Relationship Id="rId12" Type="http://schemas.microsoft.com/office/2007/relationships/diagramDrawing" Target="../diagrams/drawing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7.xml"/><Relationship Id="rId11" Type="http://schemas.openxmlformats.org/officeDocument/2006/relationships/chart" Target="../charts/chart19.xml"/><Relationship Id="rId5" Type="http://schemas.openxmlformats.org/officeDocument/2006/relationships/diagramColors" Target="../diagrams/colors26.xml"/><Relationship Id="rId10" Type="http://schemas.openxmlformats.org/officeDocument/2006/relationships/chart" Target="../charts/chart18.xml"/><Relationship Id="rId4" Type="http://schemas.openxmlformats.org/officeDocument/2006/relationships/diagramQuickStyle" Target="../diagrams/quickStyle26.xml"/><Relationship Id="rId9" Type="http://schemas.openxmlformats.org/officeDocument/2006/relationships/diagramColors" Target="../diagrams/colors2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gu.nnov.ru/" TargetMode="External"/><Relationship Id="rId2" Type="http://schemas.openxmlformats.org/officeDocument/2006/relationships/hyperlink" Target="http://admknyaginino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us.gov.ru/pub/home" TargetMode="External"/><Relationship Id="rId4" Type="http://schemas.openxmlformats.org/officeDocument/2006/relationships/hyperlink" Target="http://goszakaz.nnov.ru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Княгининский район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Содержимое 10" descr="knyaginino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034" y="1500174"/>
            <a:ext cx="1649016" cy="2143140"/>
          </a:xfrm>
        </p:spPr>
      </p:pic>
      <p:sp>
        <p:nvSpPr>
          <p:cNvPr id="14" name="Прямоугольник 13"/>
          <p:cNvSpPr/>
          <p:nvPr/>
        </p:nvSpPr>
        <p:spPr>
          <a:xfrm>
            <a:off x="1000100" y="5500702"/>
            <a:ext cx="75724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проекту решения «Об утверждении отчета об исполнении районного бюджета за 2014 год»</a:t>
            </a:r>
            <a:endParaRPr lang="ru-RU" sz="2000" dirty="0"/>
          </a:p>
        </p:txBody>
      </p:sp>
      <p:pic>
        <p:nvPicPr>
          <p:cNvPr id="1026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1142984"/>
            <a:ext cx="5083175" cy="4443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4286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2</a:t>
            </a:r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1410374"/>
              </p:ext>
            </p:extLst>
          </p:nvPr>
        </p:nvGraphicFramePr>
        <p:xfrm>
          <a:off x="285720" y="1094616"/>
          <a:ext cx="8572560" cy="504902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572560"/>
              </a:tblGrid>
              <a:tr h="3456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3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Социально-экономические показатели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3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Исполнение консолидированного бюджета по доходам и расходам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3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Исполнение районного бюджета за 2012-2014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3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образования за 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3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культуры за 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250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физической культуры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спорта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за 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959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области социальной политики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3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Итоги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реализации муниципальных программ за 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594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сельскохозяйственного производства в 2014 году</a:t>
                      </a:r>
                    </a:p>
                  </a:txBody>
                  <a:tcPr/>
                </a:tc>
              </a:tr>
              <a:tr h="45250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Финансовая помощь бюджетам поселений на исполнение собственных полномочий в 2014 году</a:t>
                      </a:r>
                    </a:p>
                  </a:txBody>
                  <a:tcPr/>
                </a:tc>
              </a:tr>
              <a:tr h="45250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Открытые муниципальные информационные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7"/>
            <a:ext cx="8001056" cy="4286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такое «Отчет об исполнении районного бюджета»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8143932" cy="464347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Годовой отчет об исполнении районного бюджета подлежит рассмотрению Земским Собранием Княгининского района Нижегородской области и утверждается решением Земского собрания Княгининского района Нижегородской области.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Решением Земского Собрания Княгининского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доходов, расходов и дефицита (</a:t>
            </a:r>
            <a:r>
              <a:rPr lang="ru-RU" sz="2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профицита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районного бюджета.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отчете об исполнении районного бюджета указывается сколько и каких доходов поступило в бюджет за год и куда эти денежные средства были израсходованы.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3</a:t>
            </a:r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pic>
        <p:nvPicPr>
          <p:cNvPr id="1026" name="Picture 2" descr="C:\Documents and Settings\Евсеева Татьяна\Рабочий стол\картинки для презентации\человечки для презентации\100297_6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28670"/>
            <a:ext cx="1785918" cy="923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5825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0826" y="6357957"/>
            <a:ext cx="2357454" cy="500043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4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142984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Доходы бюджета- безвозмездные и безвозвратные поступления денежных средств в бюджет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2071678"/>
            <a:ext cx="2571768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(налог на доходы физических лиц, налоги на вмененный доход и др.)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2071678"/>
            <a:ext cx="2714644" cy="39703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86512" y="2071678"/>
            <a:ext cx="2571768" cy="369331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субсидий).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района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5" descr="68485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4678" y="1571612"/>
            <a:ext cx="2214578" cy="1357322"/>
          </a:xfrm>
        </p:spPr>
      </p:pic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142844" y="1785926"/>
            <a:ext cx="2357454" cy="2000264"/>
          </a:xfrm>
          <a:prstGeom prst="round2SameRect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гл.23 Налогового кодекса РФ, ставка налога 13%, в отдельных случаях 9%,30% и 35%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двумя скругленными соседними углами 8"/>
          <p:cNvSpPr/>
          <p:nvPr/>
        </p:nvSpPr>
        <p:spPr>
          <a:xfrm>
            <a:off x="2571736" y="4071942"/>
            <a:ext cx="3357586" cy="2000264"/>
          </a:xfrm>
          <a:prstGeom prst="round2SameRect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0,3%-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1,5%- в отношении других участков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3643306" y="2928934"/>
            <a:ext cx="1214446" cy="2857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17145" rIns="34290" bIns="17145" numCol="1" spcCol="1270" anchor="ctr" anchorCtr="0">
            <a:noAutofit/>
          </a:bodyPr>
          <a:lstStyle/>
          <a:p>
            <a:pPr marL="57150" lvl="1" indent="-57150" algn="ctr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900" kern="1200" dirty="0" smtClean="0"/>
              <a:t>Районный бюджет и бюджеты поселений</a:t>
            </a:r>
            <a:endParaRPr lang="ru-RU" sz="900" kern="1200" dirty="0"/>
          </a:p>
        </p:txBody>
      </p:sp>
      <p:grpSp>
        <p:nvGrpSpPr>
          <p:cNvPr id="11" name="Группа 10"/>
          <p:cNvGrpSpPr/>
          <p:nvPr/>
        </p:nvGrpSpPr>
        <p:grpSpPr>
          <a:xfrm rot="10800000">
            <a:off x="6143636" y="1785926"/>
            <a:ext cx="2714644" cy="2071702"/>
            <a:chOff x="2537087" y="-67163"/>
            <a:chExt cx="4946104" cy="584148"/>
          </a:xfrm>
        </p:grpSpPr>
        <p:sp>
          <p:nvSpPr>
            <p:cNvPr id="12" name="Прямоугольник с двумя скругленными соседними углами 11"/>
            <p:cNvSpPr/>
            <p:nvPr/>
          </p:nvSpPr>
          <p:spPr>
            <a:xfrm rot="10800000">
              <a:off x="2537087" y="-67163"/>
              <a:ext cx="4946104" cy="584148"/>
            </a:xfrm>
            <a:prstGeom prst="round2SameRect">
              <a:avLst>
                <a:gd name="adj1" fmla="val 16667"/>
                <a:gd name="adj2" fmla="val 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700356" y="64575"/>
              <a:ext cx="4782835" cy="3289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17145" rIns="34290" bIns="17145" numCol="1" spcCol="1270" anchor="ctr" anchorCtr="0">
              <a:noAutofit/>
            </a:bodyPr>
            <a:lstStyle/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Стрелка вправо с вырезом 13"/>
          <p:cNvSpPr/>
          <p:nvPr/>
        </p:nvSpPr>
        <p:spPr>
          <a:xfrm rot="20319730">
            <a:off x="2560818" y="2531721"/>
            <a:ext cx="651115" cy="45532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16200000">
            <a:off x="3906685" y="3308497"/>
            <a:ext cx="642942" cy="455320"/>
          </a:xfrm>
          <a:prstGeom prst="notchedRightArrow">
            <a:avLst>
              <a:gd name="adj1" fmla="val 50246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12206591">
            <a:off x="5421516" y="2539596"/>
            <a:ext cx="651115" cy="45532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Номер слайда 3"/>
          <p:cNvSpPr txBox="1">
            <a:spLocks/>
          </p:cNvSpPr>
          <p:nvPr/>
        </p:nvSpPr>
        <p:spPr>
          <a:xfrm>
            <a:off x="6553200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n>
                  <a:solidFill>
                    <a:schemeClr val="tx1"/>
                  </a:solidFill>
                </a:ln>
              </a:rPr>
              <a:t>5</a:t>
            </a:r>
            <a:endParaRPr kumimoji="0" lang="ru-RU" sz="12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15074" y="1928802"/>
            <a:ext cx="26432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при стоимости имущества: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 300 тыс.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- 0,05%;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300 тыс.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 500 тыс.руб-0,13%;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свыше 500 тыс. руб.- 0,33%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основным функциям в 2014 году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6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285860"/>
            <a:ext cx="81439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857364"/>
            <a:ext cx="807249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расходов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2714620"/>
            <a:ext cx="80724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разделам, по ведомствам, по муниципальным программам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302239" y="5555622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898520" y="5673720"/>
            <a:ext cx="17660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487036" y="5299518"/>
            <a:ext cx="1857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2042021" y="5530351"/>
            <a:ext cx="1857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2598701" y="5402299"/>
            <a:ext cx="1928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коммунальное хозяйство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205925" y="5438017"/>
            <a:ext cx="1857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3863690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456090" y="5545174"/>
            <a:ext cx="16430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5006698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5624370" y="5591340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endParaRPr lang="ru-RU" sz="1200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6099164" y="5473736"/>
            <a:ext cx="17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6813928" y="5330476"/>
            <a:ext cx="17764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общего характера бюджетам бюджетной системы РФ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3857628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Blip>
                <a:blip r:embed="rId2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Направления расходов бюджета по разделам: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1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357695"/>
            <a:ext cx="453937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4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357694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6644" y="4357694"/>
            <a:ext cx="64294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571472" y="3357562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превышение расходов бюджета над его доходами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Показатели, характеризующие Княгининский район в 2014 году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86016" cy="214314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7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282" y="1428736"/>
            <a:ext cx="392912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214555"/>
            <a:ext cx="3929090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 по состоянию на 01.01.2015 года -11999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928934"/>
            <a:ext cx="3929090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2968 млн.руб.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786190"/>
            <a:ext cx="3929090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19 490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572008"/>
            <a:ext cx="392909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235,4 млн.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357826"/>
            <a:ext cx="3929090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учреждения-33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(казенные-4 ,бюджетные- 26, автономные-3)</a:t>
            </a:r>
          </a:p>
          <a:p>
            <a:endParaRPr lang="ru-RU" dirty="0"/>
          </a:p>
        </p:txBody>
      </p:sp>
      <p:pic>
        <p:nvPicPr>
          <p:cNvPr id="15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1857364"/>
            <a:ext cx="5083175" cy="4443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215338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500034" y="1571612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</p:nvPr>
        </p:nvGraphicFramePr>
        <p:xfrm>
          <a:off x="4643438" y="1571612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8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7290" y="371475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1640,4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378619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136,0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215338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28596" y="1571612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9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215338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2409341478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1737989006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10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3357562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14355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Сколько доходов поступило в консолидированный бюджет района в 2012-2014 годах</a:t>
            </a:r>
            <a:endParaRPr lang="ru-RU" sz="27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3143240" y="5000636"/>
          <a:ext cx="142876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357290" y="1643050"/>
            <a:ext cx="18573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57752" y="5000636"/>
            <a:ext cx="1357322" cy="1000132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35 тыс. рублей </a:t>
            </a:r>
          </a:p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4"/>
          <p:cNvSpPr txBox="1">
            <a:spLocks/>
          </p:cNvSpPr>
          <p:nvPr/>
        </p:nvSpPr>
        <p:spPr>
          <a:xfrm>
            <a:off x="6786578" y="6500834"/>
            <a:ext cx="2133600" cy="2143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2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500034" y="1714488"/>
          <a:ext cx="8143932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зачисляются налоги на территории района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214424"/>
          <a:ext cx="8229600" cy="519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998"/>
                <a:gridCol w="1357322"/>
                <a:gridCol w="1257280"/>
              </a:tblGrid>
              <a:tr h="40056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466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96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76518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12</a:t>
            </a:fld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kumimoji="0" lang="ru-RU" sz="2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сполнение</a:t>
            </a: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налоговых и неналоговых доходов районного бюджета за 2014 год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6553200" y="6500834"/>
            <a:ext cx="2376518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</a:t>
            </a:r>
            <a:endParaRPr kumimoji="0" lang="ru-RU" sz="12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571472" y="1643050"/>
          <a:ext cx="8072494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58082" y="164305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dk1"/>
                </a:solidFill>
                <a:cs typeface="Times New Roman" pitchFamily="18" charset="0"/>
              </a:rPr>
              <a:t>млн. рублей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kumimoji="0" lang="ru-RU" sz="2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сполнение</a:t>
            </a: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налоговых и неналоговых доходов консолидированного бюджета за 2014 год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6553200" y="6500834"/>
            <a:ext cx="2376518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</a:t>
            </a:r>
            <a:endParaRPr kumimoji="0" lang="ru-RU" sz="12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428596" y="1714488"/>
          <a:ext cx="8501122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58082" y="164305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dk1"/>
                </a:solidFill>
                <a:cs typeface="Times New Roman" pitchFamily="18" charset="0"/>
              </a:rPr>
              <a:t>млн. рублей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из областного бюджета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15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214282" y="1357298"/>
            <a:ext cx="4143404" cy="107157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 на выравнивание бюджетной обеспеченности и поддержку мер сбалансированности бюджетов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2844" y="2500306"/>
            <a:ext cx="4214842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2844" y="3643314"/>
            <a:ext cx="4214842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4282" y="4786322"/>
            <a:ext cx="4214842" cy="107157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85918" y="6072206"/>
            <a:ext cx="550072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получено 337,3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857752" y="1500174"/>
            <a:ext cx="1214446" cy="78581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857752" y="2643182"/>
            <a:ext cx="1214446" cy="78581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857752" y="3714752"/>
            <a:ext cx="1214446" cy="78581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857752" y="5000636"/>
            <a:ext cx="1214446" cy="78581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357950" y="1357298"/>
            <a:ext cx="2500330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41,6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29388" y="2500306"/>
            <a:ext cx="2428892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184,2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429388" y="3714752"/>
            <a:ext cx="2428892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110,6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429388" y="4929198"/>
            <a:ext cx="2428892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0,9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района по расходам в 2012-2014 годах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16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857224" y="1357298"/>
          <a:ext cx="75438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1428728" y="4786322"/>
            <a:ext cx="1428760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25,5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4786322"/>
            <a:ext cx="1428760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31,1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4786322"/>
            <a:ext cx="1428760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36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в 2014 году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17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33770771"/>
              </p:ext>
            </p:extLst>
          </p:nvPr>
        </p:nvGraphicFramePr>
        <p:xfrm>
          <a:off x="517551" y="1556792"/>
          <a:ext cx="8186765" cy="4114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571868" y="1714488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10,7%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00562" y="192880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0,1%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628" y="2143116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3,2%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2143116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9,1%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71604" y="1857364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1,9%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14546" y="1714488"/>
            <a:ext cx="71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6,2%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28926" y="1643050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1,0%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72" y="5857892"/>
            <a:ext cx="76438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Всего расходов за 2014 год – 431,4 млн. рублей, в т.ч. расходы по отраслям социальной сферы – 227,9 млн. рублей (52,8%)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572496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90526" cy="500042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18</a:t>
            </a:fld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9" name="Заголовок 8"/>
          <p:cNvGrpSpPr>
            <a:grpSpLocks noGrp="1"/>
          </p:cNvGrpSpPr>
          <p:nvPr/>
        </p:nvGrpSpPr>
        <p:grpSpPr>
          <a:xfrm>
            <a:off x="357158" y="142852"/>
            <a:ext cx="8429684" cy="1143000"/>
            <a:chOff x="0" y="127484"/>
            <a:chExt cx="4829179" cy="88803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27484"/>
              <a:ext cx="4829179" cy="8880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43350" y="170834"/>
              <a:ext cx="4742479" cy="8446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Структура расходов районного бюджета по отраслям в % и млн. руб.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4" name="Содержимое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3171130896"/>
              </p:ext>
            </p:extLst>
          </p:nvPr>
        </p:nvGraphicFramePr>
        <p:xfrm>
          <a:off x="0" y="1357298"/>
          <a:ext cx="8858280" cy="5500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2357422" y="2143116"/>
            <a:ext cx="271458" cy="271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2786050" y="1643050"/>
            <a:ext cx="71438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>
            <a:off x="1714480" y="2000240"/>
            <a:ext cx="64294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>
            <a:off x="571472" y="2214554"/>
            <a:ext cx="50006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4536281" y="2250273"/>
            <a:ext cx="28575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4714876" y="1857364"/>
            <a:ext cx="785818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71604" y="2071678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26,9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3561038918"/>
              </p:ext>
            </p:extLst>
          </p:nvPr>
        </p:nvGraphicFramePr>
        <p:xfrm>
          <a:off x="0" y="1500174"/>
          <a:ext cx="8686800" cy="535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286808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экономической структуре, млн. рублей и 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3429000"/>
            <a:ext cx="18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86,1 млн. руб.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286776" y="6429396"/>
            <a:ext cx="500066" cy="214314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2910" y="5929330"/>
            <a:ext cx="500066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расходов – 416,4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в 2012-2014 годах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72264" y="6429396"/>
            <a:ext cx="2305080" cy="285752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20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214282" y="1285860"/>
          <a:ext cx="8715436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71538" y="2643182"/>
            <a:ext cx="71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303,4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6578" y="1643050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2014 год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21</a:t>
            </a:fld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0" y="1357298"/>
          <a:ext cx="914400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00100" y="1714488"/>
            <a:ext cx="71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399,2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00166" y="3786190"/>
            <a:ext cx="928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101,4%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в % и млн. рублей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22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9" name="TextBox 1"/>
          <p:cNvSpPr txBox="1"/>
          <p:nvPr/>
        </p:nvSpPr>
        <p:spPr>
          <a:xfrm>
            <a:off x="2857488" y="2643182"/>
            <a:ext cx="50006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571472" y="1428736"/>
          <a:ext cx="7929618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4071934" y="392906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85%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5984" y="2428868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13,3%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428728" y="5929330"/>
            <a:ext cx="5929354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Всего – 405 млн. рублей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57200" y="274638"/>
          <a:ext cx="482918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829176" cy="350871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400288"/>
                <a:gridCol w="2428888"/>
              </a:tblGrid>
              <a:tr h="82266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50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42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84,7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919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 оздоровление детей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2,4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266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16,5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23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429264"/>
            <a:ext cx="571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Всего на образование в 2014 году- 153,6 млн. рублей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Documents and Settings\Евсеева Татьяна\Рабочий стол\картинки для презентации\начальная-школ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94" y="428604"/>
            <a:ext cx="3433064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Documents and Settings\Евсеева Татьяна\Рабочий стол\картинки для презентации\11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3429000"/>
            <a:ext cx="3325812" cy="2493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Documents and Settings\Евсеева Татьяна\Рабочий стол\ac5609480b258d262b775c87f49668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4786322"/>
            <a:ext cx="2746076" cy="18573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57200" y="274638"/>
          <a:ext cx="8229600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</p:nvPr>
        </p:nvGraphicFramePr>
        <p:xfrm>
          <a:off x="214282" y="1285860"/>
          <a:ext cx="8401079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3602"/>
                <a:gridCol w="857256"/>
                <a:gridCol w="1000132"/>
                <a:gridCol w="900089"/>
              </a:tblGrid>
              <a:tr h="28575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23960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муниципальных образовательных учреждений, реализующих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 общего образования,  здания которых находятся в аварийном состоянии или требуют капитального ремонта, в общей численности муниципальных образовательных учреждений, реализующих программы общего образования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5786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Обеспеченность детей дошкольного возраста местами в дошкольных образовательных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учреждениях (количество мест на 1000 детей)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723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703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734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5151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школ,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реализующих программы общего образования, имеющих физкультурных зал, в общей численности школ, реализующих программы общего образования,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83,33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83,33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</a:tr>
              <a:tr h="554514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школ, не сдавших единых государственный экзамен по обязательным предметам, в общей численности выпускников школ,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1,14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24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7170" name="Picture 2" descr="C:\Documents and Settings\Евсеева Татьяна\Рабочий стол\картинки для презентации\853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4857760"/>
            <a:ext cx="2619393" cy="178595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2050" name="Picture 2" descr="C:\Documents and Settings\Евсеева Татьяна\Рабочий стол\article267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0364" y="4786322"/>
            <a:ext cx="2698764" cy="192880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4573" y="4429132"/>
            <a:ext cx="3000370" cy="2250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Овал 9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Сколько бюджетных средств было направлено на развитие сферы культуры,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клуб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30980" y="3857627"/>
            <a:ext cx="2969780" cy="2309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25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57158" y="1714488"/>
          <a:ext cx="5715040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44" y="4500570"/>
            <a:ext cx="285752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00100" y="1500174"/>
          <a:ext cx="6929486" cy="20136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286280"/>
                <a:gridCol w="2643206"/>
              </a:tblGrid>
              <a:tr h="343116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32,9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3207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Кинематография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0453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кинематографии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05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на развитие сферы культуры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39,1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сфере культуры в 2012-2014 годах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26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2" name="Содержимое 9"/>
          <p:cNvGraphicFramePr>
            <a:graphicFrameLocks/>
          </p:cNvGraphicFramePr>
          <p:nvPr/>
        </p:nvGraphicFramePr>
        <p:xfrm>
          <a:off x="428596" y="3929066"/>
          <a:ext cx="8429684" cy="221611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90459"/>
                <a:gridCol w="1229329"/>
                <a:gridCol w="1404947"/>
                <a:gridCol w="1404949"/>
              </a:tblGrid>
              <a:tr h="33374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374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культурно-массовых мероприятий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3523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3572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3637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148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 библиотек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127 тыс. раз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128,4 тыс. раз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130,1 тыс. раз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11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Среднегодовое число посещения музея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2488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2488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2571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148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 количество экспонатов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5509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5588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5668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285860"/>
            <a:ext cx="2524143" cy="1893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71612"/>
            <a:ext cx="2595581" cy="1946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643050"/>
            <a:ext cx="2547930" cy="1910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2357422" y="5000636"/>
            <a:ext cx="6429420" cy="171451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Неотъемлемой частью поддержки физической культуры и спорта в районе является:</a:t>
            </a:r>
          </a:p>
          <a:p>
            <a:pPr marL="342900" indent="-342900" algn="just">
              <a:buAutoNum type="arabicParenR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инфраструктуры физической культуры и спорта;</a:t>
            </a:r>
          </a:p>
          <a:p>
            <a:pPr marL="342900" indent="-342900" algn="just">
              <a:buAutoNum type="arabicParenR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эффективной деятельности спортивных сооружений;</a:t>
            </a:r>
          </a:p>
          <a:p>
            <a:pPr marL="342900" indent="-342900" algn="just">
              <a:buAutoNum type="arabicParenR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Приобретение спортинвентаря</a:t>
            </a:r>
          </a:p>
          <a:p>
            <a:pPr marL="342900" indent="-342900" algn="just">
              <a:buAutoNum type="arabicParenR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эффективной системы по подготовке спортсменов высокого класса;</a:t>
            </a:r>
          </a:p>
          <a:p>
            <a:pPr marL="342900" indent="-342900" algn="just">
              <a:buAutoNum type="arabicParenR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Пропаганда здорового образа жизни.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500034" y="142852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27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8194" name="Picture 2" descr="C:\Documents and Settings\Евсеева Татьяна\Рабочий стол\картинки для презентации\gwx412AZ4g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2285992"/>
            <a:ext cx="4000528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28728" y="1214422"/>
            <a:ext cx="6286544" cy="7143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поддержку массового спорта в 2014 году из бюджета было выделено 26,9 млн. рублей.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 rot="21176101">
            <a:off x="291834" y="2209868"/>
            <a:ext cx="3571900" cy="2643206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Создание условий для реализации прав граждан на занятия физической культурой и спортом, формирование у населения района навыков здорового образа жизни является приоритетным направлением в развитии физической культуры и массового спорта в Княгининском районе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27051">
            <a:off x="344164" y="4192594"/>
            <a:ext cx="3380449" cy="2535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Овал 9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28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4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4" y="1357298"/>
          <a:ext cx="4572001" cy="323221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57422"/>
                <a:gridCol w="714380"/>
                <a:gridCol w="785818"/>
                <a:gridCol w="714381"/>
              </a:tblGrid>
              <a:tr h="522407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 работы по отрасли 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1704">
                <a:tc>
                  <a:txBody>
                    <a:bodyPr/>
                    <a:lstStyle/>
                    <a:p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населения, систематически занимающего</a:t>
                      </a:r>
                      <a:r>
                        <a:rPr lang="ru-RU" sz="16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физической культурой и спортом, в общей численности населения (%)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25,5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48,1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4771">
                <a:tc>
                  <a:txBody>
                    <a:bodyPr/>
                    <a:lstStyle/>
                    <a:p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спортивных</a:t>
                      </a:r>
                      <a:r>
                        <a:rPr lang="ru-RU" sz="16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сооружений (ед.)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66320" y="3306436"/>
            <a:ext cx="3309934" cy="2482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354015">
            <a:off x="3711126" y="4836123"/>
            <a:ext cx="2453636" cy="1840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149886">
            <a:off x="4786314" y="1285860"/>
            <a:ext cx="2428892" cy="1821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303697">
            <a:off x="6786578" y="1357298"/>
            <a:ext cx="2190762" cy="1643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P12406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1428736"/>
            <a:ext cx="3524243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sc004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143380"/>
            <a:ext cx="2857520" cy="2357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999012">
            <a:off x="1714480" y="2285992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29</a:t>
            </a:fld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7" name="Заголовок 6"/>
          <p:cNvGrpSpPr>
            <a:grpSpLocks noGrp="1"/>
          </p:cNvGrpSpPr>
          <p:nvPr/>
        </p:nvGrpSpPr>
        <p:grpSpPr>
          <a:xfrm>
            <a:off x="427929" y="245830"/>
            <a:ext cx="8229600" cy="1143000"/>
            <a:chOff x="0" y="170079"/>
            <a:chExt cx="8229599" cy="599625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170079"/>
              <a:ext cx="8229599" cy="599625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9271" y="199350"/>
              <a:ext cx="8171057" cy="5410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 smtClean="0">
                  <a:latin typeface="Times New Roman" pitchFamily="18" charset="0"/>
                  <a:cs typeface="Times New Roman" pitchFamily="18" charset="0"/>
                </a:rPr>
                <a:t>Расходы в области социальной политики</a:t>
              </a:r>
              <a:endParaRPr lang="ru-RU" sz="32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4" name="Диаграмма 23"/>
          <p:cNvGraphicFramePr/>
          <p:nvPr/>
        </p:nvGraphicFramePr>
        <p:xfrm>
          <a:off x="214282" y="1643050"/>
          <a:ext cx="6405586" cy="43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428596" y="5715016"/>
            <a:ext cx="5072098" cy="85725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расходов на социальную политику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8,3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3286116" y="2500306"/>
            <a:ext cx="2571768" cy="364333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муниципальной программы «Социальная поддержка граждан Княгининского района Нижегородской области» на 2014 – 2016 годы в 2014 году было израсходовано 548,8 тысяч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P12008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2214554"/>
            <a:ext cx="3000396" cy="2250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 descr="dsc001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4429133"/>
            <a:ext cx="3108186" cy="2211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30</a:t>
            </a:fld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2" name="Заголовок 6"/>
          <p:cNvGrpSpPr>
            <a:grpSpLocks noGrp="1"/>
          </p:cNvGrpSpPr>
          <p:nvPr/>
        </p:nvGrpSpPr>
        <p:grpSpPr>
          <a:xfrm>
            <a:off x="571472" y="142852"/>
            <a:ext cx="8001723" cy="1031664"/>
            <a:chOff x="0" y="170079"/>
            <a:chExt cx="8229599" cy="599625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170079"/>
              <a:ext cx="8229599" cy="599625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9271" y="199350"/>
              <a:ext cx="8171057" cy="5410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Расходы в рамках муниципальной программы «Социальная поддержка граждан Княгининского района Нижегородской области» на 2014-2016 годы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214282" y="1285860"/>
            <a:ext cx="8605558" cy="928693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25 районных программ направлено 41,1 млн. рублей, что составляет 9,9% всех расходов районного бюджета за 2014 год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P124059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2285992"/>
            <a:ext cx="2928958" cy="2196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P12401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4429132"/>
            <a:ext cx="3071834" cy="230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P12102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4143380"/>
            <a:ext cx="3309961" cy="2482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31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с двумя вырезанными противолежащими углами 25"/>
          <p:cNvSpPr/>
          <p:nvPr/>
        </p:nvSpPr>
        <p:spPr>
          <a:xfrm>
            <a:off x="142844" y="1428736"/>
            <a:ext cx="5286412" cy="135732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Проведены мероприятия с гражданами пожилого возраста, посвященные Дню Победы, Международному дню инвалида, международному дню пожилых людей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42844" y="5000636"/>
            <a:ext cx="5357850" cy="5715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Проведены мероприятия, посвященные семьям с детьми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с двумя вырезанными противолежащими углами 27"/>
          <p:cNvSpPr/>
          <p:nvPr/>
        </p:nvSpPr>
        <p:spPr>
          <a:xfrm>
            <a:off x="142844" y="2928934"/>
            <a:ext cx="5357850" cy="114300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Оказана материальная помощь гражданам пожилого возраста и семьям с детьми, находящимся в трудной жизненной ситуации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с двумя вырезанными противолежащими углами 28"/>
          <p:cNvSpPr/>
          <p:nvPr/>
        </p:nvSpPr>
        <p:spPr>
          <a:xfrm>
            <a:off x="214282" y="4214818"/>
            <a:ext cx="5357850" cy="64294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Предоставлены меры социальной поддержки гражданам при газификации домовладений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с двумя вырезанными противолежащими углами 32"/>
          <p:cNvSpPr/>
          <p:nvPr/>
        </p:nvSpPr>
        <p:spPr>
          <a:xfrm>
            <a:off x="214282" y="5715016"/>
            <a:ext cx="5357850" cy="85725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Произведены ежегодные единовременные социальные выплаты Почетным гражданам Княгининского района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7158" y="357166"/>
            <a:ext cx="8143932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муниципальной программы «Социальная поддержка граждан Княгининского района Нижегородской области» на 2014-2016 годы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 descr="IMG_32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1500174"/>
            <a:ext cx="3286148" cy="2464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y_437ef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275" y="3429000"/>
            <a:ext cx="2464567" cy="3287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457200" y="274638"/>
          <a:ext cx="8229600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32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142844" y="1285860"/>
          <a:ext cx="5857916" cy="40893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05318"/>
                <a:gridCol w="1352598"/>
              </a:tblGrid>
              <a:tr h="61668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реализации муниципальной программы за 2014 год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 тыс. рублей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668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 Предоставлены социальные выплаты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молодым семьям на приобретение жилья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940,8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7284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i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7284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за счет средств районного бюджета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502,5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7284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за счет средств федерального и областного бюджета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438,3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0955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 Произведена компенсация части процентной ставки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молодым семьям, взявшим ипотечные кредиты до 31 декабря 2006 года на приобретение жилых помещений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48,5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214282" y="5500702"/>
            <a:ext cx="5715040" cy="1071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2014 году стать участником муниципальной программы посчастливилось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Мамушкиной Н.В. и Сорокину А.В.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50" y="1357298"/>
            <a:ext cx="2500330" cy="1873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643050"/>
            <a:ext cx="2619627" cy="196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428596" y="142852"/>
          <a:ext cx="822960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33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0694" y="3071810"/>
            <a:ext cx="3214710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Проведенные мероприятия: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500694" y="4000504"/>
            <a:ext cx="3214710" cy="20002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Временное трудоустройство безработных граждан – 6 человек;</a:t>
            </a:r>
          </a:p>
          <a:p>
            <a:pPr marL="342900" indent="-342900"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Временное трудоустройство несовершеннолетних граждан – 49 человек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1643050"/>
            <a:ext cx="2571768" cy="1928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892" y="4286256"/>
            <a:ext cx="2622720" cy="1967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488" y="4286256"/>
            <a:ext cx="2619390" cy="19645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Овал 9"/>
          <p:cNvSpPr/>
          <p:nvPr/>
        </p:nvSpPr>
        <p:spPr>
          <a:xfrm>
            <a:off x="5214942" y="1285860"/>
            <a:ext cx="3786214" cy="142876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организацию временной занятости в 2014 году направлено 218,2 тыс. рублей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P12707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0958" y="1071546"/>
            <a:ext cx="1428760" cy="1071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8420" r="23685"/>
          <a:stretch>
            <a:fillRect/>
          </a:stretch>
        </p:blipFill>
        <p:spPr bwMode="auto">
          <a:xfrm>
            <a:off x="0" y="1928802"/>
            <a:ext cx="1571636" cy="203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428596" y="142852"/>
          <a:ext cx="8229600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34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</p:nvPr>
        </p:nvGraphicFramePr>
        <p:xfrm>
          <a:off x="142844" y="3857628"/>
          <a:ext cx="5572163" cy="2845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9364"/>
                <a:gridCol w="628808"/>
                <a:gridCol w="677179"/>
                <a:gridCol w="686812"/>
              </a:tblGrid>
              <a:tr h="30422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22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СМП, 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363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338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227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малые предприятия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7186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предприниматели без образования юридического лица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01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занятых в малом предпринимательстве от числа занятых в экономике по всем видам деятельности,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130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малого предпринимательства в общем объеме отгруженных товаров района,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85720" y="1214422"/>
            <a:ext cx="6929486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состоянию на 01.01.2015 в районе зарегистрировано 338 субъектов малого предпринимательства (СМП), в т.ч. 54 малых предприятия и 284 предпринимателя без образования юридического лица.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67744" y="2143116"/>
            <a:ext cx="6733189" cy="135789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Преобладающим видом деятельности является торгово-закупочная деятельность. Предприятиям принадлежит более 80 торговых точек, 6 предприятий общественного питания, мукомольное производство (ООО «Колобок»), 3 предприятия по строительству (ООО «Княгининский </a:t>
            </a:r>
            <a:r>
              <a:rPr lang="ru-RU" sz="13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стройгаз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ООО «Строитель», ООО «</a:t>
            </a:r>
            <a:r>
              <a:rPr lang="ru-RU" sz="13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Княгининское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ДСК»), предприятия по автосервису, предприятия по розливу воды (ООО «Бриг», ООО «Аква-Вита», ООО «Водолей») и др.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00166" y="3429000"/>
            <a:ext cx="4500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Динамика развития предпринимательства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ООО Колобок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86446" y="3929066"/>
            <a:ext cx="3238523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P12707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4929198"/>
            <a:ext cx="2357454" cy="1732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428596" y="142852"/>
          <a:ext cx="8229600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35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1643050"/>
            <a:ext cx="59293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Меры государственной поддержки СМП в 2014 году:</a:t>
            </a:r>
          </a:p>
          <a:p>
            <a:pPr algn="ctr"/>
            <a:endParaRPr lang="ru-RU" sz="24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2214554"/>
          <a:ext cx="6072229" cy="4131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565"/>
                <a:gridCol w="1483257"/>
                <a:gridCol w="1502407"/>
              </a:tblGrid>
              <a:tr h="79349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поддержки (тыс. руб.)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получателей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497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 Организация льготного кредитования субъектов малого предпринимательства в коммерческих банках с компенсацией чести процентной ставки из местного бюджета </a:t>
                      </a:r>
                    </a:p>
                    <a:p>
                      <a:pPr algn="ctr"/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22,2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8780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 Поддержка</a:t>
                      </a:r>
                      <a:r>
                        <a:rPr lang="ru-RU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виде грантов на создание собственного дела в целях возмещения части затрат, связанных с началом предпринимательской деятельности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350,0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Рисунок 10" descr="кафе Камелия ООО Сатурн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00826" y="3071810"/>
            <a:ext cx="2381234" cy="1785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P12708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00826" y="1214422"/>
            <a:ext cx="2357422" cy="1768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5857892"/>
            <a:ext cx="1190665" cy="892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Овал 6"/>
          <p:cNvSpPr/>
          <p:nvPr/>
        </p:nvSpPr>
        <p:spPr>
          <a:xfrm>
            <a:off x="8501090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36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1428736"/>
            <a:ext cx="4214842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безопасности дорожного движения Княгининского района Нижегородской области на 2014-2016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43438" y="1428736"/>
            <a:ext cx="4143404" cy="11430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Пожарная безопасность Княгининского района Нижегородской области на 2014-2016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14876" y="2786058"/>
            <a:ext cx="4143404" cy="18573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Проведены мероприятия по укреплению противопожарной защиты объектов Княгининского района: ремонт и обслуживание систем автоматической пожарной сигнализации в муниципальных учреждениях района, приобретение огнетушителей, огнезащитная пропитка деревянных конструкций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7158" y="2786058"/>
            <a:ext cx="4143404" cy="18573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Проведены мероприятия, включающие проведение детских конкурсов, соревнований, приобретение учебно-методических пособий и материалов для муниципальных образовательных и дошкольных учреждений, а также приобретение автомобильного пассажирского транспорта общего пользования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00034" y="4929198"/>
            <a:ext cx="4000528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израсходовано за 2014 год – 620,5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14876" y="4929198"/>
            <a:ext cx="4000528" cy="8572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израсходовано за 2014 год – 570,4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5857892"/>
            <a:ext cx="857256" cy="9004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57356" y="5857892"/>
            <a:ext cx="1347789" cy="905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5857892"/>
            <a:ext cx="1190632" cy="892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6314" y="5857892"/>
            <a:ext cx="1143580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43636" y="5857892"/>
            <a:ext cx="1000132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Евсеева Татьяна\Рабочий стол\картинки для презентации\1366357963foto1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429000"/>
            <a:ext cx="3071834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Овал 19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457200" y="274638"/>
          <a:ext cx="8229600" cy="725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4071934" y="1071546"/>
          <a:ext cx="4643470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Содержимое 7" descr="P1260902.JPG"/>
          <p:cNvPicPr>
            <a:picLocks noGrp="1" noChangeAspect="1"/>
          </p:cNvPicPr>
          <p:nvPr>
            <p:ph sz="half" idx="1"/>
          </p:nvPr>
        </p:nvPicPr>
        <p:blipFill>
          <a:blip r:embed="rId11" cstate="print"/>
          <a:stretch>
            <a:fillRect/>
          </a:stretch>
        </p:blipFill>
        <p:spPr>
          <a:xfrm>
            <a:off x="714348" y="1142985"/>
            <a:ext cx="3114668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929586" y="6500835"/>
            <a:ext cx="928694" cy="214314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37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28596" y="5732709"/>
            <a:ext cx="7929618" cy="1125291"/>
            <a:chOff x="0" y="153966"/>
            <a:chExt cx="17366777" cy="284899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0" y="153966"/>
              <a:ext cx="17366777" cy="16712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lvl="0" algn="ctr"/>
              <a:r>
                <a:rPr lang="ru-R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Всего расходы на реализацию муниципальной программы в 2014 году </a:t>
              </a:r>
              <a:r>
                <a:rPr lang="ru-R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составили </a:t>
              </a:r>
              <a:r>
                <a:rPr lang="ru-R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13466,1 </a:t>
              </a:r>
              <a:r>
                <a:rPr lang="ru-R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тыс. </a:t>
              </a:r>
              <a:r>
                <a:rPr lang="ru-R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рублей.</a:t>
              </a:r>
            </a:p>
            <a:p>
              <a:pPr lvl="0" algn="ctr"/>
              <a:r>
                <a:rPr lang="ru-R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endParaRPr lang="ru-RU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Скругленный прямоугольник 4"/>
            <p:cNvSpPr/>
            <p:nvPr/>
          </p:nvSpPr>
          <p:spPr>
            <a:xfrm>
              <a:off x="14621" y="168587"/>
              <a:ext cx="8200357" cy="2702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/>
            </a:p>
          </p:txBody>
        </p:sp>
      </p:grp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4143372" y="1928802"/>
          <a:ext cx="4357718" cy="3204480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tblPr>
              <a:tblGrid>
                <a:gridCol w="4357718"/>
              </a:tblGrid>
              <a:tr h="3791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latin typeface="Times New Roman"/>
                        </a:rPr>
                        <a:t>1. Приобретение оборудования для </a:t>
                      </a:r>
                      <a:r>
                        <a:rPr lang="ru-RU" sz="1600" b="1" i="0" u="none" strike="noStrike" dirty="0" err="1" smtClean="0">
                          <a:latin typeface="Times New Roman"/>
                        </a:rPr>
                        <a:t>башней-накопителей</a:t>
                      </a:r>
                      <a:r>
                        <a:rPr lang="ru-RU" sz="1600" b="1" i="0" u="none" strike="noStrike" dirty="0" smtClean="0">
                          <a:latin typeface="Times New Roman"/>
                        </a:rPr>
                        <a:t> в г. Княгинино для улучшения водоснабжения населения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791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latin typeface="Times New Roman"/>
                        </a:rPr>
                        <a:t>2. Приобретение экскаватора-погрузчика и вакуумной ассенизаторской  машины 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65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latin typeface="Times New Roman"/>
                        </a:rPr>
                        <a:t>3. Произведена установка газового котла наружного</a:t>
                      </a:r>
                      <a:r>
                        <a:rPr lang="ru-RU" sz="1600" b="1" i="0" u="none" strike="noStrike" baseline="0" dirty="0" smtClean="0">
                          <a:latin typeface="Times New Roman"/>
                        </a:rPr>
                        <a:t> размещения для отопления жилых домов по улице Свободы в г. Княгинино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930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latin typeface="Times New Roman"/>
                        </a:rPr>
                        <a:t>4. Завершена реконструкция очистных</a:t>
                      </a:r>
                      <a:r>
                        <a:rPr lang="ru-RU" sz="1600" b="1" i="0" u="none" strike="noStrike" baseline="0" dirty="0" smtClean="0">
                          <a:latin typeface="Times New Roman"/>
                        </a:rPr>
                        <a:t> сооружений канализации г. Княгинино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148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latin typeface="Times New Roman"/>
                        </a:rPr>
                        <a:t>5. Произведено техническое перевооружение газовых котельных в д. Соловьево и в г. Княгинино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6912" marR="6912" marT="69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1000100" y="142852"/>
          <a:ext cx="7043758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38</a:t>
            </a:fld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4214810" y="442913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3571868" y="2428868"/>
          <a:ext cx="5214974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4214810" y="335756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9" name="Схема 18"/>
          <p:cNvGraphicFramePr/>
          <p:nvPr/>
        </p:nvGraphicFramePr>
        <p:xfrm>
          <a:off x="4214810" y="550070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285720" y="1071546"/>
            <a:ext cx="8501122" cy="78319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Всего расходы на сельское хозяйство в 2014 году составили  </a:t>
            </a:r>
          </a:p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90,5 млн. рублей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207167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том числе: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ООО АП Соловьевское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85720" y="1928801"/>
            <a:ext cx="3119458" cy="2339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Приобретение энергосберегающей, высокопроизводительной техники.jp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85720" y="4357694"/>
            <a:ext cx="3119427" cy="2339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384980256"/>
              </p:ext>
            </p:extLst>
          </p:nvPr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39</a:t>
            </a:fld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2786050" y="4357694"/>
          <a:ext cx="1785950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571472" y="1928802"/>
          <a:ext cx="2990850" cy="312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="" xmlns:p14="http://schemas.microsoft.com/office/powerpoint/2010/main" val="4053942033"/>
              </p:ext>
            </p:extLst>
          </p:nvPr>
        </p:nvGraphicFramePr>
        <p:xfrm>
          <a:off x="395536" y="1196752"/>
          <a:ext cx="8568952" cy="530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1. Администрация Княгининского района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http://admknyaginino.ru/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http://gu.nnov.ru/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3.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http://goszakaz.nnov.ru/index.html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http://bus.gov.ru/pub/home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u="sng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40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6489</TotalTime>
  <Words>2725</Words>
  <Application>Microsoft Office PowerPoint</Application>
  <PresentationFormat>Экран (4:3)</PresentationFormat>
  <Paragraphs>513</Paragraphs>
  <Slides>40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Княгининский район</vt:lpstr>
      <vt:lpstr>Содержание</vt:lpstr>
      <vt:lpstr>Что такое «Отчет об исполнении районного бюджета»</vt:lpstr>
      <vt:lpstr>Из чего складываются доходы бюджета</vt:lpstr>
      <vt:lpstr>Какие налоги уплачивают жители Княгининского района</vt:lpstr>
      <vt:lpstr>Распределение расходов районного бюджета по основным функциям в 2014 году</vt:lpstr>
      <vt:lpstr>Показатели, характеризующие Княгининский район в 2014 году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Сколько доходов поступило в консолидированный бюджет района в 2012-2014 годах</vt:lpstr>
      <vt:lpstr>Как зачисляются налоги на территории района</vt:lpstr>
      <vt:lpstr>Слайд 13</vt:lpstr>
      <vt:lpstr>Слайд 14</vt:lpstr>
      <vt:lpstr>Безвозмездные поступления из областного бюджета</vt:lpstr>
      <vt:lpstr>Исполнение консолидированного бюджета района по расходам в 2012-2014 годах</vt:lpstr>
      <vt:lpstr>Структура расходов консолидированного бюджета в 2014 году</vt:lpstr>
      <vt:lpstr>Слайд 18</vt:lpstr>
      <vt:lpstr>Слайд 19</vt:lpstr>
      <vt:lpstr>Исполнение районного бюджета в 2012-2014 годах</vt:lpstr>
      <vt:lpstr>Исполнение районного бюджета за 2014 год</vt:lpstr>
      <vt:lpstr>Структура доходов районного бюджета  в % и млн. рублей</vt:lpstr>
      <vt:lpstr>Слайд 23</vt:lpstr>
      <vt:lpstr>Слайд 24</vt:lpstr>
      <vt:lpstr>Сколько бюджетных средств было направлено на развитие сферы культуры, млн. руб.</vt:lpstr>
      <vt:lpstr>Достигнутые результаты в сфере культуры в 2012-2014 годах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Открытые муниципальные информационные ресурсы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840</cp:revision>
  <cp:lastPrinted>2016-03-31T06:08:28Z</cp:lastPrinted>
  <dcterms:created xsi:type="dcterms:W3CDTF">2013-11-18T11:27:07Z</dcterms:created>
  <dcterms:modified xsi:type="dcterms:W3CDTF">2016-04-12T09:01:01Z</dcterms:modified>
</cp:coreProperties>
</file>