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drawings/drawing17.xml" ContentType="application/vnd.openxmlformats-officedocument.drawingml.chartshapes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rawings/drawing7.xml" ContentType="application/vnd.openxmlformats-officedocument.drawingml.chartshapes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7.xml" ContentType="application/vnd.ms-office.drawingml.diagramDrawing+xml"/>
  <Override PartName="/ppt/diagrams/drawing21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drawing19.xml" ContentType="application/vnd.ms-office.drawingml.diagramDrawing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charts/chart14.xml" ContentType="application/vnd.openxmlformats-officedocument.drawingml.char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rawings/drawing18.xml" ContentType="application/vnd.openxmlformats-officedocument.drawingml.chartshape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charts/chart10.xml" ContentType="application/vnd.openxmlformats-officedocument.drawingml.chart+xml"/>
  <Override PartName="/ppt/drawings/drawing14.xml" ContentType="application/vnd.openxmlformats-officedocument.drawingml.chartshapes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drawing11.xml" ContentType="application/vnd.ms-office.drawingml.diagramDrawing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rawings/drawing10.xml" ContentType="application/vnd.openxmlformats-officedocument.drawingml.chartshape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rawings/drawing15.xml" ContentType="application/vnd.openxmlformats-officedocument.drawingml.chartshapes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drawing16.xml" ContentType="application/vnd.ms-office.drawingml.diagramDrawing+xml"/>
  <Override PartName="/ppt/drawings/drawing9.xml" ContentType="application/vnd.openxmlformats-officedocument.drawingml.chartshap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rawings/drawing11.xml" ContentType="application/vnd.openxmlformats-officedocument.drawingml.chartshape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layout11.xml" ContentType="application/vnd.openxmlformats-officedocument.drawingml.diagramLayout+xml"/>
  <Override PartName="/ppt/notesSlides/notesSlide5.xml" ContentType="application/vnd.openxmlformats-officedocument.presentationml.notesSlide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charts/chart16.xml" ContentType="application/vnd.openxmlformats-officedocument.drawingml.char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diagrams/layout4.xml" ContentType="application/vnd.openxmlformats-officedocument.drawingml.diagramLayout+xml"/>
  <Override PartName="/ppt/drawings/drawing16.xml" ContentType="application/vnd.openxmlformats-officedocument.drawingml.chartshapes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13.xml" ContentType="application/vnd.ms-office.drawingml.diagramDrawing+xml"/>
  <Override PartName="/ppt/drawings/drawing12.xml" ContentType="application/vnd.openxmlformats-officedocument.drawingml.chartshapes+xml"/>
  <Override PartName="/ppt/diagrams/layout23.xml" ContentType="application/vnd.openxmlformats-officedocument.drawingml.diagramLayout+xml"/>
  <Override PartName="/ppt/diagrams/drawing6.xml" ContentType="application/vnd.ms-office.drawingml.diagramDrawing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drawings/drawing13.xml" ContentType="application/vnd.openxmlformats-officedocument.drawingml.chartshapes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charts/chart20.xml" ContentType="application/vnd.openxmlformats-officedocument.drawingml.chart+xml"/>
  <Override PartName="/ppt/diagrams/drawing1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7" r:id="rId2"/>
    <p:sldId id="320" r:id="rId3"/>
    <p:sldId id="258" r:id="rId4"/>
    <p:sldId id="263" r:id="rId5"/>
    <p:sldId id="307" r:id="rId6"/>
    <p:sldId id="265" r:id="rId7"/>
    <p:sldId id="302" r:id="rId8"/>
    <p:sldId id="329" r:id="rId9"/>
    <p:sldId id="333" r:id="rId10"/>
    <p:sldId id="331" r:id="rId11"/>
    <p:sldId id="304" r:id="rId12"/>
    <p:sldId id="274" r:id="rId13"/>
    <p:sldId id="268" r:id="rId14"/>
    <p:sldId id="306" r:id="rId15"/>
    <p:sldId id="276" r:id="rId16"/>
    <p:sldId id="321" r:id="rId17"/>
    <p:sldId id="322" r:id="rId18"/>
    <p:sldId id="312" r:id="rId19"/>
    <p:sldId id="323" r:id="rId20"/>
    <p:sldId id="279" r:id="rId21"/>
    <p:sldId id="301" r:id="rId22"/>
    <p:sldId id="269" r:id="rId23"/>
    <p:sldId id="309" r:id="rId24"/>
    <p:sldId id="281" r:id="rId25"/>
    <p:sldId id="282" r:id="rId26"/>
    <p:sldId id="288" r:id="rId27"/>
    <p:sldId id="325" r:id="rId28"/>
    <p:sldId id="283" r:id="rId29"/>
    <p:sldId id="313" r:id="rId30"/>
    <p:sldId id="327" r:id="rId31"/>
    <p:sldId id="332" r:id="rId32"/>
    <p:sldId id="294" r:id="rId33"/>
    <p:sldId id="328" r:id="rId34"/>
    <p:sldId id="295" r:id="rId35"/>
    <p:sldId id="289" r:id="rId36"/>
    <p:sldId id="290" r:id="rId37"/>
    <p:sldId id="296" r:id="rId38"/>
    <p:sldId id="297" r:id="rId39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00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8" autoAdjust="0"/>
    <p:restoredTop sz="97677" autoAdjust="0"/>
  </p:normalViewPr>
  <p:slideViewPr>
    <p:cSldViewPr>
      <p:cViewPr>
        <p:scale>
          <a:sx n="100" d="100"/>
          <a:sy n="100" d="100"/>
        </p:scale>
        <p:origin x="-1122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rolova\D\2015%20&#1075;&#1086;&#1076;\&#1044;&#1086;&#1082;&#1091;&#1084;&#1077;&#1085;&#1090;&#1099;%20&#1082;%20&#1087;&#1088;&#1086;&#1077;&#1082;&#1090;&#1091;%20&#1073;&#1102;&#1076;&#1078;&#1077;&#1090;&#1072;%20&#1085;&#1072;%202015%20&#1075;&#1086;&#1076;\&#1055;&#1056;&#1045;&#1047;&#1045;&#1053;&#1058;&#1040;&#1062;&#1048;&#1071;\&#1050;&#1085;&#1080;&#1075;&#1072;1%20&#1082;%202014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Office_Excel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Office_Excel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Office_Excel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Office_Excel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_____Microsoft_Office_Excel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_____Microsoft_Office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rolova\d\2015%20&#1075;&#1086;&#1076;\&#1044;&#1086;&#1082;&#1091;&#1084;&#1077;&#1085;&#1090;&#1099;%20&#1082;%20&#1087;&#1088;&#1086;&#1077;&#1082;&#1090;&#1091;%20&#1073;&#1102;&#1076;&#1078;&#1077;&#1090;&#1072;%20&#1085;&#1072;%202015%20&#1075;&#1086;&#1076;\&#1055;&#1056;&#1045;&#1047;&#1045;&#1053;&#1058;&#1040;&#1062;&#1048;&#1071;\&#1088;&#1072;&#1089;&#1093;&#1086;&#1076;&#1099;%20&#1089;&#1086;&#1094;.&#1089;&#1092;&#1077;&#1088;&#1099;.xls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_____Microsoft_Office_Excel16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_____Microsoft_Office_Excel17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oleObject" Target="file:///\\Frolova\d\2016%20&#1075;&#1086;&#1076;\&#1050;&#1086;&#1085;&#1082;&#1091;&#1088;&#1089;%20&#1087;&#1086;%20&#1087;&#1086;&#1074;&#1099;&#1096;&#1077;&#1085;&#1080;&#1102;%20&#1101;&#1092;&#1092;&#1077;&#1082;&#1090;&#1080;&#1074;&#1085;&#1086;&#1089;&#1090;&#1080;\&#1050;&#1085;&#1080;&#1075;&#1072;1%20&#1082;%202015%20&#1075;&#1086;&#1076;&#1091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</a:t>
            </a:r>
            <a:r>
              <a:rPr lang="ru-RU" sz="1200" baseline="0" dirty="0" smtClean="0">
                <a:latin typeface="Times New Roman" pitchFamily="18" charset="0"/>
                <a:cs typeface="Times New Roman" pitchFamily="18" charset="0"/>
              </a:rPr>
              <a:t> работ (услуг), млн. 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741588669340858"/>
          <c:y val="1.403016330447244E-2"/>
        </c:manualLayout>
      </c:layout>
    </c:title>
    <c:plotArea>
      <c:layout>
        <c:manualLayout>
          <c:layoutTarget val="inner"/>
          <c:xMode val="edge"/>
          <c:yMode val="edge"/>
          <c:x val="0.18616599811815976"/>
          <c:y val="0.20312163400363625"/>
          <c:w val="0.76351953647303661"/>
          <c:h val="0.6743225695835346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2464.5</c:v>
                </c:pt>
                <c:pt idx="1">
                  <c:v>2968</c:v>
                </c:pt>
                <c:pt idx="2">
                  <c:v>3039.8</c:v>
                </c:pt>
              </c:numCache>
            </c:numRef>
          </c:val>
        </c:ser>
        <c:axId val="104833792"/>
        <c:axId val="104835328"/>
      </c:barChart>
      <c:catAx>
        <c:axId val="104833792"/>
        <c:scaling>
          <c:orientation val="minMax"/>
        </c:scaling>
        <c:axPos val="b"/>
        <c:numFmt formatCode="General" sourceLinked="1"/>
        <c:tickLblPos val="nextTo"/>
        <c:crossAx val="104835328"/>
        <c:crosses val="autoZero"/>
        <c:auto val="1"/>
        <c:lblAlgn val="ctr"/>
        <c:lblOffset val="100"/>
      </c:catAx>
      <c:valAx>
        <c:axId val="104835328"/>
        <c:scaling>
          <c:orientation val="minMax"/>
        </c:scaling>
        <c:axPos val="l"/>
        <c:majorGridlines/>
        <c:numFmt formatCode="General" sourceLinked="1"/>
        <c:tickLblPos val="nextTo"/>
        <c:crossAx val="10483379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(услуг) в расчете на 1 жителя, тыс. 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5915094339622674"/>
          <c:y val="1.403016330447244E-2"/>
        </c:manualLayout>
      </c:layout>
    </c:title>
    <c:plotArea>
      <c:layout>
        <c:manualLayout>
          <c:layoutTarget val="inner"/>
          <c:xMode val="edge"/>
          <c:yMode val="edge"/>
          <c:x val="0.15904372802456296"/>
          <c:y val="0.2003156013427419"/>
          <c:w val="0.80636507700688365"/>
          <c:h val="0.701749218895515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206</c:v>
                </c:pt>
                <c:pt idx="1">
                  <c:v>247</c:v>
                </c:pt>
                <c:pt idx="2">
                  <c:v>253.3</c:v>
                </c:pt>
              </c:numCache>
            </c:numRef>
          </c:val>
        </c:ser>
        <c:axId val="105935616"/>
        <c:axId val="105937152"/>
      </c:barChart>
      <c:catAx>
        <c:axId val="105935616"/>
        <c:scaling>
          <c:orientation val="minMax"/>
        </c:scaling>
        <c:axPos val="b"/>
        <c:numFmt formatCode="General" sourceLinked="1"/>
        <c:tickLblPos val="nextTo"/>
        <c:crossAx val="105937152"/>
        <c:crosses val="autoZero"/>
        <c:auto val="1"/>
        <c:lblAlgn val="ctr"/>
        <c:lblOffset val="100"/>
      </c:catAx>
      <c:valAx>
        <c:axId val="105937152"/>
        <c:scaling>
          <c:orientation val="minMax"/>
        </c:scaling>
        <c:axPos val="l"/>
        <c:majorGridlines/>
        <c:numFmt formatCode="General" sourceLinked="1"/>
        <c:tickLblPos val="nextTo"/>
        <c:crossAx val="1059356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 оплаты труда, млн.</a:t>
            </a:r>
            <a:r>
              <a:rPr lang="ru-RU" sz="1400" baseline="0" dirty="0" smtClean="0">
                <a:latin typeface="Times New Roman" pitchFamily="18" charset="0"/>
                <a:cs typeface="Times New Roman" pitchFamily="18" charset="0"/>
              </a:rPr>
              <a:t>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713.5</c:v>
                </c:pt>
                <c:pt idx="1">
                  <c:v>799.6</c:v>
                </c:pt>
                <c:pt idx="2">
                  <c:v>803.1</c:v>
                </c:pt>
              </c:numCache>
            </c:numRef>
          </c:val>
        </c:ser>
        <c:axId val="106140416"/>
        <c:axId val="123436032"/>
      </c:barChart>
      <c:catAx>
        <c:axId val="106140416"/>
        <c:scaling>
          <c:orientation val="minMax"/>
        </c:scaling>
        <c:axPos val="b"/>
        <c:numFmt formatCode="General" sourceLinked="1"/>
        <c:tickLblPos val="nextTo"/>
        <c:crossAx val="123436032"/>
        <c:crosses val="autoZero"/>
        <c:auto val="1"/>
        <c:lblAlgn val="ctr"/>
        <c:lblOffset val="100"/>
      </c:catAx>
      <c:valAx>
        <c:axId val="123436032"/>
        <c:scaling>
          <c:orientation val="minMax"/>
        </c:scaling>
        <c:axPos val="l"/>
        <c:majorGridlines/>
        <c:numFmt formatCode="General" sourceLinked="1"/>
        <c:tickLblPos val="nextTo"/>
        <c:crossAx val="1061404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Объем розничного товарооборота,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2440251572327044"/>
          <c:y val="1.1224130643577981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503.5</c:v>
                </c:pt>
                <c:pt idx="1">
                  <c:v>778.3</c:v>
                </c:pt>
                <c:pt idx="2">
                  <c:v>724.1</c:v>
                </c:pt>
              </c:numCache>
            </c:numRef>
          </c:val>
        </c:ser>
        <c:axId val="127981440"/>
        <c:axId val="127982976"/>
      </c:barChart>
      <c:catAx>
        <c:axId val="127981440"/>
        <c:scaling>
          <c:orientation val="minMax"/>
        </c:scaling>
        <c:axPos val="b"/>
        <c:numFmt formatCode="General" sourceLinked="1"/>
        <c:tickLblPos val="nextTo"/>
        <c:crossAx val="127982976"/>
        <c:crosses val="autoZero"/>
        <c:auto val="1"/>
        <c:lblAlgn val="ctr"/>
        <c:lblOffset val="100"/>
      </c:catAx>
      <c:valAx>
        <c:axId val="127982976"/>
        <c:scaling>
          <c:orientation val="minMax"/>
        </c:scaling>
        <c:axPos val="l"/>
        <c:majorGridlines/>
        <c:numFmt formatCode="General" sourceLinked="1"/>
        <c:tickLblPos val="nextTo"/>
        <c:crossAx val="12798144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капитал, 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159.69999999999999</c:v>
                </c:pt>
                <c:pt idx="1">
                  <c:v>235.4</c:v>
                </c:pt>
                <c:pt idx="2">
                  <c:v>108.8</c:v>
                </c:pt>
              </c:numCache>
            </c:numRef>
          </c:val>
        </c:ser>
        <c:axId val="128113664"/>
        <c:axId val="128205568"/>
      </c:barChart>
      <c:catAx>
        <c:axId val="128113664"/>
        <c:scaling>
          <c:orientation val="minMax"/>
        </c:scaling>
        <c:axPos val="b"/>
        <c:numFmt formatCode="General" sourceLinked="1"/>
        <c:tickLblPos val="nextTo"/>
        <c:crossAx val="128205568"/>
        <c:crosses val="autoZero"/>
        <c:auto val="1"/>
        <c:lblAlgn val="ctr"/>
        <c:lblOffset val="100"/>
      </c:catAx>
      <c:valAx>
        <c:axId val="128205568"/>
        <c:scaling>
          <c:orientation val="minMax"/>
        </c:scaling>
        <c:axPos val="l"/>
        <c:majorGridlines/>
        <c:numFmt formatCode="General" sourceLinked="1"/>
        <c:tickLblPos val="nextTo"/>
        <c:crossAx val="1281136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Средняя заработная плата по району,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29725622740553659"/>
          <c:y val="2.2448261287155956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17079</c:v>
                </c:pt>
                <c:pt idx="1">
                  <c:v>19490</c:v>
                </c:pt>
                <c:pt idx="2">
                  <c:v>20503</c:v>
                </c:pt>
              </c:numCache>
            </c:numRef>
          </c:val>
        </c:ser>
        <c:axId val="128225280"/>
        <c:axId val="128226816"/>
      </c:barChart>
      <c:catAx>
        <c:axId val="128225280"/>
        <c:scaling>
          <c:orientation val="minMax"/>
        </c:scaling>
        <c:axPos val="b"/>
        <c:numFmt formatCode="General" sourceLinked="1"/>
        <c:tickLblPos val="nextTo"/>
        <c:crossAx val="128226816"/>
        <c:crosses val="autoZero"/>
        <c:auto val="1"/>
        <c:lblAlgn val="ctr"/>
        <c:lblOffset val="100"/>
      </c:catAx>
      <c:valAx>
        <c:axId val="128226816"/>
        <c:scaling>
          <c:orientation val="minMax"/>
        </c:scaling>
        <c:axPos val="l"/>
        <c:majorGridlines/>
        <c:numFmt formatCode="General" sourceLinked="1"/>
        <c:tickLblPos val="nextTo"/>
        <c:crossAx val="1282252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Y val="30"/>
      <c:depthPercent val="100"/>
      <c:rAngAx val="1"/>
    </c:view3D>
    <c:plotArea>
      <c:layout>
        <c:manualLayout>
          <c:layoutTarget val="inner"/>
          <c:xMode val="edge"/>
          <c:yMode val="edge"/>
          <c:x val="9.7159387726777527E-2"/>
          <c:y val="5.5611769613001787E-2"/>
          <c:w val="0.90284061227322343"/>
          <c:h val="0.75903792956678662"/>
        </c:manualLayout>
      </c:layout>
      <c:bar3D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конс.соб.!$A$1:$A$5</c:f>
              <c:strCache>
                <c:ptCount val="3"/>
                <c:pt idx="0">
                  <c:v>2013 год</c:v>
                </c:pt>
                <c:pt idx="1">
                  <c:v> 2014 год</c:v>
                </c:pt>
                <c:pt idx="2">
                  <c:v>  2015 год</c:v>
                </c:pt>
              </c:strCache>
            </c:strRef>
          </c:cat>
          <c:val>
            <c:numRef>
              <c:f>конс.соб.!$B$1:$B$5</c:f>
              <c:numCache>
                <c:formatCode>0.0</c:formatCode>
                <c:ptCount val="5"/>
                <c:pt idx="0" formatCode="General">
                  <c:v>382.5</c:v>
                </c:pt>
                <c:pt idx="1">
                  <c:v>418.4</c:v>
                </c:pt>
                <c:pt idx="2">
                  <c:v>408.2</c:v>
                </c:pt>
              </c:numCache>
            </c:numRef>
          </c:val>
        </c:ser>
        <c:shape val="cylinder"/>
        <c:axId val="61029760"/>
        <c:axId val="61035648"/>
        <c:axId val="0"/>
      </c:bar3DChart>
      <c:catAx>
        <c:axId val="610297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61035648"/>
        <c:crosses val="autoZero"/>
        <c:auto val="1"/>
        <c:lblAlgn val="ctr"/>
        <c:lblOffset val="100"/>
      </c:catAx>
      <c:valAx>
        <c:axId val="61035648"/>
        <c:scaling>
          <c:orientation val="minMax"/>
        </c:scaling>
        <c:axPos val="l"/>
        <c:majorGridlines/>
        <c:numFmt formatCode="General" sourceLinked="1"/>
        <c:tickLblPos val="nextTo"/>
        <c:crossAx val="610297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 w="63500"/>
  </c:spPr>
  <c:txPr>
    <a:bodyPr/>
    <a:lstStyle/>
    <a:p>
      <a:pPr>
        <a:defRPr sz="1200" b="1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9.1166399338971568E-2"/>
          <c:y val="5.608552257276514E-2"/>
          <c:w val="0.58951261300670588"/>
          <c:h val="0.81574661569261664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103.9</c:v>
                </c:pt>
                <c:pt idx="1">
                  <c:v>72.8</c:v>
                </c:pt>
                <c:pt idx="2">
                  <c:v>117.5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10.6</c:v>
                </c:pt>
                <c:pt idx="1">
                  <c:v>9.3000000000000007</c:v>
                </c:pt>
                <c:pt idx="2">
                  <c:v>9.2000000000000011</c:v>
                </c:pt>
              </c:numCache>
            </c:numRef>
          </c:val>
        </c:ser>
        <c:marker val="1"/>
        <c:axId val="128171008"/>
        <c:axId val="128172800"/>
      </c:lineChart>
      <c:catAx>
        <c:axId val="128171008"/>
        <c:scaling>
          <c:orientation val="minMax"/>
        </c:scaling>
        <c:axPos val="b"/>
        <c:numFmt formatCode="General" sourceLinked="1"/>
        <c:tickLblPos val="nextTo"/>
        <c:crossAx val="128172800"/>
        <c:crosses val="autoZero"/>
        <c:auto val="1"/>
        <c:lblAlgn val="ctr"/>
        <c:lblOffset val="100"/>
      </c:catAx>
      <c:valAx>
        <c:axId val="128172800"/>
        <c:scaling>
          <c:orientation val="minMax"/>
        </c:scaling>
        <c:axPos val="l"/>
        <c:majorGridlines/>
        <c:numFmt formatCode="General" sourceLinked="1"/>
        <c:tickLblPos val="nextTo"/>
        <c:crossAx val="128171008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1382425821678341"/>
          <c:y val="4.9960875984251973E-2"/>
          <c:w val="0.76636740554020455"/>
          <c:h val="0.7261304133858289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2014 год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ЕНВД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58.6</c:v>
                </c:pt>
                <c:pt idx="1">
                  <c:v>3.9</c:v>
                </c:pt>
                <c:pt idx="2">
                  <c:v>6.2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2015 год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ЕНВД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103</c:v>
                </c:pt>
                <c:pt idx="1">
                  <c:v>3.7</c:v>
                </c:pt>
                <c:pt idx="2">
                  <c:v>6.6</c:v>
                </c:pt>
              </c:numCache>
            </c:numRef>
          </c:val>
        </c:ser>
        <c:axId val="123635584"/>
        <c:axId val="123637120"/>
      </c:barChart>
      <c:catAx>
        <c:axId val="123635584"/>
        <c:scaling>
          <c:orientation val="minMax"/>
        </c:scaling>
        <c:axPos val="b"/>
        <c:tickLblPos val="nextTo"/>
        <c:crossAx val="123637120"/>
        <c:crosses val="autoZero"/>
        <c:auto val="1"/>
        <c:lblAlgn val="ctr"/>
        <c:lblOffset val="100"/>
      </c:catAx>
      <c:valAx>
        <c:axId val="123637120"/>
        <c:scaling>
          <c:orientation val="minMax"/>
        </c:scaling>
        <c:axPos val="l"/>
        <c:majorGridlines/>
        <c:numFmt formatCode="General" sourceLinked="1"/>
        <c:tickLblPos val="nextTo"/>
        <c:crossAx val="123635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79722752068426"/>
          <c:y val="0.40389000984251988"/>
          <c:w val="0.15202772479315738"/>
          <c:h val="0.18284498031496083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руб.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371.1</c:v>
                </c:pt>
                <c:pt idx="1">
                  <c:v>431.4</c:v>
                </c:pt>
                <c:pt idx="2">
                  <c:v>412.4</c:v>
                </c:pt>
              </c:numCache>
            </c:numRef>
          </c:val>
        </c:ser>
        <c:shape val="cylinder"/>
        <c:axId val="128849792"/>
        <c:axId val="128851328"/>
        <c:axId val="128617536"/>
      </c:bar3DChart>
      <c:catAx>
        <c:axId val="128849792"/>
        <c:scaling>
          <c:orientation val="minMax"/>
        </c:scaling>
        <c:axPos val="b"/>
        <c:tickLblPos val="nextTo"/>
        <c:crossAx val="128851328"/>
        <c:crosses val="autoZero"/>
        <c:auto val="1"/>
        <c:lblAlgn val="ctr"/>
        <c:lblOffset val="100"/>
      </c:catAx>
      <c:valAx>
        <c:axId val="128851328"/>
        <c:scaling>
          <c:orientation val="minMax"/>
        </c:scaling>
        <c:axPos val="l"/>
        <c:majorGridlines/>
        <c:numFmt formatCode="General" sourceLinked="1"/>
        <c:tickLblPos val="nextTo"/>
        <c:crossAx val="128849792"/>
        <c:crosses val="autoZero"/>
        <c:crossBetween val="between"/>
      </c:valAx>
      <c:serAx>
        <c:axId val="128617536"/>
        <c:scaling>
          <c:orientation val="minMax"/>
        </c:scaling>
        <c:delete val="1"/>
        <c:axPos val="b"/>
        <c:tickLblPos val="nextTo"/>
        <c:crossAx val="128851328"/>
        <c:crosses val="autoZero"/>
      </c:ser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1717980178984006E-2"/>
          <c:y val="2.7777676517656457E-2"/>
          <c:w val="0.64072328935788636"/>
          <c:h val="0.9320990129568423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Лист1!$B$2:$B$11</c:f>
              <c:numCache>
                <c:formatCode>0.0%</c:formatCode>
                <c:ptCount val="10"/>
                <c:pt idx="0">
                  <c:v>0.112</c:v>
                </c:pt>
                <c:pt idx="1">
                  <c:v>1.0000000000000009E-3</c:v>
                </c:pt>
                <c:pt idx="2">
                  <c:v>3.0000000000000002E-2</c:v>
                </c:pt>
                <c:pt idx="3">
                  <c:v>0.21400000000000011</c:v>
                </c:pt>
                <c:pt idx="4">
                  <c:v>5.6000000000000001E-2</c:v>
                </c:pt>
                <c:pt idx="5">
                  <c:v>0.39500000000000035</c:v>
                </c:pt>
                <c:pt idx="6">
                  <c:v>8.6000000000000021E-2</c:v>
                </c:pt>
                <c:pt idx="7">
                  <c:v>2.4E-2</c:v>
                </c:pt>
                <c:pt idx="8">
                  <c:v>7.3000000000000009E-2</c:v>
                </c:pt>
                <c:pt idx="9">
                  <c:v>9.0000000000000028E-3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7766315510461095"/>
          <c:y val="8.5252574976861298E-3"/>
          <c:w val="0.31310963488019994"/>
          <c:h val="0.99147470785442349"/>
        </c:manualLayout>
      </c:layout>
      <c:txPr>
        <a:bodyPr/>
        <a:lstStyle/>
        <a:p>
          <a:pPr>
            <a:defRPr sz="1200" kern="0" spc="-1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10529328802032945"/>
          <c:w val="0.69679485914416894"/>
          <c:h val="0.749708247747761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рублей</c:v>
                </c:pt>
              </c:strCache>
            </c:strRef>
          </c:tx>
          <c:explosion val="25"/>
          <c:cat>
            <c:strRef>
              <c:f>Лист1!$A$2:$A$12</c:f>
              <c:strCache>
                <c:ptCount val="11"/>
                <c:pt idx="0">
                  <c:v>Общегосударственные вопросы  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 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41.8</c:v>
                </c:pt>
                <c:pt idx="1">
                  <c:v>0.30000000000000021</c:v>
                </c:pt>
                <c:pt idx="2">
                  <c:v>6.7</c:v>
                </c:pt>
                <c:pt idx="3">
                  <c:v>83.5</c:v>
                </c:pt>
                <c:pt idx="4">
                  <c:v>15.6</c:v>
                </c:pt>
                <c:pt idx="5">
                  <c:v>163</c:v>
                </c:pt>
                <c:pt idx="6">
                  <c:v>35.5</c:v>
                </c:pt>
                <c:pt idx="7">
                  <c:v>9.9</c:v>
                </c:pt>
                <c:pt idx="8">
                  <c:v>30.2</c:v>
                </c:pt>
                <c:pt idx="9">
                  <c:v>3.7</c:v>
                </c:pt>
                <c:pt idx="10">
                  <c:v>9.7000000000000011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0899361952885043"/>
          <c:y val="7.4522071499931529E-4"/>
          <c:w val="0.2910063804711524"/>
          <c:h val="0.99925477928500051"/>
        </c:manualLayout>
      </c:layout>
      <c:txPr>
        <a:bodyPr/>
        <a:lstStyle/>
        <a:p>
          <a:pPr>
            <a:defRPr sz="1400" spc="-100" baseline="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"/>
          <c:w val="0.729178396862674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Лист1!$A$2:$A$11</c:f>
              <c:strCache>
                <c:ptCount val="10"/>
                <c:pt idx="0">
                  <c:v>Заработная плата с начислениями</c:v>
                </c:pt>
                <c:pt idx="1">
                  <c:v>Услуги</c:v>
                </c:pt>
                <c:pt idx="2">
                  <c:v>Содержание имущества, работы</c:v>
                </c:pt>
                <c:pt idx="3">
                  <c:v>Субсидии муниципальным учреждениям и предприятиям</c:v>
                </c:pt>
                <c:pt idx="4">
                  <c:v>Субсидии юридическим лицам</c:v>
                </c:pt>
                <c:pt idx="5">
                  <c:v>Межбюджетные трансферты поселениям Княгининского района</c:v>
                </c:pt>
                <c:pt idx="6">
                  <c:v>Социальное обеспечение</c:v>
                </c:pt>
                <c:pt idx="7">
                  <c:v>Прочие расходы</c:v>
                </c:pt>
                <c:pt idx="8">
                  <c:v>Капитальные расходы и приобретение оборудования</c:v>
                </c:pt>
                <c:pt idx="9">
                  <c:v>Материальные запасы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38.9</c:v>
                </c:pt>
                <c:pt idx="1">
                  <c:v>3.8</c:v>
                </c:pt>
                <c:pt idx="2">
                  <c:v>1.9000000000000001</c:v>
                </c:pt>
                <c:pt idx="3">
                  <c:v>232.8</c:v>
                </c:pt>
                <c:pt idx="4">
                  <c:v>63.3</c:v>
                </c:pt>
                <c:pt idx="5">
                  <c:v>24.7</c:v>
                </c:pt>
                <c:pt idx="6">
                  <c:v>9.5</c:v>
                </c:pt>
                <c:pt idx="7">
                  <c:v>1.2</c:v>
                </c:pt>
                <c:pt idx="8">
                  <c:v>22.3</c:v>
                </c:pt>
                <c:pt idx="9">
                  <c:v>1.5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9849795091403044"/>
          <c:y val="0"/>
          <c:w val="0.29235391628677992"/>
          <c:h val="1"/>
        </c:manualLayout>
      </c:layout>
      <c:txPr>
        <a:bodyPr/>
        <a:lstStyle/>
        <a:p>
          <a:pPr>
            <a:defRPr sz="1400" kern="0" spc="-1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372</c:v>
                </c:pt>
                <c:pt idx="1">
                  <c:v>405</c:v>
                </c:pt>
                <c:pt idx="2">
                  <c:v>396.5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362.7</c:v>
                </c:pt>
                <c:pt idx="1">
                  <c:v>416.4</c:v>
                </c:pt>
                <c:pt idx="2">
                  <c:v>399.9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Дефицит/Профицит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9.3000000000000007</c:v>
                </c:pt>
                <c:pt idx="1">
                  <c:v>-11.4</c:v>
                </c:pt>
                <c:pt idx="2">
                  <c:v>-3.4</c:v>
                </c:pt>
              </c:numCache>
            </c:numRef>
          </c:val>
        </c:ser>
        <c:shape val="cylinder"/>
        <c:axId val="128699776"/>
        <c:axId val="128873216"/>
        <c:axId val="0"/>
      </c:bar3DChart>
      <c:catAx>
        <c:axId val="128699776"/>
        <c:scaling>
          <c:orientation val="minMax"/>
        </c:scaling>
        <c:axPos val="b"/>
        <c:tickLblPos val="nextTo"/>
        <c:crossAx val="128873216"/>
        <c:crosses val="autoZero"/>
        <c:auto val="1"/>
        <c:lblAlgn val="ctr"/>
        <c:lblOffset val="100"/>
      </c:catAx>
      <c:valAx>
        <c:axId val="128873216"/>
        <c:scaling>
          <c:orientation val="minMax"/>
        </c:scaling>
        <c:axPos val="l"/>
        <c:majorGridlines/>
        <c:numFmt formatCode="General" sourceLinked="1"/>
        <c:tickLblPos val="nextTo"/>
        <c:crossAx val="128699776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год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393.2</c:v>
                </c:pt>
                <c:pt idx="1">
                  <c:v>411.1</c:v>
                </c:pt>
                <c:pt idx="2">
                  <c:v>-17.899999999999999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396.5</c:v>
                </c:pt>
                <c:pt idx="1">
                  <c:v>399.9</c:v>
                </c:pt>
                <c:pt idx="2">
                  <c:v>-3.4</c:v>
                </c:pt>
              </c:numCache>
            </c:numRef>
          </c:val>
        </c:ser>
        <c:axId val="129472384"/>
        <c:axId val="129473920"/>
      </c:barChart>
      <c:catAx>
        <c:axId val="129472384"/>
        <c:scaling>
          <c:orientation val="minMax"/>
        </c:scaling>
        <c:axPos val="b"/>
        <c:tickLblPos val="nextTo"/>
        <c:crossAx val="129473920"/>
        <c:crosses val="autoZero"/>
        <c:auto val="1"/>
        <c:lblAlgn val="ctr"/>
        <c:lblOffset val="100"/>
      </c:catAx>
      <c:valAx>
        <c:axId val="129473920"/>
        <c:scaling>
          <c:orientation val="minMax"/>
        </c:scaling>
        <c:axPos val="l"/>
        <c:majorGridlines/>
        <c:numFmt formatCode="General" sourceLinked="1"/>
        <c:tickLblPos val="nextTo"/>
        <c:crossAx val="129472384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"/>
          <c:w val="0.7958049747959584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73.599999999999994</c:v>
                </c:pt>
                <c:pt idx="1">
                  <c:v>24.6</c:v>
                </c:pt>
                <c:pt idx="2">
                  <c:v>1.9000000000000001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8185125689535164"/>
          <c:y val="1.6083285457023897E-2"/>
          <c:w val="0.30381766183440595"/>
          <c:h val="0.37190645764336588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7597112860892491E-2"/>
          <c:y val="0.20821777486147741"/>
          <c:w val="0.91777099737532863"/>
          <c:h val="0.65529673374161568"/>
        </c:manualLayout>
      </c:layout>
      <c:bar3DChart>
        <c:barDir val="bar"/>
        <c:grouping val="clustered"/>
        <c:shape val="cylinder"/>
        <c:axId val="61054336"/>
        <c:axId val="62964864"/>
        <c:axId val="0"/>
      </c:bar3DChart>
      <c:catAx>
        <c:axId val="61054336"/>
        <c:scaling>
          <c:orientation val="minMax"/>
        </c:scaling>
        <c:delete val="1"/>
        <c:axPos val="l"/>
        <c:tickLblPos val="nextTo"/>
        <c:crossAx val="62964864"/>
        <c:crosses val="autoZero"/>
        <c:auto val="1"/>
        <c:lblAlgn val="ctr"/>
        <c:lblOffset val="100"/>
      </c:catAx>
      <c:valAx>
        <c:axId val="62964864"/>
        <c:scaling>
          <c:orientation val="minMax"/>
        </c:scaling>
        <c:delete val="1"/>
        <c:axPos val="b"/>
        <c:majorGridlines/>
        <c:numFmt formatCode="General" sourceLinked="1"/>
        <c:tickLblPos val="nextTo"/>
        <c:crossAx val="61054336"/>
        <c:crosses val="autoZero"/>
        <c:crossBetween val="between"/>
      </c:valAx>
    </c:plotArea>
    <c:plotVisOnly val="1"/>
    <c:dispBlanksAs val="gap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0.11792399766867152"/>
          <c:y val="5.9750605932625447E-2"/>
          <c:w val="0.53703694748656816"/>
          <c:h val="0.75049698580463098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88</c:v>
                </c:pt>
                <c:pt idx="1">
                  <c:v>53.8</c:v>
                </c:pt>
                <c:pt idx="2">
                  <c:v>97.5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7.3</c:v>
                </c:pt>
                <c:pt idx="1">
                  <c:v>6.9</c:v>
                </c:pt>
                <c:pt idx="2">
                  <c:v>7.4</c:v>
                </c:pt>
              </c:numCache>
            </c:numRef>
          </c:val>
        </c:ser>
        <c:marker val="1"/>
        <c:axId val="63072128"/>
        <c:axId val="63073664"/>
      </c:lineChart>
      <c:catAx>
        <c:axId val="63072128"/>
        <c:scaling>
          <c:orientation val="minMax"/>
        </c:scaling>
        <c:axPos val="b"/>
        <c:tickLblPos val="nextTo"/>
        <c:crossAx val="63073664"/>
        <c:crosses val="autoZero"/>
        <c:auto val="1"/>
        <c:lblAlgn val="ctr"/>
        <c:lblOffset val="100"/>
      </c:catAx>
      <c:valAx>
        <c:axId val="63073664"/>
        <c:scaling>
          <c:orientation val="minMax"/>
        </c:scaling>
        <c:axPos val="l"/>
        <c:majorGridlines/>
        <c:numFmt formatCode="General" sourceLinked="1"/>
        <c:tickLblPos val="nextTo"/>
        <c:crossAx val="63072128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2.6470490151032332E-2"/>
          <c:w val="0.75910369480637685"/>
          <c:h val="0.9735295098489675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Пенсионное обеспечение</c:v>
                </c:pt>
                <c:pt idx="1">
                  <c:v>Социальное обеспечение населения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2.7</c:v>
                </c:pt>
                <c:pt idx="1">
                  <c:v>2.9</c:v>
                </c:pt>
                <c:pt idx="2">
                  <c:v>2.7</c:v>
                </c:pt>
              </c:numCache>
            </c:numRef>
          </c:val>
        </c:ser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1.030893814770175E-2"/>
          <c:y val="1.3389981121700444E-2"/>
          <c:w val="0.56716633858267718"/>
          <c:h val="0.8754547668807926"/>
        </c:manualLayout>
      </c:layout>
      <c:pie3DChart>
        <c:varyColors val="1"/>
        <c:ser>
          <c:idx val="0"/>
          <c:order val="0"/>
          <c:explosion val="23"/>
          <c:dPt>
            <c:idx val="1"/>
            <c:explosion val="20"/>
          </c:dPt>
          <c:dLbls>
            <c:dLbl>
              <c:idx val="0"/>
              <c:layout>
                <c:manualLayout>
                  <c:x val="-0.11946533245844269"/>
                  <c:y val="5.1076497423629297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5754,4 тыс.руб.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1"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400" b="1" smtClean="0">
                        <a:latin typeface="Times New Roman" pitchFamily="18" charset="0"/>
                        <a:cs typeface="Times New Roman" pitchFamily="18" charset="0"/>
                      </a:rPr>
                      <a:t>3966,5 тыс. 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2"/>
              <c:layout>
                <c:manualLayout>
                  <c:x val="-7.5147637795275599E-2"/>
                  <c:y val="3.1242257239524809E-3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ru-RU" sz="1400" b="1" smtClean="0">
                        <a:latin typeface="Times New Roman" pitchFamily="18" charset="0"/>
                        <a:cs typeface="Times New Roman" pitchFamily="18" charset="0"/>
                      </a:rPr>
                      <a:t>2399,2 тыс.руб.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3"/>
              <c:layout>
                <c:manualLayout>
                  <c:x val="0.11760126859142607"/>
                  <c:y val="5.2272119623112262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1750 тыс.</a:t>
                    </a:r>
                    <a:r>
                      <a:rPr lang="ru-RU" sz="1400" b="1" baseline="0" dirty="0" smtClean="0">
                        <a:latin typeface="Times New Roman" pitchFamily="18" charset="0"/>
                        <a:cs typeface="Times New Roman" pitchFamily="18" charset="0"/>
                      </a:rPr>
                      <a:t> 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4"/>
              <c:layout>
                <c:manualLayout>
                  <c:x val="1.8183727034120727E-2"/>
                  <c:y val="7.560311292216855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298,7 тыс. 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5"/>
              <c:layout>
                <c:manualLayout>
                  <c:x val="-2.0963035870516195E-2"/>
                  <c:y val="-2.7261341000620058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273,2 тыс.руб.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6"/>
              <c:layout>
                <c:manualLayout>
                  <c:x val="4.5579833770778656E-2"/>
                  <c:y val="3.6395348674439422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9676,9 тыс.руб.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7"/>
              <c:layout>
                <c:manualLayout>
                  <c:x val="-6.9238571741032401E-2"/>
                  <c:y val="-4.8389365839045788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smtClean="0">
                        <a:latin typeface="Times New Roman" pitchFamily="18" charset="0"/>
                        <a:cs typeface="Times New Roman" pitchFamily="18" charset="0"/>
                      </a:rPr>
                      <a:t>478,7 тыс.руб.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8"/>
              <c:layout>
                <c:manualLayout>
                  <c:x val="6.9996281714785696E-2"/>
                  <c:y val="-5.7555919353506645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59 тыс.руб.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showPercent val="1"/>
          </c:dLbls>
          <c:cat>
            <c:strRef>
              <c:f>Лист10!$B$1:$J$1</c:f>
              <c:strCache>
                <c:ptCount val="9"/>
                <c:pt idx="0">
                  <c:v>Дотации из районного фонда финансовой поддержки поселений Княгининского района на выравнивание бюджетной обеспеченности поселений - 23,4%</c:v>
                </c:pt>
                <c:pt idx="1">
                  <c:v>Иные межбюджетные трансферты на поддержку мер по обеспечению сбалансированности бюджетов поселений - 16,1%</c:v>
                </c:pt>
                <c:pt idx="2">
                  <c:v>Иные межбюджетные трансферты на строительство объектов муниципальной собственности поселений Княгининского района - 9,7%</c:v>
                </c:pt>
                <c:pt idx="3">
                  <c:v>Иные межбюджетные трансферты на капитальный ремонт и ремонт автомобильных дорог общего пользования и тротуаров населенных пунктов Княгининского района - 7,1%</c:v>
                </c:pt>
                <c:pt idx="4">
                  <c:v>Иные межбюджетные трансферты за счет средств фонда на поддержку территорий 1,2%</c:v>
                </c:pt>
                <c:pt idx="5">
                  <c:v>Субвенции на обеспечение поселений, входящих в состав муниципальных районов Нижегородской области, субвенциями на осуществление государственных полномочий Российской Федерации по первичному воинскому учету на территориях, где отсутствуют военные комиссари</c:v>
                </c:pt>
                <c:pt idx="6">
                  <c:v>Иные межбюджетные трансферты на  выплату заработной платы с начислениями на нее работникам муниципальных учреждений и органов местного самоуправления за счет субсидии из областного бюджета - 39,3</c:v>
                </c:pt>
                <c:pt idx="7">
                  <c:v>Иные межбюджетные трансферты на  реализацию проектов по поддержке местных инициатив - 1,9%</c:v>
                </c:pt>
                <c:pt idx="8">
                  <c:v>Иные межбюджетные трансферты на проведение технической инвентаризации построенных индивидуальных жилых домов - 0,2%</c:v>
                </c:pt>
              </c:strCache>
            </c:strRef>
          </c:cat>
          <c:val>
            <c:numRef>
              <c:f>Лист10!$B$2:$J$2</c:f>
              <c:numCache>
                <c:formatCode>General</c:formatCode>
                <c:ptCount val="9"/>
                <c:pt idx="0">
                  <c:v>5754.4</c:v>
                </c:pt>
                <c:pt idx="1">
                  <c:v>3966.5</c:v>
                </c:pt>
                <c:pt idx="2" formatCode="#,##0.0">
                  <c:v>2399.1999999999998</c:v>
                </c:pt>
                <c:pt idx="3" formatCode="#,##0.0">
                  <c:v>1750</c:v>
                </c:pt>
                <c:pt idx="4" formatCode="#,##0.0">
                  <c:v>298.7</c:v>
                </c:pt>
                <c:pt idx="5" formatCode="#,##0.0">
                  <c:v>273.2</c:v>
                </c:pt>
                <c:pt idx="6">
                  <c:v>9676.9</c:v>
                </c:pt>
                <c:pt idx="7">
                  <c:v>478.7</c:v>
                </c:pt>
                <c:pt idx="8">
                  <c:v>59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6620275590551161"/>
          <c:y val="1.2030937446194373E-2"/>
          <c:w val="0.43351324196352015"/>
          <c:h val="0.9879690625538059"/>
        </c:manualLayout>
      </c:layout>
      <c:txPr>
        <a:bodyPr/>
        <a:lstStyle/>
        <a:p>
          <a:pPr>
            <a:defRPr sz="9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A82477-6968-4C6C-939F-058902767154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965084-EC75-46E2-9DB5-C8125FFBDDCB}">
      <dgm:prSet custT="1"/>
      <dgm:spPr/>
      <dgm:t>
        <a:bodyPr/>
        <a:lstStyle/>
        <a:p>
          <a:pPr rtl="0"/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32 тыс. рублей </a:t>
          </a:r>
        </a:p>
        <a:p>
          <a:pPr rtl="0"/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на 1 жителя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4540B89B-148B-4DD6-BC34-10E40907AC97}" type="parTrans" cxnId="{84306830-D126-4702-866C-B608CBFCD5A3}">
      <dgm:prSet/>
      <dgm:spPr/>
      <dgm:t>
        <a:bodyPr/>
        <a:lstStyle/>
        <a:p>
          <a:endParaRPr lang="ru-RU"/>
        </a:p>
      </dgm:t>
    </dgm:pt>
    <dgm:pt modelId="{0B7D8866-43F3-45B6-97BB-65DEEBBEE6CB}" type="sibTrans" cxnId="{84306830-D126-4702-866C-B608CBFCD5A3}">
      <dgm:prSet/>
      <dgm:spPr/>
      <dgm:t>
        <a:bodyPr/>
        <a:lstStyle/>
        <a:p>
          <a:endParaRPr lang="ru-RU"/>
        </a:p>
      </dgm:t>
    </dgm:pt>
    <dgm:pt modelId="{5B2265C2-CD50-48DB-A203-C20E5B5E0BEC}" type="pres">
      <dgm:prSet presAssocID="{CFA82477-6968-4C6C-939F-0589027671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6700EB-C53D-46A3-9D20-B48028A431BA}" type="pres">
      <dgm:prSet presAssocID="{1A965084-EC75-46E2-9DB5-C8125FFBDDCB}" presName="linNode" presStyleCnt="0"/>
      <dgm:spPr/>
    </dgm:pt>
    <dgm:pt modelId="{AE59676A-D7DF-4021-926C-E0DC45FFEA9B}" type="pres">
      <dgm:prSet presAssocID="{1A965084-EC75-46E2-9DB5-C8125FFBDDCB}" presName="parentText" presStyleLbl="node1" presStyleIdx="0" presStyleCnt="1" custAng="0" custScaleX="43406" custScaleY="19093" custLinFactNeighborX="-81985" custLinFactNeighborY="3471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90CA49-3222-4B36-AE96-D142AAB252A1}" type="presOf" srcId="{CFA82477-6968-4C6C-939F-058902767154}" destId="{5B2265C2-CD50-48DB-A203-C20E5B5E0BEC}" srcOrd="0" destOrd="0" presId="urn:microsoft.com/office/officeart/2005/8/layout/vList5"/>
    <dgm:cxn modelId="{84306830-D126-4702-866C-B608CBFCD5A3}" srcId="{CFA82477-6968-4C6C-939F-058902767154}" destId="{1A965084-EC75-46E2-9DB5-C8125FFBDDCB}" srcOrd="0" destOrd="0" parTransId="{4540B89B-148B-4DD6-BC34-10E40907AC97}" sibTransId="{0B7D8866-43F3-45B6-97BB-65DEEBBEE6CB}"/>
    <dgm:cxn modelId="{53125889-5A7F-4743-9602-7511091CE3F6}" type="presOf" srcId="{1A965084-EC75-46E2-9DB5-C8125FFBDDCB}" destId="{AE59676A-D7DF-4021-926C-E0DC45FFEA9B}" srcOrd="0" destOrd="0" presId="urn:microsoft.com/office/officeart/2005/8/layout/vList5"/>
    <dgm:cxn modelId="{AC9C794E-5698-4BBA-A729-BD9DC4F4385C}" type="presParOf" srcId="{5B2265C2-CD50-48DB-A203-C20E5B5E0BEC}" destId="{AD6700EB-C53D-46A3-9D20-B48028A431BA}" srcOrd="0" destOrd="0" presId="urn:microsoft.com/office/officeart/2005/8/layout/vList5"/>
    <dgm:cxn modelId="{3E7D3ADE-716F-41E7-8853-49AE67A130A8}" type="presParOf" srcId="{AD6700EB-C53D-46A3-9D20-B48028A431BA}" destId="{AE59676A-D7DF-4021-926C-E0DC45FFEA9B}" srcOrd="0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A82477-6968-4C6C-939F-058902767154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965084-EC75-46E2-9DB5-C8125FFBDDCB}">
      <dgm:prSet custT="1"/>
      <dgm:spPr/>
      <dgm:t>
        <a:bodyPr/>
        <a:lstStyle/>
        <a:p>
          <a:pPr rtl="0"/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35 тыс. рублей </a:t>
          </a:r>
        </a:p>
        <a:p>
          <a:pPr rtl="0"/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на 1 жителя</a:t>
          </a:r>
          <a:endParaRPr lang="ru-RU" sz="1500" dirty="0"/>
        </a:p>
      </dgm:t>
    </dgm:pt>
    <dgm:pt modelId="{4540B89B-148B-4DD6-BC34-10E40907AC97}" type="parTrans" cxnId="{84306830-D126-4702-866C-B608CBFCD5A3}">
      <dgm:prSet/>
      <dgm:spPr/>
      <dgm:t>
        <a:bodyPr/>
        <a:lstStyle/>
        <a:p>
          <a:endParaRPr lang="ru-RU"/>
        </a:p>
      </dgm:t>
    </dgm:pt>
    <dgm:pt modelId="{0B7D8866-43F3-45B6-97BB-65DEEBBEE6CB}" type="sibTrans" cxnId="{84306830-D126-4702-866C-B608CBFCD5A3}">
      <dgm:prSet/>
      <dgm:spPr/>
      <dgm:t>
        <a:bodyPr/>
        <a:lstStyle/>
        <a:p>
          <a:endParaRPr lang="ru-RU"/>
        </a:p>
      </dgm:t>
    </dgm:pt>
    <dgm:pt modelId="{5B2265C2-CD50-48DB-A203-C20E5B5E0BEC}" type="pres">
      <dgm:prSet presAssocID="{CFA82477-6968-4C6C-939F-0589027671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6700EB-C53D-46A3-9D20-B48028A431BA}" type="pres">
      <dgm:prSet presAssocID="{1A965084-EC75-46E2-9DB5-C8125FFBDDCB}" presName="linNode" presStyleCnt="0"/>
      <dgm:spPr/>
    </dgm:pt>
    <dgm:pt modelId="{AE59676A-D7DF-4021-926C-E0DC45FFEA9B}" type="pres">
      <dgm:prSet presAssocID="{1A965084-EC75-46E2-9DB5-C8125FFBDDCB}" presName="parentText" presStyleLbl="node1" presStyleIdx="0" presStyleCnt="1" custScaleX="277778" custLinFactNeighborX="-310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9FAF8F-6E8F-4821-AFF3-8D9AFCC9AE12}" type="presOf" srcId="{1A965084-EC75-46E2-9DB5-C8125FFBDDCB}" destId="{AE59676A-D7DF-4021-926C-E0DC45FFEA9B}" srcOrd="0" destOrd="0" presId="urn:microsoft.com/office/officeart/2005/8/layout/vList5"/>
    <dgm:cxn modelId="{B7CDE15C-5E96-4C8A-B1FB-DE1BE1C69714}" type="presOf" srcId="{CFA82477-6968-4C6C-939F-058902767154}" destId="{5B2265C2-CD50-48DB-A203-C20E5B5E0BEC}" srcOrd="0" destOrd="0" presId="urn:microsoft.com/office/officeart/2005/8/layout/vList5"/>
    <dgm:cxn modelId="{84306830-D126-4702-866C-B608CBFCD5A3}" srcId="{CFA82477-6968-4C6C-939F-058902767154}" destId="{1A965084-EC75-46E2-9DB5-C8125FFBDDCB}" srcOrd="0" destOrd="0" parTransId="{4540B89B-148B-4DD6-BC34-10E40907AC97}" sibTransId="{0B7D8866-43F3-45B6-97BB-65DEEBBEE6CB}"/>
    <dgm:cxn modelId="{BB318397-D6AB-4625-9142-92FC7F5ACEF8}" type="presParOf" srcId="{5B2265C2-CD50-48DB-A203-C20E5B5E0BEC}" destId="{AD6700EB-C53D-46A3-9D20-B48028A431BA}" srcOrd="0" destOrd="0" presId="urn:microsoft.com/office/officeart/2005/8/layout/vList5"/>
    <dgm:cxn modelId="{78A76B1A-88AC-42E4-A8C0-FD9859F45B5B}" type="presParOf" srcId="{AD6700EB-C53D-46A3-9D20-B48028A431BA}" destId="{AE59676A-D7DF-4021-926C-E0DC45FFEA9B}" srcOrd="0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E57BA7B-D7EF-49E4-89C9-00227AA2F966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7B91952-992E-4999-9363-86B8956D1DF7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2081FE5-93C0-4B9C-ADB5-AE8B3155C85F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809CF4-FCE4-4FA4-8BAC-F64AA350A0A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5AFABFEC-D9CD-4D63-8996-3A212DA7A44D}" type="pres">
      <dgm:prSet presAssocID="{22809CF4-FCE4-4FA4-8BAC-F64AA350A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09A9D6A-9D98-4816-B8B7-FD523A91B6B8}" type="presOf" srcId="{22809CF4-FCE4-4FA4-8BAC-F64AA350A0AC}" destId="{5AFABFEC-D9CD-4D63-8996-3A212DA7A44D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5CA412D-FD87-490F-A9CF-5F8A74E2AC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87B750-EF7C-42C4-B3FE-14371F146417}" type="pres">
      <dgm:prSet presAssocID="{E5CA412D-FD87-490F-A9CF-5F8A74E2AC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1141C5A-7E3D-4C28-9241-4C6F31D2861C}" type="presOf" srcId="{E5CA412D-FD87-490F-A9CF-5F8A74E2ACEA}" destId="{0987B750-EF7C-42C4-B3FE-14371F146417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3944E40-1924-4C2F-A5FD-C34E486C3FA7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3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B86D03A-5F3B-435C-97E6-970E09C567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AD8C73-AD41-415A-8265-0CCFD3C93ED8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b="1" dirty="0" smtClean="0">
              <a:latin typeface="Times New Roman" pitchFamily="18" charset="0"/>
              <a:cs typeface="Times New Roman" pitchFamily="18" charset="0"/>
            </a:rPr>
            <a:t>Сколько бюджетных средств было направлено на образование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4EB3E98-7D77-413F-8CA0-E022F2CF3CB2}" type="parTrans" cxnId="{C3CCEB0C-1EFF-4944-9738-D14B6EEC60FB}">
      <dgm:prSet/>
      <dgm:spPr/>
      <dgm:t>
        <a:bodyPr/>
        <a:lstStyle/>
        <a:p>
          <a:endParaRPr lang="ru-RU"/>
        </a:p>
      </dgm:t>
    </dgm:pt>
    <dgm:pt modelId="{C7234432-1A82-48AD-BD10-0E33EF2501B9}" type="sibTrans" cxnId="{C3CCEB0C-1EFF-4944-9738-D14B6EEC60FB}">
      <dgm:prSet/>
      <dgm:spPr/>
      <dgm:t>
        <a:bodyPr/>
        <a:lstStyle/>
        <a:p>
          <a:endParaRPr lang="ru-RU"/>
        </a:p>
      </dgm:t>
    </dgm:pt>
    <dgm:pt modelId="{23A04BDF-16F3-455D-882A-0DC98D2D33A1}" type="pres">
      <dgm:prSet presAssocID="{3B86D03A-5F3B-435C-97E6-970E09C567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DA4C33-E25A-4F25-BB4C-C0EE3B98AD35}" type="pres">
      <dgm:prSet presAssocID="{5AAD8C73-AD41-415A-8265-0CCFD3C93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CCEB0C-1EFF-4944-9738-D14B6EEC60FB}" srcId="{3B86D03A-5F3B-435C-97E6-970E09C56712}" destId="{5AAD8C73-AD41-415A-8265-0CCFD3C93ED8}" srcOrd="0" destOrd="0" parTransId="{64EB3E98-7D77-413F-8CA0-E022F2CF3CB2}" sibTransId="{C7234432-1A82-48AD-BD10-0E33EF2501B9}"/>
    <dgm:cxn modelId="{71F39ABB-0864-468D-AE77-43AF4A67FB6E}" type="presOf" srcId="{5AAD8C73-AD41-415A-8265-0CCFD3C93ED8}" destId="{47DA4C33-E25A-4F25-BB4C-C0EE3B98AD35}" srcOrd="0" destOrd="0" presId="urn:microsoft.com/office/officeart/2005/8/layout/vList2"/>
    <dgm:cxn modelId="{F62EB2E9-B696-49C7-88C3-A0922BC2679B}" type="presOf" srcId="{3B86D03A-5F3B-435C-97E6-970E09C56712}" destId="{23A04BDF-16F3-455D-882A-0DC98D2D33A1}" srcOrd="0" destOrd="0" presId="urn:microsoft.com/office/officeart/2005/8/layout/vList2"/>
    <dgm:cxn modelId="{C9D1488E-5F42-448F-997B-D0F64087C398}" type="presParOf" srcId="{23A04BDF-16F3-455D-882A-0DC98D2D33A1}" destId="{47DA4C33-E25A-4F25-BB4C-C0EE3B98AD35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Достигнутые результаты в образовании в 2013-2015 годах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7D9C95-F058-4863-8440-5B08D0B49170}" type="presOf" srcId="{7F666526-A141-4663-8385-1E0D47AE237F}" destId="{9672CB23-1C81-4836-BA67-D657240A9D5B}" srcOrd="0" destOrd="0" presId="urn:microsoft.com/office/officeart/2005/8/layout/vList2"/>
    <dgm:cxn modelId="{56B157D0-AEEB-4E14-9BDC-3DE573643DFF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EA03FABA-073B-4441-8733-E7E7C3CB25E6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8B1AFD9-6747-4456-B97E-A2F9208CA9DB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D427324-A3C1-4DB7-AA51-5091A5DDB962}" type="pres">
      <dgm:prSet presAssocID="{98B1AFD9-6747-4456-B97E-A2F9208CA9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8E8DFC3-58D9-4752-87DC-E8397695717C}" type="presOf" srcId="{98B1AFD9-6747-4456-B97E-A2F9208CA9DB}" destId="{CD427324-A3C1-4DB7-AA51-5091A5DDB962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DA89E95-23FC-4BA6-A3E3-6A767AA976C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38E925-A6EB-4B84-966A-38860E3E50F6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Достигнутые результаты в сфере физической культуры и спорта в 2013-2015 годах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6C139A28-C16F-4DBF-B3C0-ADAC7679008F}" type="parTrans" cxnId="{B87370F6-011E-4AD0-A863-D82D71FAB549}">
      <dgm:prSet/>
      <dgm:spPr/>
      <dgm:t>
        <a:bodyPr/>
        <a:lstStyle/>
        <a:p>
          <a:endParaRPr lang="ru-RU"/>
        </a:p>
      </dgm:t>
    </dgm:pt>
    <dgm:pt modelId="{17B0737D-C7A1-45AB-801E-C9142FAE7250}" type="sibTrans" cxnId="{B87370F6-011E-4AD0-A863-D82D71FAB549}">
      <dgm:prSet/>
      <dgm:spPr/>
      <dgm:t>
        <a:bodyPr/>
        <a:lstStyle/>
        <a:p>
          <a:endParaRPr lang="ru-RU"/>
        </a:p>
      </dgm:t>
    </dgm:pt>
    <dgm:pt modelId="{F8EF5379-E88F-47AE-86CC-A91443190E0A}" type="pres">
      <dgm:prSet presAssocID="{8DA89E95-23FC-4BA6-A3E3-6A767AA976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63B0C2-F117-49E6-BC29-8394FB97A5C9}" type="pres">
      <dgm:prSet presAssocID="{6838E925-A6EB-4B84-966A-38860E3E50F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0CC4BF-E3C7-4AED-8F70-7C97D1FD1680}" type="presOf" srcId="{8DA89E95-23FC-4BA6-A3E3-6A767AA976C7}" destId="{F8EF5379-E88F-47AE-86CC-A91443190E0A}" srcOrd="0" destOrd="0" presId="urn:microsoft.com/office/officeart/2005/8/layout/vList2"/>
    <dgm:cxn modelId="{B87370F6-011E-4AD0-A863-D82D71FAB549}" srcId="{8DA89E95-23FC-4BA6-A3E3-6A767AA976C7}" destId="{6838E925-A6EB-4B84-966A-38860E3E50F6}" srcOrd="0" destOrd="0" parTransId="{6C139A28-C16F-4DBF-B3C0-ADAC7679008F}" sibTransId="{17B0737D-C7A1-45AB-801E-C9142FAE7250}"/>
    <dgm:cxn modelId="{06B90532-4627-4CD5-A7F0-4CBD8EAC7E7D}" type="presOf" srcId="{6838E925-A6EB-4B84-966A-38860E3E50F6}" destId="{0763B0C2-F117-49E6-BC29-8394FB97A5C9}" srcOrd="0" destOrd="0" presId="urn:microsoft.com/office/officeart/2005/8/layout/vList2"/>
    <dgm:cxn modelId="{C18FFE30-BC8F-497F-AA35-3F7247F591CE}" type="presParOf" srcId="{F8EF5379-E88F-47AE-86CC-A91443190E0A}" destId="{0763B0C2-F117-49E6-BC29-8394FB97A5C9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3241DBC-6D3B-45CD-B799-9C2D5FC54D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7DF0C-E21F-4022-8D4E-39B0AF1962C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19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2015-2017 годы</a:t>
          </a:r>
          <a:endParaRPr lang="ru-RU" sz="1900" b="1" dirty="0">
            <a:latin typeface="Times New Roman" pitchFamily="18" charset="0"/>
            <a:cs typeface="Times New Roman" pitchFamily="18" charset="0"/>
          </a:endParaRPr>
        </a:p>
      </dgm:t>
    </dgm:pt>
    <dgm:pt modelId="{40D279CE-5A87-407B-8D9A-482BCD3176A0}" type="par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96222B2F-092A-4965-941A-8F9694BED3C7}" type="sib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8C535405-2260-4631-BD69-7D569D27C877}" type="pres">
      <dgm:prSet presAssocID="{13241DBC-6D3B-45CD-B799-9C2D5FC54D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6468D3-A1FF-4858-82B0-DDACD666AD74}" type="pres">
      <dgm:prSet presAssocID="{B0E7DF0C-E21F-4022-8D4E-39B0AF1962C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F00A55-E84C-4DFC-A2A5-00BA741C3ED3}" srcId="{13241DBC-6D3B-45CD-B799-9C2D5FC54D58}" destId="{B0E7DF0C-E21F-4022-8D4E-39B0AF1962CF}" srcOrd="0" destOrd="0" parTransId="{40D279CE-5A87-407B-8D9A-482BCD3176A0}" sibTransId="{96222B2F-092A-4965-941A-8F9694BED3C7}"/>
    <dgm:cxn modelId="{FC804010-064B-43D2-BFCD-9233C37CD66C}" type="presOf" srcId="{13241DBC-6D3B-45CD-B799-9C2D5FC54D58}" destId="{8C535405-2260-4631-BD69-7D569D27C877}" srcOrd="0" destOrd="0" presId="urn:microsoft.com/office/officeart/2005/8/layout/vList2"/>
    <dgm:cxn modelId="{09913274-2F93-412B-9A9B-B71EFFB2E8E6}" type="presOf" srcId="{B0E7DF0C-E21F-4022-8D4E-39B0AF1962CF}" destId="{B66468D3-A1FF-4858-82B0-DDACD666AD74}" srcOrd="0" destOrd="0" presId="urn:microsoft.com/office/officeart/2005/8/layout/vList2"/>
    <dgm:cxn modelId="{DB3C0541-B80E-4DC6-B481-F8694146FE1B}" type="presParOf" srcId="{8C535405-2260-4631-BD69-7D569D27C877}" destId="{B66468D3-A1FF-4858-82B0-DDACD666AD7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3241DBC-6D3B-45CD-B799-9C2D5FC54D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7DF0C-E21F-4022-8D4E-39B0AF1962C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19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2015-2017 годы</a:t>
          </a:r>
          <a:endParaRPr lang="ru-RU" sz="1900" b="1" dirty="0">
            <a:latin typeface="Times New Roman" pitchFamily="18" charset="0"/>
            <a:cs typeface="Times New Roman" pitchFamily="18" charset="0"/>
          </a:endParaRPr>
        </a:p>
      </dgm:t>
    </dgm:pt>
    <dgm:pt modelId="{40D279CE-5A87-407B-8D9A-482BCD3176A0}" type="par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96222B2F-092A-4965-941A-8F9694BED3C7}" type="sib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8C535405-2260-4631-BD69-7D569D27C877}" type="pres">
      <dgm:prSet presAssocID="{13241DBC-6D3B-45CD-B799-9C2D5FC54D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6468D3-A1FF-4858-82B0-DDACD666AD74}" type="pres">
      <dgm:prSet presAssocID="{B0E7DF0C-E21F-4022-8D4E-39B0AF1962CF}" presName="parentText" presStyleLbl="node1" presStyleIdx="0" presStyleCnt="1" custLinFactNeighborX="868" custLinFactNeighborY="-22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CAFD18-8B18-4E70-8FF0-E20AD5957474}" type="presOf" srcId="{13241DBC-6D3B-45CD-B799-9C2D5FC54D58}" destId="{8C535405-2260-4631-BD69-7D569D27C877}" srcOrd="0" destOrd="0" presId="urn:microsoft.com/office/officeart/2005/8/layout/vList2"/>
    <dgm:cxn modelId="{0DF00A55-E84C-4DFC-A2A5-00BA741C3ED3}" srcId="{13241DBC-6D3B-45CD-B799-9C2D5FC54D58}" destId="{B0E7DF0C-E21F-4022-8D4E-39B0AF1962CF}" srcOrd="0" destOrd="0" parTransId="{40D279CE-5A87-407B-8D9A-482BCD3176A0}" sibTransId="{96222B2F-092A-4965-941A-8F9694BED3C7}"/>
    <dgm:cxn modelId="{A0DCAC48-CD6D-4D95-BBDB-BF0B2EEAEEEB}" type="presOf" srcId="{B0E7DF0C-E21F-4022-8D4E-39B0AF1962CF}" destId="{B66468D3-A1FF-4858-82B0-DDACD666AD74}" srcOrd="0" destOrd="0" presId="urn:microsoft.com/office/officeart/2005/8/layout/vList2"/>
    <dgm:cxn modelId="{78C489B8-062C-40D4-9E99-31CA0F4DA5EF}" type="presParOf" srcId="{8C535405-2260-4631-BD69-7D569D27C877}" destId="{B66468D3-A1FF-4858-82B0-DDACD666AD7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8D43A9A-A628-4F8B-974E-E71A50CCFA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430520-27A7-4407-B3FC-465F6DA907D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«Обеспечение безопасности жизни населения </a:t>
          </a:r>
          <a:r>
            <a:rPr lang="ru-RU" sz="19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2015-2017 годы</a:t>
          </a:r>
          <a:endParaRPr lang="ru-RU" sz="1900" b="1" dirty="0">
            <a:latin typeface="Times New Roman" pitchFamily="18" charset="0"/>
            <a:cs typeface="Times New Roman" pitchFamily="18" charset="0"/>
          </a:endParaRPr>
        </a:p>
      </dgm:t>
    </dgm:pt>
    <dgm:pt modelId="{B1EA3608-2F40-44CC-9614-D154A3049D7B}" type="parTrans" cxnId="{4117D194-A019-49C8-B803-2F6A2941410B}">
      <dgm:prSet/>
      <dgm:spPr/>
      <dgm:t>
        <a:bodyPr/>
        <a:lstStyle/>
        <a:p>
          <a:endParaRPr lang="ru-RU"/>
        </a:p>
      </dgm:t>
    </dgm:pt>
    <dgm:pt modelId="{CC76D7CD-626B-419C-98EE-567413AD360B}" type="sibTrans" cxnId="{4117D194-A019-49C8-B803-2F6A2941410B}">
      <dgm:prSet/>
      <dgm:spPr/>
      <dgm:t>
        <a:bodyPr/>
        <a:lstStyle/>
        <a:p>
          <a:endParaRPr lang="ru-RU"/>
        </a:p>
      </dgm:t>
    </dgm:pt>
    <dgm:pt modelId="{BEF27EF2-EF3B-47E0-B917-4F2A92288AE4}" type="pres">
      <dgm:prSet presAssocID="{D8D43A9A-A628-4F8B-974E-E71A50CCFA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07E8EF-5762-4940-AC36-68B968A5742A}" type="pres">
      <dgm:prSet presAssocID="{B8430520-27A7-4407-B3FC-465F6DA907DD}" presName="parentText" presStyleLbl="node1" presStyleIdx="0" presStyleCnt="1" custScaleY="3559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CE8C1C-C6E2-4D53-96E6-D20FB84C7DF3}" type="presOf" srcId="{D8D43A9A-A628-4F8B-974E-E71A50CCFA9E}" destId="{BEF27EF2-EF3B-47E0-B917-4F2A92288AE4}" srcOrd="0" destOrd="0" presId="urn:microsoft.com/office/officeart/2005/8/layout/vList2"/>
    <dgm:cxn modelId="{4117D194-A019-49C8-B803-2F6A2941410B}" srcId="{D8D43A9A-A628-4F8B-974E-E71A50CCFA9E}" destId="{B8430520-27A7-4407-B3FC-465F6DA907DD}" srcOrd="0" destOrd="0" parTransId="{B1EA3608-2F40-44CC-9614-D154A3049D7B}" sibTransId="{CC76D7CD-626B-419C-98EE-567413AD360B}"/>
    <dgm:cxn modelId="{B6D2788C-5FAC-4A42-B36C-B3A8CFC3809E}" type="presOf" srcId="{B8430520-27A7-4407-B3FC-465F6DA907DD}" destId="{F407E8EF-5762-4940-AC36-68B968A5742A}" srcOrd="0" destOrd="0" presId="urn:microsoft.com/office/officeart/2005/8/layout/vList2"/>
    <dgm:cxn modelId="{325A58D4-D8AD-40B5-A13D-B8DB0FEF213C}" type="presParOf" srcId="{BEF27EF2-EF3B-47E0-B917-4F2A92288AE4}" destId="{F407E8EF-5762-4940-AC36-68B968A5742A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5037234-CD6F-42DA-9178-404307601F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EE000A-AF35-457E-8309-B8EC6EA16AB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Итоги муниципальной программы «Обеспечение населения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района Нижегородской области качественными услугами в сфере жилищно-коммунального хозяйства и транспортного обслуживания» на 2015-2017 годы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C749E0BC-366A-444E-8C11-BBC9AB5F9007}" type="parTrans" cxnId="{0F429B4C-5D7D-4661-B450-7487D7DF8979}">
      <dgm:prSet/>
      <dgm:spPr/>
      <dgm:t>
        <a:bodyPr/>
        <a:lstStyle/>
        <a:p>
          <a:endParaRPr lang="ru-RU"/>
        </a:p>
      </dgm:t>
    </dgm:pt>
    <dgm:pt modelId="{8128FBEB-1438-4204-9F98-610A5216EB95}" type="sibTrans" cxnId="{0F429B4C-5D7D-4661-B450-7487D7DF8979}">
      <dgm:prSet/>
      <dgm:spPr/>
      <dgm:t>
        <a:bodyPr/>
        <a:lstStyle/>
        <a:p>
          <a:endParaRPr lang="ru-RU"/>
        </a:p>
      </dgm:t>
    </dgm:pt>
    <dgm:pt modelId="{3261237A-C538-40F4-8151-E7DB5812A4E5}" type="pres">
      <dgm:prSet presAssocID="{E5037234-CD6F-42DA-9178-404307601F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C14B8F-8217-46AB-8F55-1602CC15FB75}" type="pres">
      <dgm:prSet presAssocID="{3BEE000A-AF35-457E-8309-B8EC6EA16ABD}" presName="parentText" presStyleLbl="node1" presStyleIdx="0" presStyleCnt="1" custScaleY="390287" custLinFactNeighborX="-348" custLinFactNeighborY="-67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29541A-7BAE-46E4-83C8-2AEEC19D16E2}" type="presOf" srcId="{E5037234-CD6F-42DA-9178-404307601FEC}" destId="{3261237A-C538-40F4-8151-E7DB5812A4E5}" srcOrd="0" destOrd="0" presId="urn:microsoft.com/office/officeart/2005/8/layout/vList2"/>
    <dgm:cxn modelId="{6FB00976-8A15-4206-ABF7-92C1B5FEBA66}" type="presOf" srcId="{3BEE000A-AF35-457E-8309-B8EC6EA16ABD}" destId="{CAC14B8F-8217-46AB-8F55-1602CC15FB75}" srcOrd="0" destOrd="0" presId="urn:microsoft.com/office/officeart/2005/8/layout/vList2"/>
    <dgm:cxn modelId="{0F429B4C-5D7D-4661-B450-7487D7DF8979}" srcId="{E5037234-CD6F-42DA-9178-404307601FEC}" destId="{3BEE000A-AF35-457E-8309-B8EC6EA16ABD}" srcOrd="0" destOrd="0" parTransId="{C749E0BC-366A-444E-8C11-BBC9AB5F9007}" sibTransId="{8128FBEB-1438-4204-9F98-610A5216EB95}"/>
    <dgm:cxn modelId="{D8544F8D-1554-4D89-B5A5-FBE64B8609EA}" type="presParOf" srcId="{3261237A-C538-40F4-8151-E7DB5812A4E5}" destId="{CAC14B8F-8217-46AB-8F55-1602CC15FB75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/>
            <a:t>Поддержка сельскохозяйственного производства в 2015 году</a:t>
          </a:r>
          <a:endParaRPr lang="ru-RU" sz="2400" b="1" dirty="0"/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/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/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2FF627E1-4E15-4997-A82E-FB2EFA92A4E2}" type="presOf" srcId="{D2BE81CE-2E07-4C6A-96DF-2A7A00B88C02}" destId="{C31EDCAE-161D-4C87-86E4-B7FC5EDAC3BC}" srcOrd="0" destOrd="0" presId="urn:microsoft.com/office/officeart/2005/8/layout/vList2"/>
    <dgm:cxn modelId="{C3602452-3072-4E1C-A811-932613DA6F4A}" type="presOf" srcId="{FBF18CAF-D69E-4074-9FB6-8CFAD52FD9A8}" destId="{8143A01D-B7A7-4D87-9B91-4941743D5C7C}" srcOrd="0" destOrd="0" presId="urn:microsoft.com/office/officeart/2005/8/layout/vList2"/>
    <dgm:cxn modelId="{7578859D-BA92-48C4-9378-406A07BA27C7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936CDF3-E8EC-48C7-BE77-6BA80D907F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189AAB-6E58-4F87-A2BD-A7BB3B77DAB7}">
      <dgm:prSet custT="1"/>
      <dgm:spPr/>
      <dgm:t>
        <a:bodyPr/>
        <a:lstStyle/>
        <a:p>
          <a:pPr rtl="0"/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Развитие животноводства- 47,5 млн. рублей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1A599360-A705-4FFE-B39A-D147063E1A32}" type="parTrans" cxnId="{7B1E3487-1921-4ECC-9967-3939CA11123C}">
      <dgm:prSet/>
      <dgm:spPr/>
      <dgm:t>
        <a:bodyPr/>
        <a:lstStyle/>
        <a:p>
          <a:endParaRPr lang="ru-RU"/>
        </a:p>
      </dgm:t>
    </dgm:pt>
    <dgm:pt modelId="{2B6066F1-C42A-4E4D-B0D8-32BE5DBE36FE}" type="sibTrans" cxnId="{7B1E3487-1921-4ECC-9967-3939CA11123C}">
      <dgm:prSet/>
      <dgm:spPr/>
      <dgm:t>
        <a:bodyPr/>
        <a:lstStyle/>
        <a:p>
          <a:endParaRPr lang="ru-RU"/>
        </a:p>
      </dgm:t>
    </dgm:pt>
    <dgm:pt modelId="{37C4A69D-4841-420B-9CE7-E35A4E93AAB4}" type="pres">
      <dgm:prSet presAssocID="{F936CDF3-E8EC-48C7-BE77-6BA80D907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410CB2-7AFF-4814-AAF5-537FDBEF5481}" type="pres">
      <dgm:prSet presAssocID="{47189AAB-6E58-4F87-A2BD-A7BB3B77DAB7}" presName="parentText" presStyleLbl="node1" presStyleIdx="0" presStyleCnt="1" custLinFactY="-100000" custLinFactNeighborX="-1351" custLinFactNeighborY="-1789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1E3487-1921-4ECC-9967-3939CA11123C}" srcId="{F936CDF3-E8EC-48C7-BE77-6BA80D907F5C}" destId="{47189AAB-6E58-4F87-A2BD-A7BB3B77DAB7}" srcOrd="0" destOrd="0" parTransId="{1A599360-A705-4FFE-B39A-D147063E1A32}" sibTransId="{2B6066F1-C42A-4E4D-B0D8-32BE5DBE36FE}"/>
    <dgm:cxn modelId="{BE2DE8F3-CE12-4ADB-9EA4-C20C565335A0}" type="presOf" srcId="{47189AAB-6E58-4F87-A2BD-A7BB3B77DAB7}" destId="{91410CB2-7AFF-4814-AAF5-537FDBEF5481}" srcOrd="0" destOrd="0" presId="urn:microsoft.com/office/officeart/2005/8/layout/vList2"/>
    <dgm:cxn modelId="{58624CFE-5D57-49FA-BC97-3F94CFE4D872}" type="presOf" srcId="{F936CDF3-E8EC-48C7-BE77-6BA80D907F5C}" destId="{37C4A69D-4841-420B-9CE7-E35A4E93AAB4}" srcOrd="0" destOrd="0" presId="urn:microsoft.com/office/officeart/2005/8/layout/vList2"/>
    <dgm:cxn modelId="{A79CA54F-DAC8-4CB2-B1E4-1E0C0DB93967}" type="presParOf" srcId="{37C4A69D-4841-420B-9CE7-E35A4E93AAB4}" destId="{91410CB2-7AFF-4814-AAF5-537FDBEF5481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D43FDF4-BC63-4684-BCD8-BDEBB42ECE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3AD1EF7-F852-4940-AD2C-82C9461AB127}">
      <dgm:prSet custT="1"/>
      <dgm:spPr/>
      <dgm:t>
        <a:bodyPr/>
        <a:lstStyle/>
        <a:p>
          <a:pPr algn="just" rtl="0"/>
          <a:r>
            <a:rPr lang="ru-RU" sz="16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2015 году – 62,7 млн. рублей</a:t>
          </a:r>
          <a:endParaRPr lang="ru-RU" sz="1600" b="1" i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169287-B513-4E24-A457-50952123B3D1}" type="parTrans" cxnId="{19A1CBF5-BDC8-4C89-AC8D-CE8B75F16E65}">
      <dgm:prSet/>
      <dgm:spPr/>
      <dgm:t>
        <a:bodyPr/>
        <a:lstStyle/>
        <a:p>
          <a:endParaRPr lang="ru-RU"/>
        </a:p>
      </dgm:t>
    </dgm:pt>
    <dgm:pt modelId="{E20F2116-A900-487B-AD75-0D6B89238B5F}" type="sibTrans" cxnId="{19A1CBF5-BDC8-4C89-AC8D-CE8B75F16E65}">
      <dgm:prSet/>
      <dgm:spPr/>
      <dgm:t>
        <a:bodyPr/>
        <a:lstStyle/>
        <a:p>
          <a:endParaRPr lang="ru-RU"/>
        </a:p>
      </dgm:t>
    </dgm:pt>
    <dgm:pt modelId="{BD03FD08-F807-449D-80DA-D60F4B455B94}" type="pres">
      <dgm:prSet presAssocID="{8D43FDF4-BC63-4684-BCD8-BDEBB42EC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3C7B2-FDAC-4BE5-8931-3106AC7BBEF3}" type="pres">
      <dgm:prSet presAssocID="{13AD1EF7-F852-4940-AD2C-82C9461AB127}" presName="parentText" presStyleLbl="node1" presStyleIdx="0" presStyleCnt="1" custLinFactNeighborX="1351" custLinFactNeighborY="198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81103B-92A0-49ED-970C-38015C11211C}" type="presOf" srcId="{13AD1EF7-F852-4940-AD2C-82C9461AB127}" destId="{81D3C7B2-FDAC-4BE5-8931-3106AC7BBEF3}" srcOrd="0" destOrd="0" presId="urn:microsoft.com/office/officeart/2005/8/layout/vList2"/>
    <dgm:cxn modelId="{818F96EA-2098-4E67-AB1B-C89B1F4E3385}" type="presOf" srcId="{8D43FDF4-BC63-4684-BCD8-BDEBB42ECE5C}" destId="{BD03FD08-F807-449D-80DA-D60F4B455B94}" srcOrd="0" destOrd="0" presId="urn:microsoft.com/office/officeart/2005/8/layout/vList2"/>
    <dgm:cxn modelId="{19A1CBF5-BDC8-4C89-AC8D-CE8B75F16E65}" srcId="{8D43FDF4-BC63-4684-BCD8-BDEBB42ECE5C}" destId="{13AD1EF7-F852-4940-AD2C-82C9461AB127}" srcOrd="0" destOrd="0" parTransId="{5E169287-B513-4E24-A457-50952123B3D1}" sibTransId="{E20F2116-A900-487B-AD75-0D6B89238B5F}"/>
    <dgm:cxn modelId="{030B5C46-9A6F-4CF8-B964-899B13EDE2FA}" type="presParOf" srcId="{BD03FD08-F807-449D-80DA-D60F4B455B94}" destId="{81D3C7B2-FDAC-4BE5-8931-3106AC7BBEF3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4B588C0-D979-4EE8-BF2A-1FFC0D775EE8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45C6191-10D8-436F-8133-2180851589AE}">
      <dgm:prSet custT="1"/>
      <dgm:spPr/>
      <dgm:t>
        <a:bodyPr/>
        <a:lstStyle/>
        <a:p>
          <a:pPr rtl="0"/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Развитие растениеводства- 14,9 млн. рублей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C6C0931E-CD17-4910-BEC1-41A28E2CD39B}" type="parTrans" cxnId="{7F0423AF-BD2C-494E-BFDE-37F21F2040BE}">
      <dgm:prSet/>
      <dgm:spPr/>
      <dgm:t>
        <a:bodyPr/>
        <a:lstStyle/>
        <a:p>
          <a:endParaRPr lang="ru-RU"/>
        </a:p>
      </dgm:t>
    </dgm:pt>
    <dgm:pt modelId="{5621201F-949D-4730-B973-B1EFE2EEA3FF}" type="sibTrans" cxnId="{7F0423AF-BD2C-494E-BFDE-37F21F2040BE}">
      <dgm:prSet/>
      <dgm:spPr/>
      <dgm:t>
        <a:bodyPr/>
        <a:lstStyle/>
        <a:p>
          <a:endParaRPr lang="ru-RU"/>
        </a:p>
      </dgm:t>
    </dgm:pt>
    <dgm:pt modelId="{9EED0B9D-3AA9-493E-B6CA-D8060F7CED7D}" type="pres">
      <dgm:prSet presAssocID="{D4B588C0-D979-4EE8-BF2A-1FFC0D775E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68A13A-E422-439D-B740-4CBD586D2AB7}" type="pres">
      <dgm:prSet presAssocID="{045C6191-10D8-436F-8133-2180851589AE}" presName="parentText" presStyleLbl="node1" presStyleIdx="0" presStyleCnt="1" custScaleX="100000" custLinFactNeighborY="700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88EB09-1B75-4C3C-A29F-88356F5ABC10}" type="presOf" srcId="{D4B588C0-D979-4EE8-BF2A-1FFC0D775EE8}" destId="{9EED0B9D-3AA9-493E-B6CA-D8060F7CED7D}" srcOrd="0" destOrd="0" presId="urn:microsoft.com/office/officeart/2005/8/layout/vList2"/>
    <dgm:cxn modelId="{7F0423AF-BD2C-494E-BFDE-37F21F2040BE}" srcId="{D4B588C0-D979-4EE8-BF2A-1FFC0D775EE8}" destId="{045C6191-10D8-436F-8133-2180851589AE}" srcOrd="0" destOrd="0" parTransId="{C6C0931E-CD17-4910-BEC1-41A28E2CD39B}" sibTransId="{5621201F-949D-4730-B973-B1EFE2EEA3FF}"/>
    <dgm:cxn modelId="{A71189CD-50BE-47D4-98F2-C57A34AC5787}" type="presOf" srcId="{045C6191-10D8-436F-8133-2180851589AE}" destId="{2F68A13A-E422-439D-B740-4CBD586D2AB7}" srcOrd="0" destOrd="0" presId="urn:microsoft.com/office/officeart/2005/8/layout/vList2"/>
    <dgm:cxn modelId="{31374B16-851D-45E5-BDE4-EB286E87BFD5}" type="presParOf" srcId="{9EED0B9D-3AA9-493E-B6CA-D8060F7CED7D}" destId="{2F68A13A-E422-439D-B740-4CBD586D2AB7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5DB34CF-1E4A-4248-B74A-85ACED96A8F5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814179D-1EFB-4408-955D-83FE924BB17B}">
      <dgm:prSet custT="1"/>
      <dgm:spPr/>
      <dgm:t>
        <a:bodyPr/>
        <a:lstStyle/>
        <a:p>
          <a:pPr rtl="0"/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Другие виды поддержки- 0,3 млн. рублей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FD015D95-6940-4C22-A094-818FF9D9B414}" type="parTrans" cxnId="{F9EBCFFC-7D98-4D0F-8F5E-6537687DE0A0}">
      <dgm:prSet/>
      <dgm:spPr/>
      <dgm:t>
        <a:bodyPr/>
        <a:lstStyle/>
        <a:p>
          <a:endParaRPr lang="ru-RU"/>
        </a:p>
      </dgm:t>
    </dgm:pt>
    <dgm:pt modelId="{1F9B4ACA-1933-4334-A1D1-FFD5116FF888}" type="sibTrans" cxnId="{F9EBCFFC-7D98-4D0F-8F5E-6537687DE0A0}">
      <dgm:prSet/>
      <dgm:spPr/>
      <dgm:t>
        <a:bodyPr/>
        <a:lstStyle/>
        <a:p>
          <a:endParaRPr lang="ru-RU"/>
        </a:p>
      </dgm:t>
    </dgm:pt>
    <dgm:pt modelId="{6BD1DC1D-F2B4-4B3E-AFC7-75C74C0BE2A0}" type="pres">
      <dgm:prSet presAssocID="{F5DB34CF-1E4A-4248-B74A-85ACED96A8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5C2B4-D2E2-477A-BFAE-456650DE7BC8}" type="pres">
      <dgm:prSet presAssocID="{C814179D-1EFB-4408-955D-83FE924BB17B}" presName="parentText" presStyleLbl="node1" presStyleIdx="0" presStyleCnt="1" custScaleY="76929" custLinFactNeighborX="-2703" custLinFactNeighborY="779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EBCFFC-7D98-4D0F-8F5E-6537687DE0A0}" srcId="{F5DB34CF-1E4A-4248-B74A-85ACED96A8F5}" destId="{C814179D-1EFB-4408-955D-83FE924BB17B}" srcOrd="0" destOrd="0" parTransId="{FD015D95-6940-4C22-A094-818FF9D9B414}" sibTransId="{1F9B4ACA-1933-4334-A1D1-FFD5116FF888}"/>
    <dgm:cxn modelId="{D1D486F6-DF49-4155-9955-70DBD565B60E}" type="presOf" srcId="{F5DB34CF-1E4A-4248-B74A-85ACED96A8F5}" destId="{6BD1DC1D-F2B4-4B3E-AFC7-75C74C0BE2A0}" srcOrd="0" destOrd="0" presId="urn:microsoft.com/office/officeart/2005/8/layout/vList2"/>
    <dgm:cxn modelId="{F335C077-31DD-4421-9DCA-DFBF122108FB}" type="presOf" srcId="{C814179D-1EFB-4408-955D-83FE924BB17B}" destId="{F935C2B4-D2E2-477A-BFAE-456650DE7BC8}" srcOrd="0" destOrd="0" presId="urn:microsoft.com/office/officeart/2005/8/layout/vList2"/>
    <dgm:cxn modelId="{9666CE6B-56F8-44B7-B293-C3C6B80A43EE}" type="presParOf" srcId="{6BD1DC1D-F2B4-4B3E-AFC7-75C74C0BE2A0}" destId="{F935C2B4-D2E2-477A-BFAE-456650DE7BC8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2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02FDED4-B473-4497-9F4F-A10B2B3D06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BF8530-B876-4EA8-8753-E341D790299B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500" b="1" dirty="0" smtClean="0">
              <a:latin typeface="Times New Roman" pitchFamily="18" charset="0"/>
              <a:cs typeface="Times New Roman" pitchFamily="18" charset="0"/>
            </a:rPr>
            <a:t>Финансовая помощь бюджетам поселений на исполнение собственных полномочий в 2015 году</a:t>
          </a:r>
          <a:endParaRPr lang="ru-RU" sz="2500" b="1" dirty="0">
            <a:latin typeface="Times New Roman" pitchFamily="18" charset="0"/>
            <a:cs typeface="Times New Roman" pitchFamily="18" charset="0"/>
          </a:endParaRPr>
        </a:p>
      </dgm:t>
    </dgm:pt>
    <dgm:pt modelId="{4056ECCB-2E55-42CF-A216-9F5C96ECDE48}" type="parTrans" cxnId="{DB8ADBBE-5DAD-4189-A1A7-0E8B4B17425D}">
      <dgm:prSet/>
      <dgm:spPr/>
      <dgm:t>
        <a:bodyPr/>
        <a:lstStyle/>
        <a:p>
          <a:endParaRPr lang="ru-RU"/>
        </a:p>
      </dgm:t>
    </dgm:pt>
    <dgm:pt modelId="{88F00DFA-A3E6-4CC2-AD36-2BEEF3490A79}" type="sibTrans" cxnId="{DB8ADBBE-5DAD-4189-A1A7-0E8B4B17425D}">
      <dgm:prSet/>
      <dgm:spPr/>
      <dgm:t>
        <a:bodyPr/>
        <a:lstStyle/>
        <a:p>
          <a:endParaRPr lang="ru-RU"/>
        </a:p>
      </dgm:t>
    </dgm:pt>
    <dgm:pt modelId="{B3266DEE-6A4B-4AF5-9D4B-1CDD5A01D09E}" type="pres">
      <dgm:prSet presAssocID="{302FDED4-B473-4497-9F4F-A10B2B3D06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9930CE-D79E-49C8-93BD-EAFFA898583E}" type="pres">
      <dgm:prSet presAssocID="{BFBF8530-B876-4EA8-8753-E341D790299B}" presName="parentText" presStyleLbl="node1" presStyleIdx="0" presStyleCnt="1" custScaleY="79391" custLinFactNeighborX="-749" custLinFactNeighborY="-99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8ADBBE-5DAD-4189-A1A7-0E8B4B17425D}" srcId="{302FDED4-B473-4497-9F4F-A10B2B3D06AF}" destId="{BFBF8530-B876-4EA8-8753-E341D790299B}" srcOrd="0" destOrd="0" parTransId="{4056ECCB-2E55-42CF-A216-9F5C96ECDE48}" sibTransId="{88F00DFA-A3E6-4CC2-AD36-2BEEF3490A79}"/>
    <dgm:cxn modelId="{EF1F28B5-DBF7-4A47-B0C9-6AA91AAC302D}" type="presOf" srcId="{302FDED4-B473-4497-9F4F-A10B2B3D06AF}" destId="{B3266DEE-6A4B-4AF5-9D4B-1CDD5A01D09E}" srcOrd="0" destOrd="0" presId="urn:microsoft.com/office/officeart/2005/8/layout/vList2"/>
    <dgm:cxn modelId="{99874AE8-0916-4174-A95B-9112F84659CB}" type="presOf" srcId="{BFBF8530-B876-4EA8-8753-E341D790299B}" destId="{6A9930CE-D79E-49C8-93BD-EAFFA898583E}" srcOrd="0" destOrd="0" presId="urn:microsoft.com/office/officeart/2005/8/layout/vList2"/>
    <dgm:cxn modelId="{BD1B6905-A660-40E2-B26D-713CC16F623E}" type="presParOf" srcId="{B3266DEE-6A4B-4AF5-9D4B-1CDD5A01D09E}" destId="{6A9930CE-D79E-49C8-93BD-EAFFA898583E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19DD7D4-AE6A-444B-B4D2-4F8C8A414C51}" type="presOf" srcId="{E79B93FC-A115-4836-A02B-6E3717CB6F4B}" destId="{A8C40659-6CFA-4CB0-BC42-7075CFC5B57E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9676A-D7DF-4021-926C-E0DC45FFEA9B}">
      <dsp:nvSpPr>
        <dsp:cNvPr id="0" name=""/>
        <dsp:cNvSpPr/>
      </dsp:nvSpPr>
      <dsp:spPr>
        <a:xfrm>
          <a:off x="971525" y="3400446"/>
          <a:ext cx="1428800" cy="100802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32 тыс. рублей </a:t>
          </a:r>
        </a:p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на 1 жителя</a:t>
          </a:r>
          <a:endParaRPr lang="ru-RU" sz="1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20733" y="3449654"/>
        <a:ext cx="1330384" cy="9096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9676A-D7DF-4021-926C-E0DC45FFEA9B}">
      <dsp:nvSpPr>
        <dsp:cNvPr id="0" name=""/>
        <dsp:cNvSpPr/>
      </dsp:nvSpPr>
      <dsp:spPr>
        <a:xfrm>
          <a:off x="0" y="0"/>
          <a:ext cx="1427365" cy="10001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35 тыс. рублей </a:t>
          </a:r>
        </a:p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на 1 жителя</a:t>
          </a:r>
          <a:endParaRPr lang="ru-RU" sz="1500" kern="1200" dirty="0"/>
        </a:p>
      </dsp:txBody>
      <dsp:txXfrm>
        <a:off x="48822" y="48822"/>
        <a:ext cx="1329721" cy="9024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A4C33-E25A-4F25-BB4C-C0EE3B98AD35}">
      <dsp:nvSpPr>
        <dsp:cNvPr id="0" name=""/>
        <dsp:cNvSpPr/>
      </dsp:nvSpPr>
      <dsp:spPr>
        <a:xfrm>
          <a:off x="0" y="127484"/>
          <a:ext cx="4829179" cy="88803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Сколько бюджетных средств было направлено на образование 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350" y="170834"/>
        <a:ext cx="4742479" cy="80133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5333"/>
          <a:ext cx="8229599" cy="78623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Достигнутые результаты в образовании в 2014-2015 годах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381" y="43714"/>
        <a:ext cx="8152837" cy="70947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63B0C2-F117-49E6-BC29-8394FB97A5C9}">
      <dsp:nvSpPr>
        <dsp:cNvPr id="0" name=""/>
        <dsp:cNvSpPr/>
      </dsp:nvSpPr>
      <dsp:spPr>
        <a:xfrm>
          <a:off x="0" y="153"/>
          <a:ext cx="8229599" cy="868039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Достигнутые результаты в сфере физической культуры и спорта в 2013-2015 годах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74" y="42527"/>
        <a:ext cx="8144851" cy="78329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468D3-A1FF-4858-82B0-DDACD666AD74}">
      <dsp:nvSpPr>
        <dsp:cNvPr id="0" name=""/>
        <dsp:cNvSpPr/>
      </dsp:nvSpPr>
      <dsp:spPr>
        <a:xfrm>
          <a:off x="0" y="200"/>
          <a:ext cx="8229599" cy="93938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19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2015-2017 годы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57" y="46057"/>
        <a:ext cx="8137885" cy="84766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468D3-A1FF-4858-82B0-DDACD666AD74}">
      <dsp:nvSpPr>
        <dsp:cNvPr id="0" name=""/>
        <dsp:cNvSpPr/>
      </dsp:nvSpPr>
      <dsp:spPr>
        <a:xfrm>
          <a:off x="0" y="0"/>
          <a:ext cx="8229599" cy="93938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</a:t>
          </a:r>
          <a:r>
            <a:rPr lang="ru-RU" sz="19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период 2015-2017 годы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57" y="45857"/>
        <a:ext cx="8137885" cy="84766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7E8EF-5762-4940-AC36-68B968A5742A}">
      <dsp:nvSpPr>
        <dsp:cNvPr id="0" name=""/>
        <dsp:cNvSpPr/>
      </dsp:nvSpPr>
      <dsp:spPr>
        <a:xfrm>
          <a:off x="0" y="18088"/>
          <a:ext cx="8229599" cy="832168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«Обеспечение безопасности жизни населения </a:t>
          </a:r>
          <a:r>
            <a:rPr lang="ru-RU" sz="19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области» на 2015-2017 годы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623" y="58711"/>
        <a:ext cx="8148353" cy="75092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14B8F-8217-46AB-8F55-1602CC15FB75}">
      <dsp:nvSpPr>
        <dsp:cNvPr id="0" name=""/>
        <dsp:cNvSpPr/>
      </dsp:nvSpPr>
      <dsp:spPr>
        <a:xfrm>
          <a:off x="0" y="43938"/>
          <a:ext cx="8229599" cy="88957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Итоги муниципальной программы «Обеспечение населения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Княгининского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района Нижегородской области качественными услугами в сфере жилищно-коммунального хозяйства и транспортного обслуживания» на 2015-2017 годы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425" y="87363"/>
        <a:ext cx="8142749" cy="80272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5"/>
          <a:ext cx="7043758" cy="796376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Поддержка сельскохозяйственного производства в 2015 году</a:t>
          </a:r>
          <a:endParaRPr lang="ru-RU" sz="2400" b="1" kern="1200" dirty="0"/>
        </a:p>
      </dsp:txBody>
      <dsp:txXfrm>
        <a:off x="38876" y="39141"/>
        <a:ext cx="6966006" cy="71862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10CB2-7AFF-4814-AAF5-537FDBEF5481}">
      <dsp:nvSpPr>
        <dsp:cNvPr id="0" name=""/>
        <dsp:cNvSpPr/>
      </dsp:nvSpPr>
      <dsp:spPr>
        <a:xfrm>
          <a:off x="0" y="0"/>
          <a:ext cx="4429155" cy="842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Развитие животноводства- 67,9 млн. рублей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123" y="41123"/>
        <a:ext cx="4346909" cy="76015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3C7B2-FDAC-4BE5-8931-3106AC7BBEF3}">
      <dsp:nvSpPr>
        <dsp:cNvPr id="0" name=""/>
        <dsp:cNvSpPr/>
      </dsp:nvSpPr>
      <dsp:spPr>
        <a:xfrm>
          <a:off x="0" y="181"/>
          <a:ext cx="5214973" cy="78563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2014 году - 85,6 млн. рублей</a:t>
          </a:r>
          <a:endParaRPr lang="ru-RU" sz="1600" b="1" i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52" y="38533"/>
        <a:ext cx="5138269" cy="70893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8A13A-E422-439D-B740-4CBD586D2AB7}">
      <dsp:nvSpPr>
        <dsp:cNvPr id="0" name=""/>
        <dsp:cNvSpPr/>
      </dsp:nvSpPr>
      <dsp:spPr>
        <a:xfrm>
          <a:off x="0" y="665"/>
          <a:ext cx="4429155" cy="85659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Развитие растениеводства- 16,1 млн. рублей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815" y="42480"/>
        <a:ext cx="4345525" cy="77296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5C2B4-D2E2-477A-BFAE-456650DE7BC8}">
      <dsp:nvSpPr>
        <dsp:cNvPr id="0" name=""/>
        <dsp:cNvSpPr/>
      </dsp:nvSpPr>
      <dsp:spPr>
        <a:xfrm>
          <a:off x="0" y="95"/>
          <a:ext cx="4429155" cy="8571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Другие виды поддержки- 1,6 млн. рублей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843" y="41938"/>
        <a:ext cx="4345469" cy="77347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930CE-D79E-49C8-93BD-EAFFA898583E}">
      <dsp:nvSpPr>
        <dsp:cNvPr id="0" name=""/>
        <dsp:cNvSpPr/>
      </dsp:nvSpPr>
      <dsp:spPr>
        <a:xfrm>
          <a:off x="0" y="0"/>
          <a:ext cx="8229599" cy="86794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imes New Roman" pitchFamily="18" charset="0"/>
              <a:cs typeface="Times New Roman" pitchFamily="18" charset="0"/>
            </a:rPr>
            <a:t>Финансовая помощь бюджетам поселений на исполнение собственных полномочий в 2014 году</a:t>
          </a:r>
          <a:endParaRPr lang="ru-RU" sz="2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69" y="42369"/>
        <a:ext cx="8144861" cy="78320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0.47336</cdr:x>
      <cdr:y>0.23538</cdr:y>
    </cdr:from>
    <cdr:to>
      <cdr:x>0.65166</cdr:x>
      <cdr:y>0.33084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11726" y="1065300"/>
          <a:ext cx="72008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2968,0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0.74081</cdr:x>
      <cdr:y>0.20356</cdr:y>
    </cdr:from>
    <cdr:to>
      <cdr:x>0.93694</cdr:x>
      <cdr:y>0.2672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991845" y="921284"/>
          <a:ext cx="792089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3039,8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0.49529</cdr:x>
      <cdr:y>0.23538</cdr:y>
    </cdr:from>
    <cdr:to>
      <cdr:x>0.64202</cdr:x>
      <cdr:y>0.31493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00278" y="1065299"/>
          <a:ext cx="592580" cy="360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247,0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0.76062</cdr:x>
      <cdr:y>0.23676</cdr:y>
    </cdr:from>
    <cdr:to>
      <cdr:x>0.91982</cdr:x>
      <cdr:y>0.2999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71834" y="1071570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253,3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0.18794</cdr:x>
      <cdr:y>0.55358</cdr:y>
    </cdr:from>
    <cdr:to>
      <cdr:x>0.38407</cdr:x>
      <cdr:y>0.63312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59028" y="2505460"/>
          <a:ext cx="79208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713,5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0.4882</cdr:x>
      <cdr:y>0.12401</cdr:y>
    </cdr:from>
    <cdr:to>
      <cdr:x>0.6474</cdr:x>
      <cdr:y>0.20356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71645" y="561245"/>
          <a:ext cx="642945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799,6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0.77122</cdr:x>
      <cdr:y>0.11996</cdr:y>
    </cdr:from>
    <cdr:to>
      <cdr:x>0.93042</cdr:x>
      <cdr:y>0.18309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114668" y="542916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803,1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0.21292</cdr:x>
      <cdr:y>0.40407</cdr:y>
    </cdr:from>
    <cdr:to>
      <cdr:x>0.39122</cdr:x>
      <cdr:y>0.48362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59905" y="1828801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503,5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0.48037</cdr:x>
      <cdr:y>0.18133</cdr:y>
    </cdr:from>
    <cdr:to>
      <cdr:x>0.64084</cdr:x>
      <cdr:y>0.26088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40025" y="820688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778,3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0.75944</cdr:x>
      <cdr:y>0.24497</cdr:y>
    </cdr:from>
    <cdr:to>
      <cdr:x>0.90829</cdr:x>
      <cdr:y>0.30861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67074" y="1108720"/>
          <a:ext cx="60114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724,1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0.19869</cdr:x>
      <cdr:y>0.34043</cdr:y>
    </cdr:from>
    <cdr:to>
      <cdr:x>0.37699</cdr:x>
      <cdr:y>0.42229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02432" y="1540768"/>
          <a:ext cx="720079" cy="3704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159,7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0.4882</cdr:x>
      <cdr:y>0.1336</cdr:y>
    </cdr:from>
    <cdr:to>
      <cdr:x>0.6474</cdr:x>
      <cdr:y>0.19724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71645" y="604665"/>
          <a:ext cx="642945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235,4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0.75354</cdr:x>
      <cdr:y>0.48362</cdr:y>
    </cdr:from>
    <cdr:to>
      <cdr:x>0.91274</cdr:x>
      <cdr:y>0.56317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43247" y="2188841"/>
          <a:ext cx="642945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108,8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0.5118</cdr:x>
      <cdr:y>0.22906</cdr:y>
    </cdr:from>
    <cdr:to>
      <cdr:x>0.6765</cdr:x>
      <cdr:y>0.32028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66954" y="1036712"/>
          <a:ext cx="665157" cy="4128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19490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0.77713</cdr:x>
      <cdr:y>0.24623</cdr:y>
    </cdr:from>
    <cdr:to>
      <cdr:x>0.91864</cdr:x>
      <cdr:y>0.29358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38510" y="1114420"/>
          <a:ext cx="57150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0.75944</cdr:x>
      <cdr:y>0.21315</cdr:y>
    </cdr:from>
    <cdr:to>
      <cdr:x>0.93633</cdr:x>
      <cdr:y>0.30936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67074" y="964704"/>
          <a:ext cx="714388" cy="435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20503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0.12673</cdr:x>
      <cdr:y>0.19888</cdr:y>
    </cdr:from>
    <cdr:to>
      <cdr:x>0.20486</cdr:x>
      <cdr:y>0.26201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42936" y="900124"/>
          <a:ext cx="642971" cy="2857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103,9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0.58681</cdr:x>
      <cdr:y>0.11996</cdr:y>
    </cdr:from>
    <cdr:to>
      <cdr:x>0.68229</cdr:x>
      <cdr:y>0.19888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829212" y="542916"/>
          <a:ext cx="78576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117,5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0.13541</cdr:x>
      <cdr:y>0.71975</cdr:y>
    </cdr:from>
    <cdr:to>
      <cdr:x>0.20486</cdr:x>
      <cdr:y>0.78289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14404" y="3257560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10,6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0.71975</cdr:y>
    </cdr:from>
    <cdr:to>
      <cdr:x>0.43056</cdr:x>
      <cdr:y>0.79867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8" y="3257560"/>
          <a:ext cx="642979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9,3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0.56076</cdr:x>
      <cdr:y>0.73553</cdr:y>
    </cdr:from>
    <cdr:to>
      <cdr:x>0.63889</cdr:x>
      <cdr:y>0.81445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14830" y="3328998"/>
          <a:ext cx="642979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9,2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0.23585</cdr:x>
      <cdr:y>0.05273</cdr:y>
    </cdr:from>
    <cdr:to>
      <cdr:x>0.33962</cdr:x>
      <cdr:y>0.12305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85950" y="214314"/>
          <a:ext cx="78581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103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0.16981</cdr:x>
      <cdr:y>0.33399</cdr:y>
    </cdr:from>
    <cdr:to>
      <cdr:x>0.24528</cdr:x>
      <cdr:y>0.40431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85884" y="1357322"/>
          <a:ext cx="571504" cy="285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58,6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0.42453</cdr:x>
      <cdr:y>0.6504</cdr:y>
    </cdr:from>
    <cdr:to>
      <cdr:x>0.5</cdr:x>
      <cdr:y>0.73829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14710" y="2643206"/>
          <a:ext cx="571504" cy="357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</cdr:x>
      <cdr:y>0.66797</cdr:y>
    </cdr:from>
    <cdr:to>
      <cdr:x>0.57547</cdr:x>
      <cdr:y>0.73829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786214" y="2714644"/>
          <a:ext cx="571504" cy="2857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3,7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0.66981</cdr:x>
      <cdr:y>0.6504</cdr:y>
    </cdr:from>
    <cdr:to>
      <cdr:x>0.74528</cdr:x>
      <cdr:y>0.73829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072098" y="2643226"/>
          <a:ext cx="571503" cy="357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6,2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0.74528</cdr:x>
      <cdr:y>0.63282</cdr:y>
    </cdr:from>
    <cdr:to>
      <cdr:x>0.82075</cdr:x>
      <cdr:y>0.72071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643603" y="2571768"/>
          <a:ext cx="571504" cy="357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6,6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0.60697</cdr:x>
      <cdr:y>0.21287</cdr:y>
    </cdr:from>
    <cdr:to>
      <cdr:x>0.73864</cdr:x>
      <cdr:y>0.33146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78872" y="775558"/>
          <a:ext cx="99329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412,4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0.19652</cdr:x>
      <cdr:y>0.33146</cdr:y>
    </cdr:from>
    <cdr:to>
      <cdr:x>0.30152</cdr:x>
      <cdr:y>0.45004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82528" y="1207606"/>
          <a:ext cx="792087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371,1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0.38743</cdr:x>
      <cdr:y>0.07452</cdr:y>
    </cdr:from>
    <cdr:to>
      <cdr:x>0.5019</cdr:x>
      <cdr:y>0.2524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922689" y="271502"/>
          <a:ext cx="86352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431,4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0.49389</cdr:x>
      <cdr:y>0.07986</cdr:y>
    </cdr:from>
    <cdr:to>
      <cdr:x>0.55497</cdr:x>
      <cdr:y>0.1493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43362" y="328601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0.49389</cdr:x>
      <cdr:y>0.09722</cdr:y>
    </cdr:from>
    <cdr:to>
      <cdr:x>0.54625</cdr:x>
      <cdr:y>0.16666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043362" y="400039"/>
          <a:ext cx="42862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0.49389</cdr:x>
      <cdr:y>0.09722</cdr:y>
    </cdr:from>
    <cdr:to>
      <cdr:x>0.55497</cdr:x>
      <cdr:y>0.16666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043362" y="400039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0.60733</cdr:x>
      <cdr:y>0.23611</cdr:y>
    </cdr:from>
    <cdr:to>
      <cdr:x>0.71204</cdr:x>
      <cdr:y>0.34028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972056" y="971543"/>
          <a:ext cx="85725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0.52007</cdr:x>
      <cdr:y>0.7743</cdr:y>
    </cdr:from>
    <cdr:to>
      <cdr:x>0.61605</cdr:x>
      <cdr:y>0.87847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57676" y="3186121"/>
          <a:ext cx="785818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0.70486</cdr:y>
    </cdr:from>
    <cdr:to>
      <cdr:x>0.12216</cdr:x>
      <cdr:y>0.86111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-28604" y="2900369"/>
          <a:ext cx="1000132" cy="642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0.37705</cdr:x>
      <cdr:y>0.19737</cdr:y>
    </cdr:from>
    <cdr:to>
      <cdr:x>0.46721</cdr:x>
      <cdr:y>0.25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86148" y="1071570"/>
          <a:ext cx="78581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10,4%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0.49852</cdr:x>
      <cdr:y>0.06325</cdr:y>
    </cdr:from>
    <cdr:to>
      <cdr:x>0.58049</cdr:x>
      <cdr:y>0.10272</cdr:y>
    </cdr:to>
    <cdr:sp macro="" textlink="">
      <cdr:nvSpPr>
        <cdr:cNvPr id="5" name="TextBox 4"/>
        <cdr:cNvSpPr txBox="1"/>
      </cdr:nvSpPr>
      <cdr:spPr>
        <a:xfrm xmlns:a="http://schemas.openxmlformats.org/drawingml/2006/main" rot="19247676">
          <a:off x="4416013" y="347928"/>
          <a:ext cx="726113" cy="217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0,1%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0.5737</cdr:x>
      <cdr:y>0.11031</cdr:y>
    </cdr:from>
    <cdr:to>
      <cdr:x>0.64747</cdr:x>
      <cdr:y>0.14978</cdr:y>
    </cdr:to>
    <cdr:sp macro="" textlink="">
      <cdr:nvSpPr>
        <cdr:cNvPr id="18" name="TextBox 17"/>
        <cdr:cNvSpPr txBox="1"/>
      </cdr:nvSpPr>
      <cdr:spPr>
        <a:xfrm xmlns:a="http://schemas.openxmlformats.org/drawingml/2006/main" rot="21221393">
          <a:off x="5082019" y="606759"/>
          <a:ext cx="653476" cy="217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0.54839</cdr:x>
      <cdr:y>0.37663</cdr:y>
    </cdr:from>
    <cdr:to>
      <cdr:x>0.63855</cdr:x>
      <cdr:y>0.44241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857752" y="2071702"/>
          <a:ext cx="798698" cy="361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20,9%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0.52459</cdr:x>
      <cdr:y>0.53948</cdr:y>
    </cdr:from>
    <cdr:to>
      <cdr:x>0.61475</cdr:x>
      <cdr:y>0.59211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572032" y="2928958"/>
          <a:ext cx="78581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3,9%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0.17213</cdr:x>
      <cdr:y>0.5</cdr:y>
    </cdr:from>
    <cdr:to>
      <cdr:x>0.31148</cdr:x>
      <cdr:y>0.59211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500198" y="2714644"/>
          <a:ext cx="1214446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40,8%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0.09836</cdr:x>
      <cdr:y>0.25</cdr:y>
    </cdr:from>
    <cdr:to>
      <cdr:x>0.18033</cdr:x>
      <cdr:y>0.31579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857256" y="1357322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8,9%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0.05826</cdr:x>
      <cdr:y>0.11682</cdr:y>
    </cdr:from>
    <cdr:to>
      <cdr:x>0.13203</cdr:x>
      <cdr:y>0.15629</cdr:y>
    </cdr:to>
    <cdr:sp macro="" textlink="">
      <cdr:nvSpPr>
        <cdr:cNvPr id="25" name="TextBox 24"/>
        <cdr:cNvSpPr txBox="1"/>
      </cdr:nvSpPr>
      <cdr:spPr>
        <a:xfrm xmlns:a="http://schemas.openxmlformats.org/drawingml/2006/main" rot="485038">
          <a:off x="516121" y="642601"/>
          <a:ext cx="653475" cy="217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0.22131</cdr:x>
      <cdr:y>0.18421</cdr:y>
    </cdr:from>
    <cdr:to>
      <cdr:x>0.30328</cdr:x>
      <cdr:y>0.23684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1928826" y="1000132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7,6%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0.19532</cdr:x>
      <cdr:y>0.088</cdr:y>
    </cdr:from>
    <cdr:to>
      <cdr:x>0.2609</cdr:x>
      <cdr:y>0.12748</cdr:y>
    </cdr:to>
    <cdr:sp macro="" textlink="">
      <cdr:nvSpPr>
        <cdr:cNvPr id="35" name="TextBox 34"/>
        <cdr:cNvSpPr txBox="1"/>
      </cdr:nvSpPr>
      <cdr:spPr>
        <a:xfrm xmlns:a="http://schemas.openxmlformats.org/drawingml/2006/main" rot="686481">
          <a:off x="1730242" y="484089"/>
          <a:ext cx="580926" cy="217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0,9%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0.32787</cdr:x>
      <cdr:y>0.12987</cdr:y>
    </cdr:from>
    <cdr:to>
      <cdr:x>0.33606</cdr:x>
      <cdr:y>0.17922</cdr:y>
    </cdr:to>
    <cdr:sp macro="" textlink="">
      <cdr:nvSpPr>
        <cdr:cNvPr id="45" name="Прямая соединительная линия 44"/>
        <cdr:cNvSpPr/>
      </cdr:nvSpPr>
      <cdr:spPr>
        <a:xfrm xmlns:a="http://schemas.openxmlformats.org/drawingml/2006/main" flipH="1">
          <a:off x="2857487" y="714380"/>
          <a:ext cx="71438" cy="27145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0.33606</cdr:x>
      <cdr:y>0.11688</cdr:y>
    </cdr:from>
    <cdr:to>
      <cdr:x>0.39344</cdr:x>
      <cdr:y>0.12987</cdr:y>
    </cdr:to>
    <cdr:sp macro="" textlink="">
      <cdr:nvSpPr>
        <cdr:cNvPr id="47" name="Прямая соединительная линия 46"/>
        <cdr:cNvSpPr/>
      </cdr:nvSpPr>
      <cdr:spPr>
        <a:xfrm xmlns:a="http://schemas.openxmlformats.org/drawingml/2006/main" flipV="1">
          <a:off x="2928926" y="642942"/>
          <a:ext cx="500066" cy="7143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0.33606</cdr:x>
      <cdr:y>0.07792</cdr:y>
    </cdr:from>
    <cdr:to>
      <cdr:x>0.40164</cdr:x>
      <cdr:y>0.11688</cdr:y>
    </cdr:to>
    <cdr:sp macro="" textlink="">
      <cdr:nvSpPr>
        <cdr:cNvPr id="48" name="TextBox 47"/>
        <cdr:cNvSpPr txBox="1"/>
      </cdr:nvSpPr>
      <cdr:spPr>
        <a:xfrm xmlns:a="http://schemas.openxmlformats.org/drawingml/2006/main" rot="21264895">
          <a:off x="2976914" y="428615"/>
          <a:ext cx="580926" cy="2143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2,4%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0.37097</cdr:x>
      <cdr:y>0.11688</cdr:y>
    </cdr:from>
    <cdr:to>
      <cdr:x>0.5267</cdr:x>
      <cdr:y>0.18182</cdr:y>
    </cdr:to>
    <cdr:sp macro="" textlink="">
      <cdr:nvSpPr>
        <cdr:cNvPr id="49" name="TextBox 48"/>
        <cdr:cNvSpPr txBox="1"/>
      </cdr:nvSpPr>
      <cdr:spPr>
        <a:xfrm xmlns:a="http://schemas.openxmlformats.org/drawingml/2006/main">
          <a:off x="3286116" y="642942"/>
          <a:ext cx="1379500" cy="3572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300" b="1" dirty="0" smtClean="0">
              <a:latin typeface="Times New Roman" pitchFamily="18" charset="0"/>
              <a:cs typeface="Times New Roman" pitchFamily="18" charset="0"/>
            </a:rPr>
            <a:t>41,8 млн. руб.</a:t>
          </a:r>
          <a:endParaRPr lang="ru-RU" sz="13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0.57377</cdr:x>
      <cdr:y>0.11688</cdr:y>
    </cdr:from>
    <cdr:to>
      <cdr:x>0.68032</cdr:x>
      <cdr:y>0.15584</cdr:y>
    </cdr:to>
    <cdr:sp macro="" textlink="">
      <cdr:nvSpPr>
        <cdr:cNvPr id="64" name="TextBox 63"/>
        <cdr:cNvSpPr txBox="1"/>
      </cdr:nvSpPr>
      <cdr:spPr>
        <a:xfrm xmlns:a="http://schemas.openxmlformats.org/drawingml/2006/main">
          <a:off x="5000628" y="642942"/>
          <a:ext cx="92869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0.54868</cdr:x>
      <cdr:y>0.047</cdr:y>
    </cdr:from>
    <cdr:to>
      <cdr:x>0.68802</cdr:x>
      <cdr:y>0.08596</cdr:y>
    </cdr:to>
    <cdr:sp macro="" textlink="">
      <cdr:nvSpPr>
        <cdr:cNvPr id="65" name="TextBox 64"/>
        <cdr:cNvSpPr txBox="1"/>
      </cdr:nvSpPr>
      <cdr:spPr>
        <a:xfrm xmlns:a="http://schemas.openxmlformats.org/drawingml/2006/main" rot="20370097">
          <a:off x="4860392" y="258546"/>
          <a:ext cx="1234313" cy="2143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0,3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0.5821</cdr:x>
      <cdr:y>0.15421</cdr:y>
    </cdr:from>
    <cdr:to>
      <cdr:x>0.70505</cdr:x>
      <cdr:y>0.20616</cdr:y>
    </cdr:to>
    <cdr:sp macro="" textlink="">
      <cdr:nvSpPr>
        <cdr:cNvPr id="78" name="TextBox 77"/>
        <cdr:cNvSpPr txBox="1"/>
      </cdr:nvSpPr>
      <cdr:spPr>
        <a:xfrm xmlns:a="http://schemas.openxmlformats.org/drawingml/2006/main" rot="21198663">
          <a:off x="5156439" y="848275"/>
          <a:ext cx="1089125" cy="2857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Times New Roman" pitchFamily="18" charset="0"/>
              <a:cs typeface="Times New Roman" pitchFamily="18" charset="0"/>
            </a:rPr>
            <a:t>6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,7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0.58871</cdr:x>
      <cdr:y>0.2987</cdr:y>
    </cdr:from>
    <cdr:to>
      <cdr:x>0.75806</cdr:x>
      <cdr:y>0.38961</cdr:y>
    </cdr:to>
    <cdr:sp macro="" textlink="">
      <cdr:nvSpPr>
        <cdr:cNvPr id="79" name="TextBox 78"/>
        <cdr:cNvSpPr txBox="1"/>
      </cdr:nvSpPr>
      <cdr:spPr>
        <a:xfrm xmlns:a="http://schemas.openxmlformats.org/drawingml/2006/main">
          <a:off x="5214942" y="1643074"/>
          <a:ext cx="1500198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83,5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0.58871</cdr:x>
      <cdr:y>0.67533</cdr:y>
    </cdr:from>
    <cdr:to>
      <cdr:x>0.70968</cdr:x>
      <cdr:y>0.75325</cdr:y>
    </cdr:to>
    <cdr:sp macro="" textlink="">
      <cdr:nvSpPr>
        <cdr:cNvPr id="80" name="TextBox 79"/>
        <cdr:cNvSpPr txBox="1"/>
      </cdr:nvSpPr>
      <cdr:spPr>
        <a:xfrm xmlns:a="http://schemas.openxmlformats.org/drawingml/2006/main">
          <a:off x="5214942" y="3714776"/>
          <a:ext cx="1071570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15,6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0.02419</cdr:x>
      <cdr:y>0.7013</cdr:y>
    </cdr:from>
    <cdr:to>
      <cdr:x>0.16935</cdr:x>
      <cdr:y>0.77922</cdr:y>
    </cdr:to>
    <cdr:sp macro="" textlink="">
      <cdr:nvSpPr>
        <cdr:cNvPr id="81" name="TextBox 80"/>
        <cdr:cNvSpPr txBox="1"/>
      </cdr:nvSpPr>
      <cdr:spPr>
        <a:xfrm xmlns:a="http://schemas.openxmlformats.org/drawingml/2006/main">
          <a:off x="214282" y="3857652"/>
          <a:ext cx="1285884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163,0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0.22078</cdr:y>
    </cdr:from>
    <cdr:to>
      <cdr:x>0.14516</cdr:x>
      <cdr:y>0.27273</cdr:y>
    </cdr:to>
    <cdr:sp macro="" textlink="">
      <cdr:nvSpPr>
        <cdr:cNvPr id="82" name="TextBox 81"/>
        <cdr:cNvSpPr txBox="1"/>
      </cdr:nvSpPr>
      <cdr:spPr>
        <a:xfrm xmlns:a="http://schemas.openxmlformats.org/drawingml/2006/main">
          <a:off x="0" y="1214446"/>
          <a:ext cx="128585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35,5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0.04219</cdr:x>
      <cdr:y>0.07645</cdr:y>
    </cdr:from>
    <cdr:to>
      <cdr:x>0.17928</cdr:x>
      <cdr:y>0.12839</cdr:y>
    </cdr:to>
    <cdr:sp macro="" textlink="">
      <cdr:nvSpPr>
        <cdr:cNvPr id="85" name="TextBox 84"/>
        <cdr:cNvSpPr txBox="1"/>
      </cdr:nvSpPr>
      <cdr:spPr>
        <a:xfrm xmlns:a="http://schemas.openxmlformats.org/drawingml/2006/main" rot="791352">
          <a:off x="373736" y="420524"/>
          <a:ext cx="1214382" cy="2857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9,9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0.27419</cdr:x>
      <cdr:y>0.1039</cdr:y>
    </cdr:from>
    <cdr:to>
      <cdr:x>0.29838</cdr:x>
      <cdr:y>0.16883</cdr:y>
    </cdr:to>
    <cdr:sp macro="" textlink="">
      <cdr:nvSpPr>
        <cdr:cNvPr id="33" name="Прямая соединительная линия 32"/>
        <cdr:cNvSpPr/>
      </cdr:nvSpPr>
      <cdr:spPr>
        <a:xfrm xmlns:a="http://schemas.openxmlformats.org/drawingml/2006/main" rot="16200000" flipV="1">
          <a:off x="2428860" y="571503"/>
          <a:ext cx="214314" cy="35719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0.17876</cdr:x>
      <cdr:y>0.03589</cdr:y>
    </cdr:from>
    <cdr:to>
      <cdr:x>0.29973</cdr:x>
      <cdr:y>0.08784</cdr:y>
    </cdr:to>
    <cdr:sp macro="" textlink="">
      <cdr:nvSpPr>
        <cdr:cNvPr id="39" name="TextBox 38"/>
        <cdr:cNvSpPr txBox="1"/>
      </cdr:nvSpPr>
      <cdr:spPr>
        <a:xfrm xmlns:a="http://schemas.openxmlformats.org/drawingml/2006/main" rot="791270">
          <a:off x="1583495" y="197443"/>
          <a:ext cx="107157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3,7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0.31451</cdr:x>
      <cdr:y>0.06494</cdr:y>
    </cdr:from>
    <cdr:to>
      <cdr:x>0.32258</cdr:x>
      <cdr:y>0.16883</cdr:y>
    </cdr:to>
    <cdr:sp macro="" textlink="">
      <cdr:nvSpPr>
        <cdr:cNvPr id="41" name="Прямая соединительная линия 40"/>
        <cdr:cNvSpPr/>
      </cdr:nvSpPr>
      <cdr:spPr>
        <a:xfrm xmlns:a="http://schemas.openxmlformats.org/drawingml/2006/main" rot="5400000" flipH="1">
          <a:off x="2536017" y="607223"/>
          <a:ext cx="571504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0.30645</cdr:x>
      <cdr:y>0.01299</cdr:y>
    </cdr:from>
    <cdr:to>
      <cdr:x>0.41129</cdr:x>
      <cdr:y>0.06494</cdr:y>
    </cdr:to>
    <cdr:sp macro="" textlink="">
      <cdr:nvSpPr>
        <cdr:cNvPr id="43" name="TextBox 42"/>
        <cdr:cNvSpPr txBox="1"/>
      </cdr:nvSpPr>
      <cdr:spPr>
        <a:xfrm xmlns:a="http://schemas.openxmlformats.org/drawingml/2006/main">
          <a:off x="2714612" y="71438"/>
          <a:ext cx="92869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0.29838</cdr:x>
      <cdr:y>0.01299</cdr:y>
    </cdr:from>
    <cdr:to>
      <cdr:x>0.41935</cdr:x>
      <cdr:y>0.05195</cdr:y>
    </cdr:to>
    <cdr:sp macro="" textlink="">
      <cdr:nvSpPr>
        <cdr:cNvPr id="44" name="TextBox 43"/>
        <cdr:cNvSpPr txBox="1"/>
      </cdr:nvSpPr>
      <cdr:spPr>
        <a:xfrm xmlns:a="http://schemas.openxmlformats.org/drawingml/2006/main" rot="21243539">
          <a:off x="2643174" y="71438"/>
          <a:ext cx="1071570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9,7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0.07258</cdr:x>
      <cdr:y>0.81819</cdr:y>
    </cdr:from>
    <cdr:to>
      <cdr:x>0.6371</cdr:x>
      <cdr:y>0.97403</cdr:y>
    </cdr:to>
    <cdr:sp macro="" textlink="">
      <cdr:nvSpPr>
        <cdr:cNvPr id="46" name="Прямоугольник 45"/>
        <cdr:cNvSpPr/>
      </cdr:nvSpPr>
      <cdr:spPr>
        <a:xfrm xmlns:a="http://schemas.openxmlformats.org/drawingml/2006/main">
          <a:off x="642910" y="4500594"/>
          <a:ext cx="5000660" cy="85725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just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Всего расходов 399,9 млн. рублей, в т.ч. расходы по отраслям социальной сферы – 238,6 млн. рублей (59,7%)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0.20967</cdr:x>
      <cdr:y>0.07792</cdr:y>
    </cdr:from>
    <cdr:to>
      <cdr:x>0.27419</cdr:x>
      <cdr:y>0.1039</cdr:y>
    </cdr:to>
    <cdr:sp macro="" textlink="">
      <cdr:nvSpPr>
        <cdr:cNvPr id="52" name="Прямая соединительная линия 51"/>
        <cdr:cNvSpPr/>
      </cdr:nvSpPr>
      <cdr:spPr>
        <a:xfrm xmlns:a="http://schemas.openxmlformats.org/drawingml/2006/main">
          <a:off x="1857356" y="428628"/>
          <a:ext cx="571504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0.12096</cdr:x>
      <cdr:y>0.16883</cdr:y>
    </cdr:from>
    <cdr:to>
      <cdr:x>0.16658</cdr:x>
      <cdr:y>0.2138</cdr:y>
    </cdr:to>
    <cdr:sp macro="" textlink="">
      <cdr:nvSpPr>
        <cdr:cNvPr id="59" name="Прямая соединительная линия 58"/>
        <cdr:cNvSpPr/>
      </cdr:nvSpPr>
      <cdr:spPr>
        <a:xfrm xmlns:a="http://schemas.openxmlformats.org/drawingml/2006/main" rot="10800000">
          <a:off x="1071498" y="928683"/>
          <a:ext cx="404158" cy="24736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0.12594</cdr:x>
      <cdr:y>0.12987</cdr:y>
    </cdr:from>
    <cdr:to>
      <cdr:x>0.15852</cdr:x>
      <cdr:y>0.22679</cdr:y>
    </cdr:to>
    <cdr:sp macro="" textlink="">
      <cdr:nvSpPr>
        <cdr:cNvPr id="61" name="Прямая соединительная линия 60"/>
        <cdr:cNvSpPr/>
      </cdr:nvSpPr>
      <cdr:spPr>
        <a:xfrm xmlns:a="http://schemas.openxmlformats.org/drawingml/2006/main" rot="16200000" flipV="1">
          <a:off x="993359" y="836637"/>
          <a:ext cx="533108" cy="28859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0.05645</cdr:x>
      <cdr:y>0.1039</cdr:y>
    </cdr:from>
    <cdr:to>
      <cdr:x>0.12903</cdr:x>
      <cdr:y>0.12987</cdr:y>
    </cdr:to>
    <cdr:sp macro="" textlink="">
      <cdr:nvSpPr>
        <cdr:cNvPr id="63" name="Прямая соединительная линия 62"/>
        <cdr:cNvSpPr/>
      </cdr:nvSpPr>
      <cdr:spPr>
        <a:xfrm xmlns:a="http://schemas.openxmlformats.org/drawingml/2006/main" rot="10800000">
          <a:off x="500034" y="571504"/>
          <a:ext cx="642942" cy="14287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0.51613</cdr:x>
      <cdr:y>0.14286</cdr:y>
    </cdr:from>
    <cdr:to>
      <cdr:x>0.52419</cdr:x>
      <cdr:y>0.19481</cdr:y>
    </cdr:to>
    <cdr:sp macro="" textlink="">
      <cdr:nvSpPr>
        <cdr:cNvPr id="67" name="Прямая соединительная линия 66"/>
        <cdr:cNvSpPr/>
      </cdr:nvSpPr>
      <cdr:spPr>
        <a:xfrm xmlns:a="http://schemas.openxmlformats.org/drawingml/2006/main" rot="16200000" flipV="1">
          <a:off x="4572000" y="785817"/>
          <a:ext cx="71438" cy="2857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0.51613</cdr:x>
      <cdr:y>0.09091</cdr:y>
    </cdr:from>
    <cdr:to>
      <cdr:x>0.55645</cdr:x>
      <cdr:y>0.14286</cdr:y>
    </cdr:to>
    <cdr:sp macro="" textlink="">
      <cdr:nvSpPr>
        <cdr:cNvPr id="70" name="Прямая соединительная линия 69"/>
        <cdr:cNvSpPr/>
      </cdr:nvSpPr>
      <cdr:spPr>
        <a:xfrm xmlns:a="http://schemas.openxmlformats.org/drawingml/2006/main" flipV="1">
          <a:off x="4572000" y="500066"/>
          <a:ext cx="357190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0.54032</cdr:x>
      <cdr:y>0.16883</cdr:y>
    </cdr:from>
    <cdr:to>
      <cdr:x>0.57258</cdr:x>
      <cdr:y>0.20779</cdr:y>
    </cdr:to>
    <cdr:sp macro="" textlink="">
      <cdr:nvSpPr>
        <cdr:cNvPr id="72" name="Прямая соединительная линия 71"/>
        <cdr:cNvSpPr/>
      </cdr:nvSpPr>
      <cdr:spPr>
        <a:xfrm xmlns:a="http://schemas.openxmlformats.org/drawingml/2006/main" flipV="1">
          <a:off x="4786314" y="928694"/>
          <a:ext cx="285752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0.57258</cdr:x>
      <cdr:y>0.15584</cdr:y>
    </cdr:from>
    <cdr:to>
      <cdr:x>0.62903</cdr:x>
      <cdr:y>0.16883</cdr:y>
    </cdr:to>
    <cdr:sp macro="" textlink="">
      <cdr:nvSpPr>
        <cdr:cNvPr id="74" name="Прямая соединительная линия 73"/>
        <cdr:cNvSpPr/>
      </cdr:nvSpPr>
      <cdr:spPr>
        <a:xfrm xmlns:a="http://schemas.openxmlformats.org/drawingml/2006/main" flipV="1">
          <a:off x="5072066" y="857256"/>
          <a:ext cx="500066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0.54839</cdr:x>
      <cdr:y>0.20779</cdr:y>
    </cdr:from>
    <cdr:to>
      <cdr:x>0.58871</cdr:x>
      <cdr:y>0.24675</cdr:y>
    </cdr:to>
    <cdr:sp macro="" textlink="">
      <cdr:nvSpPr>
        <cdr:cNvPr id="76" name="Прямая соединительная линия 75"/>
        <cdr:cNvSpPr/>
      </cdr:nvSpPr>
      <cdr:spPr>
        <a:xfrm xmlns:a="http://schemas.openxmlformats.org/drawingml/2006/main" flipV="1">
          <a:off x="4857752" y="1143008"/>
          <a:ext cx="357190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0.58871</cdr:x>
      <cdr:y>0.19481</cdr:y>
    </cdr:from>
    <cdr:to>
      <cdr:x>0.69355</cdr:x>
      <cdr:y>0.20779</cdr:y>
    </cdr:to>
    <cdr:sp macro="" textlink="">
      <cdr:nvSpPr>
        <cdr:cNvPr id="86" name="Прямая соединительная линия 85"/>
        <cdr:cNvSpPr/>
      </cdr:nvSpPr>
      <cdr:spPr>
        <a:xfrm xmlns:a="http://schemas.openxmlformats.org/drawingml/2006/main" flipV="1">
          <a:off x="5214942" y="1071570"/>
          <a:ext cx="928694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0.37829</cdr:x>
      <cdr:y>0.12722</cdr:y>
    </cdr:from>
    <cdr:to>
      <cdr:x>0.4523</cdr:x>
      <cdr:y>0.20118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86116" y="614354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0.38651</cdr:x>
      <cdr:y>0.16</cdr:y>
    </cdr:from>
    <cdr:to>
      <cdr:x>0.49342</cdr:x>
      <cdr:y>0.21917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357554" y="857256"/>
          <a:ext cx="928694" cy="317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38,9млн. </a:t>
          </a:r>
        </a:p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0.52632</cdr:x>
      <cdr:y>0.13333</cdr:y>
    </cdr:from>
    <cdr:to>
      <cdr:x>0.53454</cdr:x>
      <cdr:y>0.21216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 rot="5400000" flipH="1" flipV="1">
          <a:off x="4396532" y="889828"/>
          <a:ext cx="422379" cy="7144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0.53461</cdr:x>
      <cdr:y>0.16</cdr:y>
    </cdr:from>
    <cdr:to>
      <cdr:x>0.54276</cdr:x>
      <cdr:y>0.19872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5400000" flipH="1" flipV="1">
          <a:off x="4575690" y="925569"/>
          <a:ext cx="207478" cy="7084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0.54276</cdr:x>
      <cdr:y>0.18667</cdr:y>
    </cdr:from>
    <cdr:to>
      <cdr:x>0.55921</cdr:x>
      <cdr:y>0.23105</cdr:y>
    </cdr:to>
    <cdr:sp macro="" textlink="">
      <cdr:nvSpPr>
        <cdr:cNvPr id="17" name="Прямая соединительная линия 16"/>
        <cdr:cNvSpPr/>
      </cdr:nvSpPr>
      <cdr:spPr>
        <a:xfrm xmlns:a="http://schemas.openxmlformats.org/drawingml/2006/main" rot="5400000" flipH="1" flipV="1">
          <a:off x="4667428" y="1047580"/>
          <a:ext cx="237773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0.55921</cdr:x>
      <cdr:y>0.17333</cdr:y>
    </cdr:from>
    <cdr:to>
      <cdr:x>0.67434</cdr:x>
      <cdr:y>0.18813</cdr:y>
    </cdr:to>
    <cdr:sp macro="" textlink="">
      <cdr:nvSpPr>
        <cdr:cNvPr id="19" name="Прямая соединительная линия 18"/>
        <cdr:cNvSpPr/>
      </cdr:nvSpPr>
      <cdr:spPr>
        <a:xfrm xmlns:a="http://schemas.openxmlformats.org/drawingml/2006/main" flipV="1">
          <a:off x="4857752" y="928694"/>
          <a:ext cx="1000132" cy="7925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0.53454</cdr:x>
      <cdr:y>0.21333</cdr:y>
    </cdr:from>
    <cdr:to>
      <cdr:x>0.58388</cdr:x>
      <cdr:y>0.25771</cdr:y>
    </cdr:to>
    <cdr:sp macro="" textlink="">
      <cdr:nvSpPr>
        <cdr:cNvPr id="21" name="Прямая соединительная линия 20"/>
        <cdr:cNvSpPr/>
      </cdr:nvSpPr>
      <cdr:spPr>
        <a:xfrm xmlns:a="http://schemas.openxmlformats.org/drawingml/2006/main" flipV="1">
          <a:off x="4643438" y="1143008"/>
          <a:ext cx="428628" cy="23777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0.58388</cdr:x>
      <cdr:y>0.21333</cdr:y>
    </cdr:from>
    <cdr:to>
      <cdr:x>0.67434</cdr:x>
      <cdr:y>0.21366</cdr:y>
    </cdr:to>
    <cdr:sp macro="" textlink="">
      <cdr:nvSpPr>
        <cdr:cNvPr id="23" name="Прямая соединительная линия 22"/>
        <cdr:cNvSpPr/>
      </cdr:nvSpPr>
      <cdr:spPr>
        <a:xfrm xmlns:a="http://schemas.openxmlformats.org/drawingml/2006/main">
          <a:off x="5072066" y="1143008"/>
          <a:ext cx="785818" cy="176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0.40296</cdr:x>
      <cdr:y>0.09333</cdr:y>
    </cdr:from>
    <cdr:to>
      <cdr:x>0.4852</cdr:x>
      <cdr:y>0.15251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500430" y="500066"/>
          <a:ext cx="714380" cy="31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0.50863</cdr:x>
      <cdr:y>0.03492</cdr:y>
    </cdr:from>
    <cdr:to>
      <cdr:x>0.64843</cdr:x>
      <cdr:y>0.0793</cdr:y>
    </cdr:to>
    <cdr:sp macro="" textlink="">
      <cdr:nvSpPr>
        <cdr:cNvPr id="25" name="TextBox 24"/>
        <cdr:cNvSpPr txBox="1"/>
      </cdr:nvSpPr>
      <cdr:spPr>
        <a:xfrm xmlns:a="http://schemas.openxmlformats.org/drawingml/2006/main" rot="19280181">
          <a:off x="4418340" y="187110"/>
          <a:ext cx="1214446" cy="237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3,8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0.54697</cdr:x>
      <cdr:y>0.0788</cdr:y>
    </cdr:from>
    <cdr:to>
      <cdr:x>0.62098</cdr:x>
      <cdr:y>0.13797</cdr:y>
    </cdr:to>
    <cdr:sp macro="" textlink="">
      <cdr:nvSpPr>
        <cdr:cNvPr id="26" name="TextBox 25"/>
        <cdr:cNvSpPr txBox="1"/>
      </cdr:nvSpPr>
      <cdr:spPr>
        <a:xfrm xmlns:a="http://schemas.openxmlformats.org/drawingml/2006/main" rot="19852454">
          <a:off x="4751381" y="422177"/>
          <a:ext cx="642942" cy="31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0,9%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0.568</cdr:x>
      <cdr:y>0.1386</cdr:y>
    </cdr:from>
    <cdr:to>
      <cdr:x>0.7078</cdr:x>
      <cdr:y>0.18298</cdr:y>
    </cdr:to>
    <cdr:sp macro="" textlink="">
      <cdr:nvSpPr>
        <cdr:cNvPr id="27" name="TextBox 26"/>
        <cdr:cNvSpPr txBox="1"/>
      </cdr:nvSpPr>
      <cdr:spPr>
        <a:xfrm xmlns:a="http://schemas.openxmlformats.org/drawingml/2006/main" rot="21439396">
          <a:off x="4934080" y="742608"/>
          <a:ext cx="1214446" cy="237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1,9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0.60855</cdr:x>
      <cdr:y>0.17333</cdr:y>
    </cdr:from>
    <cdr:to>
      <cdr:x>0.67434</cdr:x>
      <cdr:y>0.21771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5286380" y="928694"/>
          <a:ext cx="571504" cy="2377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0,5%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0.41941</cdr:x>
      <cdr:y>0.49704</cdr:y>
    </cdr:from>
    <cdr:to>
      <cdr:x>0.58388</cdr:x>
      <cdr:y>0.571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3643306" y="2400304"/>
          <a:ext cx="142876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232,8 млн.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0.46053</cdr:x>
      <cdr:y>0.74667</cdr:y>
    </cdr:from>
    <cdr:to>
      <cdr:x>0.58388</cdr:x>
      <cdr:y>0.82063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4000496" y="4000528"/>
          <a:ext cx="1071517" cy="3962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58,2%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0.25333</cdr:y>
    </cdr:from>
    <cdr:to>
      <cdr:x>0.08224</cdr:x>
      <cdr:y>0.32729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0" y="1357322"/>
          <a:ext cx="714402" cy="3962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15,8%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0.13142</cdr:x>
      <cdr:y>0.22461</cdr:y>
    </cdr:from>
    <cdr:to>
      <cdr:x>0.27944</cdr:x>
      <cdr:y>0.34296</cdr:y>
    </cdr:to>
    <cdr:sp macro="" textlink="">
      <cdr:nvSpPr>
        <cdr:cNvPr id="32" name="TextBox 31"/>
        <cdr:cNvSpPr txBox="1"/>
      </cdr:nvSpPr>
      <cdr:spPr>
        <a:xfrm xmlns:a="http://schemas.openxmlformats.org/drawingml/2006/main" rot="1217607">
          <a:off x="1141585" y="1203444"/>
          <a:ext cx="1285884" cy="634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24,7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0.1069</cdr:x>
      <cdr:y>0.16</cdr:y>
    </cdr:from>
    <cdr:to>
      <cdr:x>0.18092</cdr:x>
      <cdr:y>0.21917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928662" y="857256"/>
          <a:ext cx="642942" cy="317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6,2%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0.18914</cdr:x>
      <cdr:y>0.0946</cdr:y>
    </cdr:from>
    <cdr:to>
      <cdr:x>0.22204</cdr:x>
      <cdr:y>0.18335</cdr:y>
    </cdr:to>
    <cdr:sp macro="" textlink="">
      <cdr:nvSpPr>
        <cdr:cNvPr id="35" name="Прямая соединительная линия 34"/>
        <cdr:cNvSpPr/>
      </cdr:nvSpPr>
      <cdr:spPr>
        <a:xfrm xmlns:a="http://schemas.openxmlformats.org/drawingml/2006/main" rot="16200000" flipV="1">
          <a:off x="1551315" y="591793"/>
          <a:ext cx="469207" cy="2857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0.12335</cdr:x>
      <cdr:y>0.0946</cdr:y>
    </cdr:from>
    <cdr:to>
      <cdr:x>0.18914</cdr:x>
      <cdr:y>0.09492</cdr:y>
    </cdr:to>
    <cdr:sp macro="" textlink="">
      <cdr:nvSpPr>
        <cdr:cNvPr id="37" name="Прямая соединительная линия 36"/>
        <cdr:cNvSpPr/>
      </cdr:nvSpPr>
      <cdr:spPr>
        <a:xfrm xmlns:a="http://schemas.openxmlformats.org/drawingml/2006/main" rot="10800000">
          <a:off x="1071538" y="500066"/>
          <a:ext cx="571505" cy="173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0.20559</cdr:x>
      <cdr:y>0.08108</cdr:y>
    </cdr:from>
    <cdr:to>
      <cdr:x>0.23026</cdr:x>
      <cdr:y>0.18463</cdr:y>
    </cdr:to>
    <cdr:sp macro="" textlink="">
      <cdr:nvSpPr>
        <cdr:cNvPr id="39" name="Прямая соединительная линия 38"/>
        <cdr:cNvSpPr/>
      </cdr:nvSpPr>
      <cdr:spPr>
        <a:xfrm xmlns:a="http://schemas.openxmlformats.org/drawingml/2006/main" rot="16200000" flipV="1">
          <a:off x="1619371" y="595175"/>
          <a:ext cx="547409" cy="21431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0.1398</cdr:x>
      <cdr:y>0.05405</cdr:y>
    </cdr:from>
    <cdr:to>
      <cdr:x>0.20559</cdr:x>
      <cdr:y>0.08364</cdr:y>
    </cdr:to>
    <cdr:sp macro="" textlink="">
      <cdr:nvSpPr>
        <cdr:cNvPr id="41" name="Прямая соединительная линия 40"/>
        <cdr:cNvSpPr/>
      </cdr:nvSpPr>
      <cdr:spPr>
        <a:xfrm xmlns:a="http://schemas.openxmlformats.org/drawingml/2006/main" rot="10800000">
          <a:off x="1214414" y="285752"/>
          <a:ext cx="571505" cy="15640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0.24671</cdr:x>
      <cdr:y>0.12162</cdr:y>
    </cdr:from>
    <cdr:to>
      <cdr:x>0.24689</cdr:x>
      <cdr:y>0.166</cdr:y>
    </cdr:to>
    <cdr:sp macro="" textlink="">
      <cdr:nvSpPr>
        <cdr:cNvPr id="43" name="Прямая соединительная линия 42"/>
        <cdr:cNvSpPr/>
      </cdr:nvSpPr>
      <cdr:spPr>
        <a:xfrm xmlns:a="http://schemas.openxmlformats.org/drawingml/2006/main" rot="5400000" flipH="1" flipV="1">
          <a:off x="2026600" y="759450"/>
          <a:ext cx="234604" cy="158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0.23026</cdr:x>
      <cdr:y>0.08108</cdr:y>
    </cdr:from>
    <cdr:to>
      <cdr:x>0.24671</cdr:x>
      <cdr:y>0.16984</cdr:y>
    </cdr:to>
    <cdr:sp macro="" textlink="">
      <cdr:nvSpPr>
        <cdr:cNvPr id="49" name="Прямая соединительная линия 48"/>
        <cdr:cNvSpPr/>
      </cdr:nvSpPr>
      <cdr:spPr>
        <a:xfrm xmlns:a="http://schemas.openxmlformats.org/drawingml/2006/main" rot="16200000" flipV="1">
          <a:off x="1837066" y="591794"/>
          <a:ext cx="469208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0.23026</cdr:x>
      <cdr:y>0.04054</cdr:y>
    </cdr:from>
    <cdr:to>
      <cdr:x>0.2796</cdr:x>
      <cdr:y>0.08492</cdr:y>
    </cdr:to>
    <cdr:sp macro="" textlink="">
      <cdr:nvSpPr>
        <cdr:cNvPr id="51" name="Прямая соединительная линия 50"/>
        <cdr:cNvSpPr/>
      </cdr:nvSpPr>
      <cdr:spPr>
        <a:xfrm xmlns:a="http://schemas.openxmlformats.org/drawingml/2006/main" flipV="1">
          <a:off x="2000232" y="214314"/>
          <a:ext cx="428628" cy="23460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0.09287</cdr:x>
      <cdr:y>0.01311</cdr:y>
    </cdr:from>
    <cdr:to>
      <cdr:x>0.22445</cdr:x>
      <cdr:y>0.07229</cdr:y>
    </cdr:to>
    <cdr:sp macro="" textlink="">
      <cdr:nvSpPr>
        <cdr:cNvPr id="52" name="TextBox 51"/>
        <cdr:cNvSpPr txBox="1"/>
      </cdr:nvSpPr>
      <cdr:spPr>
        <a:xfrm xmlns:a="http://schemas.openxmlformats.org/drawingml/2006/main" rot="887785">
          <a:off x="806777" y="69330"/>
          <a:ext cx="1143008" cy="312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9,5 млн.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0.1069</cdr:x>
      <cdr:y>0.05405</cdr:y>
    </cdr:from>
    <cdr:to>
      <cdr:x>0.17269</cdr:x>
      <cdr:y>0.10811</cdr:y>
    </cdr:to>
    <cdr:sp macro="" textlink="">
      <cdr:nvSpPr>
        <cdr:cNvPr id="53" name="TextBox 52"/>
        <cdr:cNvSpPr txBox="1"/>
      </cdr:nvSpPr>
      <cdr:spPr>
        <a:xfrm xmlns:a="http://schemas.openxmlformats.org/drawingml/2006/main">
          <a:off x="928662" y="285752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2,4%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0.24671</cdr:x>
      <cdr:y>0.06757</cdr:y>
    </cdr:from>
    <cdr:to>
      <cdr:x>0.30427</cdr:x>
      <cdr:y>0.12162</cdr:y>
    </cdr:to>
    <cdr:sp macro="" textlink="">
      <cdr:nvSpPr>
        <cdr:cNvPr id="55" name="Прямая соединительная линия 54"/>
        <cdr:cNvSpPr/>
      </cdr:nvSpPr>
      <cdr:spPr>
        <a:xfrm xmlns:a="http://schemas.openxmlformats.org/drawingml/2006/main" flipV="1">
          <a:off x="2143108" y="357190"/>
          <a:ext cx="500066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0.20485</cdr:x>
      <cdr:y>0</cdr:y>
    </cdr:from>
    <cdr:to>
      <cdr:x>0.32821</cdr:x>
      <cdr:y>0.05405</cdr:y>
    </cdr:to>
    <cdr:sp macro="" textlink="">
      <cdr:nvSpPr>
        <cdr:cNvPr id="56" name="TextBox 55"/>
        <cdr:cNvSpPr txBox="1"/>
      </cdr:nvSpPr>
      <cdr:spPr>
        <a:xfrm xmlns:a="http://schemas.openxmlformats.org/drawingml/2006/main" rot="19555253">
          <a:off x="1779507" y="0"/>
          <a:ext cx="107157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1,2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0.2403</cdr:x>
      <cdr:y>0.04938</cdr:y>
    </cdr:from>
    <cdr:to>
      <cdr:x>0.31431</cdr:x>
      <cdr:y>0.08939</cdr:y>
    </cdr:to>
    <cdr:sp macro="" textlink="">
      <cdr:nvSpPr>
        <cdr:cNvPr id="57" name="TextBox 56"/>
        <cdr:cNvSpPr txBox="1"/>
      </cdr:nvSpPr>
      <cdr:spPr>
        <a:xfrm xmlns:a="http://schemas.openxmlformats.org/drawingml/2006/main" rot="19931755">
          <a:off x="2087431" y="264596"/>
          <a:ext cx="64294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0,3%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0.53454</cdr:x>
      <cdr:y>0.05333</cdr:y>
    </cdr:from>
    <cdr:to>
      <cdr:x>0.60033</cdr:x>
      <cdr:y>0.13333</cdr:y>
    </cdr:to>
    <cdr:sp macro="" textlink="">
      <cdr:nvSpPr>
        <cdr:cNvPr id="59" name="Прямая соединительная линия 58"/>
        <cdr:cNvSpPr/>
      </cdr:nvSpPr>
      <cdr:spPr>
        <a:xfrm xmlns:a="http://schemas.openxmlformats.org/drawingml/2006/main" flipV="1">
          <a:off x="4643438" y="285752"/>
          <a:ext cx="571504" cy="42862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0.54276</cdr:x>
      <cdr:y>0.08</cdr:y>
    </cdr:from>
    <cdr:to>
      <cdr:x>0.63322</cdr:x>
      <cdr:y>0.16</cdr:y>
    </cdr:to>
    <cdr:sp macro="" textlink="">
      <cdr:nvSpPr>
        <cdr:cNvPr id="61" name="Прямая соединительная линия 60"/>
        <cdr:cNvSpPr/>
      </cdr:nvSpPr>
      <cdr:spPr>
        <a:xfrm xmlns:a="http://schemas.openxmlformats.org/drawingml/2006/main" flipV="1">
          <a:off x="4714876" y="428628"/>
          <a:ext cx="785818" cy="42862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0.31719</cdr:x>
      <cdr:y>0.13103</cdr:y>
    </cdr:from>
    <cdr:to>
      <cdr:x>0.34254</cdr:x>
      <cdr:y>0.36529</cdr:y>
    </cdr:to>
    <cdr:sp macro="" textlink="">
      <cdr:nvSpPr>
        <cdr:cNvPr id="62" name="TextBox 61"/>
        <cdr:cNvSpPr txBox="1"/>
      </cdr:nvSpPr>
      <cdr:spPr>
        <a:xfrm xmlns:a="http://schemas.openxmlformats.org/drawingml/2006/main" rot="3510346">
          <a:off x="2237918" y="1219519"/>
          <a:ext cx="1255114" cy="2201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22,3 млн.руб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0.30427</cdr:x>
      <cdr:y>0.09333</cdr:y>
    </cdr:from>
    <cdr:to>
      <cdr:x>0.3125</cdr:x>
      <cdr:y>0.16</cdr:y>
    </cdr:to>
    <cdr:sp macro="" textlink="">
      <cdr:nvSpPr>
        <cdr:cNvPr id="42" name="Прямая соединительная линия 41"/>
        <cdr:cNvSpPr/>
      </cdr:nvSpPr>
      <cdr:spPr>
        <a:xfrm xmlns:a="http://schemas.openxmlformats.org/drawingml/2006/main" rot="5400000" flipH="1" flipV="1">
          <a:off x="2500298" y="642942"/>
          <a:ext cx="357190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0.3125</cdr:x>
      <cdr:y>0.02667</cdr:y>
    </cdr:from>
    <cdr:to>
      <cdr:x>0.38651</cdr:x>
      <cdr:y>0.09333</cdr:y>
    </cdr:to>
    <cdr:sp macro="" textlink="">
      <cdr:nvSpPr>
        <cdr:cNvPr id="45" name="Прямая соединительная линия 44"/>
        <cdr:cNvSpPr/>
      </cdr:nvSpPr>
      <cdr:spPr>
        <a:xfrm xmlns:a="http://schemas.openxmlformats.org/drawingml/2006/main" flipV="1">
          <a:off x="2714612" y="142876"/>
          <a:ext cx="642942" cy="35719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0.31445</cdr:x>
      <cdr:y>0.00928</cdr:y>
    </cdr:from>
    <cdr:to>
      <cdr:x>0.38024</cdr:x>
      <cdr:y>0.04928</cdr:y>
    </cdr:to>
    <cdr:sp macro="" textlink="">
      <cdr:nvSpPr>
        <cdr:cNvPr id="46" name="TextBox 45"/>
        <cdr:cNvSpPr txBox="1"/>
      </cdr:nvSpPr>
      <cdr:spPr>
        <a:xfrm xmlns:a="http://schemas.openxmlformats.org/drawingml/2006/main" rot="19927926">
          <a:off x="2731562" y="49705"/>
          <a:ext cx="57150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5,6%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0.36175</cdr:x>
      <cdr:y>0.10682</cdr:y>
    </cdr:from>
    <cdr:to>
      <cdr:x>0.36193</cdr:x>
      <cdr:y>0.16015</cdr:y>
    </cdr:to>
    <cdr:sp macro="" textlink="">
      <cdr:nvSpPr>
        <cdr:cNvPr id="48" name="Прямая соединительная линия 47"/>
        <cdr:cNvSpPr/>
      </cdr:nvSpPr>
      <cdr:spPr>
        <a:xfrm xmlns:a="http://schemas.openxmlformats.org/drawingml/2006/main" rot="5400000" flipH="1" flipV="1">
          <a:off x="3142446" y="572298"/>
          <a:ext cx="1588" cy="2857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0.36184</cdr:x>
      <cdr:y>0.04</cdr:y>
    </cdr:from>
    <cdr:to>
      <cdr:x>0.46875</cdr:x>
      <cdr:y>0.10667</cdr:y>
    </cdr:to>
    <cdr:sp macro="" textlink="">
      <cdr:nvSpPr>
        <cdr:cNvPr id="54" name="Прямая соединительная линия 53"/>
        <cdr:cNvSpPr/>
      </cdr:nvSpPr>
      <cdr:spPr>
        <a:xfrm xmlns:a="http://schemas.openxmlformats.org/drawingml/2006/main" flipV="1">
          <a:off x="3143240" y="214314"/>
          <a:ext cx="928694" cy="35719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0.35362</cdr:x>
      <cdr:y>0.10667</cdr:y>
    </cdr:from>
    <cdr:to>
      <cdr:x>0.36184</cdr:x>
      <cdr:y>0.16</cdr:y>
    </cdr:to>
    <cdr:sp macro="" textlink="">
      <cdr:nvSpPr>
        <cdr:cNvPr id="60" name="Прямая соединительная линия 59"/>
        <cdr:cNvSpPr/>
      </cdr:nvSpPr>
      <cdr:spPr>
        <a:xfrm xmlns:a="http://schemas.openxmlformats.org/drawingml/2006/main" rot="16200000" flipV="1">
          <a:off x="3071802" y="571503"/>
          <a:ext cx="71438" cy="2857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0.35362</cdr:x>
      <cdr:y>0</cdr:y>
    </cdr:from>
    <cdr:to>
      <cdr:x>0.4523</cdr:x>
      <cdr:y>0.10667</cdr:y>
    </cdr:to>
    <cdr:sp macro="" textlink="">
      <cdr:nvSpPr>
        <cdr:cNvPr id="64" name="Прямая соединительная линия 63"/>
        <cdr:cNvSpPr/>
      </cdr:nvSpPr>
      <cdr:spPr>
        <a:xfrm xmlns:a="http://schemas.openxmlformats.org/drawingml/2006/main" flipV="1">
          <a:off x="3071802" y="0"/>
          <a:ext cx="857256" cy="57150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0.33644</cdr:x>
      <cdr:y>0.01033</cdr:y>
    </cdr:from>
    <cdr:to>
      <cdr:x>0.46802</cdr:x>
      <cdr:y>0.06367</cdr:y>
    </cdr:to>
    <cdr:sp macro="" textlink="">
      <cdr:nvSpPr>
        <cdr:cNvPr id="65" name="TextBox 64"/>
        <cdr:cNvSpPr txBox="1"/>
      </cdr:nvSpPr>
      <cdr:spPr>
        <a:xfrm xmlns:a="http://schemas.openxmlformats.org/drawingml/2006/main" rot="19603471">
          <a:off x="2922602" y="55370"/>
          <a:ext cx="114300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1,5 млн. руб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0.42327</cdr:x>
      <cdr:y>0.00662</cdr:y>
    </cdr:from>
    <cdr:to>
      <cdr:x>0.48906</cdr:x>
      <cdr:y>0.05995</cdr:y>
    </cdr:to>
    <cdr:sp macro="" textlink="">
      <cdr:nvSpPr>
        <cdr:cNvPr id="66" name="TextBox 65"/>
        <cdr:cNvSpPr txBox="1"/>
      </cdr:nvSpPr>
      <cdr:spPr>
        <a:xfrm xmlns:a="http://schemas.openxmlformats.org/drawingml/2006/main" rot="20108134">
          <a:off x="3676894" y="35469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0,4%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0.17213</cdr:x>
      <cdr:y>0.12815</cdr:y>
    </cdr:from>
    <cdr:to>
      <cdr:x>0.2459</cdr:x>
      <cdr:y>0.19579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00188" y="695745"/>
          <a:ext cx="642938" cy="367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362,7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0.22131</cdr:x>
      <cdr:y>0.76316</cdr:y>
    </cdr:from>
    <cdr:to>
      <cdr:x>0.28689</cdr:x>
      <cdr:y>0.81579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28826" y="4143404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+9,3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0.10656</cdr:x>
      <cdr:y>0.13158</cdr:y>
    </cdr:from>
    <cdr:to>
      <cdr:x>0.18033</cdr:x>
      <cdr:y>0.19737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928695" y="714386"/>
          <a:ext cx="642942" cy="3571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372,0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0.36885</cdr:x>
      <cdr:y>0.06579</cdr:y>
    </cdr:from>
    <cdr:to>
      <cdr:x>0.45082</cdr:x>
      <cdr:y>0.12815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214689" y="357190"/>
          <a:ext cx="71440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0.41803</cdr:x>
      <cdr:y>0.7661</cdr:y>
    </cdr:from>
    <cdr:to>
      <cdr:x>0.49174</cdr:x>
      <cdr:y>0.81915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643314" y="4159364"/>
          <a:ext cx="64239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0.31148</cdr:x>
      <cdr:y>0.09211</cdr:y>
    </cdr:from>
    <cdr:to>
      <cdr:x>0.40984</cdr:x>
      <cdr:y>0.14474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14644" y="500066"/>
          <a:ext cx="857256" cy="2857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405,0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0.59016</cdr:x>
      <cdr:y>0.06579</cdr:y>
    </cdr:from>
    <cdr:to>
      <cdr:x>0.66393</cdr:x>
      <cdr:y>0.11842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143536" y="357190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399,9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0.63115</cdr:x>
      <cdr:y>0.77632</cdr:y>
    </cdr:from>
    <cdr:to>
      <cdr:x>0.71311</cdr:x>
      <cdr:y>0.84211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500726" y="4214842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3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0.17187</cdr:x>
      <cdr:y>0.05479</cdr:y>
    </cdr:from>
    <cdr:to>
      <cdr:x>0.25867</cdr:x>
      <cdr:y>0.11793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71604" y="285752"/>
          <a:ext cx="793699" cy="3292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0.3125</cdr:x>
      <cdr:y>0.0274</cdr:y>
    </cdr:from>
    <cdr:to>
      <cdr:x>0.39931</cdr:x>
      <cdr:y>0.10632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857488" y="142876"/>
          <a:ext cx="793791" cy="4115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421,3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0.36979</cdr:x>
      <cdr:y>0.04104</cdr:y>
    </cdr:from>
    <cdr:to>
      <cdr:x>0.44792</cdr:x>
      <cdr:y>0.10417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43230" y="185726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416,4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0.4566</cdr:x>
      <cdr:y>0.79867</cdr:y>
    </cdr:from>
    <cdr:to>
      <cdr:x>0.53472</cdr:x>
      <cdr:y>0.87759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757610" y="3614750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-22,1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0.55208</cdr:x>
      <cdr:y>0.79867</cdr:y>
    </cdr:from>
    <cdr:to>
      <cdr:x>0.63889</cdr:x>
      <cdr:y>0.84602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43428" y="3614750"/>
          <a:ext cx="714380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0.69965</cdr:x>
      <cdr:y>0.04104</cdr:y>
    </cdr:from>
    <cdr:to>
      <cdr:x>0.96875</cdr:x>
      <cdr:y>0.13574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757874" y="185726"/>
          <a:ext cx="2214578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0.36719</cdr:x>
      <cdr:y>0.42466</cdr:y>
    </cdr:from>
    <cdr:to>
      <cdr:x>0.4375</cdr:x>
      <cdr:y>0.49315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357554" y="2214578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97,3 %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0.04717</cdr:x>
      <cdr:y>0.11268</cdr:y>
    </cdr:from>
    <cdr:to>
      <cdr:x>0.24717</cdr:x>
      <cdr:y>0.18231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57190" y="571504"/>
          <a:ext cx="1514485" cy="353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97,5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0.36937</cdr:x>
      <cdr:y>0.07042</cdr:y>
    </cdr:from>
    <cdr:to>
      <cdr:x>0.56937</cdr:x>
      <cdr:y>0.12265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928958" y="357190"/>
          <a:ext cx="1585924" cy="264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7,4 млн. руб</a:t>
          </a:r>
          <a:r>
            <a:rPr lang="ru-RU" sz="1600" dirty="0" smtClean="0"/>
            <a:t>.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0.02105</cdr:x>
      <cdr:y>0.07737</cdr:y>
    </cdr:from>
    <cdr:to>
      <cdr:x>0.10526</cdr:x>
      <cdr:y>0.12959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42876" y="317488"/>
          <a:ext cx="57150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0.68468</cdr:x>
      <cdr:y>0.67606</cdr:y>
    </cdr:from>
    <cdr:to>
      <cdr:x>0.92679</cdr:x>
      <cdr:y>0.7631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429288" y="3429024"/>
          <a:ext cx="1919802" cy="441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291,6 млн. руб.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0.36792</cdr:x>
      <cdr:y>0.16901</cdr:y>
    </cdr:from>
    <cdr:to>
      <cdr:x>0.45283</cdr:x>
      <cdr:y>0.22535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917465" y="857235"/>
          <a:ext cx="673304" cy="2857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1,9%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0.14545</cdr:x>
      <cdr:y>0.19403</cdr:y>
    </cdr:from>
    <cdr:to>
      <cdr:x>0.21818</cdr:x>
      <cdr:y>0.25373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43008" y="928694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88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0.34545</cdr:x>
      <cdr:y>0.47761</cdr:y>
    </cdr:from>
    <cdr:to>
      <cdr:x>0.43636</cdr:x>
      <cdr:y>0.56716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714644" y="2286016"/>
          <a:ext cx="714380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53,8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0.57273</cdr:x>
      <cdr:y>0.13433</cdr:y>
    </cdr:from>
    <cdr:to>
      <cdr:x>0.66364</cdr:x>
      <cdr:y>0.23881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00615" y="642943"/>
          <a:ext cx="714388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97,5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0.17273</cdr:x>
      <cdr:y>0.68657</cdr:y>
    </cdr:from>
    <cdr:to>
      <cdr:x>0.24545</cdr:x>
      <cdr:y>0.74627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357322" y="3286148"/>
          <a:ext cx="57150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7,3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0.35455</cdr:x>
      <cdr:y>0.65672</cdr:y>
    </cdr:from>
    <cdr:to>
      <cdr:x>0.41818</cdr:x>
      <cdr:y>0.71642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786082" y="3143272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0.53636</cdr:x>
      <cdr:y>0.67164</cdr:y>
    </cdr:from>
    <cdr:to>
      <cdr:x>0.60909</cdr:x>
      <cdr:y>0.74627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14842" y="3214710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7,4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0.71818</cdr:x>
      <cdr:y>0.04478</cdr:y>
    </cdr:from>
    <cdr:to>
      <cdr:x>0.97273</cdr:x>
      <cdr:y>0.14925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643602" y="214314"/>
          <a:ext cx="200026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0.17844</cdr:x>
      <cdr:y>0.77758</cdr:y>
    </cdr:from>
    <cdr:to>
      <cdr:x>0.61338</cdr:x>
      <cdr:y>0.87684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7813" y="2721889"/>
          <a:ext cx="2237129" cy="347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Социальное обеспечение населения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0.10722</cdr:y>
    </cdr:from>
    <cdr:to>
      <cdr:x>0.28996</cdr:x>
      <cdr:y>0.27267</cdr:y>
    </cdr:to>
    <cdr:sp macro="" textlink="">
      <cdr:nvSpPr>
        <cdr:cNvPr id="3" name="TextBox 2"/>
        <cdr:cNvSpPr txBox="1"/>
      </cdr:nvSpPr>
      <cdr:spPr>
        <a:xfrm xmlns:a="http://schemas.openxmlformats.org/drawingml/2006/main" rot="20288345">
          <a:off x="0" y="375320"/>
          <a:ext cx="1491420" cy="579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Охрана семьи и детства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0.49233</cdr:x>
      <cdr:y>0.11042</cdr:y>
    </cdr:from>
    <cdr:to>
      <cdr:x>0.75999</cdr:x>
      <cdr:y>0.2924</cdr:y>
    </cdr:to>
    <cdr:sp macro="" textlink="">
      <cdr:nvSpPr>
        <cdr:cNvPr id="4" name="TextBox 3"/>
        <cdr:cNvSpPr txBox="1"/>
      </cdr:nvSpPr>
      <cdr:spPr>
        <a:xfrm xmlns:a="http://schemas.openxmlformats.org/drawingml/2006/main" rot="1164163">
          <a:off x="2532317" y="386521"/>
          <a:ext cx="1376719" cy="6370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Пенсионное обеспечение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0.28996</cdr:x>
      <cdr:y>0.54596</cdr:y>
    </cdr:from>
    <cdr:to>
      <cdr:x>0.52417</cdr:x>
      <cdr:y>0.62868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491420" y="1911112"/>
          <a:ext cx="1204667" cy="2895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4,5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0.4684</cdr:x>
      <cdr:y>0.28125</cdr:y>
    </cdr:from>
    <cdr:to>
      <cdr:x>0.72491</cdr:x>
      <cdr:y>0.39706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409232" y="984505"/>
          <a:ext cx="1319369" cy="4053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3,0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0.08922</cdr:x>
      <cdr:y>0.28125</cdr:y>
    </cdr:from>
    <cdr:to>
      <cdr:x>0.30112</cdr:x>
      <cdr:y>0.36397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8906" y="984505"/>
          <a:ext cx="1089916" cy="2895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2,4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0.22656</cdr:x>
      <cdr:y>0.6625</cdr:y>
    </cdr:from>
    <cdr:to>
      <cdr:x>0.22673</cdr:x>
      <cdr:y>0.7625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 rot="5400000">
          <a:off x="1786712" y="4071172"/>
          <a:ext cx="571504" cy="158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0.22656</cdr:x>
      <cdr:y>0.7625</cdr:y>
    </cdr:from>
    <cdr:to>
      <cdr:x>0.34375</cdr:x>
      <cdr:y>0.76278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>
          <a:off x="2071670" y="4357718"/>
          <a:ext cx="1071570" cy="158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0.10156</cdr:x>
      <cdr:y>0.65</cdr:y>
    </cdr:from>
    <cdr:to>
      <cdr:x>0.17187</cdr:x>
      <cdr:y>0.7375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5400000">
          <a:off x="1000100" y="3643338"/>
          <a:ext cx="500066" cy="64294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0.10937</cdr:x>
      <cdr:y>0.6375</cdr:y>
    </cdr:from>
    <cdr:to>
      <cdr:x>0.15625</cdr:x>
      <cdr:y>0.6625</cdr:y>
    </cdr:to>
    <cdr:sp macro="" textlink="">
      <cdr:nvSpPr>
        <cdr:cNvPr id="11" name="Прямая соединительная линия 10"/>
        <cdr:cNvSpPr/>
      </cdr:nvSpPr>
      <cdr:spPr>
        <a:xfrm xmlns:a="http://schemas.openxmlformats.org/drawingml/2006/main" rot="10800000" flipV="1">
          <a:off x="1000100" y="3643338"/>
          <a:ext cx="428629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0.6625</cdr:y>
    </cdr:from>
    <cdr:to>
      <cdr:x>0.10937</cdr:x>
      <cdr:y>0.66278</cdr:y>
    </cdr:to>
    <cdr:sp macro="" textlink="">
      <cdr:nvSpPr>
        <cdr:cNvPr id="13" name="Прямая соединительная линия 12"/>
        <cdr:cNvSpPr/>
      </cdr:nvSpPr>
      <cdr:spPr>
        <a:xfrm xmlns:a="http://schemas.openxmlformats.org/drawingml/2006/main" rot="10800000">
          <a:off x="-1" y="3786214"/>
          <a:ext cx="1000101" cy="158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0.23437</cdr:x>
      <cdr:y>0.125</cdr:y>
    </cdr:from>
    <cdr:to>
      <cdr:x>0.26562</cdr:x>
      <cdr:y>0.175</cdr:y>
    </cdr:to>
    <cdr:sp macro="" textlink="">
      <cdr:nvSpPr>
        <cdr:cNvPr id="15" name="Прямая соединительная линия 14"/>
        <cdr:cNvSpPr/>
      </cdr:nvSpPr>
      <cdr:spPr>
        <a:xfrm xmlns:a="http://schemas.openxmlformats.org/drawingml/2006/main" rot="16200000" flipV="1">
          <a:off x="2143108" y="714379"/>
          <a:ext cx="285752" cy="2857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0.10937</cdr:x>
      <cdr:y>0.125</cdr:y>
    </cdr:from>
    <cdr:to>
      <cdr:x>0.23437</cdr:x>
      <cdr:y>0.12528</cdr:y>
    </cdr:to>
    <cdr:sp macro="" textlink="">
      <cdr:nvSpPr>
        <cdr:cNvPr id="17" name="Прямая соединительная линия 16"/>
        <cdr:cNvSpPr/>
      </cdr:nvSpPr>
      <cdr:spPr>
        <a:xfrm xmlns:a="http://schemas.openxmlformats.org/drawingml/2006/main" rot="10800000">
          <a:off x="1000099" y="714380"/>
          <a:ext cx="1143009" cy="158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0.3125</cdr:x>
      <cdr:y>0.1125</cdr:y>
    </cdr:from>
    <cdr:to>
      <cdr:x>0.41406</cdr:x>
      <cdr:y>0.11278</cdr:y>
    </cdr:to>
    <cdr:sp macro="" textlink="">
      <cdr:nvSpPr>
        <cdr:cNvPr id="23" name="Прямая соединительная линия 22"/>
        <cdr:cNvSpPr/>
      </cdr:nvSpPr>
      <cdr:spPr>
        <a:xfrm xmlns:a="http://schemas.openxmlformats.org/drawingml/2006/main">
          <a:off x="2857488" y="642942"/>
          <a:ext cx="928694" cy="158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0.29687</cdr:x>
      <cdr:y>0.1125</cdr:y>
    </cdr:from>
    <cdr:to>
      <cdr:x>0.3125</cdr:x>
      <cdr:y>0.175</cdr:y>
    </cdr:to>
    <cdr:sp macro="" textlink="">
      <cdr:nvSpPr>
        <cdr:cNvPr id="29" name="Прямая соединительная линия 28"/>
        <cdr:cNvSpPr/>
      </cdr:nvSpPr>
      <cdr:spPr>
        <a:xfrm xmlns:a="http://schemas.openxmlformats.org/drawingml/2006/main" rot="5400000" flipH="1" flipV="1">
          <a:off x="2607455" y="750099"/>
          <a:ext cx="357190" cy="1428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chart" Target="../charts/chart7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diagramColors" Target="../diagrams/colors5.xml"/><Relationship Id="rId18" Type="http://schemas.openxmlformats.org/officeDocument/2006/relationships/diagramData" Target="../diagrams/data7.xml"/><Relationship Id="rId26" Type="http://schemas.openxmlformats.org/officeDocument/2006/relationships/chart" Target="../charts/chart16.xml"/><Relationship Id="rId3" Type="http://schemas.openxmlformats.org/officeDocument/2006/relationships/diagramLayout" Target="../diagrams/layout3.xml"/><Relationship Id="rId21" Type="http://schemas.openxmlformats.org/officeDocument/2006/relationships/diagramColors" Target="../diagrams/colors7.xml"/><Relationship Id="rId7" Type="http://schemas.openxmlformats.org/officeDocument/2006/relationships/diagramLayout" Target="../diagrams/layout4.xml"/><Relationship Id="rId12" Type="http://schemas.openxmlformats.org/officeDocument/2006/relationships/diagramQuickStyle" Target="../diagrams/quickStyle5.xml"/><Relationship Id="rId17" Type="http://schemas.openxmlformats.org/officeDocument/2006/relationships/diagramColors" Target="../diagrams/colors6.xml"/><Relationship Id="rId25" Type="http://schemas.openxmlformats.org/officeDocument/2006/relationships/diagramColors" Target="../diagrams/colors8.xml"/><Relationship Id="rId2" Type="http://schemas.openxmlformats.org/officeDocument/2006/relationships/diagramData" Target="../diagrams/data3.xml"/><Relationship Id="rId16" Type="http://schemas.openxmlformats.org/officeDocument/2006/relationships/diagramQuickStyle" Target="../diagrams/quickStyle6.xml"/><Relationship Id="rId20" Type="http://schemas.openxmlformats.org/officeDocument/2006/relationships/diagramQuickStyle" Target="../diagrams/quickStyle7.xml"/><Relationship Id="rId29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diagramLayout" Target="../diagrams/layout5.xml"/><Relationship Id="rId24" Type="http://schemas.openxmlformats.org/officeDocument/2006/relationships/diagramQuickStyle" Target="../diagrams/quickStyle8.xml"/><Relationship Id="rId32" Type="http://schemas.microsoft.com/office/2007/relationships/diagramDrawing" Target="../diagrams/drawing8.xml"/><Relationship Id="rId5" Type="http://schemas.openxmlformats.org/officeDocument/2006/relationships/diagramColors" Target="../diagrams/colors3.xml"/><Relationship Id="rId15" Type="http://schemas.openxmlformats.org/officeDocument/2006/relationships/diagramLayout" Target="../diagrams/layout6.xml"/><Relationship Id="rId23" Type="http://schemas.openxmlformats.org/officeDocument/2006/relationships/diagramLayout" Target="../diagrams/layout8.xml"/><Relationship Id="rId28" Type="http://schemas.microsoft.com/office/2007/relationships/diagramDrawing" Target="../diagrams/drawing6.xml"/><Relationship Id="rId10" Type="http://schemas.openxmlformats.org/officeDocument/2006/relationships/diagramData" Target="../diagrams/data5.xml"/><Relationship Id="rId19" Type="http://schemas.openxmlformats.org/officeDocument/2006/relationships/diagramLayout" Target="../diagrams/layout7.xml"/><Relationship Id="rId31" Type="http://schemas.microsoft.com/office/2007/relationships/diagramDrawing" Target="../diagrams/drawing4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Relationship Id="rId14" Type="http://schemas.openxmlformats.org/officeDocument/2006/relationships/diagramData" Target="../diagrams/data6.xml"/><Relationship Id="rId22" Type="http://schemas.openxmlformats.org/officeDocument/2006/relationships/diagramData" Target="../diagrams/data8.xml"/><Relationship Id="rId27" Type="http://schemas.microsoft.com/office/2007/relationships/diagramDrawing" Target="../diagrams/drawing7.xml"/><Relationship Id="rId30" Type="http://schemas.microsoft.com/office/2007/relationships/diagramDrawing" Target="../diagrams/drawing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diagramLayout" Target="../diagrams/layout9.xml"/><Relationship Id="rId7" Type="http://schemas.openxmlformats.org/officeDocument/2006/relationships/image" Target="../media/image10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9" Type="http://schemas.microsoft.com/office/2007/relationships/diagramDrawing" Target="../diagrams/drawing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11.xml"/><Relationship Id="rId7" Type="http://schemas.openxmlformats.org/officeDocument/2006/relationships/image" Target="../media/image15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Relationship Id="rId9" Type="http://schemas.microsoft.com/office/2007/relationships/diagramDrawing" Target="../diagrams/drawing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20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diagramColors" Target="../diagrams/colors12.xml"/><Relationship Id="rId10" Type="http://schemas.microsoft.com/office/2007/relationships/diagramDrawing" Target="../diagrams/drawing12.xml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13.xml"/><Relationship Id="rId7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Relationship Id="rId9" Type="http://schemas.microsoft.com/office/2007/relationships/diagramDrawing" Target="../diagrams/drawing1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Layout" Target="../diagrams/layout14.xml"/><Relationship Id="rId7" Type="http://schemas.openxmlformats.org/officeDocument/2006/relationships/image" Target="../media/image36.jpe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Relationship Id="rId9" Type="http://schemas.microsoft.com/office/2007/relationships/diagramDrawing" Target="../diagrams/drawing14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diagramLayout" Target="../diagrams/layout15.xml"/><Relationship Id="rId7" Type="http://schemas.openxmlformats.org/officeDocument/2006/relationships/image" Target="../media/image39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8.xml"/><Relationship Id="rId13" Type="http://schemas.openxmlformats.org/officeDocument/2006/relationships/diagramColors" Target="../diagrams/colors19.xml"/><Relationship Id="rId18" Type="http://schemas.openxmlformats.org/officeDocument/2006/relationships/diagramData" Target="../diagrams/data21.xml"/><Relationship Id="rId26" Type="http://schemas.microsoft.com/office/2007/relationships/diagramDrawing" Target="../diagrams/drawing21.xml"/><Relationship Id="rId3" Type="http://schemas.openxmlformats.org/officeDocument/2006/relationships/diagramLayout" Target="../diagrams/layout17.xml"/><Relationship Id="rId21" Type="http://schemas.openxmlformats.org/officeDocument/2006/relationships/diagramColors" Target="../diagrams/colors21.xml"/><Relationship Id="rId7" Type="http://schemas.openxmlformats.org/officeDocument/2006/relationships/diagramLayout" Target="../diagrams/layout18.xml"/><Relationship Id="rId12" Type="http://schemas.openxmlformats.org/officeDocument/2006/relationships/diagramQuickStyle" Target="../diagrams/quickStyle19.xml"/><Relationship Id="rId17" Type="http://schemas.openxmlformats.org/officeDocument/2006/relationships/diagramColors" Target="../diagrams/colors20.xml"/><Relationship Id="rId2" Type="http://schemas.openxmlformats.org/officeDocument/2006/relationships/diagramData" Target="../diagrams/data17.xml"/><Relationship Id="rId16" Type="http://schemas.openxmlformats.org/officeDocument/2006/relationships/diagramQuickStyle" Target="../diagrams/quickStyle20.xml"/><Relationship Id="rId20" Type="http://schemas.openxmlformats.org/officeDocument/2006/relationships/diagramQuickStyle" Target="../diagrams/quickStyle21.xml"/><Relationship Id="rId29" Type="http://schemas.microsoft.com/office/2007/relationships/diagramDrawing" Target="../diagrams/drawing17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8.xml"/><Relationship Id="rId11" Type="http://schemas.openxmlformats.org/officeDocument/2006/relationships/diagramLayout" Target="../diagrams/layout19.xml"/><Relationship Id="rId5" Type="http://schemas.openxmlformats.org/officeDocument/2006/relationships/diagramColors" Target="../diagrams/colors17.xml"/><Relationship Id="rId15" Type="http://schemas.openxmlformats.org/officeDocument/2006/relationships/diagramLayout" Target="../diagrams/layout20.xml"/><Relationship Id="rId23" Type="http://schemas.openxmlformats.org/officeDocument/2006/relationships/image" Target="../media/image41.jpeg"/><Relationship Id="rId28" Type="http://schemas.microsoft.com/office/2007/relationships/diagramDrawing" Target="../diagrams/drawing19.xml"/><Relationship Id="rId10" Type="http://schemas.openxmlformats.org/officeDocument/2006/relationships/diagramData" Target="../diagrams/data19.xml"/><Relationship Id="rId19" Type="http://schemas.openxmlformats.org/officeDocument/2006/relationships/diagramLayout" Target="../diagrams/layout21.xml"/><Relationship Id="rId4" Type="http://schemas.openxmlformats.org/officeDocument/2006/relationships/diagramQuickStyle" Target="../diagrams/quickStyle17.xml"/><Relationship Id="rId9" Type="http://schemas.openxmlformats.org/officeDocument/2006/relationships/diagramColors" Target="../diagrams/colors18.xml"/><Relationship Id="rId14" Type="http://schemas.openxmlformats.org/officeDocument/2006/relationships/diagramData" Target="../diagrams/data20.xml"/><Relationship Id="rId22" Type="http://schemas.openxmlformats.org/officeDocument/2006/relationships/image" Target="../media/image40.jpeg"/><Relationship Id="rId27" Type="http://schemas.microsoft.com/office/2007/relationships/diagramDrawing" Target="../diagrams/drawing20.xml"/><Relationship Id="rId30" Type="http://schemas.microsoft.com/office/2007/relationships/diagramDrawing" Target="../diagrams/drawing1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3.xml"/><Relationship Id="rId13" Type="http://schemas.microsoft.com/office/2007/relationships/diagramDrawing" Target="../diagrams/drawing23.xml"/><Relationship Id="rId3" Type="http://schemas.openxmlformats.org/officeDocument/2006/relationships/diagramLayout" Target="../diagrams/layout22.xml"/><Relationship Id="rId7" Type="http://schemas.openxmlformats.org/officeDocument/2006/relationships/diagramLayout" Target="../diagrams/layout23.xml"/><Relationship Id="rId12" Type="http://schemas.microsoft.com/office/2007/relationships/diagramDrawing" Target="../diagrams/drawing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23.xml"/><Relationship Id="rId5" Type="http://schemas.openxmlformats.org/officeDocument/2006/relationships/diagramColors" Target="../diagrams/colors22.xml"/><Relationship Id="rId10" Type="http://schemas.openxmlformats.org/officeDocument/2006/relationships/chart" Target="../charts/chart20.xml"/><Relationship Id="rId4" Type="http://schemas.openxmlformats.org/officeDocument/2006/relationships/diagramQuickStyle" Target="../diagrams/quickStyle22.xml"/><Relationship Id="rId9" Type="http://schemas.openxmlformats.org/officeDocument/2006/relationships/diagramColors" Target="../diagrams/colors2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gu.nnov.ru/" TargetMode="External"/><Relationship Id="rId2" Type="http://schemas.openxmlformats.org/officeDocument/2006/relationships/hyperlink" Target="http://admknyaginino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us.gov.ru/pub/home" TargetMode="External"/><Relationship Id="rId4" Type="http://schemas.openxmlformats.org/officeDocument/2006/relationships/hyperlink" Target="http://goszakaz.nnov.ru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Княгининский район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Содержимое 10" descr="knyaginino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0034" y="1500174"/>
            <a:ext cx="1649016" cy="2143140"/>
          </a:xfrm>
        </p:spPr>
      </p:pic>
      <p:sp>
        <p:nvSpPr>
          <p:cNvPr id="14" name="Прямоугольник 13"/>
          <p:cNvSpPr/>
          <p:nvPr/>
        </p:nvSpPr>
        <p:spPr>
          <a:xfrm>
            <a:off x="1000100" y="5500702"/>
            <a:ext cx="75724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проекту решения «Об утверждении отчета об исполнении районного бюджета за 2015 год»</a:t>
            </a:r>
            <a:endParaRPr lang="ru-RU" sz="2000" dirty="0"/>
          </a:p>
        </p:txBody>
      </p:sp>
      <p:pic>
        <p:nvPicPr>
          <p:cNvPr id="1026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1142984"/>
            <a:ext cx="5083175" cy="4443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42862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    2</a:t>
            </a:r>
            <a:endParaRPr lang="ru-RU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85720" y="1094616"/>
          <a:ext cx="8715436" cy="504902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715436"/>
              </a:tblGrid>
              <a:tr h="40791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Общие понятия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791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Социально-экономические показатели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791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Исполнение консолидированного бюджета по доходам и расходам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791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Исполнение районного бюджета за 2013-2015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791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образования за 2015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791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культуры за 2015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651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физической культуры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спорта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за 2015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377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области социальной политики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791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Итоги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реализации муниципальных программ за 2015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30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сельскохозяйственного производства в 2015 году</a:t>
                      </a:r>
                    </a:p>
                  </a:txBody>
                  <a:tcPr/>
                </a:tc>
              </a:tr>
              <a:tr h="44651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Финансовая помощь бюджетам поселений на исполнение собственных полномочий в 2015 году</a:t>
                      </a:r>
                    </a:p>
                  </a:txBody>
                  <a:tcPr/>
                </a:tc>
              </a:tr>
              <a:tr h="44651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Открытые муниципальные информационные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7"/>
            <a:ext cx="8001056" cy="42862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такое «Отчет об исполнении районного бюджета»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571612"/>
            <a:ext cx="8143932" cy="4643470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содержит данные об исполнении бюджета по доходам, расходам и источникам финансирования дефицита бюджета в соответствии с бюджетной классификацией Российской Федерации.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Годовой отчет об исполнении районного бюджета подлежит рассмотрению Земским Собранием Княгининского района Нижегородской области и утверждается решением Земского собрания Княгининского района Нижегородской области.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Решением Земского Собрания Княгининского района Нижегородской области об исполнении районного бюджета утверждается отчет об исполнении районного бюджета за отчетный финансовый год с указанием общего объема доходов, расходов и дефицита (</a:t>
            </a:r>
            <a:r>
              <a:rPr lang="ru-RU" sz="2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профицита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районного бюджета.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отчете об исполнении районного бюджета указывается сколько и каких доходов поступило в бюджет за год и куда эти денежные средства были израсходованы. 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    3</a:t>
            </a:r>
            <a:endParaRPr lang="ru-RU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pic>
        <p:nvPicPr>
          <p:cNvPr id="1026" name="Picture 2" descr="C:\Documents and Settings\Евсеева Татьяна\Рабочий стол\картинки для презентации\человечки для презентации\100297_6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28670"/>
            <a:ext cx="1785918" cy="923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5825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00826" y="6357957"/>
            <a:ext cx="2357454" cy="500043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4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142984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Доходы бюджета- безвозмездные и безвозвратные поступления денежных средств в бюджет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2071678"/>
            <a:ext cx="2571768" cy="34163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(налог на доходы физических лиц, налоги на вмененный доход и др.)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2071678"/>
            <a:ext cx="2714644" cy="39703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 законодательством РФ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86512" y="2071678"/>
            <a:ext cx="2571768" cy="369331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(межбюджетные трансферты в виде дотаций,  субвенций,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субсидий).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района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5" descr="68485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4678" y="1571612"/>
            <a:ext cx="2214578" cy="1357322"/>
          </a:xfrm>
        </p:spPr>
      </p:pic>
      <p:sp>
        <p:nvSpPr>
          <p:cNvPr id="8" name="Прямоугольник с двумя скругленными соседними углами 7"/>
          <p:cNvSpPr/>
          <p:nvPr/>
        </p:nvSpPr>
        <p:spPr>
          <a:xfrm>
            <a:off x="142844" y="1785926"/>
            <a:ext cx="2357454" cy="2000264"/>
          </a:xfrm>
          <a:prstGeom prst="round2SameRect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гл.23 Налогового кодекса РФ, ставка налога 13%, в отдельных случаях 9%,30% и 35%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с двумя скругленными соседними углами 8"/>
          <p:cNvSpPr/>
          <p:nvPr/>
        </p:nvSpPr>
        <p:spPr>
          <a:xfrm>
            <a:off x="2571736" y="4071942"/>
            <a:ext cx="3357586" cy="2000264"/>
          </a:xfrm>
          <a:prstGeom prst="round2SameRect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0,3%-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1,5%- в отношении других участков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3643306" y="2928934"/>
            <a:ext cx="1214446" cy="2857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17145" rIns="34290" bIns="17145" numCol="1" spcCol="1270" anchor="ctr" anchorCtr="0">
            <a:noAutofit/>
          </a:bodyPr>
          <a:lstStyle/>
          <a:p>
            <a:pPr marL="57150" lvl="1" indent="-57150" algn="ctr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900" kern="1200" dirty="0" smtClean="0"/>
              <a:t>Районный бюджет и бюджеты поселений</a:t>
            </a:r>
            <a:endParaRPr lang="ru-RU" sz="900" kern="1200" dirty="0"/>
          </a:p>
        </p:txBody>
      </p:sp>
      <p:grpSp>
        <p:nvGrpSpPr>
          <p:cNvPr id="11" name="Группа 10"/>
          <p:cNvGrpSpPr/>
          <p:nvPr/>
        </p:nvGrpSpPr>
        <p:grpSpPr>
          <a:xfrm rot="10800000">
            <a:off x="6143636" y="1785926"/>
            <a:ext cx="2714644" cy="2071702"/>
            <a:chOff x="2537087" y="-67163"/>
            <a:chExt cx="4946104" cy="584148"/>
          </a:xfrm>
        </p:grpSpPr>
        <p:sp>
          <p:nvSpPr>
            <p:cNvPr id="12" name="Прямоугольник с двумя скругленными соседними углами 11"/>
            <p:cNvSpPr/>
            <p:nvPr/>
          </p:nvSpPr>
          <p:spPr>
            <a:xfrm rot="10800000">
              <a:off x="2537087" y="-67163"/>
              <a:ext cx="4946104" cy="584148"/>
            </a:xfrm>
            <a:prstGeom prst="round2SameRect">
              <a:avLst>
                <a:gd name="adj1" fmla="val 16667"/>
                <a:gd name="adj2" fmla="val 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700356" y="64575"/>
              <a:ext cx="4782835" cy="3289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17145" rIns="34290" bIns="17145" numCol="1" spcCol="1270" anchor="ctr" anchorCtr="0">
              <a:noAutofit/>
            </a:bodyPr>
            <a:lstStyle/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Стрелка вправо с вырезом 13"/>
          <p:cNvSpPr/>
          <p:nvPr/>
        </p:nvSpPr>
        <p:spPr>
          <a:xfrm rot="20319730">
            <a:off x="2560818" y="2531721"/>
            <a:ext cx="651115" cy="45532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16200000">
            <a:off x="3906685" y="3308497"/>
            <a:ext cx="642942" cy="455320"/>
          </a:xfrm>
          <a:prstGeom prst="notchedRightArrow">
            <a:avLst>
              <a:gd name="adj1" fmla="val 50246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12206591">
            <a:off x="5421516" y="2539596"/>
            <a:ext cx="651115" cy="45532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Номер слайда 3"/>
          <p:cNvSpPr txBox="1">
            <a:spLocks/>
          </p:cNvSpPr>
          <p:nvPr/>
        </p:nvSpPr>
        <p:spPr>
          <a:xfrm>
            <a:off x="6553200" y="6500834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n>
                  <a:solidFill>
                    <a:schemeClr val="tx1"/>
                  </a:solidFill>
                </a:ln>
              </a:rPr>
              <a:t>5</a:t>
            </a:r>
            <a:endParaRPr kumimoji="0" lang="ru-RU" sz="12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15074" y="1928802"/>
            <a:ext cx="26432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при стоимости имущества: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 300 тыс.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- 0,05%;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 300 тыс.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 500 тыс.руб-0,13%;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свыше 500 тыс. руб.- 0,33%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основным функциям в 2015 году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6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285860"/>
            <a:ext cx="81439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857364"/>
            <a:ext cx="807249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Формирование расходов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2714620"/>
            <a:ext cx="80724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разделам, по ведомствам, по муниципальным программам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302239" y="5555622"/>
            <a:ext cx="185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898520" y="5673720"/>
            <a:ext cx="17660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1487036" y="5299518"/>
            <a:ext cx="18573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2042021" y="5530351"/>
            <a:ext cx="18573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2598701" y="5402299"/>
            <a:ext cx="19288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коммунальное хозяйство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3205925" y="5438017"/>
            <a:ext cx="1857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3863690" y="5637508"/>
            <a:ext cx="164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4456090" y="5545174"/>
            <a:ext cx="16430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 rot="16200000">
            <a:off x="5006698" y="5637508"/>
            <a:ext cx="164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5624370" y="5591340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endParaRPr lang="ru-RU" sz="1200" dirty="0"/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6099164" y="5473736"/>
            <a:ext cx="1785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6813928" y="5330476"/>
            <a:ext cx="17764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общего характера бюджетам бюджетной системы РФ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3857628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Blip>
                <a:blip r:embed="rId2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Направления расходов бюджета по разделам: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1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357695"/>
            <a:ext cx="4539377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4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357694"/>
            <a:ext cx="17859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86644" y="4357694"/>
            <a:ext cx="64294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571472" y="3357562"/>
            <a:ext cx="785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превышение расходов бюджета над его доходами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Показатели, характеризующие Княгининский район в 2015 году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286016" cy="214314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7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282" y="1428736"/>
            <a:ext cx="392912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кв.км.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214555"/>
            <a:ext cx="3929090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района  по состоянию на 01.01.2016 года -11933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928934"/>
            <a:ext cx="3929090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3039,8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786190"/>
            <a:ext cx="3929090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20 503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572008"/>
            <a:ext cx="392909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108,8 млн.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357826"/>
            <a:ext cx="3929090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учреждения-25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(казенные-4 ,бюджетные- 18,  автономные-3)</a:t>
            </a:r>
          </a:p>
          <a:p>
            <a:endParaRPr lang="ru-RU" dirty="0"/>
          </a:p>
        </p:txBody>
      </p:sp>
      <p:pic>
        <p:nvPicPr>
          <p:cNvPr id="15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1857364"/>
            <a:ext cx="5083175" cy="4443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286776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2332849054"/>
              </p:ext>
            </p:extLst>
          </p:nvPr>
        </p:nvGraphicFramePr>
        <p:xfrm>
          <a:off x="500034" y="1571612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1139888311"/>
              </p:ext>
            </p:extLst>
          </p:nvPr>
        </p:nvGraphicFramePr>
        <p:xfrm>
          <a:off x="4643438" y="1571612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8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7290" y="2996952"/>
            <a:ext cx="766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2464,5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3090418"/>
            <a:ext cx="584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206,0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215338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4226958503"/>
              </p:ext>
            </p:extLst>
          </p:nvPr>
        </p:nvGraphicFramePr>
        <p:xfrm>
          <a:off x="428596" y="1571612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1731778908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b="1" smtClean="0">
                <a:solidFill>
                  <a:prstClr val="black"/>
                </a:solidFill>
              </a:rPr>
              <a:pPr/>
              <a:t>9</a:t>
            </a:fld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490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215338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3464364312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2824578489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10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8" y="3049785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17079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Сколько доходов поступило в консолидированный бюджет района в 2013-2015 годах</a:t>
            </a:r>
            <a:endParaRPr lang="ru-RU" sz="27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/>
        </p:nvGraphicFramePr>
        <p:xfrm>
          <a:off x="3214678" y="5000636"/>
          <a:ext cx="1285884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357290" y="1643050"/>
            <a:ext cx="18573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72066" y="5000636"/>
            <a:ext cx="1357322" cy="857256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34 тыс. рублей </a:t>
            </a:r>
          </a:p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4"/>
          <p:cNvSpPr txBox="1">
            <a:spLocks/>
          </p:cNvSpPr>
          <p:nvPr/>
        </p:nvSpPr>
        <p:spPr>
          <a:xfrm>
            <a:off x="6786578" y="6500834"/>
            <a:ext cx="2133600" cy="21431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2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714348" y="2000240"/>
          <a:ext cx="7858180" cy="2814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зачисляются налоги на территории района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214424"/>
          <a:ext cx="8229600" cy="519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4998"/>
                <a:gridCol w="1357322"/>
                <a:gridCol w="1257280"/>
              </a:tblGrid>
              <a:tr h="40056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466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96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76518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12</a:t>
            </a:fld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изменений налоговых и неналоговых доходов консолидированного бюджета за 2013-2015 годы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76518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13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1857364"/>
            <a:ext cx="1285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214678" y="3714752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72,8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Динамика исполнения по основным налоговым доходам консолидированного бюджета за 2014-2015 годы, млн. рублей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6553200" y="6500834"/>
            <a:ext cx="2376518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</a:t>
            </a:r>
            <a:endParaRPr kumimoji="0" lang="ru-RU" sz="12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785786" y="1785926"/>
          <a:ext cx="757242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из  бюджетов других уровней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15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14282" y="1357298"/>
            <a:ext cx="4143404" cy="92869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Дотации на выравнивание бюджетной обеспеченности и поддержку мер сбалансированности бюджетов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2844" y="2500306"/>
            <a:ext cx="421484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42844" y="3286124"/>
            <a:ext cx="421484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14282" y="4143380"/>
            <a:ext cx="4214842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85918" y="6072206"/>
            <a:ext cx="550072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получено 281,6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4857752" y="1500174"/>
            <a:ext cx="1214446" cy="50006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857752" y="2500306"/>
            <a:ext cx="1214446" cy="50006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857752" y="3357562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857752" y="4286256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357950" y="1357298"/>
            <a:ext cx="2500330" cy="57150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27,9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429388" y="2357430"/>
            <a:ext cx="242889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177,4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429388" y="3286124"/>
            <a:ext cx="2428892" cy="57150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75,3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429388" y="4143380"/>
            <a:ext cx="242889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0,6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4714876" y="5143512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581788" y="5072074"/>
            <a:ext cx="2428892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0,3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366682" y="5143512"/>
            <a:ext cx="4214842" cy="92869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Прочие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района по расходам в 2013-2015 годах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16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69726324"/>
              </p:ext>
            </p:extLst>
          </p:nvPr>
        </p:nvGraphicFramePr>
        <p:xfrm>
          <a:off x="857224" y="1357298"/>
          <a:ext cx="75438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1428728" y="4786322"/>
            <a:ext cx="1428760" cy="1714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31,1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4786322"/>
            <a:ext cx="1428760" cy="1714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36,0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628" y="4786322"/>
            <a:ext cx="1428760" cy="1714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34,6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в 2015 году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17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58139762"/>
              </p:ext>
            </p:extLst>
          </p:nvPr>
        </p:nvGraphicFramePr>
        <p:xfrm>
          <a:off x="517551" y="1556792"/>
          <a:ext cx="8186765" cy="4114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71472" y="5857892"/>
            <a:ext cx="76438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Всего расходов за 2015 год – 412,4 млн. рублей, в т.ч. расходы по отраслям социальной сферы – 238,5 млн. рублей (57,8%)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572496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90526" cy="500042"/>
          </a:xfrm>
        </p:spPr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18</a:t>
            </a:fld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9" name="Заголовок 8"/>
          <p:cNvGrpSpPr>
            <a:grpSpLocks noGrp="1"/>
          </p:cNvGrpSpPr>
          <p:nvPr/>
        </p:nvGrpSpPr>
        <p:grpSpPr>
          <a:xfrm>
            <a:off x="357158" y="142852"/>
            <a:ext cx="8429684" cy="1143000"/>
            <a:chOff x="0" y="127484"/>
            <a:chExt cx="4829179" cy="88803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127484"/>
              <a:ext cx="4829179" cy="88803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43350" y="170834"/>
              <a:ext cx="4742479" cy="8446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Структура расходов районного бюджета по отраслям в % и млн. руб.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14" name="Содержимое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606754547"/>
              </p:ext>
            </p:extLst>
          </p:nvPr>
        </p:nvGraphicFramePr>
        <p:xfrm>
          <a:off x="0" y="1357298"/>
          <a:ext cx="8858280" cy="5500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2357422" y="2143116"/>
            <a:ext cx="271458" cy="2714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2786050" y="1643050"/>
            <a:ext cx="71438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0800000">
            <a:off x="1714480" y="2000240"/>
            <a:ext cx="64294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0800000">
            <a:off x="571472" y="2214554"/>
            <a:ext cx="50006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 flipH="1" flipV="1">
            <a:off x="4536281" y="2250273"/>
            <a:ext cx="28575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4714876" y="1857364"/>
            <a:ext cx="785818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71604" y="2071678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30,2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3103917728"/>
              </p:ext>
            </p:extLst>
          </p:nvPr>
        </p:nvGraphicFramePr>
        <p:xfrm>
          <a:off x="0" y="1500174"/>
          <a:ext cx="8686800" cy="5357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85728"/>
            <a:ext cx="8286808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экономической структуре, млн. рублей и 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3429000"/>
            <a:ext cx="18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63,3 млн. руб.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286776" y="6429396"/>
            <a:ext cx="500066" cy="214314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2910" y="5929330"/>
            <a:ext cx="500066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расходов – 399,9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в 2013-2015 годах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72264" y="6429396"/>
            <a:ext cx="2305080" cy="285752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20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55155663"/>
              </p:ext>
            </p:extLst>
          </p:nvPr>
        </p:nvGraphicFramePr>
        <p:xfrm>
          <a:off x="214282" y="1285860"/>
          <a:ext cx="8715436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714876" y="1643050"/>
            <a:ext cx="642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396,5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6578" y="1643050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2015 год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21</a:t>
            </a:fld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01174175"/>
              </p:ext>
            </p:extLst>
          </p:nvPr>
        </p:nvGraphicFramePr>
        <p:xfrm>
          <a:off x="0" y="1357298"/>
          <a:ext cx="9144000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00100" y="1714488"/>
            <a:ext cx="714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393,2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00166" y="3786190"/>
            <a:ext cx="928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100,8%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15370" cy="8683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в % и млн. рублей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22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28728" y="1714488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500826" y="3357562"/>
          <a:ext cx="2143140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571472" y="5000636"/>
          <a:ext cx="2000264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571472" y="3071810"/>
          <a:ext cx="1643074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714348" y="2285992"/>
          <a:ext cx="1857388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428596" y="3714752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29" name="TextBox 1"/>
          <p:cNvSpPr txBox="1"/>
          <p:nvPr/>
        </p:nvSpPr>
        <p:spPr>
          <a:xfrm>
            <a:off x="2857488" y="2643182"/>
            <a:ext cx="50006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0" name="TextBox 1"/>
          <p:cNvSpPr txBox="1"/>
          <p:nvPr/>
        </p:nvSpPr>
        <p:spPr>
          <a:xfrm>
            <a:off x="5715008" y="407194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1" name="TextBox 1"/>
          <p:cNvSpPr txBox="1"/>
          <p:nvPr/>
        </p:nvSpPr>
        <p:spPr>
          <a:xfrm>
            <a:off x="3786182" y="178592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3" name="TextBox 1"/>
          <p:cNvSpPr txBox="1"/>
          <p:nvPr/>
        </p:nvSpPr>
        <p:spPr>
          <a:xfrm>
            <a:off x="5643570" y="335756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4" name="TextBox 1"/>
          <p:cNvSpPr txBox="1"/>
          <p:nvPr/>
        </p:nvSpPr>
        <p:spPr>
          <a:xfrm>
            <a:off x="4714876" y="235743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4" name="TextBox 1"/>
          <p:cNvSpPr txBox="1"/>
          <p:nvPr/>
        </p:nvSpPr>
        <p:spPr>
          <a:xfrm>
            <a:off x="5429256" y="271462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5" name="TextBox 1"/>
          <p:cNvSpPr txBox="1"/>
          <p:nvPr/>
        </p:nvSpPr>
        <p:spPr>
          <a:xfrm>
            <a:off x="4071934" y="214311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51" name="TextBox 1"/>
          <p:cNvSpPr txBox="1"/>
          <p:nvPr/>
        </p:nvSpPr>
        <p:spPr>
          <a:xfrm>
            <a:off x="2571736" y="3786190"/>
            <a:ext cx="897767" cy="2812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571472" y="1428736"/>
          <a:ext cx="7929618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4071934" y="392906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73,6%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85984" y="2428868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24,6%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428728" y="5929330"/>
            <a:ext cx="5929354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Всего – 396,5 млн. рублей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Овал 50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357190" cy="365125"/>
          </a:xfrm>
        </p:spPr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23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изменений налоговых и неналоговых доходов районного бюджета за 3 года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Диаграмма 28"/>
          <p:cNvGraphicFramePr/>
          <p:nvPr/>
        </p:nvGraphicFramePr>
        <p:xfrm>
          <a:off x="5786446" y="1500174"/>
          <a:ext cx="2928958" cy="2000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3" name="Диаграмма 52"/>
          <p:cNvGraphicFramePr/>
          <p:nvPr/>
        </p:nvGraphicFramePr>
        <p:xfrm>
          <a:off x="500034" y="1428736"/>
          <a:ext cx="7858180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57200" y="274638"/>
          <a:ext cx="482918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1564119833"/>
              </p:ext>
            </p:extLst>
          </p:nvPr>
        </p:nvGraphicFramePr>
        <p:xfrm>
          <a:off x="457200" y="1600200"/>
          <a:ext cx="4829176" cy="350871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400288"/>
                <a:gridCol w="2428888"/>
              </a:tblGrid>
              <a:tr h="82266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47,4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42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Общее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95,1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6919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и оздоровление детей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2,4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266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18,1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24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429264"/>
            <a:ext cx="5715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Всего на образование в 2015 году- 163 млн. рублей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40" y="3212977"/>
            <a:ext cx="3218717" cy="2952328"/>
          </a:xfrm>
          <a:prstGeom prst="rect">
            <a:avLst/>
          </a:prstGeom>
          <a:ln w="76200">
            <a:solidFill>
              <a:schemeClr val="bg1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softEdge rad="63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40" y="620688"/>
            <a:ext cx="3151492" cy="2363304"/>
          </a:xfrm>
          <a:prstGeom prst="rect">
            <a:avLst/>
          </a:prstGeom>
          <a:noFill/>
          <a:ln w="76200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softEdge rad="3175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572496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37334090"/>
              </p:ext>
            </p:extLst>
          </p:nvPr>
        </p:nvGraphicFramePr>
        <p:xfrm>
          <a:off x="457200" y="274638"/>
          <a:ext cx="8229600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2121116224"/>
              </p:ext>
            </p:extLst>
          </p:nvPr>
        </p:nvGraphicFramePr>
        <p:xfrm>
          <a:off x="214282" y="1285860"/>
          <a:ext cx="8401079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3602"/>
                <a:gridCol w="857256"/>
                <a:gridCol w="1000132"/>
                <a:gridCol w="900089"/>
              </a:tblGrid>
              <a:tr h="28575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23960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муниципальных образовательных учреждений, реализующих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программы общего образования,  здания которых находятся в аварийном состоянии или требуют капитального ремонта, в общей численности муниципальных образовательных учреждений, реализующих программы общего образования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5786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Обеспеченность детей дошкольного возраста местами в дошкольных образовательных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учреждениях (количество мест на 1000 детей)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703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734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739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5151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школ,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реализующих программы общего образования, имеющих физкультурных зал, в общей численности школ, реализующих программы общего образования, (%)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83,33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</a:tr>
              <a:tr h="554514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школ, не сдавших единых государственный экзамен по обязательным предметам, в общей численности выпускников школ, (%)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1514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25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96" y="4725144"/>
            <a:ext cx="2709835" cy="198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5144"/>
            <a:ext cx="2736304" cy="1990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25143"/>
            <a:ext cx="2376264" cy="195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Сколько бюджетных средств было направлено на развитие сферы культуры,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26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57158" y="1714488"/>
          <a:ext cx="5715040" cy="142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23649347"/>
              </p:ext>
            </p:extLst>
          </p:nvPr>
        </p:nvGraphicFramePr>
        <p:xfrm>
          <a:off x="1000100" y="1500174"/>
          <a:ext cx="6929486" cy="20136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286280"/>
                <a:gridCol w="2643206"/>
              </a:tblGrid>
              <a:tr h="343116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28,7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3207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Кинематография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0453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кинематографии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05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на развитие сферы культуры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35,5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2880320" cy="219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945" y="3789039"/>
            <a:ext cx="2712027" cy="187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03601"/>
            <a:ext cx="2631236" cy="2097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сфере культуры в 2013-2015 годах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27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2" name="Содержимое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50364579"/>
              </p:ext>
            </p:extLst>
          </p:nvPr>
        </p:nvGraphicFramePr>
        <p:xfrm>
          <a:off x="428596" y="3929066"/>
          <a:ext cx="8429684" cy="221611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90459"/>
                <a:gridCol w="1229329"/>
                <a:gridCol w="1404947"/>
                <a:gridCol w="1404949"/>
              </a:tblGrid>
              <a:tr h="33374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3748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культурно-массовых мероприятий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3572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3637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3651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148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посещений библиотек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128,4 тыс. раз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130,1 тыс. раз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133,8 тыс. раз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4113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Среднегодовое число посещения музея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2488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2571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2592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148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Общее количество экспонатов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5588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5668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5702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70535"/>
            <a:ext cx="3456384" cy="246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370536"/>
            <a:ext cx="3779837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4095412106"/>
              </p:ext>
            </p:extLst>
          </p:nvPr>
        </p:nvGraphicFramePr>
        <p:xfrm>
          <a:off x="457200" y="274638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28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4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94172857"/>
              </p:ext>
            </p:extLst>
          </p:nvPr>
        </p:nvGraphicFramePr>
        <p:xfrm>
          <a:off x="263773" y="1350878"/>
          <a:ext cx="3816425" cy="370119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67830"/>
                <a:gridCol w="596321"/>
                <a:gridCol w="655952"/>
                <a:gridCol w="596322"/>
              </a:tblGrid>
              <a:tr h="825886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Результаты работы по отрасли 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049420">
                <a:tc>
                  <a:txBody>
                    <a:bodyPr/>
                    <a:lstStyle/>
                    <a:p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населения, систематически занимающего</a:t>
                      </a:r>
                      <a:r>
                        <a:rPr lang="ru-RU" sz="16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физической культурой и спортом, в общей численности населения (%)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25,5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48,1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48,6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5886">
                <a:tc>
                  <a:txBody>
                    <a:bodyPr/>
                    <a:lstStyle/>
                    <a:p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спортивных</a:t>
                      </a:r>
                      <a:r>
                        <a:rPr lang="ru-RU" sz="16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сооружений (ед.)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72576"/>
            <a:ext cx="2636808" cy="190835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539552" y="5229200"/>
            <a:ext cx="3384376" cy="1271634"/>
          </a:xfrm>
          <a:prstGeom prst="rect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поддержку массового спорта в 2015 году из бюджета было выделено 30,2 млн. рублей.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44824"/>
            <a:ext cx="2651193" cy="198225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751" y="3402835"/>
            <a:ext cx="2600001" cy="182177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2" y="4786322"/>
            <a:ext cx="2904987" cy="195485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99012">
            <a:off x="1714480" y="2285992"/>
            <a:ext cx="1619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00024" cy="500042"/>
          </a:xfrm>
        </p:spPr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29</a:t>
            </a:fld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7" name="Заголовок 6"/>
          <p:cNvGrpSpPr>
            <a:grpSpLocks noGrp="1"/>
          </p:cNvGrpSpPr>
          <p:nvPr/>
        </p:nvGrpSpPr>
        <p:grpSpPr>
          <a:xfrm>
            <a:off x="427929" y="245830"/>
            <a:ext cx="8229600" cy="1143000"/>
            <a:chOff x="0" y="170079"/>
            <a:chExt cx="8229599" cy="599625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170079"/>
              <a:ext cx="8229599" cy="599625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9271" y="199350"/>
              <a:ext cx="8171057" cy="5410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 smtClean="0">
                  <a:latin typeface="Times New Roman" pitchFamily="18" charset="0"/>
                  <a:cs typeface="Times New Roman" pitchFamily="18" charset="0"/>
                </a:rPr>
                <a:t>Расходы в области социальной политики</a:t>
              </a:r>
              <a:endParaRPr lang="ru-RU" sz="32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="" xmlns:p14="http://schemas.microsoft.com/office/powerpoint/2010/main" val="704792426"/>
              </p:ext>
            </p:extLst>
          </p:nvPr>
        </p:nvGraphicFramePr>
        <p:xfrm>
          <a:off x="214282" y="1643050"/>
          <a:ext cx="6405586" cy="43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428596" y="5715016"/>
            <a:ext cx="5072098" cy="85725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расходов на социальную политику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9,9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\\Raifo8\d\2015\ПРЕЗЕНТАЦИЯ\картинки для презентации\фото\День города\P11600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859" y="1625748"/>
            <a:ext cx="3168352" cy="25953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Raifo8\d\2015\ПРЕЗЕНТАЦИЯ\картинки для презентации\рисунки 2\1338442837_86971291_veteranu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14" y="4365104"/>
            <a:ext cx="3021982" cy="20642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3296554" y="2495320"/>
            <a:ext cx="2571768" cy="364333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муниципальной программы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"Социальная поддержка граждан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Нижегородской области" на 2015-2017 годы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2015 году было израсходовано 2 865,3 тысяч рублей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P12008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2214554"/>
            <a:ext cx="3000396" cy="2250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33" descr="dsc001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322" y="4429133"/>
            <a:ext cx="3108186" cy="2211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Овал 1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30</a:t>
            </a:fld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2" name="Заголовок 6"/>
          <p:cNvGrpSpPr>
            <a:grpSpLocks noGrp="1"/>
          </p:cNvGrpSpPr>
          <p:nvPr/>
        </p:nvGrpSpPr>
        <p:grpSpPr>
          <a:xfrm>
            <a:off x="581577" y="193213"/>
            <a:ext cx="8001723" cy="1031664"/>
            <a:chOff x="10393" y="199350"/>
            <a:chExt cx="8229599" cy="599625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0393" y="199350"/>
              <a:ext cx="8229599" cy="599625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9271" y="199350"/>
              <a:ext cx="8171057" cy="5410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Расходы в рамках муниципальных программ </a:t>
              </a:r>
              <a:r>
                <a:rPr lang="ru-RU" sz="2000" b="1" kern="1200" dirty="0" err="1" smtClean="0">
                  <a:latin typeface="Times New Roman" pitchFamily="18" charset="0"/>
                  <a:cs typeface="Times New Roman" pitchFamily="18" charset="0"/>
                </a:rPr>
                <a:t>Княгининского</a:t>
              </a: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 района в 2015 году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Скругленный прямоугольник 19"/>
          <p:cNvSpPr/>
          <p:nvPr/>
        </p:nvSpPr>
        <p:spPr>
          <a:xfrm>
            <a:off x="214282" y="1285860"/>
            <a:ext cx="8605558" cy="928693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12 муниципальных и 1 ведомственной программ направлено 316,6 млн. рублей, что составляет 79,2% всех расходов районного бюджета за 2015 год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P124059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2285992"/>
            <a:ext cx="2928958" cy="2196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P12401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4429132"/>
            <a:ext cx="3071834" cy="2303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b="1" smtClean="0">
                <a:solidFill>
                  <a:schemeClr val="tx1"/>
                </a:solidFill>
              </a:rPr>
              <a:pPr/>
              <a:t>31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с двумя вырезанными противолежащими углами 25"/>
          <p:cNvSpPr/>
          <p:nvPr/>
        </p:nvSpPr>
        <p:spPr>
          <a:xfrm>
            <a:off x="142844" y="1428736"/>
            <a:ext cx="5286412" cy="77612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Проведены мероприятия по улучшению условий и охраны труда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142844" y="4725144"/>
            <a:ext cx="5357850" cy="847020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Проведены мероприятия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организации временной занятости несовершеннолетних граждан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с двумя вырезанными противолежащими углами 27"/>
          <p:cNvSpPr/>
          <p:nvPr/>
        </p:nvSpPr>
        <p:spPr>
          <a:xfrm>
            <a:off x="142844" y="2348880"/>
            <a:ext cx="5357850" cy="151216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Оказана материальная помощь гражданам пожилого возраста и семьям с детьми, находящимся в трудной жизненной ситуации  и гражданам, утратившим жилые помещения в результате пожара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с двумя вырезанными противолежащими углами 28"/>
          <p:cNvSpPr/>
          <p:nvPr/>
        </p:nvSpPr>
        <p:spPr>
          <a:xfrm>
            <a:off x="214282" y="3964785"/>
            <a:ext cx="5357850" cy="616343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Предоставлены меры социальной поддержки гражданам при газификации домовладений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с двумя вырезанными противолежащими углами 32"/>
          <p:cNvSpPr/>
          <p:nvPr/>
        </p:nvSpPr>
        <p:spPr>
          <a:xfrm>
            <a:off x="214282" y="5715016"/>
            <a:ext cx="5357850" cy="85725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Произведены ежегодные единовременные социальные выплаты Почетным гражданам Княгининского района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7158" y="357166"/>
            <a:ext cx="8143932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муниципальной программы «Социальная поддержка граждан Княгининского района Нижегородской области» на 2015-2017 годы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923" y="4077072"/>
            <a:ext cx="312565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www.tulapressa.ru/wp-content/images/big-52b1c1b01af6a2.253580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923" y="1484785"/>
            <a:ext cx="3226557" cy="22322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8420" r="23685"/>
          <a:stretch>
            <a:fillRect/>
          </a:stretch>
        </p:blipFill>
        <p:spPr bwMode="auto">
          <a:xfrm>
            <a:off x="0" y="1928802"/>
            <a:ext cx="1571636" cy="2035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306465655"/>
              </p:ext>
            </p:extLst>
          </p:nvPr>
        </p:nvGraphicFramePr>
        <p:xfrm>
          <a:off x="428596" y="142852"/>
          <a:ext cx="8229600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32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88803563"/>
              </p:ext>
            </p:extLst>
          </p:nvPr>
        </p:nvGraphicFramePr>
        <p:xfrm>
          <a:off x="142844" y="3857628"/>
          <a:ext cx="5572163" cy="2845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9364"/>
                <a:gridCol w="628808"/>
                <a:gridCol w="677179"/>
                <a:gridCol w="686812"/>
              </a:tblGrid>
              <a:tr h="30422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22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СМП, 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338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227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малые предприятия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7186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предприниматели без образования юридического лица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01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занятых в малом предпринимательстве от числа занятых в экономике по всем видам деятельности,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130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малого предпринимательства в общем объеме отгруженных товаров района,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285720" y="1214422"/>
            <a:ext cx="6929486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состоянию на 01.01.2016 в районе зарегистрировано 326 субъектов малого предпринимательства (СМП), в т.ч. 54 малых предприятия и 272 предпринимателя без образования юридического лица.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39752" y="2143116"/>
            <a:ext cx="6695858" cy="12858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Преобладающим видом деятельности является торгово-закупочная деятельность. Предприятиям принадлежит более 80 торговых точек, 6 предприятий общественного питания, мукомольное производство (ООО «Колобок»), 3 предприятия по строительству (ООО «Княгининский </a:t>
            </a:r>
            <a:r>
              <a:rPr lang="ru-RU" sz="13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стройгаз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ООО «Строитель», ООО «</a:t>
            </a:r>
            <a:r>
              <a:rPr lang="ru-RU" sz="13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Княгининское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ДСК»), предприятия по автосервису, предприятия по розливу воды (ООО «Бриг», ООО «Аква-Вита», ООО «Водолей») и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др.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00166" y="3429000"/>
            <a:ext cx="4500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Динамика развития предпринимательства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600" y="3880201"/>
            <a:ext cx="2978880" cy="2213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040" y="836142"/>
            <a:ext cx="1633512" cy="130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401968258"/>
              </p:ext>
            </p:extLst>
          </p:nvPr>
        </p:nvGraphicFramePr>
        <p:xfrm>
          <a:off x="428596" y="142852"/>
          <a:ext cx="8229600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33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20" y="1643050"/>
            <a:ext cx="59293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Меры государственной поддержки СМП в 2015 году:</a:t>
            </a:r>
          </a:p>
          <a:p>
            <a:pPr algn="ctr"/>
            <a:endParaRPr lang="ru-RU" sz="24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70983386"/>
              </p:ext>
            </p:extLst>
          </p:nvPr>
        </p:nvGraphicFramePr>
        <p:xfrm>
          <a:off x="214282" y="2214554"/>
          <a:ext cx="6072229" cy="4131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565"/>
                <a:gridCol w="1483257"/>
                <a:gridCol w="1502407"/>
              </a:tblGrid>
              <a:tr h="79349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поддержки (тыс. руб.)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получателей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497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1. Организация льготного кредитования субъектов малого предпринимательства в коммерческих банках с компенсацией чести процентной ставки из местного бюджета </a:t>
                      </a:r>
                    </a:p>
                    <a:p>
                      <a:pPr algn="ctr"/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8780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2. Поддержка</a:t>
                      </a:r>
                      <a:r>
                        <a:rPr lang="ru-RU" sz="15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виде грантов на создание собственного дела в целях возмещения части затрат, связанных с началом предпринимательской деятельности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969" y="1297239"/>
            <a:ext cx="2231173" cy="177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969" y="3169446"/>
            <a:ext cx="2231173" cy="169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969" y="5023979"/>
            <a:ext cx="2231173" cy="1476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501090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1348781639"/>
              </p:ext>
            </p:extLst>
          </p:nvPr>
        </p:nvGraphicFramePr>
        <p:xfrm>
          <a:off x="457200" y="274638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500834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34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00298" y="4786322"/>
            <a:ext cx="4143404" cy="57606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-укрепление противопожарной защиты объектов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района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786058"/>
            <a:ext cx="4143404" cy="4989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-проведение мероприятий по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безопасности дорожного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движения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57356" y="1268760"/>
            <a:ext cx="5738980" cy="129614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муниципальной программы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</a:t>
            </a:r>
            <a:endParaRPr lang="ru-RU" sz="1600" dirty="0"/>
          </a:p>
          <a:p>
            <a:pPr algn="ctr"/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Нижегородской области" на 2015-2017 годы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2015 году было израсходовано 4 175,2 тысяч рублей на: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00298" y="3429000"/>
            <a:ext cx="4143404" cy="12144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-проведение мероприятий по  противодействию терроризму и экстремизму,  по профилактике правонарушений среди несовершеннолетних и по противодействию злоупотреблению наркотиками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500298" y="5500702"/>
            <a:ext cx="4143404" cy="6078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-защиту населения от чрезвычайных ситуаций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1\Desktop\a91b0660d219f382faa395105fcac92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78" y="2786058"/>
            <a:ext cx="2214578" cy="3329005"/>
          </a:xfrm>
          <a:prstGeom prst="rect">
            <a:avLst/>
          </a:prstGeom>
          <a:noFill/>
        </p:spPr>
      </p:pic>
      <p:pic>
        <p:nvPicPr>
          <p:cNvPr id="1030" name="Picture 6" descr="C:\Users\1\Desktop\logocolor2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714620"/>
            <a:ext cx="2414571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/>
          <p:cNvSpPr/>
          <p:nvPr/>
        </p:nvSpPr>
        <p:spPr>
          <a:xfrm>
            <a:off x="8572496" y="664368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96754887"/>
              </p:ext>
            </p:extLst>
          </p:nvPr>
        </p:nvGraphicFramePr>
        <p:xfrm>
          <a:off x="457200" y="188640"/>
          <a:ext cx="8229600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66" y="6643687"/>
            <a:ext cx="357190" cy="214313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35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05776212"/>
              </p:ext>
            </p:extLst>
          </p:nvPr>
        </p:nvGraphicFramePr>
        <p:xfrm>
          <a:off x="636513" y="1340769"/>
          <a:ext cx="8221767" cy="5246635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tblPr>
              <a:tblGrid>
                <a:gridCol w="7127024"/>
                <a:gridCol w="1094743"/>
              </a:tblGrid>
              <a:tr h="279880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мусоровоза КО-440-5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2901,6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82969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гидрогеологических исследований по бурению 2-х разведочных скважин  в районе д. Рогово и урочища Козьи Рожки 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14300" marR="11430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671,3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71364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 участка водовода от урочища Козьи Рожки до  башен-накопителей на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ул. Октябрьская  в  г. Княгинино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1389,6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79880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 канализационно-насосной станции № 1 в   г. Княгинино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668,2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71364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насосного оборудования со шкафом управления для котельной  на пер. Володарского в  г. Княгинино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1038,0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71364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Выполнение пусконаладочных работ после завершения реконструкции очистных сооружений канализации   г. Княгинино Нижегородской области производительностью 1200 м</a:t>
                      </a:r>
                      <a:r>
                        <a:rPr kumimoji="0" lang="ru-RU" altLang="ru-RU" sz="13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/сутки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871,3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71364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Техническое перевооружение газовой котельной по адресу: Нижегородская область,        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г. Княгинино, пер. Володарского, д. 21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4003,6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71364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Установка котла наружного размещения с подводящим газопроводом низкого давления для отопления административно-производственного здания по адресу: </a:t>
                      </a:r>
                      <a:r>
                        <a:rPr kumimoji="0" lang="ru-RU" alt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г.Княгинино</a:t>
                      </a: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ул. Аграрная 2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632,9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79880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комбинированной дорожной машины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4190,0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79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2-х перекачивающих насосов на теплотрассу на ул. Урицкого в г. </a:t>
                      </a:r>
                      <a:r>
                        <a:rPr kumimoji="0" lang="ru-RU" alt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Княгинино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134,1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79880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ГАЗ-32212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756,0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54379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Возмещение убытков МУП «</a:t>
                      </a:r>
                      <a:r>
                        <a:rPr kumimoji="0" lang="ru-RU" alt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Княгининское</a:t>
                      </a: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ЖКХ»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4007,0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85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проведения капитального ремонта многоквартирных домов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09339"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муниципальной программе: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60000"/>
                        </a:spcBef>
                        <a:buClr>
                          <a:schemeClr val="tx1"/>
                        </a:buClr>
                        <a:defRPr sz="2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chemeClr val="tx1"/>
                        </a:buClr>
                        <a:defRPr sz="2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21 362,6</a:t>
                      </a:r>
                    </a:p>
                  </a:txBody>
                  <a:tcPr marT="45729" marB="45729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4133672833"/>
              </p:ext>
            </p:extLst>
          </p:nvPr>
        </p:nvGraphicFramePr>
        <p:xfrm>
          <a:off x="1000100" y="142852"/>
          <a:ext cx="7043758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36</a:t>
            </a:fld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4214810" y="4429132"/>
          <a:ext cx="442915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3571868" y="2428868"/>
          <a:ext cx="5214974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4214810" y="3357562"/>
          <a:ext cx="442915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9" name="Схема 18"/>
          <p:cNvGraphicFramePr/>
          <p:nvPr/>
        </p:nvGraphicFramePr>
        <p:xfrm>
          <a:off x="4214810" y="5500702"/>
          <a:ext cx="442915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285720" y="1071546"/>
            <a:ext cx="8501122" cy="78319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Всего расходы на сельское хозяйство в 2015 году составили  </a:t>
            </a:r>
          </a:p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67,9 млн. рублей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306" y="207167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том числе: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ООО АП Соловьевское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85720" y="1928801"/>
            <a:ext cx="3119458" cy="2339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Приобретение энергосберегающей, высокопроизводительной техники.jp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85720" y="4357694"/>
            <a:ext cx="3119427" cy="2339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384980256"/>
              </p:ext>
            </p:extLst>
          </p:nvPr>
        </p:nvGraphicFramePr>
        <p:xfrm>
          <a:off x="457200" y="274638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37</a:t>
            </a:fld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2786050" y="4357694"/>
          <a:ext cx="1785950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14282" y="5715016"/>
            <a:ext cx="4720208" cy="73212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расходов  - 24 556,9 тыс.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0" y="1142984"/>
          <a:ext cx="9144000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1. Администрация Княгининского района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http://admknyaginino.ru/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http://gu.nnov.ru/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3.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http://goszakaz.nnov.ru/index.html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http://bus.gov.ru/pub/home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u="sng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pPr/>
              <a:t>38</a:t>
            </a:fld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6734</TotalTime>
  <Words>2545</Words>
  <Application>Microsoft Office PowerPoint</Application>
  <PresentationFormat>Экран (4:3)</PresentationFormat>
  <Paragraphs>505</Paragraphs>
  <Slides>38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Княгининский район</vt:lpstr>
      <vt:lpstr>Содержание</vt:lpstr>
      <vt:lpstr>Что такое «Отчет об исполнении районного бюджета»</vt:lpstr>
      <vt:lpstr>Из чего складываются доходы бюджета</vt:lpstr>
      <vt:lpstr>Какие налоги уплачивают жители Княгининского района</vt:lpstr>
      <vt:lpstr>Распределение расходов районного бюджета по основным функциям в 2015 году</vt:lpstr>
      <vt:lpstr>Показатели, характеризующие Княгининский район в 2015 году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Сколько доходов поступило в консолидированный бюджет района в 2013-2015 годах</vt:lpstr>
      <vt:lpstr>Как зачисляются налоги на территории района</vt:lpstr>
      <vt:lpstr>Динамика изменений налоговых и неналоговых доходов консолидированного бюджета за 2013-2015 годы</vt:lpstr>
      <vt:lpstr>Слайд 14</vt:lpstr>
      <vt:lpstr>Безвозмездные поступления из  бюджетов других уровней</vt:lpstr>
      <vt:lpstr>Исполнение консолидированного бюджета района по расходам в 2013-2015 годах</vt:lpstr>
      <vt:lpstr>Структура расходов консолидированного бюджета в 2015 году</vt:lpstr>
      <vt:lpstr>Слайд 18</vt:lpstr>
      <vt:lpstr>Слайд 19</vt:lpstr>
      <vt:lpstr>Исполнение районного бюджета в 2013-2015 годах</vt:lpstr>
      <vt:lpstr>Исполнение районного бюджета за 2015 год</vt:lpstr>
      <vt:lpstr>Структура доходов районного бюджета  в % и млн. рублей</vt:lpstr>
      <vt:lpstr>Динамика изменений налоговых и неналоговых доходов районного бюджета за 3 года</vt:lpstr>
      <vt:lpstr>Слайд 24</vt:lpstr>
      <vt:lpstr>Слайд 25</vt:lpstr>
      <vt:lpstr>Сколько бюджетных средств было направлено на развитие сферы культуры, млн. руб.</vt:lpstr>
      <vt:lpstr>Достигнутые результаты в сфере культуры в 2013-2015 годах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Открытые муниципальные информационные ресурсы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885</cp:revision>
  <cp:lastPrinted>2016-04-01T05:37:43Z</cp:lastPrinted>
  <dcterms:created xsi:type="dcterms:W3CDTF">2013-11-18T11:27:07Z</dcterms:created>
  <dcterms:modified xsi:type="dcterms:W3CDTF">2016-04-12T09:01:48Z</dcterms:modified>
</cp:coreProperties>
</file>