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15.xml" ContentType="application/vnd.openxmlformats-officedocument.drawingml.chartshapes+xml"/>
  <Override PartName="/ppt/charts/chart17.xml" ContentType="application/vnd.openxmlformats-officedocument.drawingml.chart+xml"/>
  <Override PartName="/ppt/drawings/drawing16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8.xml" ContentType="application/vnd.openxmlformats-officedocument.drawingml.chart+xml"/>
  <Override PartName="/ppt/drawings/drawing17.xml" ContentType="application/vnd.openxmlformats-officedocument.drawingml.chartshapes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5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charts/chart19.xml" ContentType="application/vnd.openxmlformats-officedocument.drawingml.chart+xml"/>
  <Override PartName="/ppt/drawings/drawing18.xml" ContentType="application/vnd.openxmlformats-officedocument.drawingml.chartshapes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7" r:id="rId2"/>
    <p:sldId id="320" r:id="rId3"/>
    <p:sldId id="258" r:id="rId4"/>
    <p:sldId id="337" r:id="rId5"/>
    <p:sldId id="336" r:id="rId6"/>
    <p:sldId id="265" r:id="rId7"/>
    <p:sldId id="302" r:id="rId8"/>
    <p:sldId id="329" r:id="rId9"/>
    <p:sldId id="333" r:id="rId10"/>
    <p:sldId id="331" r:id="rId11"/>
    <p:sldId id="279" r:id="rId12"/>
    <p:sldId id="301" r:id="rId13"/>
    <p:sldId id="269" r:id="rId14"/>
    <p:sldId id="274" r:id="rId15"/>
    <p:sldId id="347" r:id="rId16"/>
    <p:sldId id="268" r:id="rId17"/>
    <p:sldId id="306" r:id="rId18"/>
    <p:sldId id="276" r:id="rId19"/>
    <p:sldId id="321" r:id="rId20"/>
    <p:sldId id="322" r:id="rId21"/>
    <p:sldId id="312" r:id="rId22"/>
    <p:sldId id="323" r:id="rId23"/>
    <p:sldId id="338" r:id="rId24"/>
    <p:sldId id="281" r:id="rId25"/>
    <p:sldId id="282" r:id="rId26"/>
    <p:sldId id="288" r:id="rId27"/>
    <p:sldId id="341" r:id="rId28"/>
    <p:sldId id="342" r:id="rId29"/>
    <p:sldId id="343" r:id="rId30"/>
    <p:sldId id="344" r:id="rId31"/>
    <p:sldId id="345" r:id="rId32"/>
    <p:sldId id="346" r:id="rId33"/>
    <p:sldId id="313" r:id="rId34"/>
    <p:sldId id="332" r:id="rId35"/>
    <p:sldId id="340" r:id="rId36"/>
    <p:sldId id="339" r:id="rId37"/>
    <p:sldId id="294" r:id="rId38"/>
    <p:sldId id="328" r:id="rId39"/>
    <p:sldId id="295" r:id="rId40"/>
    <p:sldId id="289" r:id="rId41"/>
    <p:sldId id="290" r:id="rId42"/>
    <p:sldId id="348" r:id="rId43"/>
    <p:sldId id="349" r:id="rId44"/>
    <p:sldId id="351" r:id="rId45"/>
    <p:sldId id="352" r:id="rId46"/>
    <p:sldId id="350" r:id="rId47"/>
    <p:sldId id="353" r:id="rId48"/>
    <p:sldId id="354" r:id="rId49"/>
    <p:sldId id="355" r:id="rId50"/>
    <p:sldId id="357" r:id="rId51"/>
    <p:sldId id="356" r:id="rId52"/>
    <p:sldId id="296" r:id="rId53"/>
    <p:sldId id="335" r:id="rId54"/>
    <p:sldId id="297" r:id="rId55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66FF"/>
    <a:srgbClr val="0C5427"/>
    <a:srgbClr val="1175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6" autoAdjust="0"/>
    <p:restoredTop sz="97677" autoAdjust="0"/>
  </p:normalViewPr>
  <p:slideViewPr>
    <p:cSldViewPr>
      <p:cViewPr>
        <p:scale>
          <a:sx n="73" d="100"/>
          <a:sy n="73" d="100"/>
        </p:scale>
        <p:origin x="-1098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2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3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4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5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D:\&#1044;&#1054;&#1050;&#1059;&#1052;&#1045;&#1053;&#1058;&#1067;\2017\&#1055;&#1088;&#1077;&#1079;&#1077;&#1085;&#1090;&#1072;&#1094;&#1080;&#1103;%20&#1087;&#1086;%20&#1086;&#1090;&#1095;&#1077;&#1090;&#1091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(услуг), млн.руб.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'социально-экономич'!$A$4:$A$6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'социально-экономич'!$B$4:$B$6</c:f>
              <c:numCache>
                <c:formatCode>General</c:formatCode>
                <c:ptCount val="3"/>
                <c:pt idx="0">
                  <c:v>2968</c:v>
                </c:pt>
                <c:pt idx="1">
                  <c:v>3039.8</c:v>
                </c:pt>
                <c:pt idx="2">
                  <c:v>3147.8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69592960"/>
        <c:axId val="69594496"/>
        <c:axId val="0"/>
      </c:bar3DChart>
      <c:catAx>
        <c:axId val="6959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9594496"/>
        <c:crosses val="autoZero"/>
        <c:auto val="1"/>
        <c:lblAlgn val="ctr"/>
        <c:lblOffset val="100"/>
        <c:noMultiLvlLbl val="0"/>
      </c:catAx>
      <c:valAx>
        <c:axId val="69594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69592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 в расчете на 1 жителя, тыс.руб.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'социально-экономич'!$A$21:$A$23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'социально-экономич'!$B$21:$B$23</c:f>
              <c:numCache>
                <c:formatCode>General</c:formatCode>
                <c:ptCount val="3"/>
                <c:pt idx="0">
                  <c:v>247</c:v>
                </c:pt>
                <c:pt idx="1">
                  <c:v>253.3</c:v>
                </c:pt>
                <c:pt idx="2">
                  <c:v>263.8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90403584"/>
        <c:axId val="90405120"/>
        <c:axId val="0"/>
      </c:bar3DChart>
      <c:catAx>
        <c:axId val="9040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0405120"/>
        <c:crosses val="autoZero"/>
        <c:auto val="1"/>
        <c:lblAlgn val="ctr"/>
        <c:lblOffset val="100"/>
        <c:noMultiLvlLbl val="0"/>
      </c:catAx>
      <c:valAx>
        <c:axId val="904051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0403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Фонд оплаты труда, млн. рублей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'социально-экономич'!$A$36:$A$38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'социально-экономич'!$B$36:$B$38</c:f>
              <c:numCache>
                <c:formatCode>General</c:formatCode>
                <c:ptCount val="3"/>
                <c:pt idx="0">
                  <c:v>799.6</c:v>
                </c:pt>
                <c:pt idx="1">
                  <c:v>803.1</c:v>
                </c:pt>
                <c:pt idx="2">
                  <c:v>808.8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88827008"/>
        <c:axId val="88828544"/>
        <c:axId val="0"/>
      </c:bar3DChart>
      <c:catAx>
        <c:axId val="888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828544"/>
        <c:crosses val="autoZero"/>
        <c:auto val="1"/>
        <c:lblAlgn val="ctr"/>
        <c:lblOffset val="100"/>
        <c:noMultiLvlLbl val="0"/>
      </c:catAx>
      <c:valAx>
        <c:axId val="888285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8827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'социально-экономич'!$A$52:$A$54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'социально-экономич'!$B$52:$B$54</c:f>
              <c:numCache>
                <c:formatCode>General</c:formatCode>
                <c:ptCount val="3"/>
                <c:pt idx="0">
                  <c:v>778.3</c:v>
                </c:pt>
                <c:pt idx="1">
                  <c:v>846</c:v>
                </c:pt>
                <c:pt idx="2">
                  <c:v>881.6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88866816"/>
        <c:axId val="88868352"/>
        <c:axId val="0"/>
      </c:bar3DChart>
      <c:catAx>
        <c:axId val="8886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868352"/>
        <c:crosses val="autoZero"/>
        <c:auto val="1"/>
        <c:lblAlgn val="ctr"/>
        <c:lblOffset val="100"/>
        <c:noMultiLvlLbl val="0"/>
      </c:catAx>
      <c:valAx>
        <c:axId val="888683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8866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'социально-экономич'!$A$69:$A$71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'социально-экономич'!$B$69:$B$71</c:f>
              <c:numCache>
                <c:formatCode>General</c:formatCode>
                <c:ptCount val="3"/>
                <c:pt idx="0">
                  <c:v>235.4</c:v>
                </c:pt>
                <c:pt idx="1">
                  <c:v>153.19999999999999</c:v>
                </c:pt>
                <c:pt idx="2">
                  <c:v>164.8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88928640"/>
        <c:axId val="88930176"/>
        <c:axId val="0"/>
      </c:bar3DChart>
      <c:catAx>
        <c:axId val="8892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930176"/>
        <c:crosses val="autoZero"/>
        <c:auto val="1"/>
        <c:lblAlgn val="ctr"/>
        <c:lblOffset val="100"/>
        <c:noMultiLvlLbl val="0"/>
      </c:catAx>
      <c:valAx>
        <c:axId val="889301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8928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</a:p>
        </c:rich>
      </c:tx>
      <c:layout>
        <c:manualLayout>
          <c:xMode val="edge"/>
          <c:yMode val="edge"/>
          <c:x val="0.16600000000000004"/>
          <c:y val="2.7777777777778123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numRef>
              <c:f>'социально-экономич'!$A$84:$A$86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'социально-экономич'!$B$84:$B$86</c:f>
              <c:numCache>
                <c:formatCode>General</c:formatCode>
                <c:ptCount val="3"/>
                <c:pt idx="0">
                  <c:v>19490</c:v>
                </c:pt>
                <c:pt idx="1">
                  <c:v>20510.3</c:v>
                </c:pt>
                <c:pt idx="2">
                  <c:v>22093.5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88976384"/>
        <c:axId val="88990464"/>
        <c:axId val="0"/>
      </c:bar3DChart>
      <c:catAx>
        <c:axId val="8897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8990464"/>
        <c:crosses val="autoZero"/>
        <c:auto val="1"/>
        <c:lblAlgn val="ctr"/>
        <c:lblOffset val="100"/>
        <c:noMultiLvlLbl val="0"/>
      </c:catAx>
      <c:valAx>
        <c:axId val="889904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8976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289002209431896E-2"/>
          <c:y val="2.5304711060191335E-2"/>
          <c:w val="0.80989928841588332"/>
          <c:h val="0.949390577879617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'исполн район бюдж'!$A$6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бюдж'!$B$6:$D$6</c:f>
              <c:numCache>
                <c:formatCode>General</c:formatCode>
                <c:ptCount val="3"/>
                <c:pt idx="0">
                  <c:v>405</c:v>
                </c:pt>
                <c:pt idx="1">
                  <c:v>396.5</c:v>
                </c:pt>
                <c:pt idx="2">
                  <c:v>394.1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бюдж'!$A$7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бюдж'!$B$7:$D$7</c:f>
              <c:numCache>
                <c:formatCode>General</c:formatCode>
                <c:ptCount val="3"/>
                <c:pt idx="0">
                  <c:v>416.4</c:v>
                </c:pt>
                <c:pt idx="1">
                  <c:v>399.9</c:v>
                </c:pt>
                <c:pt idx="2">
                  <c:v>375.8</c:v>
                </c:pt>
              </c:numCache>
            </c:numRef>
          </c:val>
        </c:ser>
        <c:ser>
          <c:idx val="2"/>
          <c:order val="2"/>
          <c:tx>
            <c:strRef>
              <c:f>'исполн район бюдж'!$A$8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7030A0"/>
              </a:solidFill>
            </c:spPr>
          </c:dPt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'исполн район бюдж'!$B$8:$D$8</c:f>
              <c:numCache>
                <c:formatCode>General</c:formatCode>
                <c:ptCount val="3"/>
                <c:pt idx="0">
                  <c:v>-11.4</c:v>
                </c:pt>
                <c:pt idx="1">
                  <c:v>-3.4</c:v>
                </c:pt>
                <c:pt idx="2">
                  <c:v>18.3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9044480"/>
        <c:axId val="89046016"/>
        <c:axId val="0"/>
      </c:bar3DChart>
      <c:catAx>
        <c:axId val="8904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046016"/>
        <c:crosses val="autoZero"/>
        <c:auto val="1"/>
        <c:lblAlgn val="ctr"/>
        <c:lblOffset val="100"/>
        <c:noMultiLvlLbl val="0"/>
      </c:catAx>
      <c:valAx>
        <c:axId val="890460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9044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68559029523824E-2"/>
          <c:y val="2.5970624509143742E-2"/>
          <c:w val="0.67788792434430922"/>
          <c:h val="0.948058750981712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'исполн район бюдж'!$A$26</c:f>
              <c:strCache>
                <c:ptCount val="1"/>
                <c:pt idx="0">
                  <c:v>План на год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бюдж'!$B$26:$D$26</c:f>
              <c:numCache>
                <c:formatCode>General</c:formatCode>
                <c:ptCount val="3"/>
                <c:pt idx="0">
                  <c:v>375.3</c:v>
                </c:pt>
                <c:pt idx="1">
                  <c:v>387.7</c:v>
                </c:pt>
                <c:pt idx="2">
                  <c:v>-12.4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бюдж'!$A$27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7030A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бюдж'!$B$27:$D$27</c:f>
              <c:numCache>
                <c:formatCode>General</c:formatCode>
                <c:ptCount val="3"/>
                <c:pt idx="0">
                  <c:v>394.1</c:v>
                </c:pt>
                <c:pt idx="1">
                  <c:v>375.8</c:v>
                </c:pt>
                <c:pt idx="2">
                  <c:v>18.3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608000"/>
        <c:axId val="90609536"/>
        <c:axId val="0"/>
      </c:bar3DChart>
      <c:catAx>
        <c:axId val="906080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609536"/>
        <c:crosses val="autoZero"/>
        <c:auto val="1"/>
        <c:lblAlgn val="ctr"/>
        <c:lblOffset val="100"/>
        <c:noMultiLvlLbl val="0"/>
      </c:catAx>
      <c:valAx>
        <c:axId val="90609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0608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0"/>
          <c:dLbls>
            <c:dLbl>
              <c:idx val="0"/>
              <c:layout>
                <c:manualLayout>
                  <c:x val="-0.15409474128804709"/>
                  <c:y val="-9.2466364005157495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73236902587386"/>
                  <c:y val="3.3991927878018982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Лист7!$A$3:$A$5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Лист7!$B$3:$B$5</c:f>
              <c:numCache>
                <c:formatCode>General</c:formatCode>
                <c:ptCount val="3"/>
                <c:pt idx="0">
                  <c:v>252.5</c:v>
                </c:pt>
                <c:pt idx="1">
                  <c:v>138.80000000000001</c:v>
                </c:pt>
                <c:pt idx="2">
                  <c:v>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overlay val="0"/>
      <c:txPr>
        <a:bodyPr/>
        <a:lstStyle/>
        <a:p>
          <a:pPr>
            <a:defRPr sz="1200" b="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Лист8!$B$2:$B$4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Лист8!$C$2:$C$4</c:f>
              <c:numCache>
                <c:formatCode>General</c:formatCode>
                <c:ptCount val="3"/>
                <c:pt idx="0">
                  <c:v>418.4</c:v>
                </c:pt>
                <c:pt idx="1">
                  <c:v>408.2</c:v>
                </c:pt>
                <c:pt idx="2">
                  <c:v>400.8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70848"/>
        <c:axId val="23533824"/>
        <c:axId val="0"/>
      </c:bar3DChart>
      <c:catAx>
        <c:axId val="2347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533824"/>
        <c:crosses val="autoZero"/>
        <c:auto val="1"/>
        <c:lblAlgn val="ctr"/>
        <c:lblOffset val="100"/>
        <c:noMultiLvlLbl val="0"/>
      </c:catAx>
      <c:valAx>
        <c:axId val="23533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470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945228544545169"/>
          <c:y val="3.6766098176233435E-2"/>
          <c:w val="0.86796909820234769"/>
          <c:h val="0.8985502090936224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Лист8!$A$34:$A$36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Лист8!$B$34:$B$36</c:f>
              <c:numCache>
                <c:formatCode>General</c:formatCode>
                <c:ptCount val="3"/>
                <c:pt idx="0">
                  <c:v>82</c:v>
                </c:pt>
                <c:pt idx="1">
                  <c:v>126.6</c:v>
                </c:pt>
                <c:pt idx="2">
                  <c:v>148.30000000000001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579712"/>
        <c:axId val="65567744"/>
        <c:axId val="0"/>
      </c:bar3DChart>
      <c:catAx>
        <c:axId val="3057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5567744"/>
        <c:crosses val="autoZero"/>
        <c:auto val="1"/>
        <c:lblAlgn val="ctr"/>
        <c:lblOffset val="100"/>
        <c:noMultiLvlLbl val="0"/>
      </c:catAx>
      <c:valAx>
        <c:axId val="65567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79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04156020232591"/>
          <c:y val="0.11076743498485427"/>
          <c:w val="0.63360744642019773"/>
          <c:h val="0.80786299377086257"/>
        </c:manualLayout>
      </c:layout>
      <c:lineChart>
        <c:grouping val="standard"/>
        <c:varyColors val="0"/>
        <c:ser>
          <c:idx val="0"/>
          <c:order val="0"/>
          <c:tx>
            <c:strRef>
              <c:f>Лист14!$A$3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1"/>
              <c:layout>
                <c:manualLayout>
                  <c:x val="1.4852150930598355E-2"/>
                  <c:y val="2.7568990312864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Лист14!$B$2:$D$2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</c:v>
                </c:pt>
              </c:strCache>
            </c:strRef>
          </c:cat>
          <c:val>
            <c:numRef>
              <c:f>Лист14!$B$3:$D$3</c:f>
              <c:numCache>
                <c:formatCode>General</c:formatCode>
                <c:ptCount val="3"/>
                <c:pt idx="0">
                  <c:v>72.8</c:v>
                </c:pt>
                <c:pt idx="1">
                  <c:v>117.5</c:v>
                </c:pt>
                <c:pt idx="2">
                  <c:v>138.80000000000001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Лист14!$A$4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-3.7131839152375152E-3"/>
                  <c:y val="-4.41103845005834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130377326496187E-3"/>
                  <c:y val="-3.0325889344151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852150930598355E-2"/>
                  <c:y val="-4.41103845005834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Лист14!$B$2:$D$2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</c:v>
                </c:pt>
              </c:strCache>
            </c:strRef>
          </c:cat>
          <c:val>
            <c:numRef>
              <c:f>Лист14!$B$4:$D$4</c:f>
              <c:numCache>
                <c:formatCode>General</c:formatCode>
                <c:ptCount val="3"/>
                <c:pt idx="0">
                  <c:v>9.3000000000000007</c:v>
                </c:pt>
                <c:pt idx="1">
                  <c:v>9.2000000000000011</c:v>
                </c:pt>
                <c:pt idx="2">
                  <c:v>9.5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603328"/>
        <c:axId val="113605632"/>
      </c:lineChart>
      <c:catAx>
        <c:axId val="11360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3605632"/>
        <c:crosses val="autoZero"/>
        <c:auto val="1"/>
        <c:lblAlgn val="ctr"/>
        <c:lblOffset val="100"/>
        <c:noMultiLvlLbl val="0"/>
      </c:catAx>
      <c:valAx>
        <c:axId val="1136056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36033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87333991603929"/>
          <c:y val="0.12988819323543541"/>
          <c:w val="0.71716579177602757"/>
          <c:h val="0.73310241340733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Лист6!$B$2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Лист6!$B$3:$B$5</c:f>
              <c:numCache>
                <c:formatCode>General</c:formatCode>
                <c:ptCount val="3"/>
                <c:pt idx="0">
                  <c:v>103</c:v>
                </c:pt>
                <c:pt idx="1">
                  <c:v>3.7</c:v>
                </c:pt>
                <c:pt idx="2">
                  <c:v>6.6</c:v>
                </c:pt>
              </c:numCache>
            </c:numRef>
          </c:val>
        </c:ser>
        <c:ser>
          <c:idx val="1"/>
          <c:order val="1"/>
          <c:tx>
            <c:strRef>
              <c:f>Лист6!$C$2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Лист6!$C$3:$C$5</c:f>
              <c:numCache>
                <c:formatCode>General</c:formatCode>
                <c:ptCount val="3"/>
                <c:pt idx="0">
                  <c:v>122.5</c:v>
                </c:pt>
                <c:pt idx="1">
                  <c:v>3</c:v>
                </c:pt>
                <c:pt idx="2">
                  <c:v>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929536"/>
        <c:axId val="122931072"/>
      </c:barChart>
      <c:catAx>
        <c:axId val="12292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2931072"/>
        <c:crosses val="autoZero"/>
        <c:auto val="1"/>
        <c:lblAlgn val="ctr"/>
        <c:lblOffset val="100"/>
        <c:noMultiLvlLbl val="0"/>
      </c:catAx>
      <c:valAx>
        <c:axId val="12293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929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млн. руб.</c:v>
          </c:tx>
          <c:invertIfNegative val="0"/>
          <c:cat>
            <c:strRef>
              <c:f>'Консолид бюдж'!$B$2:$B$4</c:f>
              <c:strCache>
                <c:ptCount val="3"/>
                <c:pt idx="0">
                  <c:v>2014 год</c:v>
                </c:pt>
                <c:pt idx="1">
                  <c:v>2015 год </c:v>
                </c:pt>
                <c:pt idx="2">
                  <c:v>2016 год </c:v>
                </c:pt>
              </c:strCache>
            </c:strRef>
          </c:cat>
          <c:val>
            <c:numRef>
              <c:f>'Консолид бюдж'!$C$2:$C$4</c:f>
              <c:numCache>
                <c:formatCode>General</c:formatCode>
                <c:ptCount val="3"/>
                <c:pt idx="0">
                  <c:v>431.4</c:v>
                </c:pt>
                <c:pt idx="1">
                  <c:v>412.4</c:v>
                </c:pt>
                <c:pt idx="2">
                  <c:v>379.3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0667264"/>
        <c:axId val="90689536"/>
        <c:axId val="0"/>
      </c:bar3DChart>
      <c:catAx>
        <c:axId val="90667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689536"/>
        <c:crosses val="autoZero"/>
        <c:auto val="1"/>
        <c:lblAlgn val="ctr"/>
        <c:lblOffset val="100"/>
        <c:noMultiLvlLbl val="0"/>
      </c:catAx>
      <c:valAx>
        <c:axId val="90689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906672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611111111111211E-2"/>
          <c:y val="8.1718942829276567E-2"/>
          <c:w val="0.60841480752405963"/>
          <c:h val="0.9062312963877966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7864829396325638E-2"/>
                  <c:y val="-1.071747718490348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1745953630796226E-3"/>
                  <c:y val="-2.327665721097789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r>
                      <a:rPr lang="ru-RU" smtClean="0"/>
                      <a:t>3,</a:t>
                    </a:r>
                    <a:r>
                      <a:rPr lang="en-US" smtClean="0"/>
                      <a:t>4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ru-RU" smtClean="0"/>
                      <a:t>9,4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ru-RU" smtClean="0"/>
                      <a:t>0,9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консолидир!$A$3:$A$12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консолидир!$B$3:$B$12</c:f>
              <c:numCache>
                <c:formatCode>General</c:formatCode>
                <c:ptCount val="10"/>
                <c:pt idx="0">
                  <c:v>46.8</c:v>
                </c:pt>
                <c:pt idx="1">
                  <c:v>0.30000000000000032</c:v>
                </c:pt>
                <c:pt idx="2">
                  <c:v>11.8</c:v>
                </c:pt>
                <c:pt idx="3">
                  <c:v>68.8</c:v>
                </c:pt>
                <c:pt idx="4">
                  <c:v>12.2</c:v>
                </c:pt>
                <c:pt idx="5">
                  <c:v>164.7</c:v>
                </c:pt>
                <c:pt idx="6">
                  <c:v>35.5</c:v>
                </c:pt>
                <c:pt idx="7">
                  <c:v>8.7000000000000011</c:v>
                </c:pt>
                <c:pt idx="8">
                  <c:v>27</c:v>
                </c:pt>
                <c:pt idx="9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025131233596236"/>
          <c:y val="7.402777777777779E-2"/>
          <c:w val="0.32697090988626892"/>
          <c:h val="0.8585301334818398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077226652112067E-3"/>
          <c:y val="1.0204917953189898E-2"/>
          <c:w val="0.61902405949256711"/>
          <c:h val="0.9416116608699709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9.5742779702197094E-4"/>
                  <c:y val="-1.335647100637228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4607417905250994E-2"/>
                  <c:y val="-1.8746759010194441E-2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0,9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3.8598924882925136E-2"/>
                  <c:y val="9.7458675559198196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0,8</a:t>
                    </a:r>
                    <a:r>
                      <a:rPr lang="en-US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1.1204724409448821E-2"/>
                  <c:y val="-0.21274537251397257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3,8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1,9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6.2732502187227077E-2"/>
                  <c:y val="3.2084441525159352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2.9963336503815614E-3"/>
                  <c:y val="-6.4610042164427684E-3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0,9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3.2877711354452083E-2"/>
                  <c:y val="5.8832486225186553E-2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7,6</a:t>
                    </a:r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район!$B$4:$B$14</c:f>
              <c:numCache>
                <c:formatCode>General</c:formatCode>
                <c:ptCount val="11"/>
                <c:pt idx="0">
                  <c:v>39.1</c:v>
                </c:pt>
                <c:pt idx="1">
                  <c:v>0.30000000000000032</c:v>
                </c:pt>
                <c:pt idx="2">
                  <c:v>3.2</c:v>
                </c:pt>
                <c:pt idx="3">
                  <c:v>63.7</c:v>
                </c:pt>
                <c:pt idx="4">
                  <c:v>3</c:v>
                </c:pt>
                <c:pt idx="5">
                  <c:v>164.7</c:v>
                </c:pt>
                <c:pt idx="6">
                  <c:v>35.5</c:v>
                </c:pt>
                <c:pt idx="7">
                  <c:v>7.1</c:v>
                </c:pt>
                <c:pt idx="8">
                  <c:v>27</c:v>
                </c:pt>
                <c:pt idx="9">
                  <c:v>3.5</c:v>
                </c:pt>
                <c:pt idx="10">
                  <c:v>28.6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3516601883628954"/>
          <c:y val="0"/>
          <c:w val="0.35646172852109514"/>
          <c:h val="1"/>
        </c:manualLayout>
      </c:layout>
      <c:overlay val="0"/>
      <c:txPr>
        <a:bodyPr/>
        <a:lstStyle/>
        <a:p>
          <a:pPr algn="just"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15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9079886140992942E-3"/>
                  <c:y val="2.4364572980667465E-2"/>
                </c:manualLayout>
              </c:layout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0,5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5,6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3,6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,5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1,8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0,1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1,1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10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10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экономич!$F$3:$F$12</c:f>
              <c:strCache>
                <c:ptCount val="10"/>
                <c:pt idx="0">
                  <c:v>Заработная плата с начислениями</c:v>
                </c:pt>
                <c:pt idx="1">
                  <c:v>Услуги</c:v>
                </c:pt>
                <c:pt idx="2">
                  <c:v>Содержание имущества, работы</c:v>
                </c:pt>
                <c:pt idx="3">
                  <c:v>Субсидии муниципальным учреждениям и предприятиям</c:v>
                </c:pt>
                <c:pt idx="4">
                  <c:v>Субсидии юридическим лицам</c:v>
                </c:pt>
                <c:pt idx="5">
                  <c:v>Межбюджетные трансферты поселениям Княгининского района</c:v>
                </c:pt>
                <c:pt idx="6">
                  <c:v>Социальное обеспечение</c:v>
                </c:pt>
                <c:pt idx="7">
                  <c:v>Прочие расходы</c:v>
                </c:pt>
                <c:pt idx="8">
                  <c:v>Капитальные расходы и приобретение оборудования</c:v>
                </c:pt>
                <c:pt idx="9">
                  <c:v>Материальные запасы</c:v>
                </c:pt>
              </c:strCache>
            </c:strRef>
          </c:cat>
          <c:val>
            <c:numRef>
              <c:f>экономич!$G$3:$G$12</c:f>
              <c:numCache>
                <c:formatCode>General</c:formatCode>
                <c:ptCount val="10"/>
                <c:pt idx="0">
                  <c:v>57</c:v>
                </c:pt>
                <c:pt idx="1">
                  <c:v>5.4</c:v>
                </c:pt>
                <c:pt idx="2">
                  <c:v>1.9000000000000001</c:v>
                </c:pt>
                <c:pt idx="3">
                  <c:v>208.8</c:v>
                </c:pt>
                <c:pt idx="4">
                  <c:v>51.2</c:v>
                </c:pt>
                <c:pt idx="5">
                  <c:v>35.6</c:v>
                </c:pt>
                <c:pt idx="6">
                  <c:v>6.8</c:v>
                </c:pt>
                <c:pt idx="7">
                  <c:v>0.60000000000000064</c:v>
                </c:pt>
                <c:pt idx="8" formatCode="0.0">
                  <c:v>4.0999999999999996</c:v>
                </c:pt>
                <c:pt idx="9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791994159506632E-3"/>
          <c:y val="7.2561850407174819E-2"/>
          <c:w val="0.94985761284908765"/>
          <c:h val="0.92018196455210766"/>
        </c:manualLayout>
      </c:layout>
      <c:pie3DChart>
        <c:varyColors val="1"/>
        <c:ser>
          <c:idx val="0"/>
          <c:order val="0"/>
          <c:explosion val="25"/>
          <c:cat>
            <c:strRef>
              <c:f>'соц политика'!$A$6:$A$8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'соц политика'!$B$6:$B$8</c:f>
              <c:numCache>
                <c:formatCode>General</c:formatCode>
                <c:ptCount val="3"/>
                <c:pt idx="0">
                  <c:v>2.2999999999999998</c:v>
                </c:pt>
                <c:pt idx="1">
                  <c:v>2.2999999999999998</c:v>
                </c:pt>
                <c:pt idx="2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2370953631468E-4"/>
          <c:y val="0"/>
          <c:w val="0.66135706474190659"/>
          <c:h val="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5 773,9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2769575678040251E-2"/>
                  <c:y val="6.1635872935438913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312,8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22 804,8 тыс.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5483377077865269E-4"/>
                  <c:y val="-9.6153711555663178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400" baseline="0" dirty="0" smtClean="0">
                        <a:latin typeface="Times New Roman" pitchFamily="18" charset="0"/>
                        <a:cs typeface="Times New Roman" pitchFamily="18" charset="0"/>
                      </a:rPr>
                      <a:t> 755,8 </a:t>
                    </a:r>
                    <a:r>
                      <a:rPr lang="ru-RU" sz="1400" b="1" i="0" baseline="0" dirty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smtClean="0">
                        <a:latin typeface="Times New Roman" pitchFamily="18" charset="0"/>
                        <a:cs typeface="Times New Roman" pitchFamily="18" charset="0"/>
                      </a:rPr>
                      <a:t>2 434,6 </a:t>
                    </a:r>
                    <a:r>
                      <a:rPr lang="ru-RU" sz="1400" b="1" i="0" baseline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8.6886811023622043E-2"/>
                  <c:y val="4.7462334313674914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2 474,4 </a:t>
                    </a:r>
                    <a:r>
                      <a:rPr lang="ru-RU" sz="1400" b="1" i="0" baseline="0" dirty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sz="1400" b="1" i="0" baseline="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'Фин помощь'!$A$4:$A$9</c:f>
              <c:strCache>
                <c:ptCount val="6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Иные межбюджетные трансферты на поддержку мер по обеспечению сбалансированности бюджетов поселений</c:v>
                </c:pt>
                <c:pt idx="3">
                  <c:v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</c:v>
                </c:pt>
                <c:pt idx="4">
                  <c:v>Иные межбюджетные трансферты на капитальный ремонт и ремонт автомобильных дорог общего пользования и тротуаров населенных пунктов Княгининского района</c:v>
                </c:pt>
                <c:pt idx="5">
                  <c:v>Иные межбюджетные трансферты на реализацию проекта по поддержке местных инициатив</c:v>
                </c:pt>
              </c:strCache>
            </c:strRef>
          </c:cat>
          <c:val>
            <c:numRef>
              <c:f>'Фин помощь'!$B$4:$B$9</c:f>
              <c:numCache>
                <c:formatCode>#,##0.00</c:formatCode>
                <c:ptCount val="6"/>
                <c:pt idx="0">
                  <c:v>5773.9</c:v>
                </c:pt>
                <c:pt idx="1">
                  <c:v>312.8</c:v>
                </c:pt>
                <c:pt idx="2">
                  <c:v>22804.799999999996</c:v>
                </c:pt>
                <c:pt idx="3">
                  <c:v>1755.8</c:v>
                </c:pt>
                <c:pt idx="4">
                  <c:v>2434.6</c:v>
                </c:pt>
                <c:pt idx="5">
                  <c:v>2474.4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6734437882764652"/>
          <c:y val="3.7343727471629493E-2"/>
          <c:w val="0.33265562117235564"/>
          <c:h val="0.96265627252837727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Структура расходов районного бюджета по муниципальным программам 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55C7B7E0-9916-4889-9CA0-E283F5872AE1}" type="presOf" srcId="{ABFA9FAD-3D80-42DB-9ABB-F8F2EDFF03EA}" destId="{34A33349-23A5-4BCA-B896-25D442223E2E}" srcOrd="0" destOrd="0" presId="urn:microsoft.com/office/officeart/2005/8/layout/vList2"/>
    <dgm:cxn modelId="{7310F839-F41C-4B62-9330-1AFB6DCF4645}" type="presOf" srcId="{7F666526-A141-4663-8385-1E0D47AE237F}" destId="{9672CB23-1C81-4836-BA67-D657240A9D5B}" srcOrd="0" destOrd="0" presId="urn:microsoft.com/office/officeart/2005/8/layout/vList2"/>
    <dgm:cxn modelId="{4937EC1C-9C7C-44CE-A0C5-B0D81D9182FC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2016 год – 375,8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9F00C5-C1FA-4DFF-9D76-2BDF61A317DA}" type="presOf" srcId="{7F666526-A141-4663-8385-1E0D47AE237F}" destId="{9672CB23-1C81-4836-BA67-D657240A9D5B}" srcOrd="0" destOrd="0" presId="urn:microsoft.com/office/officeart/2005/8/layout/vList2"/>
    <dgm:cxn modelId="{0820E7C4-2035-43CF-BE1D-35CC86F70E5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F0849643-9C22-490A-AEDF-4689825764FE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86D03A-5F3B-435C-97E6-970E09C56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D8C73-AD41-415A-8265-0CCFD3C93ED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расходов на образование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4EB3E98-7D77-413F-8CA0-E022F2CF3CB2}" type="parTrans" cxnId="{C3CCEB0C-1EFF-4944-9738-D14B6EEC60FB}">
      <dgm:prSet/>
      <dgm:spPr/>
      <dgm:t>
        <a:bodyPr/>
        <a:lstStyle/>
        <a:p>
          <a:endParaRPr lang="ru-RU"/>
        </a:p>
      </dgm:t>
    </dgm:pt>
    <dgm:pt modelId="{C7234432-1A82-48AD-BD10-0E33EF2501B9}" type="sibTrans" cxnId="{C3CCEB0C-1EFF-4944-9738-D14B6EEC60FB}">
      <dgm:prSet/>
      <dgm:spPr/>
      <dgm:t>
        <a:bodyPr/>
        <a:lstStyle/>
        <a:p>
          <a:endParaRPr lang="ru-RU"/>
        </a:p>
      </dgm:t>
    </dgm:pt>
    <dgm:pt modelId="{23A04BDF-16F3-455D-882A-0DC98D2D33A1}" type="pres">
      <dgm:prSet presAssocID="{3B86D03A-5F3B-435C-97E6-970E09C56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A4C33-E25A-4F25-BB4C-C0EE3B98AD35}" type="pres">
      <dgm:prSet presAssocID="{5AAD8C73-AD41-415A-8265-0CCFD3C93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CEB0C-1EFF-4944-9738-D14B6EEC60FB}" srcId="{3B86D03A-5F3B-435C-97E6-970E09C56712}" destId="{5AAD8C73-AD41-415A-8265-0CCFD3C93ED8}" srcOrd="0" destOrd="0" parTransId="{64EB3E98-7D77-413F-8CA0-E022F2CF3CB2}" sibTransId="{C7234432-1A82-48AD-BD10-0E33EF2501B9}"/>
    <dgm:cxn modelId="{71F39ABB-0864-468D-AE77-43AF4A67FB6E}" type="presOf" srcId="{5AAD8C73-AD41-415A-8265-0CCFD3C93ED8}" destId="{47DA4C33-E25A-4F25-BB4C-C0EE3B98AD35}" srcOrd="0" destOrd="0" presId="urn:microsoft.com/office/officeart/2005/8/layout/vList2"/>
    <dgm:cxn modelId="{F62EB2E9-B696-49C7-88C3-A0922BC2679B}" type="presOf" srcId="{3B86D03A-5F3B-435C-97E6-970E09C56712}" destId="{23A04BDF-16F3-455D-882A-0DC98D2D33A1}" srcOrd="0" destOrd="0" presId="urn:microsoft.com/office/officeart/2005/8/layout/vList2"/>
    <dgm:cxn modelId="{C9D1488E-5F42-448F-997B-D0F64087C398}" type="presParOf" srcId="{23A04BDF-16F3-455D-882A-0DC98D2D33A1}" destId="{47DA4C33-E25A-4F25-BB4C-C0EE3B98AD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2014-2016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D9C95-F058-4863-8440-5B08D0B49170}" type="presOf" srcId="{7F666526-A141-4663-8385-1E0D47AE237F}" destId="{9672CB23-1C81-4836-BA67-D657240A9D5B}" srcOrd="0" destOrd="0" presId="urn:microsoft.com/office/officeart/2005/8/layout/vList2"/>
    <dgm:cxn modelId="{56B157D0-AEEB-4E14-9BDC-3DE573643DFF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EA03FABA-073B-4441-8733-E7E7C3CB25E6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FC804010-064B-43D2-BFCD-9233C37CD66C}" type="presOf" srcId="{13241DBC-6D3B-45CD-B799-9C2D5FC54D58}" destId="{8C535405-2260-4631-BD69-7D569D27C877}" srcOrd="0" destOrd="0" presId="urn:microsoft.com/office/officeart/2005/8/layout/vList2"/>
    <dgm:cxn modelId="{09913274-2F93-412B-9A9B-B71EFFB2E8E6}" type="presOf" srcId="{B0E7DF0C-E21F-4022-8D4E-39B0AF1962CF}" destId="{B66468D3-A1FF-4858-82B0-DDACD666AD74}" srcOrd="0" destOrd="0" presId="urn:microsoft.com/office/officeart/2005/8/layout/vList2"/>
    <dgm:cxn modelId="{DB3C0541-B80E-4DC6-B481-F8694146FE1B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 custLinFactNeighborX="868" custLinFactNeighborY="-22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AFD18-8B18-4E70-8FF0-E20AD5957474}" type="presOf" srcId="{13241DBC-6D3B-45CD-B799-9C2D5FC54D58}" destId="{8C535405-2260-4631-BD69-7D569D27C877}" srcOrd="0" destOrd="0" presId="urn:microsoft.com/office/officeart/2005/8/layout/vList2"/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A0DCAC48-CD6D-4D95-BBDB-BF0B2EEAEEEB}" type="presOf" srcId="{B0E7DF0C-E21F-4022-8D4E-39B0AF1962CF}" destId="{B66468D3-A1FF-4858-82B0-DDACD666AD74}" srcOrd="0" destOrd="0" presId="urn:microsoft.com/office/officeart/2005/8/layout/vList2"/>
    <dgm:cxn modelId="{78C489B8-062C-40D4-9E99-31CA0F4DA5EF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8D43A9A-A628-4F8B-974E-E71A50CCFA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30520-27A7-4407-B3FC-465F6DA907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B1EA3608-2F40-44CC-9614-D154A3049D7B}" type="parTrans" cxnId="{4117D194-A019-49C8-B803-2F6A2941410B}">
      <dgm:prSet/>
      <dgm:spPr/>
      <dgm:t>
        <a:bodyPr/>
        <a:lstStyle/>
        <a:p>
          <a:endParaRPr lang="ru-RU"/>
        </a:p>
      </dgm:t>
    </dgm:pt>
    <dgm:pt modelId="{CC76D7CD-626B-419C-98EE-567413AD360B}" type="sibTrans" cxnId="{4117D194-A019-49C8-B803-2F6A2941410B}">
      <dgm:prSet/>
      <dgm:spPr/>
      <dgm:t>
        <a:bodyPr/>
        <a:lstStyle/>
        <a:p>
          <a:endParaRPr lang="ru-RU"/>
        </a:p>
      </dgm:t>
    </dgm:pt>
    <dgm:pt modelId="{BEF27EF2-EF3B-47E0-B917-4F2A92288AE4}" type="pres">
      <dgm:prSet presAssocID="{D8D43A9A-A628-4F8B-974E-E71A50CCFA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7E8EF-5762-4940-AC36-68B968A5742A}" type="pres">
      <dgm:prSet presAssocID="{B8430520-27A7-4407-B3FC-465F6DA907DD}" presName="parentText" presStyleLbl="node1" presStyleIdx="0" presStyleCnt="1" custScaleY="355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E8C1C-C6E2-4D53-96E6-D20FB84C7DF3}" type="presOf" srcId="{D8D43A9A-A628-4F8B-974E-E71A50CCFA9E}" destId="{BEF27EF2-EF3B-47E0-B917-4F2A92288AE4}" srcOrd="0" destOrd="0" presId="urn:microsoft.com/office/officeart/2005/8/layout/vList2"/>
    <dgm:cxn modelId="{4117D194-A019-49C8-B803-2F6A2941410B}" srcId="{D8D43A9A-A628-4F8B-974E-E71A50CCFA9E}" destId="{B8430520-27A7-4407-B3FC-465F6DA907DD}" srcOrd="0" destOrd="0" parTransId="{B1EA3608-2F40-44CC-9614-D154A3049D7B}" sibTransId="{CC76D7CD-626B-419C-98EE-567413AD360B}"/>
    <dgm:cxn modelId="{B6D2788C-5FAC-4A42-B36C-B3A8CFC3809E}" type="presOf" srcId="{B8430520-27A7-4407-B3FC-465F6DA907DD}" destId="{F407E8EF-5762-4940-AC36-68B968A5742A}" srcOrd="0" destOrd="0" presId="urn:microsoft.com/office/officeart/2005/8/layout/vList2"/>
    <dgm:cxn modelId="{325A58D4-D8AD-40B5-A13D-B8DB0FEF213C}" type="presParOf" srcId="{BEF27EF2-EF3B-47E0-B917-4F2A92288AE4}" destId="{F407E8EF-5762-4940-AC36-68B968A574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5037234-CD6F-42DA-9178-404307601F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E000A-AF35-457E-8309-B8EC6EA16AB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C749E0BC-366A-444E-8C11-BBC9AB5F9007}" type="parTrans" cxnId="{0F429B4C-5D7D-4661-B450-7487D7DF8979}">
      <dgm:prSet/>
      <dgm:spPr/>
      <dgm:t>
        <a:bodyPr/>
        <a:lstStyle/>
        <a:p>
          <a:endParaRPr lang="ru-RU"/>
        </a:p>
      </dgm:t>
    </dgm:pt>
    <dgm:pt modelId="{8128FBEB-1438-4204-9F98-610A5216EB95}" type="sibTrans" cxnId="{0F429B4C-5D7D-4661-B450-7487D7DF8979}">
      <dgm:prSet/>
      <dgm:spPr/>
      <dgm:t>
        <a:bodyPr/>
        <a:lstStyle/>
        <a:p>
          <a:endParaRPr lang="ru-RU"/>
        </a:p>
      </dgm:t>
    </dgm:pt>
    <dgm:pt modelId="{3261237A-C538-40F4-8151-E7DB5812A4E5}" type="pres">
      <dgm:prSet presAssocID="{E5037234-CD6F-42DA-9178-404307601F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14B8F-8217-46AB-8F55-1602CC15FB75}" type="pres">
      <dgm:prSet presAssocID="{3BEE000A-AF35-457E-8309-B8EC6EA16ABD}" presName="parentText" presStyleLbl="node1" presStyleIdx="0" presStyleCnt="1" custScaleY="438083" custLinFactNeighborX="-633" custLinFactNeighborY="-260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29541A-7BAE-46E4-83C8-2AEEC19D16E2}" type="presOf" srcId="{E5037234-CD6F-42DA-9178-404307601FEC}" destId="{3261237A-C538-40F4-8151-E7DB5812A4E5}" srcOrd="0" destOrd="0" presId="urn:microsoft.com/office/officeart/2005/8/layout/vList2"/>
    <dgm:cxn modelId="{6FB00976-8A15-4206-ABF7-92C1B5FEBA66}" type="presOf" srcId="{3BEE000A-AF35-457E-8309-B8EC6EA16ABD}" destId="{CAC14B8F-8217-46AB-8F55-1602CC15FB75}" srcOrd="0" destOrd="0" presId="urn:microsoft.com/office/officeart/2005/8/layout/vList2"/>
    <dgm:cxn modelId="{0F429B4C-5D7D-4661-B450-7487D7DF8979}" srcId="{E5037234-CD6F-42DA-9178-404307601FEC}" destId="{3BEE000A-AF35-457E-8309-B8EC6EA16ABD}" srcOrd="0" destOrd="0" parTransId="{C749E0BC-366A-444E-8C11-BBC9AB5F9007}" sibTransId="{8128FBEB-1438-4204-9F98-610A5216EB95}"/>
    <dgm:cxn modelId="{D8544F8D-1554-4D89-B5A5-FBE64B8609EA}" type="presParOf" srcId="{3261237A-C538-40F4-8151-E7DB5812A4E5}" destId="{CAC14B8F-8217-46AB-8F55-1602CC15FB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2016 году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189AAB-6E58-4F87-A2BD-A7BB3B77DAB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животноводства 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16,4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 custLinFactY="-100000" custLinFactNeighborX="-1351" custLinFactNeighborY="-178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2016 году –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50,8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растениеводства-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возмещение части затрат организаций агропромышленного комплекса на уплату процентов за пользование кредитными ресурсами -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20,1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6A8A9F-1EAA-4A46-AFA2-BC8105141A0B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77CEDBD-A1C1-4991-ACE5-C74BE86BC3FC}" type="presOf" srcId="{D2BE81CE-2E07-4C6A-96DF-2A7A00B88C02}" destId="{C31EDCAE-161D-4C87-86E4-B7FC5EDAC3BC}" srcOrd="0" destOrd="0" presId="urn:microsoft.com/office/officeart/2005/8/layout/vList2"/>
    <dgm:cxn modelId="{03F70BB3-9C2A-4B23-8B26-F56B39F57AFB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0D7FFCA-886E-476E-B27D-E32B43438813}" type="presOf" srcId="{D2BE81CE-2E07-4C6A-96DF-2A7A00B88C02}" destId="{C31EDCAE-161D-4C87-86E4-B7FC5EDAC3BC}" srcOrd="0" destOrd="0" presId="urn:microsoft.com/office/officeart/2005/8/layout/vList2"/>
    <dgm:cxn modelId="{B3BE0133-A336-43D6-AA4E-9664A5BCEC4F}" type="presOf" srcId="{FBF18CAF-D69E-4074-9FB6-8CFAD52FD9A8}" destId="{8143A01D-B7A7-4D87-9B91-4941743D5C7C}" srcOrd="0" destOrd="0" presId="urn:microsoft.com/office/officeart/2005/8/layout/vList2"/>
    <dgm:cxn modelId="{F7290DF0-9407-46BF-80EF-1CFEF72D1D6A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9E8E4C36-B9EA-4ED8-B88F-13158F8A3ECC}" type="presOf" srcId="{D2BE81CE-2E07-4C6A-96DF-2A7A00B88C02}" destId="{C31EDCAE-161D-4C87-86E4-B7FC5EDAC3BC}" srcOrd="0" destOrd="0" presId="urn:microsoft.com/office/officeart/2005/8/layout/vList2"/>
    <dgm:cxn modelId="{39B76C3B-145F-4D86-A17F-79C5E4013309}" type="presOf" srcId="{FBF18CAF-D69E-4074-9FB6-8CFAD52FD9A8}" destId="{8143A01D-B7A7-4D87-9B91-4941743D5C7C}" srcOrd="0" destOrd="0" presId="urn:microsoft.com/office/officeart/2005/8/layout/vList2"/>
    <dgm:cxn modelId="{8C061B31-61E2-4E1A-AFDB-F9379F6F4ADE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5C116-FDEE-4D72-8E55-2F44C9124B4A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B72B4FD9-C92C-457F-A69F-5678C91059E7}" type="presOf" srcId="{D2BE81CE-2E07-4C6A-96DF-2A7A00B88C02}" destId="{C31EDCAE-161D-4C87-86E4-B7FC5EDAC3BC}" srcOrd="0" destOrd="0" presId="urn:microsoft.com/office/officeart/2005/8/layout/vList2"/>
    <dgm:cxn modelId="{D2E7683D-AA24-45DA-85D0-03FBF3773E39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1A8E5B16-E67A-4112-8DA0-F33246FEFE7D}" type="presOf" srcId="{D2BE81CE-2E07-4C6A-96DF-2A7A00B88C02}" destId="{C31EDCAE-161D-4C87-86E4-B7FC5EDAC3BC}" srcOrd="0" destOrd="0" presId="urn:microsoft.com/office/officeart/2005/8/layout/vList2"/>
    <dgm:cxn modelId="{F6C1D0EC-6F87-4CB6-AB5B-280EA4D87C06}" type="presOf" srcId="{FBF18CAF-D69E-4074-9FB6-8CFAD52FD9A8}" destId="{8143A01D-B7A7-4D87-9B91-4941743D5C7C}" srcOrd="0" destOrd="0" presId="urn:microsoft.com/office/officeart/2005/8/layout/vList2"/>
    <dgm:cxn modelId="{2D6C9D79-9F91-4EEE-A5EC-63192854AAD4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LinFactNeighborY="100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3AA95CE-DC04-414F-ABF6-B02225600C1D}" type="presOf" srcId="{FBF18CAF-D69E-4074-9FB6-8CFAD52FD9A8}" destId="{8143A01D-B7A7-4D87-9B91-4941743D5C7C}" srcOrd="0" destOrd="0" presId="urn:microsoft.com/office/officeart/2005/8/layout/vList2"/>
    <dgm:cxn modelId="{C3FCB96F-BA7E-4174-90CF-293BDCE673E5}" type="presOf" srcId="{D2BE81CE-2E07-4C6A-96DF-2A7A00B88C02}" destId="{C31EDCAE-161D-4C87-86E4-B7FC5EDAC3BC}" srcOrd="0" destOrd="0" presId="urn:microsoft.com/office/officeart/2005/8/layout/vList2"/>
    <dgm:cxn modelId="{B9073B71-D402-4E0D-A8BA-D389FD7C7F9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2ABEE02-82A2-481B-91D0-4642BAAC53D7}" type="presOf" srcId="{FBF18CAF-D69E-4074-9FB6-8CFAD52FD9A8}" destId="{8143A01D-B7A7-4D87-9B91-4941743D5C7C}" srcOrd="0" destOrd="0" presId="urn:microsoft.com/office/officeart/2005/8/layout/vList2"/>
    <dgm:cxn modelId="{1958DE80-3D76-42AB-9627-4FDC8AAA74DF}" type="presOf" srcId="{D2BE81CE-2E07-4C6A-96DF-2A7A00B88C02}" destId="{C31EDCAE-161D-4C87-86E4-B7FC5EDAC3BC}" srcOrd="0" destOrd="0" presId="urn:microsoft.com/office/officeart/2005/8/layout/vList2"/>
    <dgm:cxn modelId="{3EAD3682-69DA-41F4-A863-71B6B7621CB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E517AC95-9BB4-45C2-BD1C-C11ACF5553C1}" type="presOf" srcId="{FBF18CAF-D69E-4074-9FB6-8CFAD52FD9A8}" destId="{8143A01D-B7A7-4D87-9B91-4941743D5C7C}" srcOrd="0" destOrd="0" presId="urn:microsoft.com/office/officeart/2005/8/layout/vList2"/>
    <dgm:cxn modelId="{2D5AA772-F96B-4ECF-ABC2-51B098F696E2}" type="presOf" srcId="{D2BE81CE-2E07-4C6A-96DF-2A7A00B88C02}" destId="{C31EDCAE-161D-4C87-86E4-B7FC5EDAC3BC}" srcOrd="0" destOrd="0" presId="urn:microsoft.com/office/officeart/2005/8/layout/vList2"/>
    <dgm:cxn modelId="{8F8CCAD8-7E83-4ABD-A023-5164B67ED0E8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4C6AAAF5-DE6B-4514-AD17-EA104770C71C}" type="presOf" srcId="{D2BE81CE-2E07-4C6A-96DF-2A7A00B88C02}" destId="{C31EDCAE-161D-4C87-86E4-B7FC5EDAC3BC}" srcOrd="0" destOrd="0" presId="urn:microsoft.com/office/officeart/2005/8/layout/vList2"/>
    <dgm:cxn modelId="{26C85556-C532-4808-BF3F-EBF167C756D9}" type="presOf" srcId="{FBF18CAF-D69E-4074-9FB6-8CFAD52FD9A8}" destId="{8143A01D-B7A7-4D87-9B91-4941743D5C7C}" srcOrd="0" destOrd="0" presId="urn:microsoft.com/office/officeart/2005/8/layout/vList2"/>
    <dgm:cxn modelId="{57AADDF9-C8F1-49EC-A2FA-792CF40588A2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69A5A3F0-EB65-4DFD-8C00-CD5F417E126D}" type="presOf" srcId="{FBF18CAF-D69E-4074-9FB6-8CFAD52FD9A8}" destId="{8143A01D-B7A7-4D87-9B91-4941743D5C7C}" srcOrd="0" destOrd="0" presId="urn:microsoft.com/office/officeart/2005/8/layout/vList2"/>
    <dgm:cxn modelId="{FF043020-4001-45DC-B936-80E0ADBE8FA5}" type="presOf" srcId="{D2BE81CE-2E07-4C6A-96DF-2A7A00B88C02}" destId="{C31EDCAE-161D-4C87-86E4-B7FC5EDAC3BC}" srcOrd="0" destOrd="0" presId="urn:microsoft.com/office/officeart/2005/8/layout/vList2"/>
    <dgm:cxn modelId="{3B21CBFE-E462-4124-959F-FDFBAAA51425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2016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 custScaleY="79391" custLinFactNeighborX="-749" custLinFactNeighborY="-99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360"/>
          <a:ext cx="8391875" cy="93906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6201"/>
        <a:ext cx="8300193" cy="8473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0"/>
          <a:ext cx="8391876" cy="93906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2015-2018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5841"/>
        <a:ext cx="8300194" cy="8473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7E8EF-5762-4940-AC36-68B968A5742A}">
      <dsp:nvSpPr>
        <dsp:cNvPr id="0" name=""/>
        <dsp:cNvSpPr/>
      </dsp:nvSpPr>
      <dsp:spPr>
        <a:xfrm>
          <a:off x="0" y="423"/>
          <a:ext cx="8293923" cy="86749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48" y="42771"/>
        <a:ext cx="8209227" cy="7828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4B8F-8217-46AB-8F55-1602CC15FB75}">
      <dsp:nvSpPr>
        <dsp:cNvPr id="0" name=""/>
        <dsp:cNvSpPr/>
      </dsp:nvSpPr>
      <dsp:spPr>
        <a:xfrm>
          <a:off x="0" y="0"/>
          <a:ext cx="8491875" cy="115100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87" y="56187"/>
        <a:ext cx="8379501" cy="103862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82"/>
          <a:ext cx="7429552" cy="79674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2016 году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94" y="38976"/>
        <a:ext cx="7351764" cy="71895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0"/>
          <a:ext cx="4429156" cy="8424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животноводства 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16,4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23" y="41123"/>
        <a:ext cx="4346910" cy="76015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181"/>
          <a:ext cx="5214973" cy="78563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2016 году –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50,8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52" y="38533"/>
        <a:ext cx="5138269" cy="70893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665"/>
          <a:ext cx="4429156" cy="85659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растениеводства-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815" y="42480"/>
        <a:ext cx="4345526" cy="7729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7023"/>
          <a:ext cx="4429156" cy="92167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возмещение части затрат организаций агропромышленного комплекса на уплату процентов за пользование кредитными ресурсами -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20,1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992" y="52015"/>
        <a:ext cx="4339172" cy="83168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858179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788483" cy="64416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748364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78668" cy="64416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532340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462644" cy="64416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04348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534652" cy="64416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43866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574170" cy="64416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520"/>
          <a:ext cx="7604348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368"/>
        <a:ext cx="7534652" cy="64416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76356" cy="71385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2016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06660" cy="644163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930CE-D79E-49C8-93BD-EAFFA898583E}">
      <dsp:nvSpPr>
        <dsp:cNvPr id="0" name=""/>
        <dsp:cNvSpPr/>
      </dsp:nvSpPr>
      <dsp:spPr>
        <a:xfrm>
          <a:off x="0" y="0"/>
          <a:ext cx="8229600" cy="86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2016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9" y="42369"/>
        <a:ext cx="8144862" cy="783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0.24138</cdr:x>
      <cdr:y>0.52381</cdr:y>
    </cdr:from>
    <cdr:to>
      <cdr:x>0.41517</cdr:x>
      <cdr:y>0.61981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357454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2968,0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0.48276</cdr:x>
      <cdr:y>0.38095</cdr:y>
    </cdr:from>
    <cdr:to>
      <cdr:x>0.67241</cdr:x>
      <cdr:y>0.44444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714512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3039,8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0.74138</cdr:x>
      <cdr:y>0.14286</cdr:y>
    </cdr:from>
    <cdr:to>
      <cdr:x>0.91517</cdr:x>
      <cdr:y>0.23886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642942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3147,8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0.22414</cdr:x>
      <cdr:y>0.51613</cdr:y>
    </cdr:from>
    <cdr:to>
      <cdr:x>0.39793</cdr:x>
      <cdr:y>0.61368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286016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0.48276</cdr:x>
      <cdr:y>0.3871</cdr:y>
    </cdr:from>
    <cdr:to>
      <cdr:x>0.65655</cdr:x>
      <cdr:y>0.48464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714512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253,3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0.74138</cdr:x>
      <cdr:y>0.16129</cdr:y>
    </cdr:from>
    <cdr:to>
      <cdr:x>0.91517</cdr:x>
      <cdr:y>0.25884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714380"/>
          <a:ext cx="720082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263,8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0.21875</cdr:x>
      <cdr:y>0.52941</cdr:y>
    </cdr:from>
    <cdr:to>
      <cdr:x>0.392</cdr:x>
      <cdr:y>0.60352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571768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799,6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0.36765</cdr:y>
    </cdr:from>
    <cdr:to>
      <cdr:x>0.65763</cdr:x>
      <cdr:y>0.44175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1785950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803,1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0.73438</cdr:x>
      <cdr:y>0.11765</cdr:y>
    </cdr:from>
    <cdr:to>
      <cdr:x>0.90763</cdr:x>
      <cdr:y>0.19175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57586" y="571504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0.21312</cdr:x>
      <cdr:y>0.54412</cdr:y>
    </cdr:from>
    <cdr:to>
      <cdr:x>0.39489</cdr:x>
      <cdr:y>0.61822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643206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778,3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0.47541</cdr:x>
      <cdr:y>0.27941</cdr:y>
    </cdr:from>
    <cdr:to>
      <cdr:x>0.65718</cdr:x>
      <cdr:y>0.35352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71702" y="1357322"/>
          <a:ext cx="792091" cy="35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846,0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0.72132</cdr:x>
      <cdr:y>0.13235</cdr:y>
    </cdr:from>
    <cdr:to>
      <cdr:x>0.90309</cdr:x>
      <cdr:y>0.19175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143272" y="642942"/>
          <a:ext cx="792091" cy="288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881,6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0.22034</cdr:x>
      <cdr:y>0.14516</cdr:y>
    </cdr:from>
    <cdr:to>
      <cdr:x>0.39118</cdr:x>
      <cdr:y>0.22881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642942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235,4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0.47458</cdr:x>
      <cdr:y>0.35484</cdr:y>
    </cdr:from>
    <cdr:to>
      <cdr:x>0.64542</cdr:x>
      <cdr:y>0.43849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00264" y="1571636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153,2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0.72881</cdr:x>
      <cdr:y>0.33871</cdr:y>
    </cdr:from>
    <cdr:to>
      <cdr:x>0.89966</cdr:x>
      <cdr:y>0.42236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71834" y="1500198"/>
          <a:ext cx="720083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164,8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0.22581</cdr:x>
      <cdr:y>0.53226</cdr:y>
    </cdr:from>
    <cdr:to>
      <cdr:x>0.40451</cdr:x>
      <cdr:y>0.61591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35745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19490,0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0.46774</cdr:x>
      <cdr:y>0.37097</cdr:y>
    </cdr:from>
    <cdr:to>
      <cdr:x>0.64645</cdr:x>
      <cdr:y>0.45462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71702" y="164307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20510,3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0.72581</cdr:x>
      <cdr:y>0.12903</cdr:y>
    </cdr:from>
    <cdr:to>
      <cdr:x>0.90451</cdr:x>
      <cdr:y>0.21268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14710" y="571504"/>
          <a:ext cx="791521" cy="370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22093,5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4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0.49565</cdr:x>
      <cdr:y>0.7875</cdr:y>
    </cdr:from>
    <cdr:to>
      <cdr:x>0.57747</cdr:x>
      <cdr:y>0.84674</cdr:y>
    </cdr:to>
    <cdr:sp macro="" textlink="">
      <cdr:nvSpPr>
        <cdr:cNvPr id="5" name="TextBox 9"/>
        <cdr:cNvSpPr txBox="1"/>
      </cdr:nvSpPr>
      <cdr:spPr>
        <a:xfrm xmlns:a="http://schemas.openxmlformats.org/drawingml/2006/main">
          <a:off x="407193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-3,4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0.73171</cdr:x>
      <cdr:y>0.75641</cdr:y>
    </cdr:from>
    <cdr:to>
      <cdr:x>0.81352</cdr:x>
      <cdr:y>0.81565</cdr:y>
    </cdr:to>
    <cdr:sp macro="" textlink="">
      <cdr:nvSpPr>
        <cdr:cNvPr id="6" name="TextBox 9"/>
        <cdr:cNvSpPr txBox="1"/>
      </cdr:nvSpPr>
      <cdr:spPr>
        <a:xfrm xmlns:a="http://schemas.openxmlformats.org/drawingml/2006/main">
          <a:off x="6429420" y="4214842"/>
          <a:ext cx="718854" cy="3300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7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8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</cdr:y>
    </cdr:from>
    <cdr:to>
      <cdr:x>0.7079</cdr:x>
      <cdr:y>0.15924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5143504" y="57150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394,1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12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13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16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17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19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0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21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22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25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26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28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0.11304</cdr:x>
      <cdr:y>0.075</cdr:y>
    </cdr:from>
    <cdr:to>
      <cdr:x>0.19486</cdr:x>
      <cdr:y>0.13424</cdr:y>
    </cdr:to>
    <cdr:sp macro="" textlink="">
      <cdr:nvSpPr>
        <cdr:cNvPr id="29" name="TextBox 9"/>
        <cdr:cNvSpPr txBox="1"/>
      </cdr:nvSpPr>
      <cdr:spPr>
        <a:xfrm xmlns:a="http://schemas.openxmlformats.org/drawingml/2006/main">
          <a:off x="928662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0.17391</cdr:x>
      <cdr:y>0.05</cdr:y>
    </cdr:from>
    <cdr:to>
      <cdr:x>0.25573</cdr:x>
      <cdr:y>0.10924</cdr:y>
    </cdr:to>
    <cdr:sp macro="" textlink="">
      <cdr:nvSpPr>
        <cdr:cNvPr id="30" name="TextBox 9"/>
        <cdr:cNvSpPr txBox="1"/>
      </cdr:nvSpPr>
      <cdr:spPr>
        <a:xfrm xmlns:a="http://schemas.openxmlformats.org/drawingml/2006/main">
          <a:off x="1428728" y="285752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0.23478</cdr:x>
      <cdr:y>0.7875</cdr:y>
    </cdr:from>
    <cdr:to>
      <cdr:x>0.3166</cdr:x>
      <cdr:y>0.84674</cdr:y>
    </cdr:to>
    <cdr:sp macro="" textlink="">
      <cdr:nvSpPr>
        <cdr:cNvPr id="31" name="TextBox 9"/>
        <cdr:cNvSpPr txBox="1"/>
      </cdr:nvSpPr>
      <cdr:spPr>
        <a:xfrm xmlns:a="http://schemas.openxmlformats.org/drawingml/2006/main">
          <a:off x="1928794" y="4500594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0.35652</cdr:x>
      <cdr:y>0.0875</cdr:y>
    </cdr:from>
    <cdr:to>
      <cdr:x>0.43834</cdr:x>
      <cdr:y>0.14674</cdr:y>
    </cdr:to>
    <cdr:sp macro="" textlink="">
      <cdr:nvSpPr>
        <cdr:cNvPr id="34" name="TextBox 9"/>
        <cdr:cNvSpPr txBox="1"/>
      </cdr:nvSpPr>
      <cdr:spPr>
        <a:xfrm xmlns:a="http://schemas.openxmlformats.org/drawingml/2006/main">
          <a:off x="2928926" y="500066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0.43478</cdr:x>
      <cdr:y>0.075</cdr:y>
    </cdr:from>
    <cdr:to>
      <cdr:x>0.5166</cdr:x>
      <cdr:y>0.13424</cdr:y>
    </cdr:to>
    <cdr:sp macro="" textlink="">
      <cdr:nvSpPr>
        <cdr:cNvPr id="35" name="TextBox 9"/>
        <cdr:cNvSpPr txBox="1"/>
      </cdr:nvSpPr>
      <cdr:spPr>
        <a:xfrm xmlns:a="http://schemas.openxmlformats.org/drawingml/2006/main">
          <a:off x="3571868" y="428628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0.68696</cdr:x>
      <cdr:y>0.125</cdr:y>
    </cdr:from>
    <cdr:to>
      <cdr:x>0.76877</cdr:x>
      <cdr:y>0.18424</cdr:y>
    </cdr:to>
    <cdr:sp macro="" textlink="">
      <cdr:nvSpPr>
        <cdr:cNvPr id="37" name="TextBox 9"/>
        <cdr:cNvSpPr txBox="1"/>
      </cdr:nvSpPr>
      <cdr:spPr>
        <a:xfrm xmlns:a="http://schemas.openxmlformats.org/drawingml/2006/main">
          <a:off x="5643570" y="714380"/>
          <a:ext cx="672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0.88618</cdr:x>
      <cdr:y>0.61333</cdr:y>
    </cdr:from>
    <cdr:to>
      <cdr:x>0.90244</cdr:x>
      <cdr:y>0.64</cdr:y>
    </cdr:to>
    <cdr:sp macro="" textlink="">
      <cdr:nvSpPr>
        <cdr:cNvPr id="38" name="Прямоугольник 37"/>
        <cdr:cNvSpPr/>
      </cdr:nvSpPr>
      <cdr:spPr>
        <a:xfrm xmlns:a="http://schemas.openxmlformats.org/drawingml/2006/main">
          <a:off x="7786742" y="3286148"/>
          <a:ext cx="142876" cy="14287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0.88618</cdr:x>
      <cdr:y>0.45333</cdr:y>
    </cdr:from>
    <cdr:to>
      <cdr:x>0.90244</cdr:x>
      <cdr:y>0.48</cdr:y>
    </cdr:to>
    <cdr:sp macro="" textlink="">
      <cdr:nvSpPr>
        <cdr:cNvPr id="42" name="Прямоугольник 41"/>
        <cdr:cNvSpPr/>
      </cdr:nvSpPr>
      <cdr:spPr>
        <a:xfrm xmlns:a="http://schemas.openxmlformats.org/drawingml/2006/main">
          <a:off x="7786742" y="2428892"/>
          <a:ext cx="142876" cy="142876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60000"/>
            <a:lumOff val="40000"/>
          </a:schemeClr>
        </a:solidFill>
        <a:ln xmlns:a="http://schemas.openxmlformats.org/drawingml/2006/main" w="952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0.90244</cdr:x>
      <cdr:y>0.44</cdr:y>
    </cdr:from>
    <cdr:to>
      <cdr:x>0.99866</cdr:x>
      <cdr:y>0.49457</cdr:y>
    </cdr:to>
    <cdr:sp macro="" textlink="">
      <cdr:nvSpPr>
        <cdr:cNvPr id="43" name="TextBox 9"/>
        <cdr:cNvSpPr txBox="1"/>
      </cdr:nvSpPr>
      <cdr:spPr>
        <a:xfrm xmlns:a="http://schemas.openxmlformats.org/drawingml/2006/main">
          <a:off x="7929618" y="2357454"/>
          <a:ext cx="845457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0.90244</cdr:x>
      <cdr:y>0.49333</cdr:y>
    </cdr:from>
    <cdr:to>
      <cdr:x>1</cdr:x>
      <cdr:y>0.54791</cdr:y>
    </cdr:to>
    <cdr:sp macro="" textlink="">
      <cdr:nvSpPr>
        <cdr:cNvPr id="45" name="TextBox 9"/>
        <cdr:cNvSpPr txBox="1"/>
      </cdr:nvSpPr>
      <cdr:spPr>
        <a:xfrm xmlns:a="http://schemas.openxmlformats.org/drawingml/2006/main">
          <a:off x="7929618" y="2643206"/>
          <a:ext cx="857256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0.88618</cdr:x>
      <cdr:y>0.56</cdr:y>
    </cdr:from>
    <cdr:to>
      <cdr:x>0.90244</cdr:x>
      <cdr:y>0.58193</cdr:y>
    </cdr:to>
    <cdr:sp macro="" textlink="">
      <cdr:nvSpPr>
        <cdr:cNvPr id="46" name="Прямоугольник 45"/>
        <cdr:cNvSpPr/>
      </cdr:nvSpPr>
      <cdr:spPr>
        <a:xfrm xmlns:a="http://schemas.openxmlformats.org/drawingml/2006/main">
          <a:off x="7786742" y="3000396"/>
          <a:ext cx="142875" cy="1175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  <a:ln xmlns:a="http://schemas.openxmlformats.org/drawingml/2006/main" w="9525" cap="flat" cmpd="sng" algn="ctr">
          <a:solidFill>
            <a:schemeClr val="accent3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0.88618</cdr:x>
      <cdr:y>0.50667</cdr:y>
    </cdr:from>
    <cdr:to>
      <cdr:x>0.90244</cdr:x>
      <cdr:y>0.5286</cdr:y>
    </cdr:to>
    <cdr:sp macro="" textlink="">
      <cdr:nvSpPr>
        <cdr:cNvPr id="47" name="Прямоугольник 46"/>
        <cdr:cNvSpPr/>
      </cdr:nvSpPr>
      <cdr:spPr>
        <a:xfrm xmlns:a="http://schemas.openxmlformats.org/drawingml/2006/main">
          <a:off x="7786742" y="2714644"/>
          <a:ext cx="142875" cy="1175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9525" cap="flat" cmpd="sng" algn="ctr">
          <a:solidFill>
            <a:schemeClr val="accent2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0.384</cdr:x>
      <cdr:y>0.43421</cdr:y>
    </cdr:from>
    <cdr:to>
      <cdr:x>0.472</cdr:x>
      <cdr:y>0.4909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3429024" y="2357454"/>
          <a:ext cx="78581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96,9%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</cdr:x>
      <cdr:y>0.05263</cdr:y>
    </cdr:from>
    <cdr:to>
      <cdr:x>0.472</cdr:x>
      <cdr:y>0.11842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571900" y="285752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0.336</cdr:x>
      <cdr:y>0.02632</cdr:y>
    </cdr:from>
    <cdr:to>
      <cdr:x>0.41167</cdr:x>
      <cdr:y>0.08937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00396" y="142876"/>
          <a:ext cx="675724" cy="342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387,7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0.784</cdr:x>
      <cdr:y>0.03947</cdr:y>
    </cdr:from>
    <cdr:to>
      <cdr:x>1</cdr:x>
      <cdr:y>0.13451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000892" y="214314"/>
          <a:ext cx="1928826" cy="515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0.168</cdr:x>
      <cdr:y>0.40789</cdr:y>
    </cdr:from>
    <cdr:to>
      <cdr:x>0.248</cdr:x>
      <cdr:y>0.46458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1500198" y="2214578"/>
          <a:ext cx="71438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105%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0.184</cdr:x>
      <cdr:y>0.01316</cdr:y>
    </cdr:from>
    <cdr:to>
      <cdr:x>0.25742</cdr:x>
      <cdr:y>0.08041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43074" y="71438"/>
          <a:ext cx="655629" cy="365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394,1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</cdr:x>
      <cdr:y>0.03947</cdr:y>
    </cdr:from>
    <cdr:to>
      <cdr:x>0.192</cdr:x>
      <cdr:y>0.11842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71570" y="214315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0.528</cdr:x>
      <cdr:y>0.77632</cdr:y>
    </cdr:from>
    <cdr:to>
      <cdr:x>0.61167</cdr:x>
      <cdr:y>0.83955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714908" y="4214842"/>
          <a:ext cx="747167" cy="34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-12,4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</cdr:x>
      <cdr:y>0.73684</cdr:y>
    </cdr:from>
    <cdr:to>
      <cdr:x>0.664</cdr:x>
      <cdr:y>0.80263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357850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0.46053</cdr:y>
    </cdr:from>
    <cdr:to>
      <cdr:x>0.88</cdr:x>
      <cdr:y>0.51438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6858048" y="2500330"/>
          <a:ext cx="1000132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err="1" smtClean="0">
              <a:latin typeface="Times New Roman" pitchFamily="18" charset="0"/>
              <a:cs typeface="Times New Roman" pitchFamily="18" charset="0"/>
            </a:rPr>
            <a:t>Профицит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0.42105</cdr:y>
    </cdr:from>
    <cdr:to>
      <cdr:x>0.88</cdr:x>
      <cdr:y>0.47491</cdr:y>
    </cdr:to>
    <cdr:sp macro="" textlink="">
      <cdr:nvSpPr>
        <cdr:cNvPr id="12" name="TextBox 9"/>
        <cdr:cNvSpPr txBox="1"/>
      </cdr:nvSpPr>
      <cdr:spPr>
        <a:xfrm xmlns:a="http://schemas.openxmlformats.org/drawingml/2006/main">
          <a:off x="6858048" y="2286016"/>
          <a:ext cx="1000132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Дефицит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0.34211</cdr:y>
    </cdr:from>
    <cdr:to>
      <cdr:x>0.904</cdr:x>
      <cdr:y>0.39596</cdr:y>
    </cdr:to>
    <cdr:sp macro="" textlink="">
      <cdr:nvSpPr>
        <cdr:cNvPr id="13" name="TextBox 9"/>
        <cdr:cNvSpPr txBox="1"/>
      </cdr:nvSpPr>
      <cdr:spPr>
        <a:xfrm xmlns:a="http://schemas.openxmlformats.org/drawingml/2006/main">
          <a:off x="6858048" y="1857388"/>
          <a:ext cx="1214446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План на год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0.768</cdr:x>
      <cdr:y>0.38158</cdr:y>
    </cdr:from>
    <cdr:to>
      <cdr:x>1</cdr:x>
      <cdr:y>0.43543</cdr:y>
    </cdr:to>
    <cdr:sp macro="" textlink="">
      <cdr:nvSpPr>
        <cdr:cNvPr id="14" name="TextBox 9"/>
        <cdr:cNvSpPr txBox="1"/>
      </cdr:nvSpPr>
      <cdr:spPr>
        <a:xfrm xmlns:a="http://schemas.openxmlformats.org/drawingml/2006/main">
          <a:off x="6858048" y="2071702"/>
          <a:ext cx="2071670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Фактическое исполнение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0.13112</cdr:x>
      <cdr:y>0.29918</cdr:y>
    </cdr:from>
    <cdr:to>
      <cdr:x>0.36769</cdr:x>
      <cdr:y>0.42376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1571636"/>
          <a:ext cx="1933345" cy="654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138,8 </a:t>
          </a:r>
          <a:r>
            <a:rPr lang="ru-RU" sz="1400" b="1" dirty="0" err="1"/>
            <a:t>млн.руб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0.27098</cdr:x>
      <cdr:y>0.13599</cdr:y>
    </cdr:from>
    <cdr:to>
      <cdr:x>0.50828</cdr:x>
      <cdr:y>0.22243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14578" y="714380"/>
          <a:ext cx="1939310" cy="4540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9,5 </a:t>
          </a:r>
          <a:r>
            <a:rPr lang="ru-RU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0.41959</cdr:x>
      <cdr:y>0.40797</cdr:y>
    </cdr:from>
    <cdr:to>
      <cdr:x>0.70987</cdr:x>
      <cdr:y>0.538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29024" y="2143140"/>
          <a:ext cx="2372284" cy="683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252,5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0.21652</cdr:x>
      <cdr:y>0.0597</cdr:y>
    </cdr:from>
    <cdr:to>
      <cdr:x>0.35674</cdr:x>
      <cdr:y>0.12522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74440" y="270200"/>
          <a:ext cx="566290" cy="296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418,4</a:t>
          </a:r>
        </a:p>
      </cdr:txBody>
    </cdr:sp>
  </cdr:relSizeAnchor>
  <cdr:relSizeAnchor xmlns:cdr="http://schemas.openxmlformats.org/drawingml/2006/chartDrawing">
    <cdr:from>
      <cdr:x>0.46413</cdr:x>
      <cdr:y>0.30861</cdr:y>
    </cdr:from>
    <cdr:to>
      <cdr:x>0.60878</cdr:x>
      <cdr:y>0.36289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74446" y="1396752"/>
          <a:ext cx="584170" cy="245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408,2</a:t>
          </a:r>
        </a:p>
      </cdr:txBody>
    </cdr:sp>
  </cdr:relSizeAnchor>
  <cdr:relSizeAnchor xmlns:cdr="http://schemas.openxmlformats.org/drawingml/2006/chartDrawing">
    <cdr:from>
      <cdr:x>0.73359</cdr:x>
      <cdr:y>0.49953</cdr:y>
    </cdr:from>
    <cdr:to>
      <cdr:x>0.8584</cdr:x>
      <cdr:y>0.55109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62672" y="2260848"/>
          <a:ext cx="504056" cy="233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400,8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0.237</cdr:x>
      <cdr:y>0.07004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957155" cy="317019"/>
        </a:xfrm>
        <a:prstGeom xmlns:a="http://schemas.openxmlformats.org/drawingml/2006/main" prst="rect">
          <a:avLst/>
        </a:prstGeom>
      </cdr:spPr>
    </cdr:pic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0.22727</cdr:x>
      <cdr:y>0.36571</cdr:y>
    </cdr:from>
    <cdr:to>
      <cdr:x>0.3526</cdr:x>
      <cdr:y>0.44571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7853" y="1655190"/>
          <a:ext cx="506145" cy="362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82,0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0.45661</cdr:x>
      <cdr:y>0.16571</cdr:y>
    </cdr:from>
    <cdr:to>
      <cdr:x>0.60024</cdr:x>
      <cdr:y>0.24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44064" y="749997"/>
          <a:ext cx="580065" cy="336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126,6</a:t>
          </a:r>
        </a:p>
      </cdr:txBody>
    </cdr:sp>
  </cdr:relSizeAnchor>
  <cdr:relSizeAnchor xmlns:cdr="http://schemas.openxmlformats.org/drawingml/2006/chartDrawing">
    <cdr:from>
      <cdr:x>0.71488</cdr:x>
      <cdr:y>0.05621</cdr:y>
    </cdr:from>
    <cdr:to>
      <cdr:x>0.86557</cdr:x>
      <cdr:y>0.13704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7114" y="254404"/>
          <a:ext cx="608586" cy="365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148,3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0.06022</cdr:x>
      <cdr:y>0.02151</cdr:y>
    </cdr:from>
    <cdr:to>
      <cdr:x>0.33212</cdr:x>
      <cdr:y>0.09831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66676"/>
          <a:ext cx="14192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0.05638</cdr:x>
      <cdr:y>0.01824</cdr:y>
    </cdr:from>
    <cdr:to>
      <cdr:x>0.28127</cdr:x>
      <cdr:y>0.08275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690" y="86258"/>
          <a:ext cx="1538439" cy="305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млн.рублей</a:t>
          </a:r>
        </a:p>
      </cdr:txBody>
    </cdr:sp>
  </cdr:relSizeAnchor>
  <cdr:relSizeAnchor xmlns:cdr="http://schemas.openxmlformats.org/drawingml/2006/chartDrawing">
    <cdr:from>
      <cdr:x>0.69474</cdr:x>
      <cdr:y>0.93788</cdr:y>
    </cdr:from>
    <cdr:to>
      <cdr:x>0.81053</cdr:x>
      <cdr:y>0.98478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52528" y="4320480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год</a:t>
          </a:r>
          <a:endParaRPr lang="ru-RU" sz="14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0.075</cdr:x>
      <cdr:y>0.01215</cdr:y>
    </cdr:from>
    <cdr:to>
      <cdr:x>0.20208</cdr:x>
      <cdr:y>0.03993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900" y="33338"/>
          <a:ext cx="581025" cy="76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/>
            <a:t>млн.рублей</a:t>
          </a:r>
        </a:p>
      </cdr:txBody>
    </cdr:sp>
  </cdr:relSizeAnchor>
  <cdr:relSizeAnchor xmlns:cdr="http://schemas.openxmlformats.org/drawingml/2006/chartDrawing">
    <cdr:from>
      <cdr:x>0.09167</cdr:x>
      <cdr:y>0.06149</cdr:y>
    </cdr:from>
    <cdr:to>
      <cdr:x>0.29167</cdr:x>
      <cdr:y>0.34261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" y="200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0.04167</cdr:x>
      <cdr:y>0.0205</cdr:y>
    </cdr:from>
    <cdr:to>
      <cdr:x>0.25</cdr:x>
      <cdr:y>0.0937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0500" y="66674"/>
          <a:ext cx="9525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000"/>
        </a:p>
      </cdr:txBody>
    </cdr:sp>
  </cdr:relSizeAnchor>
  <cdr:relSizeAnchor xmlns:cdr="http://schemas.openxmlformats.org/drawingml/2006/chartDrawing">
    <cdr:from>
      <cdr:x>0.14607</cdr:x>
      <cdr:y>0.24027</cdr:y>
    </cdr:from>
    <cdr:to>
      <cdr:x>0.25023</cdr:x>
      <cdr:y>0.30469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936104" y="936104"/>
          <a:ext cx="667532" cy="250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103</a:t>
          </a:r>
        </a:p>
      </cdr:txBody>
    </cdr:sp>
  </cdr:relSizeAnchor>
  <cdr:relSizeAnchor xmlns:cdr="http://schemas.openxmlformats.org/drawingml/2006/chartDrawing">
    <cdr:from>
      <cdr:x>0.21348</cdr:x>
      <cdr:y>0.14786</cdr:y>
    </cdr:from>
    <cdr:to>
      <cdr:x>0.36348</cdr:x>
      <cdr:y>0.21228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368152" y="576064"/>
          <a:ext cx="961306" cy="250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122,5</a:t>
          </a:r>
        </a:p>
      </cdr:txBody>
    </cdr:sp>
  </cdr:relSizeAnchor>
  <cdr:relSizeAnchor xmlns:cdr="http://schemas.openxmlformats.org/drawingml/2006/chartDrawing">
    <cdr:from>
      <cdr:x>0.36458</cdr:x>
      <cdr:y>0.77599</cdr:y>
    </cdr:from>
    <cdr:to>
      <cdr:x>0.4625</cdr:x>
      <cdr:y>0.8287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6875" y="2524125"/>
          <a:ext cx="447675" cy="17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0.39326</cdr:x>
      <cdr:y>0.75613</cdr:y>
    </cdr:from>
    <cdr:to>
      <cdr:x>0.47994</cdr:x>
      <cdr:y>0.83775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520280" y="2945940"/>
          <a:ext cx="555533" cy="318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3,7</a:t>
          </a:r>
        </a:p>
      </cdr:txBody>
    </cdr:sp>
  </cdr:relSizeAnchor>
  <cdr:relSizeAnchor xmlns:cdr="http://schemas.openxmlformats.org/drawingml/2006/chartDrawing">
    <cdr:from>
      <cdr:x>0.45833</cdr:x>
      <cdr:y>0.75842</cdr:y>
    </cdr:from>
    <cdr:to>
      <cdr:x>0.54792</cdr:x>
      <cdr:y>0.84041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095500" y="2466976"/>
          <a:ext cx="40957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3</a:t>
          </a:r>
        </a:p>
      </cdr:txBody>
    </cdr:sp>
  </cdr:relSizeAnchor>
  <cdr:relSizeAnchor xmlns:cdr="http://schemas.openxmlformats.org/drawingml/2006/chartDrawing">
    <cdr:from>
      <cdr:x>0.64045</cdr:x>
      <cdr:y>0.75777</cdr:y>
    </cdr:from>
    <cdr:to>
      <cdr:x>0.7217</cdr:x>
      <cdr:y>0.82512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104456" y="2952328"/>
          <a:ext cx="520708" cy="262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6,6</a:t>
          </a:r>
        </a:p>
      </cdr:txBody>
    </cdr:sp>
  </cdr:relSizeAnchor>
  <cdr:relSizeAnchor xmlns:cdr="http://schemas.openxmlformats.org/drawingml/2006/chartDrawing">
    <cdr:from>
      <cdr:x>0.70787</cdr:x>
      <cdr:y>0.73928</cdr:y>
    </cdr:from>
    <cdr:to>
      <cdr:x>0.7875</cdr:x>
      <cdr:y>0.82577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36504" y="2880321"/>
          <a:ext cx="510357" cy="336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6,9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0.64912</cdr:x>
      <cdr:y>0.44061</cdr:y>
    </cdr:from>
    <cdr:to>
      <cdr:x>0.73684</cdr:x>
      <cdr:y>0.53966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5286412" y="1643074"/>
          <a:ext cx="7143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379,3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0.23038</cdr:x>
      <cdr:y>0.7462</cdr:y>
    </cdr:from>
    <cdr:to>
      <cdr:x>0.37882</cdr:x>
      <cdr:y>0.79591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2071670" y="3842117"/>
          <a:ext cx="1334820" cy="25595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164,7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0.32031</cdr:x>
      <cdr:y>0.10256</cdr:y>
    </cdr:from>
    <cdr:to>
      <cdr:x>0.45312</cdr:x>
      <cdr:y>0.14951</cdr:y>
    </cdr:to>
    <cdr:sp macro="" textlink="">
      <cdr:nvSpPr>
        <cdr:cNvPr id="6" name="TextBox 14"/>
        <cdr:cNvSpPr txBox="1"/>
      </cdr:nvSpPr>
      <cdr:spPr>
        <a:xfrm xmlns:a="http://schemas.openxmlformats.org/drawingml/2006/main">
          <a:off x="2928926" y="571504"/>
          <a:ext cx="121444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39,1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0.44531</cdr:x>
      <cdr:y>0.10256</cdr:y>
    </cdr:from>
    <cdr:to>
      <cdr:x>0.57031</cdr:x>
      <cdr:y>0.14951</cdr:y>
    </cdr:to>
    <cdr:sp macro="" textlink="">
      <cdr:nvSpPr>
        <cdr:cNvPr id="7" name="TextBox 14"/>
        <cdr:cNvSpPr txBox="1"/>
      </cdr:nvSpPr>
      <cdr:spPr>
        <a:xfrm xmlns:a="http://schemas.openxmlformats.org/drawingml/2006/main">
          <a:off x="4071934" y="57150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0,3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0.48437</cdr:x>
      <cdr:y>0.20513</cdr:y>
    </cdr:from>
    <cdr:to>
      <cdr:x>0.53906</cdr:x>
      <cdr:y>0.23077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4429124" y="1143008"/>
          <a:ext cx="500066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0.53125</cdr:x>
      <cdr:y>0.17949</cdr:y>
    </cdr:from>
    <cdr:to>
      <cdr:x>0.64844</cdr:x>
      <cdr:y>0.22644</cdr:y>
    </cdr:to>
    <cdr:sp macro="" textlink="">
      <cdr:nvSpPr>
        <cdr:cNvPr id="10" name="TextBox 14"/>
        <cdr:cNvSpPr txBox="1"/>
      </cdr:nvSpPr>
      <cdr:spPr>
        <a:xfrm xmlns:a="http://schemas.openxmlformats.org/drawingml/2006/main">
          <a:off x="4857752" y="1000132"/>
          <a:ext cx="107157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0.51563</cdr:x>
      <cdr:y>0.25641</cdr:y>
    </cdr:from>
    <cdr:to>
      <cdr:x>0.63281</cdr:x>
      <cdr:y>0.30336</cdr:y>
    </cdr:to>
    <cdr:sp macro="" textlink="">
      <cdr:nvSpPr>
        <cdr:cNvPr id="11" name="TextBox 14"/>
        <cdr:cNvSpPr txBox="1"/>
      </cdr:nvSpPr>
      <cdr:spPr>
        <a:xfrm xmlns:a="http://schemas.openxmlformats.org/drawingml/2006/main">
          <a:off x="4714876" y="1428760"/>
          <a:ext cx="107157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63,7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0.56404</cdr:x>
      <cdr:y>0.52421</cdr:y>
    </cdr:from>
    <cdr:to>
      <cdr:x>0.64998</cdr:x>
      <cdr:y>0.60154</cdr:y>
    </cdr:to>
    <cdr:sp macro="" textlink="">
      <cdr:nvSpPr>
        <cdr:cNvPr id="12" name="TextBox 14"/>
        <cdr:cNvSpPr txBox="1"/>
      </cdr:nvSpPr>
      <cdr:spPr>
        <a:xfrm xmlns:a="http://schemas.openxmlformats.org/drawingml/2006/main">
          <a:off x="5072066" y="2699109"/>
          <a:ext cx="772800" cy="3981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0.29487</cdr:y>
    </cdr:from>
    <cdr:to>
      <cdr:x>0.125</cdr:x>
      <cdr:y>0.34182</cdr:y>
    </cdr:to>
    <cdr:sp macro="" textlink="">
      <cdr:nvSpPr>
        <cdr:cNvPr id="13" name="TextBox 14"/>
        <cdr:cNvSpPr txBox="1"/>
      </cdr:nvSpPr>
      <cdr:spPr>
        <a:xfrm xmlns:a="http://schemas.openxmlformats.org/drawingml/2006/main">
          <a:off x="0" y="164307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35,5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0.14103</cdr:y>
    </cdr:from>
    <cdr:to>
      <cdr:x>0.08594</cdr:x>
      <cdr:y>0.21836</cdr:y>
    </cdr:to>
    <cdr:sp macro="" textlink="">
      <cdr:nvSpPr>
        <cdr:cNvPr id="14" name="TextBox 14"/>
        <cdr:cNvSpPr txBox="1"/>
      </cdr:nvSpPr>
      <cdr:spPr>
        <a:xfrm xmlns:a="http://schemas.openxmlformats.org/drawingml/2006/main">
          <a:off x="0" y="785818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7,1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0.05468</cdr:x>
      <cdr:y>0.20513</cdr:y>
    </cdr:from>
    <cdr:to>
      <cdr:x>0.07031</cdr:x>
      <cdr:y>0.25641</cdr:y>
    </cdr:to>
    <cdr:sp macro="" textlink="">
      <cdr:nvSpPr>
        <cdr:cNvPr id="16" name="Прямая соединительная линия 15"/>
        <cdr:cNvSpPr/>
      </cdr:nvSpPr>
      <cdr:spPr>
        <a:xfrm xmlns:a="http://schemas.openxmlformats.org/drawingml/2006/main" rot="16200000" flipV="1">
          <a:off x="500033" y="1143008"/>
          <a:ext cx="142877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0.07031</cdr:x>
      <cdr:y>0.16667</cdr:y>
    </cdr:from>
    <cdr:to>
      <cdr:x>0.15625</cdr:x>
      <cdr:y>0.244</cdr:y>
    </cdr:to>
    <cdr:sp macro="" textlink="">
      <cdr:nvSpPr>
        <cdr:cNvPr id="17" name="TextBox 14"/>
        <cdr:cNvSpPr txBox="1"/>
      </cdr:nvSpPr>
      <cdr:spPr>
        <a:xfrm xmlns:a="http://schemas.openxmlformats.org/drawingml/2006/main">
          <a:off x="642910" y="928694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27,0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0.10937</cdr:x>
      <cdr:y>0.0641</cdr:y>
    </cdr:from>
    <cdr:to>
      <cdr:x>0.19531</cdr:x>
      <cdr:y>0.14143</cdr:y>
    </cdr:to>
    <cdr:sp macro="" textlink="">
      <cdr:nvSpPr>
        <cdr:cNvPr id="18" name="TextBox 14"/>
        <cdr:cNvSpPr txBox="1"/>
      </cdr:nvSpPr>
      <cdr:spPr>
        <a:xfrm xmlns:a="http://schemas.openxmlformats.org/drawingml/2006/main">
          <a:off x="1000100" y="357190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0.16406</cdr:x>
      <cdr:y>0.11539</cdr:y>
    </cdr:from>
    <cdr:to>
      <cdr:x>0.17969</cdr:x>
      <cdr:y>0.19231</cdr:y>
    </cdr:to>
    <cdr:sp macro="" textlink="">
      <cdr:nvSpPr>
        <cdr:cNvPr id="20" name="Прямая соединительная линия 19"/>
        <cdr:cNvSpPr/>
      </cdr:nvSpPr>
      <cdr:spPr>
        <a:xfrm xmlns:a="http://schemas.openxmlformats.org/drawingml/2006/main" rot="16200000" flipH="1">
          <a:off x="1357294" y="785819"/>
          <a:ext cx="428626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0.21094</cdr:x>
      <cdr:y>0.10256</cdr:y>
    </cdr:from>
    <cdr:to>
      <cdr:x>0.29687</cdr:x>
      <cdr:y>0.17989</cdr:y>
    </cdr:to>
    <cdr:sp macro="" textlink="">
      <cdr:nvSpPr>
        <cdr:cNvPr id="21" name="TextBox 14"/>
        <cdr:cNvSpPr txBox="1"/>
      </cdr:nvSpPr>
      <cdr:spPr>
        <a:xfrm xmlns:a="http://schemas.openxmlformats.org/drawingml/2006/main">
          <a:off x="1928794" y="571504"/>
          <a:ext cx="78581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28,6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0.32031</cdr:x>
      <cdr:y>0.76562</cdr:y>
    </cdr:from>
    <cdr:to>
      <cdr:x>0.46875</cdr:x>
      <cdr:y>0.81927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2928926" y="3733812"/>
          <a:ext cx="135732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208,8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0.40625</cdr:x>
      <cdr:y>0.13574</cdr:y>
    </cdr:from>
    <cdr:to>
      <cdr:x>0.55469</cdr:x>
      <cdr:y>0.18938</cdr:y>
    </cdr:to>
    <cdr:sp macro="" textlink="">
      <cdr:nvSpPr>
        <cdr:cNvPr id="3" name="TextBox 8"/>
        <cdr:cNvSpPr txBox="1"/>
      </cdr:nvSpPr>
      <cdr:spPr>
        <a:xfrm xmlns:a="http://schemas.openxmlformats.org/drawingml/2006/main">
          <a:off x="3714744" y="661978"/>
          <a:ext cx="135732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57,0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0.55333</cdr:x>
      <cdr:y>0.20898</cdr:y>
    </cdr:from>
    <cdr:to>
      <cdr:x>0.67631</cdr:x>
      <cdr:y>0.26263</cdr:y>
    </cdr:to>
    <cdr:sp macro="" textlink="">
      <cdr:nvSpPr>
        <cdr:cNvPr id="4" name="TextBox 8"/>
        <cdr:cNvSpPr txBox="1"/>
      </cdr:nvSpPr>
      <cdr:spPr>
        <a:xfrm xmlns:a="http://schemas.openxmlformats.org/drawingml/2006/main">
          <a:off x="4821115" y="1019168"/>
          <a:ext cx="1071570" cy="2616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5,4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0.56972</cdr:x>
      <cdr:y>0.31152</cdr:y>
    </cdr:from>
    <cdr:to>
      <cdr:x>0.6925</cdr:x>
      <cdr:y>0.36517</cdr:y>
    </cdr:to>
    <cdr:sp macro="" textlink="">
      <cdr:nvSpPr>
        <cdr:cNvPr id="5" name="TextBox 8"/>
        <cdr:cNvSpPr txBox="1"/>
      </cdr:nvSpPr>
      <cdr:spPr>
        <a:xfrm xmlns:a="http://schemas.openxmlformats.org/drawingml/2006/main">
          <a:off x="4963991" y="1519234"/>
          <a:ext cx="1069771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0.04687</cdr:x>
      <cdr:y>0.26758</cdr:y>
    </cdr:from>
    <cdr:to>
      <cdr:x>0.17617</cdr:x>
      <cdr:y>0.32122</cdr:y>
    </cdr:to>
    <cdr:sp macro="" textlink="">
      <cdr:nvSpPr>
        <cdr:cNvPr id="6" name="TextBox 8"/>
        <cdr:cNvSpPr txBox="1"/>
      </cdr:nvSpPr>
      <cdr:spPr>
        <a:xfrm xmlns:a="http://schemas.openxmlformats.org/drawingml/2006/main">
          <a:off x="408377" y="1304939"/>
          <a:ext cx="11265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51,2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0.15625</cdr:x>
      <cdr:y>0.16504</cdr:y>
    </cdr:from>
    <cdr:to>
      <cdr:x>0.28125</cdr:x>
      <cdr:y>0.21868</cdr:y>
    </cdr:to>
    <cdr:sp macro="" textlink="">
      <cdr:nvSpPr>
        <cdr:cNvPr id="7" name="TextBox 8"/>
        <cdr:cNvSpPr txBox="1"/>
      </cdr:nvSpPr>
      <cdr:spPr>
        <a:xfrm xmlns:a="http://schemas.openxmlformats.org/drawingml/2006/main">
          <a:off x="1428728" y="804854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35,6млн.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0.16406</cdr:x>
      <cdr:y>0.10644</cdr:y>
    </cdr:from>
    <cdr:to>
      <cdr:x>0.29916</cdr:x>
      <cdr:y>0.16009</cdr:y>
    </cdr:to>
    <cdr:sp macro="" textlink="">
      <cdr:nvSpPr>
        <cdr:cNvPr id="8" name="TextBox 8"/>
        <cdr:cNvSpPr txBox="1"/>
      </cdr:nvSpPr>
      <cdr:spPr>
        <a:xfrm xmlns:a="http://schemas.openxmlformats.org/drawingml/2006/main">
          <a:off x="1429449" y="519089"/>
          <a:ext cx="1177087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6,8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0.13574</cdr:y>
    </cdr:from>
    <cdr:to>
      <cdr:x>0.31094</cdr:x>
      <cdr:y>0.2168</cdr:y>
    </cdr:to>
    <cdr:sp macro="" textlink="">
      <cdr:nvSpPr>
        <cdr:cNvPr id="10" name="Прямая соединительная линия 9"/>
        <cdr:cNvSpPr/>
      </cdr:nvSpPr>
      <cdr:spPr>
        <a:xfrm xmlns:a="http://schemas.openxmlformats.org/drawingml/2006/main">
          <a:off x="2285984" y="661978"/>
          <a:ext cx="557210" cy="39529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0.28125</cdr:x>
      <cdr:y>0.07715</cdr:y>
    </cdr:from>
    <cdr:to>
      <cdr:x>0.32031</cdr:x>
      <cdr:y>0.17969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 rot="16200000" flipV="1">
          <a:off x="2571736" y="376225"/>
          <a:ext cx="357190" cy="50006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0.20312</cdr:x>
      <cdr:y>0.0332</cdr:y>
    </cdr:from>
    <cdr:to>
      <cdr:x>0.32375</cdr:x>
      <cdr:y>0.08684</cdr:y>
    </cdr:to>
    <cdr:sp macro="" textlink="">
      <cdr:nvSpPr>
        <cdr:cNvPr id="13" name="TextBox 8"/>
        <cdr:cNvSpPr txBox="1"/>
      </cdr:nvSpPr>
      <cdr:spPr>
        <a:xfrm xmlns:a="http://schemas.openxmlformats.org/drawingml/2006/main">
          <a:off x="1769778" y="161910"/>
          <a:ext cx="1051073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0.33594</cdr:x>
      <cdr:y>0.0625</cdr:y>
    </cdr:from>
    <cdr:to>
      <cdr:x>0.35937</cdr:x>
      <cdr:y>0.17969</cdr:y>
    </cdr:to>
    <cdr:sp macro="" textlink="">
      <cdr:nvSpPr>
        <cdr:cNvPr id="15" name="Прямая соединительная линия 14"/>
        <cdr:cNvSpPr/>
      </cdr:nvSpPr>
      <cdr:spPr>
        <a:xfrm xmlns:a="http://schemas.openxmlformats.org/drawingml/2006/main" rot="5400000" flipH="1" flipV="1">
          <a:off x="3071802" y="304788"/>
          <a:ext cx="214314" cy="5715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0.32812</cdr:x>
      <cdr:y>0.01855</cdr:y>
    </cdr:from>
    <cdr:to>
      <cdr:x>0.45494</cdr:x>
      <cdr:y>0.0722</cdr:y>
    </cdr:to>
    <cdr:sp macro="" textlink="">
      <cdr:nvSpPr>
        <cdr:cNvPr id="16" name="TextBox 8"/>
        <cdr:cNvSpPr txBox="1"/>
      </cdr:nvSpPr>
      <cdr:spPr>
        <a:xfrm xmlns:a="http://schemas.openxmlformats.org/drawingml/2006/main">
          <a:off x="2858899" y="90465"/>
          <a:ext cx="1104960" cy="261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0.35156</cdr:x>
      <cdr:y>0.10644</cdr:y>
    </cdr:from>
    <cdr:to>
      <cdr:x>0.39062</cdr:x>
      <cdr:y>0.17969</cdr:y>
    </cdr:to>
    <cdr:sp macro="" textlink="">
      <cdr:nvSpPr>
        <cdr:cNvPr id="18" name="Прямая соединительная линия 17"/>
        <cdr:cNvSpPr/>
      </cdr:nvSpPr>
      <cdr:spPr>
        <a:xfrm xmlns:a="http://schemas.openxmlformats.org/drawingml/2006/main" rot="5400000" flipH="1" flipV="1">
          <a:off x="3214678" y="519102"/>
          <a:ext cx="357190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0.35937</cdr:x>
      <cdr:y>0.0625</cdr:y>
    </cdr:from>
    <cdr:to>
      <cdr:x>0.47953</cdr:x>
      <cdr:y>0.11614</cdr:y>
    </cdr:to>
    <cdr:sp macro="" textlink="">
      <cdr:nvSpPr>
        <cdr:cNvPr id="19" name="TextBox 8"/>
        <cdr:cNvSpPr txBox="1"/>
      </cdr:nvSpPr>
      <cdr:spPr>
        <a:xfrm xmlns:a="http://schemas.openxmlformats.org/drawingml/2006/main">
          <a:off x="3131179" y="304801"/>
          <a:ext cx="1046994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4,4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0.01008</cdr:x>
      <cdr:y>0.03078</cdr:y>
    </cdr:from>
    <cdr:to>
      <cdr:x>0.34341</cdr:x>
      <cdr:y>0.21946</cdr:y>
    </cdr:to>
    <cdr:sp macro="" textlink="">
      <cdr:nvSpPr>
        <cdr:cNvPr id="2" name="TextBox 1"/>
        <cdr:cNvSpPr txBox="1"/>
      </cdr:nvSpPr>
      <cdr:spPr>
        <a:xfrm xmlns:a="http://schemas.openxmlformats.org/drawingml/2006/main" rot="20288345">
          <a:off x="56183" y="107737"/>
          <a:ext cx="1857359" cy="660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0.69162</cdr:x>
      <cdr:y>0.03486</cdr:y>
    </cdr:from>
    <cdr:to>
      <cdr:x>0.99932</cdr:x>
      <cdr:y>0.23486</cdr:y>
    </cdr:to>
    <cdr:sp macro="" textlink="">
      <cdr:nvSpPr>
        <cdr:cNvPr id="3" name="TextBox 1"/>
        <cdr:cNvSpPr txBox="1"/>
      </cdr:nvSpPr>
      <cdr:spPr>
        <a:xfrm xmlns:a="http://schemas.openxmlformats.org/drawingml/2006/main" rot="1164163">
          <a:off x="3853783" y="122034"/>
          <a:ext cx="1714545" cy="700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0.25642</cdr:x>
      <cdr:y>0.86188</cdr:y>
    </cdr:from>
    <cdr:to>
      <cdr:x>0.75641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28796" y="3145320"/>
          <a:ext cx="278601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0.42307</cdr:x>
      <cdr:y>0.54545</cdr:y>
    </cdr:from>
    <cdr:to>
      <cdr:x>0.69232</cdr:x>
      <cdr:y>0.63636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57422" y="2143140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2,3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0.6282</cdr:x>
      <cdr:y>0.23636</cdr:y>
    </cdr:from>
    <cdr:to>
      <cdr:x>0.89744</cdr:x>
      <cdr:y>0.32727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500430" y="928694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2,3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0.1282</cdr:x>
      <cdr:y>0.25455</cdr:y>
    </cdr:from>
    <cdr:to>
      <cdr:x>0.39744</cdr:x>
      <cdr:y>0.34545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14348" y="1000132"/>
          <a:ext cx="150025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2,5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0.10937</cdr:x>
      <cdr:y>0.175</cdr:y>
    </cdr:from>
    <cdr:to>
      <cdr:x>0.15625</cdr:x>
      <cdr:y>0.225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10800000">
          <a:off x="1000099" y="1000132"/>
          <a:ext cx="428629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0.59375</cdr:x>
      <cdr:y>0.275</cdr:y>
    </cdr:from>
    <cdr:to>
      <cdr:x>0.61719</cdr:x>
      <cdr:y>0.3125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5400000" flipH="1" flipV="1">
          <a:off x="5429256" y="1571636"/>
          <a:ext cx="214314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0.05468</cdr:x>
      <cdr:y>0.25</cdr:y>
    </cdr:from>
    <cdr:to>
      <cdr:x>0.07031</cdr:x>
      <cdr:y>0.2875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V="1">
          <a:off x="500033" y="1428760"/>
          <a:ext cx="142877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chart" Target="../charts/chart9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2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chart" Target="../charts/char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42.jpe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43.png"/><Relationship Id="rId9" Type="http://schemas.microsoft.com/office/2007/relationships/diagramDrawing" Target="../diagrams/drawing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Layout" Target="../diagrams/layout13.xml"/><Relationship Id="rId7" Type="http://schemas.openxmlformats.org/officeDocument/2006/relationships/image" Target="../media/image44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47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49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13" Type="http://schemas.openxmlformats.org/officeDocument/2006/relationships/diagramLayout" Target="../diagrams/layout18.xml"/><Relationship Id="rId18" Type="http://schemas.openxmlformats.org/officeDocument/2006/relationships/diagramLayout" Target="../diagrams/layout19.xml"/><Relationship Id="rId26" Type="http://schemas.microsoft.com/office/2007/relationships/diagramDrawing" Target="../diagrams/drawing20.xml"/><Relationship Id="rId3" Type="http://schemas.openxmlformats.org/officeDocument/2006/relationships/diagramLayout" Target="../diagrams/layout16.xml"/><Relationship Id="rId21" Type="http://schemas.microsoft.com/office/2007/relationships/diagramDrawing" Target="../diagrams/drawing19.xml"/><Relationship Id="rId7" Type="http://schemas.openxmlformats.org/officeDocument/2006/relationships/diagramData" Target="../diagrams/data17.xml"/><Relationship Id="rId12" Type="http://schemas.openxmlformats.org/officeDocument/2006/relationships/diagramData" Target="../diagrams/data18.xml"/><Relationship Id="rId17" Type="http://schemas.openxmlformats.org/officeDocument/2006/relationships/diagramData" Target="../diagrams/data19.xml"/><Relationship Id="rId25" Type="http://schemas.openxmlformats.org/officeDocument/2006/relationships/diagramColors" Target="../diagrams/colors20.xml"/><Relationship Id="rId2" Type="http://schemas.openxmlformats.org/officeDocument/2006/relationships/diagramData" Target="../diagrams/data16.xml"/><Relationship Id="rId16" Type="http://schemas.microsoft.com/office/2007/relationships/diagramDrawing" Target="../diagrams/drawing18.xml"/><Relationship Id="rId20" Type="http://schemas.openxmlformats.org/officeDocument/2006/relationships/diagramColors" Target="../diagrams/colors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24" Type="http://schemas.openxmlformats.org/officeDocument/2006/relationships/diagramQuickStyle" Target="../diagrams/quickStyle20.xml"/><Relationship Id="rId5" Type="http://schemas.openxmlformats.org/officeDocument/2006/relationships/diagramColors" Target="../diagrams/colors16.xml"/><Relationship Id="rId15" Type="http://schemas.openxmlformats.org/officeDocument/2006/relationships/diagramColors" Target="../diagrams/colors18.xml"/><Relationship Id="rId23" Type="http://schemas.openxmlformats.org/officeDocument/2006/relationships/diagramLayout" Target="../diagrams/layout20.xml"/><Relationship Id="rId28" Type="http://schemas.openxmlformats.org/officeDocument/2006/relationships/image" Target="../media/image52.jpeg"/><Relationship Id="rId10" Type="http://schemas.openxmlformats.org/officeDocument/2006/relationships/diagramColors" Target="../diagrams/colors17.xml"/><Relationship Id="rId19" Type="http://schemas.openxmlformats.org/officeDocument/2006/relationships/diagramQuickStyle" Target="../diagrams/quickStyle19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Relationship Id="rId14" Type="http://schemas.openxmlformats.org/officeDocument/2006/relationships/diagramQuickStyle" Target="../diagrams/quickStyle18.xml"/><Relationship Id="rId22" Type="http://schemas.openxmlformats.org/officeDocument/2006/relationships/diagramData" Target="../diagrams/data20.xml"/><Relationship Id="rId27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diagramLayout" Target="../diagrams/layout22.xml"/><Relationship Id="rId7" Type="http://schemas.openxmlformats.org/officeDocument/2006/relationships/image" Target="../media/image53.jpe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57.jpeg"/><Relationship Id="rId7" Type="http://schemas.openxmlformats.org/officeDocument/2006/relationships/diagramColors" Target="../diagrams/colors23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10" Type="http://schemas.openxmlformats.org/officeDocument/2006/relationships/image" Target="../media/image59.jpeg"/><Relationship Id="rId4" Type="http://schemas.openxmlformats.org/officeDocument/2006/relationships/diagramData" Target="../diagrams/data23.xml"/><Relationship Id="rId9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11" Type="http://schemas.openxmlformats.org/officeDocument/2006/relationships/image" Target="../media/image64.jpeg"/><Relationship Id="rId5" Type="http://schemas.openxmlformats.org/officeDocument/2006/relationships/diagramColors" Target="../diagrams/colors24.xml"/><Relationship Id="rId10" Type="http://schemas.openxmlformats.org/officeDocument/2006/relationships/image" Target="../media/image63.jpeg"/><Relationship Id="rId4" Type="http://schemas.openxmlformats.org/officeDocument/2006/relationships/diagramQuickStyle" Target="../diagrams/quickStyle24.xml"/><Relationship Id="rId9" Type="http://schemas.openxmlformats.org/officeDocument/2006/relationships/image" Target="../media/image6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10" Type="http://schemas.openxmlformats.org/officeDocument/2006/relationships/image" Target="../media/image69.jpeg"/><Relationship Id="rId4" Type="http://schemas.openxmlformats.org/officeDocument/2006/relationships/diagramLayout" Target="../diagrams/layout25.xml"/><Relationship Id="rId9" Type="http://schemas.openxmlformats.org/officeDocument/2006/relationships/image" Target="../media/image68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Layout" Target="../diagrams/layout26.xml"/><Relationship Id="rId7" Type="http://schemas.openxmlformats.org/officeDocument/2006/relationships/image" Target="../media/image70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7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7.xml"/><Relationship Id="rId11" Type="http://schemas.openxmlformats.org/officeDocument/2006/relationships/image" Target="../media/image77.jpeg"/><Relationship Id="rId5" Type="http://schemas.openxmlformats.org/officeDocument/2006/relationships/diagramQuickStyle" Target="../diagrams/quickStyle27.xml"/><Relationship Id="rId10" Type="http://schemas.openxmlformats.org/officeDocument/2006/relationships/image" Target="../media/image76.jpeg"/><Relationship Id="rId4" Type="http://schemas.openxmlformats.org/officeDocument/2006/relationships/diagramLayout" Target="../diagrams/layout27.xml"/><Relationship Id="rId9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image" Target="../media/image79.jpeg"/><Relationship Id="rId7" Type="http://schemas.openxmlformats.org/officeDocument/2006/relationships/diagramColors" Target="../diagrams/colors2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9.xml"/><Relationship Id="rId5" Type="http://schemas.openxmlformats.org/officeDocument/2006/relationships/diagramLayout" Target="../diagrams/layout29.xml"/><Relationship Id="rId4" Type="http://schemas.openxmlformats.org/officeDocument/2006/relationships/diagramData" Target="../diagrams/data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gu.nnov.ru/" TargetMode="External"/><Relationship Id="rId2" Type="http://schemas.openxmlformats.org/officeDocument/2006/relationships/hyperlink" Target="http://admknyaginin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us.gov.ru/pub/home" TargetMode="External"/><Relationship Id="rId4" Type="http://schemas.openxmlformats.org/officeDocument/2006/relationships/hyperlink" Target="http://goszakaz.nnov.ru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rgbClr val="0C54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0100" y="5500702"/>
            <a:ext cx="75724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0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по проекту решения «Об утверждении отчета об исполнении районного бюджета за 2016 год»</a:t>
            </a:r>
            <a:endParaRPr lang="ru-RU" sz="2000" dirty="0">
              <a:solidFill>
                <a:srgbClr val="0C5427"/>
              </a:solidFill>
            </a:endParaRPr>
          </a:p>
        </p:txBody>
      </p:sp>
      <p:pic>
        <p:nvPicPr>
          <p:cNvPr id="1026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142984"/>
            <a:ext cx="5083175" cy="4443412"/>
          </a:xfrm>
          <a:prstGeom prst="rect">
            <a:avLst/>
          </a:prstGeom>
          <a:noFill/>
        </p:spPr>
      </p:pic>
      <p:pic>
        <p:nvPicPr>
          <p:cNvPr id="3" name="Picture 2" descr="гер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500174"/>
            <a:ext cx="157163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95752"/>
              </p:ext>
            </p:extLst>
          </p:nvPr>
        </p:nvGraphicFramePr>
        <p:xfrm>
          <a:off x="285720" y="857234"/>
          <a:ext cx="8715436" cy="581288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715436"/>
              </a:tblGrid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2014-2016 годы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культуры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882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14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7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2016 году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2016 году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 </a:t>
                      </a:r>
                      <a:r>
                        <a:rPr lang="ru-RU" sz="1400" b="0" cap="none" spc="50" dirty="0" err="1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</a:p>
                  </a:txBody>
                  <a:tcPr/>
                </a:tc>
              </a:tr>
              <a:tr h="4723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8001056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8143932" cy="464347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Евсеева Татьяна\Рабочий стол\картинки для презентации\человечки для презентации\100297_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1785918" cy="923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6" y="6517525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4485" y="1571614"/>
            <a:ext cx="6929487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бюджета    -     безвозмездные и безвозвратные поступления денежных средств в бюджет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28937"/>
            <a:ext cx="2214579" cy="300039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8" y="2928939"/>
            <a:ext cx="3143272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2" y="2928937"/>
            <a:ext cx="3286148" cy="2985433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5" y="214290"/>
            <a:ext cx="8858311" cy="510778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3175" cmpd="sng">
                  <a:noFill/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  <a:endParaRPr lang="ru-RU" sz="2400" b="1" cap="none" spc="0" dirty="0">
              <a:ln w="3175" cmpd="sng">
                <a:noFill/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post_dox_185x185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598" y="1142985"/>
            <a:ext cx="1571636" cy="142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ОКУМЕНТЫ\2017\ПРЕЗЕНТАЦИЯ по проекту решения\картинки для презентации\2894-v-podmoskove-s-2015-goda-mogut-povysit-transportnyy-nalo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71613"/>
            <a:ext cx="4214843" cy="256858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8725" y="260648"/>
            <a:ext cx="8229600" cy="936104"/>
          </a:xfrm>
          <a:prstGeom prst="roundRect">
            <a:avLst/>
          </a:prstGeom>
          <a:solidFill>
            <a:srgbClr val="CCECFF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2400" b="1" dirty="0" smtClean="0">
                <a:ln w="9525"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2400" b="1" dirty="0">
              <a:ln w="9525"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7" y="1714489"/>
            <a:ext cx="2357455" cy="228601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9804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57951" y="1714488"/>
            <a:ext cx="2500330" cy="235745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2428861" y="4143383"/>
            <a:ext cx="4000528" cy="242889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14619" y="4214823"/>
            <a:ext cx="3500463" cy="22448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Ставки налога исходя из кадастровой стоимости и видов  объектов налогообложения: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1.  Жилые дома, жилые помещения, гаражи, хозяйственные строения площадь каждого из которых не превышает 50 кв.м. – от 0,1% до 0,3%;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2. Объекты, кадастровая стоимость которых превышает 300 миллионов рублей  - 2%;</a:t>
            </a:r>
          </a:p>
          <a:p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3. В отношении прочих объектов налогообложения – 0,5 %.</a:t>
            </a:r>
          </a:p>
        </p:txBody>
      </p:sp>
    </p:spTree>
    <p:extLst>
      <p:ext uri="{BB962C8B-B14F-4D97-AF65-F5344CB8AC3E}">
        <p14:creationId xmlns:p14="http://schemas.microsoft.com/office/powerpoint/2010/main" val="36941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14488"/>
            <a:ext cx="81439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581387"/>
            <a:ext cx="1766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43801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54517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238143"/>
            <a:ext cx="1776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3857628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Направления расходов бюджета по разделам: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71472" y="2571744"/>
            <a:ext cx="78581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превышение расходов бюджета над его доходами, покрываемое за счет источников финансирования дефицита (кредитов, облигационных займов и других)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179635" y="6504825"/>
            <a:ext cx="642910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504825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36"/>
            <a:ext cx="392912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214555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01.01.2016 года -11933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928934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3147,8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786190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22 093,5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572008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164,8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357826"/>
            <a:ext cx="392909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(казенные-9 ,бюджетные- 14,  автономные-3)</a:t>
            </a:r>
          </a:p>
          <a:p>
            <a:endParaRPr lang="ru-RU" dirty="0"/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85720" y="1643050"/>
          <a:ext cx="414340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714876" y="1643050"/>
          <a:ext cx="414340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40352" y="6357958"/>
            <a:ext cx="111839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42844" y="1643050"/>
          <a:ext cx="45720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786314" y="1643050"/>
          <a:ext cx="435768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31197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16416" y="6429396"/>
            <a:ext cx="603762" cy="293687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357158" y="1643050"/>
          <a:ext cx="4214842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572000" y="1643050"/>
          <a:ext cx="442915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60513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2014-2016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44769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1357298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2786364"/>
              </p:ext>
            </p:extLst>
          </p:nvPr>
        </p:nvGraphicFramePr>
        <p:xfrm>
          <a:off x="214282" y="1142984"/>
          <a:ext cx="8786874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143900" y="4357694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3900" y="4071942"/>
            <a:ext cx="8572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2016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14282" y="1071546"/>
          <a:ext cx="892971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000892" y="3714752"/>
            <a:ext cx="71473" cy="714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00892" y="3500438"/>
            <a:ext cx="71437" cy="71438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000892" y="3071810"/>
            <a:ext cx="71437" cy="71438"/>
          </a:xfrm>
          <a:prstGeom prst="rect">
            <a:avLst/>
          </a:prstGeom>
          <a:solidFill>
            <a:srgbClr val="0070C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00892" y="3286124"/>
            <a:ext cx="71437" cy="7143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022211"/>
              </p:ext>
            </p:extLst>
          </p:nvPr>
        </p:nvGraphicFramePr>
        <p:xfrm>
          <a:off x="357158" y="1285860"/>
          <a:ext cx="8172400" cy="525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pic>
        <p:nvPicPr>
          <p:cNvPr id="1026" name="Picture 2" descr="D:\ДОКУМЕНТЫ\2017\ПРЕЗЕНТАЦИЯ по проекту решения\картинки для презентации\человечки для презентации\eb8bae5dbcee02022960a861cecc67cf.jpg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357950" y="1142984"/>
            <a:ext cx="2428892" cy="2357454"/>
          </a:xfrm>
          <a:prstGeom prst="rect">
            <a:avLst/>
          </a:prstGeom>
          <a:noFill/>
        </p:spPr>
      </p:pic>
      <p:sp>
        <p:nvSpPr>
          <p:cNvPr id="20" name="Скругленный прямоугольник 19"/>
          <p:cNvSpPr/>
          <p:nvPr/>
        </p:nvSpPr>
        <p:spPr>
          <a:xfrm>
            <a:off x="1142976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Доходов – 400,8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294975"/>
              </p:ext>
            </p:extLst>
          </p:nvPr>
        </p:nvGraphicFramePr>
        <p:xfrm>
          <a:off x="457200" y="1214424"/>
          <a:ext cx="8229600" cy="519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1357322"/>
                <a:gridCol w="1257280"/>
              </a:tblGrid>
              <a:tr h="4005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46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96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48064" y="6093296"/>
            <a:ext cx="871736" cy="628179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67615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4652042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Группа 8"/>
          <p:cNvGrpSpPr/>
          <p:nvPr/>
        </p:nvGrpSpPr>
        <p:grpSpPr>
          <a:xfrm>
            <a:off x="644629" y="6021288"/>
            <a:ext cx="1008112" cy="610713"/>
            <a:chOff x="1257288" y="3815536"/>
            <a:chExt cx="1285970" cy="1046990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257288" y="3815536"/>
              <a:ext cx="1285970" cy="10469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299472" y="3815536"/>
              <a:ext cx="1201602" cy="10469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35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1733441" y="5904152"/>
            <a:ext cx="1038359" cy="727849"/>
            <a:chOff x="-2196244" y="2903783"/>
            <a:chExt cx="1038359" cy="479451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2196244" y="2980943"/>
              <a:ext cx="1038359" cy="4022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-2093989" y="2903783"/>
              <a:ext cx="936104" cy="4794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34 тыс. рублей на 1 жителя</a:t>
              </a:r>
              <a:endParaRPr lang="ru-RU" sz="1100" kern="1200" dirty="0"/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3059832" y="6021288"/>
            <a:ext cx="1080120" cy="610713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 тыс. рублей 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17"/>
          <p:cNvGrpSpPr/>
          <p:nvPr/>
        </p:nvGrpSpPr>
        <p:grpSpPr>
          <a:xfrm>
            <a:off x="4891044" y="6021289"/>
            <a:ext cx="1162112" cy="615577"/>
            <a:chOff x="1582835" y="3694349"/>
            <a:chExt cx="1491914" cy="640118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727909" y="3741373"/>
              <a:ext cx="1201766" cy="59309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582835" y="3694349"/>
              <a:ext cx="1491914" cy="55328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7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21"/>
          <p:cNvGrpSpPr/>
          <p:nvPr/>
        </p:nvGrpSpPr>
        <p:grpSpPr>
          <a:xfrm flipH="1">
            <a:off x="6053155" y="6081810"/>
            <a:ext cx="1111133" cy="565491"/>
            <a:chOff x="-120780" y="280715"/>
            <a:chExt cx="1863677" cy="933482"/>
          </a:xfrm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120780" y="280715"/>
              <a:ext cx="1863677" cy="933482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-120778" y="310666"/>
              <a:ext cx="1690884" cy="7484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10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100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236296" y="6099954"/>
            <a:ext cx="1190208" cy="519128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12 тыс. рублей 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608" y="12687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126876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алоговых и неналоговых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2014-2016 годах</a:t>
            </a:r>
            <a:endParaRPr lang="ru-RU" sz="2700" dirty="0"/>
          </a:p>
        </p:txBody>
      </p:sp>
      <p:sp>
        <p:nvSpPr>
          <p:cNvPr id="36" name="Овал 35"/>
          <p:cNvSpPr/>
          <p:nvPr/>
        </p:nvSpPr>
        <p:spPr>
          <a:xfrm>
            <a:off x="8429652" y="6500834"/>
            <a:ext cx="571472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101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2014-2016 годы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524305"/>
              </p:ext>
            </p:extLst>
          </p:nvPr>
        </p:nvGraphicFramePr>
        <p:xfrm>
          <a:off x="971600" y="1556792"/>
          <a:ext cx="6840760" cy="4729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2015-2016 годы, млн. рублей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515233"/>
              </p:ext>
            </p:extLst>
          </p:nvPr>
        </p:nvGraphicFramePr>
        <p:xfrm>
          <a:off x="1187624" y="1772816"/>
          <a:ext cx="6408712" cy="389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453336"/>
            <a:ext cx="57606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 бюджетов других уровней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4282" y="1285860"/>
            <a:ext cx="4143404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428868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286124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143380"/>
            <a:ext cx="421484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252,5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428868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357562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4286256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66,8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357430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167,7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286124"/>
            <a:ext cx="2428892" cy="6429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16,0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388" y="4143380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1,2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857752" y="5143512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00826" y="5072074"/>
            <a:ext cx="242889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85720" y="5072074"/>
            <a:ext cx="4214842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388424" y="6429396"/>
            <a:ext cx="616722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2014-2016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357166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36,0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4929198"/>
            <a:ext cx="2071702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34,6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29322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31,8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500034" y="1071546"/>
          <a:ext cx="8143932" cy="372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3108" y="12858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431,4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9058" y="17859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412,4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453336"/>
            <a:ext cx="500066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785818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2016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642942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72" y="5857892"/>
            <a:ext cx="7643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Всего расходов за 2016 год – 379,3 млн. рублей, в т.ч. расходы по отраслям социальной сферы – 235,9 млн. рублей (62,2%)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1000108"/>
          <a:ext cx="9144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Заголовок 8"/>
          <p:cNvGrpSpPr>
            <a:grpSpLocks noGrp="1"/>
          </p:cNvGrpSpPr>
          <p:nvPr/>
        </p:nvGrpSpPr>
        <p:grpSpPr>
          <a:xfrm>
            <a:off x="357158" y="142860"/>
            <a:ext cx="8429684" cy="909876"/>
            <a:chOff x="0" y="127484"/>
            <a:chExt cx="4829179" cy="88803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350" y="218997"/>
              <a:ext cx="4742479" cy="6751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Структура расходов районного бюджета по отраслям 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в  %   и   млн. руб.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3107521" y="2107397"/>
            <a:ext cx="2857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036069328"/>
              </p:ext>
            </p:extLst>
          </p:nvPr>
        </p:nvGraphicFramePr>
        <p:xfrm>
          <a:off x="0" y="1301395"/>
          <a:ext cx="8992323" cy="514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28596" y="5429264"/>
            <a:ext cx="5100360" cy="9286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Всего расходов 375,8 млн. рублей, в т.ч. расходы по отраслям социальной сферы – 234,4 млн. рублей (62,4%)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4179091" y="2250273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755464394"/>
              </p:ext>
            </p:extLst>
          </p:nvPr>
        </p:nvGraphicFramePr>
        <p:xfrm>
          <a:off x="179513" y="1338262"/>
          <a:ext cx="8712968" cy="487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286808" cy="9110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экономической структуре, млн. рублей и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расходов – 375,8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560649"/>
              </p:ext>
            </p:extLst>
          </p:nvPr>
        </p:nvGraphicFramePr>
        <p:xfrm>
          <a:off x="285720" y="1949955"/>
          <a:ext cx="8678198" cy="46430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3399"/>
                <a:gridCol w="5822511"/>
                <a:gridCol w="864096"/>
                <a:gridCol w="1728192"/>
              </a:tblGrid>
              <a:tr h="42178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млн.рублей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Уд.вес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программных расходах,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239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33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поддержка граждан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4154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граждан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 доступным и комфортным жильем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3899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населения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72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культуры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68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Информационное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общество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28,5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4091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физической культуры,  спорта и молодежной политики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37,7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652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агропромышленного комплекса 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54,9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9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муниципальной собственностью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89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предпринимательства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997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безопасности жизни населения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 Нижегородской </a:t>
                      </a:r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 области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275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муниципальными финансами </a:t>
                      </a:r>
                      <a:r>
                        <a:rPr lang="ru-RU" sz="1200" b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  <a:tr h="3085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 программных расходов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b"/>
                </a:tc>
              </a:tr>
            </a:tbl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207498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213349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427663"/>
            <a:ext cx="4000528" cy="4891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17,1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(4,5%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7663"/>
            <a:ext cx="4000528" cy="4891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358,7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(95,4%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429396"/>
            <a:ext cx="80488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52670384"/>
              </p:ext>
            </p:extLst>
          </p:nvPr>
        </p:nvGraphicFramePr>
        <p:xfrm>
          <a:off x="457200" y="274638"/>
          <a:ext cx="482918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64119833"/>
              </p:ext>
            </p:extLst>
          </p:nvPr>
        </p:nvGraphicFramePr>
        <p:xfrm>
          <a:off x="457200" y="1357299"/>
          <a:ext cx="4829176" cy="375161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00288"/>
                <a:gridCol w="2428888"/>
              </a:tblGrid>
              <a:tr h="879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45,8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918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99,0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2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9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17,6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429264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направлено на образование в 2016 году - 164,8 млн. рублей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429000"/>
            <a:ext cx="3218717" cy="2952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428604"/>
            <a:ext cx="3151492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37334090"/>
              </p:ext>
            </p:extLst>
          </p:nvPr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21116224"/>
              </p:ext>
            </p:extLst>
          </p:nvPr>
        </p:nvGraphicFramePr>
        <p:xfrm>
          <a:off x="214282" y="1285860"/>
          <a:ext cx="840107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3602"/>
                <a:gridCol w="857256"/>
                <a:gridCol w="1000132"/>
                <a:gridCol w="900089"/>
              </a:tblGrid>
              <a:tr h="28575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960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5786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749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151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</a:tr>
              <a:tr h="554514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6" y="4725144"/>
            <a:ext cx="2709835" cy="19814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736304" cy="199000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3"/>
            <a:ext cx="2376264" cy="19593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76254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649347"/>
              </p:ext>
            </p:extLst>
          </p:nvPr>
        </p:nvGraphicFramePr>
        <p:xfrm>
          <a:off x="428596" y="1500174"/>
          <a:ext cx="8286808" cy="2013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125861"/>
                <a:gridCol w="3160947"/>
              </a:tblGrid>
              <a:tr h="34311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25,2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207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453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05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2880320" cy="219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945" y="3789039"/>
            <a:ext cx="2712027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86257"/>
            <a:ext cx="2774112" cy="221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ДОКУМЕНТЫ\2017\ПРЕЗЕНТАЦИЯ по проекту решения\картинки для презентации\0bf9e897c451bc115dd49f3e0dc4c9f32ec53433.jpg"/>
          <p:cNvPicPr>
            <a:picLocks noChangeAspect="1" noChangeArrowheads="1"/>
          </p:cNvPicPr>
          <p:nvPr/>
        </p:nvPicPr>
        <p:blipFill>
          <a:blip r:embed="rId2" cstate="print">
            <a:lum bright="41000" contrast="-69000"/>
          </a:blip>
          <a:srcRect/>
          <a:stretch>
            <a:fillRect/>
          </a:stretch>
        </p:blipFill>
        <p:spPr bwMode="auto">
          <a:xfrm>
            <a:off x="0" y="1071546"/>
            <a:ext cx="9144000" cy="578645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468463"/>
              </p:ext>
            </p:extLst>
          </p:nvPr>
        </p:nvGraphicFramePr>
        <p:xfrm>
          <a:off x="108675" y="1247324"/>
          <a:ext cx="8892481" cy="5278020"/>
        </p:xfrm>
        <a:graphic>
          <a:graphicData uri="http://schemas.openxmlformats.org/drawingml/2006/table">
            <a:tbl>
              <a:tblPr/>
              <a:tblGrid>
                <a:gridCol w="2277164"/>
                <a:gridCol w="792088"/>
                <a:gridCol w="5823229"/>
              </a:tblGrid>
              <a:tr h="507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млн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2131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Всего,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том числе по подпрограммам: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Наследие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Развитие дополнительного музыкального образования детей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Развитие внутреннего культурно-познавательного туризма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Обеспечение реализации муниципальной программы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30420,3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25610,4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4165,2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644,7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Проведено   3662 культурно-массовых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досуговых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мероприятия.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 базе клубных учреждений действовало 145 кружков различных направлений с числом участников 1267 чел.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Выросло количество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посещений театрально-концертных мероприятий в 2016 году по сравнению с 2015 годом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3,55 % , количество посетителей культурно-массовых и досуговых мероприятий в 2016 году выросло на  2,25 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%.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Реализованы крупные творческие проекты: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 впервые проведен межрайонный фестиваль гармонистов «Соловьиные напевы» в д.Соловьево - 24 участника.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Впервые проведены   конкурсы «Княжна», фестиваль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край – территория любви», которые станут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ежегодными.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 в РДК открыт выставочный зал. Проведены 5 крупных художественно-поэтических выставок нижегородских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княгининских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авторов. Количество посетителей – более 4 тысяч человек. Количество выставочных проектов, осуществляемых в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Княгининском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районе в 2016 году, по сравнению с 2015 годом выросло на 250%.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Книжный фонд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библиотек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района составляет около 170 тысяч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экземпляров. Число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посещений библиотек увеличилось и составило более 134 тысяч за год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774134"/>
              </p:ext>
            </p:extLst>
          </p:nvPr>
        </p:nvGraphicFramePr>
        <p:xfrm>
          <a:off x="154277" y="1258223"/>
          <a:ext cx="5857883" cy="5179722"/>
        </p:xfrm>
        <a:graphic>
          <a:graphicData uri="http://schemas.openxmlformats.org/drawingml/2006/table">
            <a:tbl>
              <a:tblPr/>
              <a:tblGrid>
                <a:gridCol w="5857883"/>
              </a:tblGrid>
              <a:tr h="342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Краеведческий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музей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за 2016 год посетили более 2650 человек. Это на 70 посещений больше, чем в 2015 году, за счет работы с целевыми группами - школьниками, студентами, дошкольниками, районным Клубом молодых семей. </a:t>
                      </a: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Лучшее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2016 году: акция «Ночь в музее»,  фестиваль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Княгининский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край – территория любви»,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экскурсии-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квесты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Сладкий город» и др., туристические маршруты по историческому центру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Княгинина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, мастер-классы по декоративному-прикладному творчеству. 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Важнейшую роль в эстетическом воспитании и развитии детей, в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предпрофессиональной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музыкальной подготовке молодежи играет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Детская музыкальная школа.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Контингент учащихся на 5 отделениях составляет 83 человека, педагогический коллектив -  9 преподавателей.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718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2015-2016 учебном году учащиеся принимали участие в 11 областных, зональных, международных конкурсах и олимпиадах, в том числе: Международный проект «Волга в сердце впадает мое» (лауреат), 5-ый Международный конкурс-фестиваль «Новые вершины» в Н.Новгороде, 4-ый детский финал проекта «Лучшие из лучших» в г.Туапсе (лауреат 2 степени).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3" name="Picture 1" descr="C:\Users\1\Desktop\3034652m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6150421" y="1412776"/>
            <a:ext cx="2784941" cy="2159399"/>
          </a:xfrm>
          <a:prstGeom prst="rect">
            <a:avLst/>
          </a:prstGeom>
          <a:noFill/>
          <a:effectLst>
            <a:innerShdw blurRad="114300">
              <a:prstClr val="black"/>
            </a:innerShdw>
            <a:reflection blurRad="6350" stA="52000" endA="300" endPos="35000" dir="5400000" sy="-100000" algn="bl" rotWithShape="0"/>
          </a:effectLst>
        </p:spPr>
      </p:pic>
      <p:pic>
        <p:nvPicPr>
          <p:cNvPr id="17409" name="Picture 1" descr="C:\Users\1\Desktop\image_image_18246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4365104"/>
            <a:ext cx="2784941" cy="20728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 "Развитие культуры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2916"/>
              </p:ext>
            </p:extLst>
          </p:nvPr>
        </p:nvGraphicFramePr>
        <p:xfrm>
          <a:off x="233333" y="1412776"/>
          <a:ext cx="8640960" cy="2212411"/>
        </p:xfrm>
        <a:graphic>
          <a:graphicData uri="http://schemas.openxmlformats.org/drawingml/2006/table">
            <a:tbl>
              <a:tblPr/>
              <a:tblGrid>
                <a:gridCol w="5904656"/>
                <a:gridCol w="1008112"/>
                <a:gridCol w="864096"/>
                <a:gridCol w="864096"/>
              </a:tblGrid>
              <a:tr h="237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Уровень удовлетворенности граждан </a:t>
                      </a:r>
                      <a:r>
                        <a:rPr lang="ru-RU" sz="1600" b="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Княгининского</a:t>
                      </a: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 района  (% 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94,4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96,8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Calibri"/>
                          <a:cs typeface="Times New Roman"/>
                        </a:rPr>
                        <a:t>98,8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Количество культурно-массовых мероприятий (ед.)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3637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3651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Times New Roman"/>
                          <a:ea typeface="Calibri"/>
                          <a:cs typeface="Times New Roman"/>
                        </a:rPr>
                        <a:t>3662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Количество посещений библиотек </a:t>
                      </a: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(тыс.ед</a:t>
                      </a: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130,1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133,8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134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Среднегодовое число посещения музея (ед.)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2571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2592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2650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Публичные библиотеки, подключенные к сети Интернет (%)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46,6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Calibri"/>
                          <a:cs typeface="Times New Roman"/>
                        </a:rPr>
                        <a:t>53,3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913" y="3714752"/>
            <a:ext cx="3905983" cy="2786082"/>
          </a:xfrm>
          <a:prstGeom prst="rect">
            <a:avLst/>
          </a:prstGeom>
          <a:noFill/>
          <a:ln>
            <a:noFill/>
          </a:ln>
          <a:effectLst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8" name="Picture 2" descr="C:\Users\1\Desktop\nEWyDSaWD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86190"/>
            <a:ext cx="3714776" cy="278608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6" name="Овал 5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6572264" y="6429396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O17CKtxJYt8.jpg"/>
          <p:cNvPicPr>
            <a:picLocks noChangeAspect="1" noChangeArrowheads="1"/>
          </p:cNvPicPr>
          <p:nvPr/>
        </p:nvPicPr>
        <p:blipFill>
          <a:blip r:embed="rId2">
            <a:lum bright="49000" contrast="-64000"/>
          </a:blip>
          <a:srcRect/>
          <a:stretch>
            <a:fillRect/>
          </a:stretch>
        </p:blipFill>
        <p:spPr bwMode="auto">
          <a:xfrm>
            <a:off x="0" y="1142984"/>
            <a:ext cx="9144000" cy="567213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08642" y="6526762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6572264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189274"/>
              </p:ext>
            </p:extLst>
          </p:nvPr>
        </p:nvGraphicFramePr>
        <p:xfrm>
          <a:off x="142844" y="1268760"/>
          <a:ext cx="8821644" cy="5256584"/>
        </p:xfrm>
        <a:graphic>
          <a:graphicData uri="http://schemas.openxmlformats.org/drawingml/2006/table">
            <a:tbl>
              <a:tblPr/>
              <a:tblGrid>
                <a:gridCol w="2556948"/>
                <a:gridCol w="648072"/>
                <a:gridCol w="5616624"/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3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тыс.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Сведения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о результатах реализации муниципальной программы за 2016 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512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Всего, в том числе по подпрограммам: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1.Развитие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физической культуры и массового спорта, развитие  спорта высших достижений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2.Развитие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молодежной политики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3.Обеспечение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37652,7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37096,0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13,5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543,2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415" marR="4445" indent="471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1350" spc="-35" dirty="0">
                          <a:latin typeface="Times New Roman"/>
                          <a:ea typeface="Calibri"/>
                          <a:cs typeface="Times New Roman"/>
                        </a:rPr>
                        <a:t>В структуру организации физкультурного движения в </a:t>
                      </a:r>
                      <a:r>
                        <a:rPr lang="ru-RU" sz="1350" spc="-35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Княгининском</a:t>
                      </a:r>
                      <a:r>
                        <a:rPr lang="ru-RU" sz="1350" spc="-35" dirty="0">
                          <a:latin typeface="Times New Roman"/>
                          <a:ea typeface="Calibri"/>
                          <a:cs typeface="Times New Roman"/>
                        </a:rPr>
                        <a:t> районе входят Детско-юношеская </a:t>
                      </a:r>
                      <a:r>
                        <a:rPr lang="ru-RU" sz="1350" spc="-45" dirty="0">
                          <a:latin typeface="Times New Roman"/>
                          <a:ea typeface="Calibri"/>
                          <a:cs typeface="Times New Roman"/>
                        </a:rPr>
                        <a:t>спортивная школа, ФОК «Молодежный», 3 общеобразовательные школы (с двумя филиалами), Нижегородский инженерно-экономический университет (НГИЭУ), 13 коллективов физической культуры на предприятиях, в которых занимаются 3144 человека</a:t>
                      </a:r>
                      <a:r>
                        <a:rPr lang="ru-RU" sz="1350" spc="-45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415" marR="4445" indent="471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В районе сложилась система организации </a:t>
                      </a:r>
                      <a:r>
                        <a:rPr lang="ru-RU" sz="1350" dirty="0" err="1">
                          <a:latin typeface="Times New Roman"/>
                          <a:ea typeface="Calibri"/>
                          <a:cs typeface="Times New Roman"/>
                        </a:rPr>
                        <a:t>физкультурно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- оздоровительных и спортивно - массовых мероприятий. В течение 2016 года в районе проведено 336 спортивных мероприятий районного, зонального и областного уровней. В соревнованиях приняли участие более 17155 человек. Организованны  спортивные группы для различных слоев населения, развивается семейный спортивный досуг</a:t>
                      </a:r>
                      <a:r>
                        <a:rPr lang="ru-RU" sz="135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45" indent="44323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На базе </a:t>
                      </a:r>
                      <a:r>
                        <a:rPr lang="ru-RU" sz="135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 «Молодежный» проведены мероприятия 4-х областных соревнований: первенства Нижегородской области по хоккею, футболу, волейболу.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  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зональный этап областной Спартакиады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пенсионеров.</a:t>
                      </a:r>
                      <a:r>
                        <a:rPr lang="ru-RU" sz="135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Проведены </a:t>
                      </a: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районные первенства и соревнования в различных возрастных группах по футболу, хоккею, волейболу, мини - футболу, тайскому боксу, настольному теннису, шахматам и др.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45" indent="44323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Calibri"/>
                          <a:cs typeface="Times New Roman"/>
                        </a:rPr>
                        <a:t>Ежегодно проводимый Районный спортивный праздник «Папа, мама, я – спортивная семья»,способствует   укреплению престижа и роли семьи в обществе, пропаганде семейных ценностей</a:t>
                      </a:r>
                      <a:r>
                        <a:rPr lang="ru-RU" sz="135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47" y="3501008"/>
            <a:ext cx="1974146" cy="14287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7" y="4936964"/>
            <a:ext cx="2286016" cy="170921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316931"/>
              </p:ext>
            </p:extLst>
          </p:nvPr>
        </p:nvGraphicFramePr>
        <p:xfrm>
          <a:off x="171669" y="1308672"/>
          <a:ext cx="6272539" cy="5330238"/>
        </p:xfrm>
        <a:graphic>
          <a:graphicData uri="http://schemas.openxmlformats.org/drawingml/2006/table">
            <a:tbl>
              <a:tblPr/>
              <a:tblGrid>
                <a:gridCol w="6272539"/>
              </a:tblGrid>
              <a:tr h="464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2016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6094">
                <a:tc>
                  <a:txBody>
                    <a:bodyPr/>
                    <a:lstStyle/>
                    <a:p>
                      <a:pPr marL="41275" marR="4445" indent="43878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-45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рамках программы </a:t>
                      </a:r>
                      <a:r>
                        <a:rPr lang="ru-RU" sz="1400" spc="-45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проведены 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физкультурно-оздоровительные мероприятия для лиц с ограниченными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возможностями. Работа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проведена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 следующим направлениям: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  <a:tab pos="4087495" algn="l"/>
                        </a:tabLst>
                      </a:pP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плановая физкультурно-оздоровительная работа специализированных учреждений «Центр социального </a:t>
                      </a:r>
                      <a:r>
                        <a:rPr lang="ru-RU" sz="1400" spc="-40" dirty="0">
                          <a:latin typeface="Times New Roman"/>
                          <a:ea typeface="Calibri"/>
                          <a:cs typeface="Times New Roman"/>
                        </a:rPr>
                        <a:t>обслуживания граждан пожилого возраста и инвалидов»,</a:t>
                      </a:r>
                      <a:r>
                        <a:rPr lang="ru-RU" sz="1400" spc="-45" dirty="0">
                          <a:latin typeface="Times New Roman"/>
                          <a:ea typeface="Calibri"/>
                          <a:cs typeface="Times New Roman"/>
                        </a:rPr>
                        <a:t>«Социально-реабилитационный центр для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несовершеннолетних «Пеликан»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</a:tabLst>
                      </a:pPr>
                      <a:r>
                        <a:rPr lang="ru-RU" sz="1400" spc="-30" dirty="0">
                          <a:latin typeface="Times New Roman"/>
                          <a:ea typeface="Calibri"/>
                          <a:cs typeface="Times New Roman"/>
                        </a:rPr>
                        <a:t>организация работы с инвалидами через </a:t>
                      </a:r>
                      <a:r>
                        <a:rPr lang="ru-RU" sz="1400" spc="-30" dirty="0" err="1">
                          <a:latin typeface="Times New Roman"/>
                          <a:ea typeface="Calibri"/>
                          <a:cs typeface="Times New Roman"/>
                        </a:rPr>
                        <a:t>Княгининское</a:t>
                      </a:r>
                      <a:r>
                        <a:rPr lang="ru-RU" sz="1400" spc="-30" dirty="0">
                          <a:latin typeface="Times New Roman"/>
                          <a:ea typeface="Calibri"/>
                          <a:cs typeface="Times New Roman"/>
                        </a:rPr>
                        <a:t> районное общество Всероссийского общества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инвалидов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4445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*"/>
                        <a:tabLst>
                          <a:tab pos="60325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работа групп здоровья на базе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(42 чел.).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Воспитанники ДЮСШ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ФОКа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успешно выступают в областных, всероссийских и международных соревнованиях,  лучшие результаты в 2016 году показали: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Исхаков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Надир -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интерконтинентальный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чемпион по тайскому боксу.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580" indent="4660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-Тараканова Яна заняла первое место на всероссийском соревновании «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Кубок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героев» 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Наро-Фоминске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реди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девушек.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31750" indent="187325" algn="just">
                        <a:lnSpc>
                          <a:spcPct val="107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За 2016 год подготовлены 1 кандидат в мастера спорта, 1 мастер спорта международного класса, </a:t>
                      </a:r>
                      <a:r>
                        <a:rPr lang="ru-RU" sz="1400" spc="-40" dirty="0">
                          <a:latin typeface="Times New Roman"/>
                          <a:ea typeface="Calibri"/>
                          <a:cs typeface="Times New Roman"/>
                        </a:rPr>
                        <a:t>8 спортсменов получили 1 юношеский разряд, 8 спортсменам присвоен 2 юношеский разряд, 12 спортсменов получили 3 юношеский разряд.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207" y="1844824"/>
            <a:ext cx="2600001" cy="196579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2" name="Picture 2" descr="C:\Users\1\Desktop\XIor5ZTl-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4435" y="4149080"/>
            <a:ext cx="2572773" cy="187220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C:\Users\1\Desktop\rf2yWQDJpj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43" y="5094174"/>
            <a:ext cx="2857488" cy="171384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14290"/>
            <a:ext cx="8749636" cy="982462"/>
          </a:xfrm>
          <a:prstGeom prst="rect">
            <a:avLst/>
          </a:prstGeom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муниципальной программы  "Развитие физической культуры, спорта и молодежной политики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428736"/>
          <a:ext cx="3857653" cy="5015015"/>
        </p:xfrm>
        <a:graphic>
          <a:graphicData uri="http://schemas.openxmlformats.org/drawingml/2006/table">
            <a:tbl>
              <a:tblPr/>
              <a:tblGrid>
                <a:gridCol w="2042286"/>
                <a:gridCol w="605122"/>
                <a:gridCol w="605122"/>
                <a:gridCol w="605123"/>
              </a:tblGrid>
              <a:tr h="78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2014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44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граждан систематически занимающихся физической культурой и спортом, в общей численности населения района(%)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48,1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74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Ежедневная  пропускная способность спортивных сооружений(чел)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693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1563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09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молодежи участвующих в областных и районных молодежных проектах, мероприятий(%)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7585" name="Picture 1" descr="D:\ДОКУМЕНТЫ\2017\ПРЕЗЕНТАЦИЯ по проекту решения\картинки для презентации\фок\gcfheJdyw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85860"/>
            <a:ext cx="2784722" cy="19271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7586" name="Picture 2" descr="D:\ДОКУМЕНТЫ\2017\ПРЕЗЕНТАЦИЯ по проекту решения\картинки для презентации\фок\Mx_F3m_xR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794" y="2500306"/>
            <a:ext cx="2643206" cy="193680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7587" name="Picture 3" descr="C:\Users\1\Desktop\xz8D0Y60LN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714752"/>
            <a:ext cx="2714643" cy="194649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99012">
            <a:off x="1889713" y="1612508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Заголовок 6"/>
          <p:cNvGrpSpPr>
            <a:grpSpLocks noGrp="1"/>
          </p:cNvGrpSpPr>
          <p:nvPr/>
        </p:nvGrpSpPr>
        <p:grpSpPr>
          <a:xfrm>
            <a:off x="457200" y="116632"/>
            <a:ext cx="8171058" cy="648073"/>
            <a:chOff x="29271" y="102301"/>
            <a:chExt cx="8171057" cy="423308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55639" y="102301"/>
              <a:ext cx="7746083" cy="42330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2429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Расходы в области социальной политики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42844" y="5277696"/>
            <a:ext cx="5643602" cy="50006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счет средств бюджетов поселений на пенсионное обеспечение направлено 1,5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\\Raifo8\d\2015\ПРЕЗЕНТАЦИЯ\картинки для презентации\рисунки 2\1338442837_86971291_veteranu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78" y="3573016"/>
            <a:ext cx="3286148" cy="22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058295434"/>
              </p:ext>
            </p:extLst>
          </p:nvPr>
        </p:nvGraphicFramePr>
        <p:xfrm>
          <a:off x="142844" y="1435808"/>
          <a:ext cx="5572132" cy="379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D:\ДОКУМЕНТЫ\2017\Презентация по отчету\картинки\как-организовать-бизнес-по-обучению-компьютерной-грамотности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60178" y="1069539"/>
            <a:ext cx="3286148" cy="2360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45151" y="836712"/>
            <a:ext cx="5357850" cy="58917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за счет средств районного бюджета составили 7,1 млн. рублей, в том числе: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16576" y="5949280"/>
            <a:ext cx="7839800" cy="75694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консолидированного бюджета на социальную политику за 2016 год составили 8,6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15116" y="1277722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Проведены мероприятия по улучшению условий и охраны труда – 735,9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15116" y="3495676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Проведены мероприятия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организации временной занятости несовершеннолетних граждан – 96,3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89220" y="1988840"/>
            <a:ext cx="5429288" cy="714380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Оказана материальная помощь гражданам пожилого возраста и семьям с детьми, находящимся в трудной жизненной ситуации  - 132,0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15116" y="2809867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Предоставлены меры социальной поддержки гражданам при газификации домовладений – 135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142844" y="4143380"/>
            <a:ext cx="5429288" cy="64294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Произведены ежегодные единовременные социальные выплаты Почетным гражданам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– 130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6" y="188640"/>
            <a:ext cx="8391306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2015-2017 годы за 2016 год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63428"/>
            <a:ext cx="3263795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tulapressa.ru/wp-content/images/big-52b1c1b01af6a2.253580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66" y="3741636"/>
            <a:ext cx="3226557" cy="2232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142844" y="4857760"/>
            <a:ext cx="5429288" cy="571504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Адаптация социальных объектов для их доступности инвалидам – 96,0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42844" y="5500702"/>
            <a:ext cx="5429288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Прочие мероприятия в рамках программы – 369,0 тыс. 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89220" y="6093296"/>
            <a:ext cx="6859044" cy="621852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1694,2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i.jpg"/>
          <p:cNvPicPr>
            <a:picLocks noChangeAspect="1" noChangeArrowheads="1"/>
          </p:cNvPicPr>
          <p:nvPr/>
        </p:nvPicPr>
        <p:blipFill>
          <a:blip r:embed="rId2">
            <a:lum bright="65000" contrast="1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214290"/>
            <a:ext cx="8535322" cy="13425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"Социальная поддержка граждан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области" на 2015-2017 годы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097958"/>
              </p:ext>
            </p:extLst>
          </p:nvPr>
        </p:nvGraphicFramePr>
        <p:xfrm>
          <a:off x="357158" y="1700808"/>
          <a:ext cx="8358246" cy="448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978"/>
                <a:gridCol w="1744329"/>
                <a:gridCol w="1744329"/>
                <a:gridCol w="1453610"/>
              </a:tblGrid>
              <a:tr h="1031868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пожилого возраста, получивших меры социальной поддержки в виде материальной помощи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семей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имеющих детей, и находящихся в трудной жизненной ситуации, которым оказана материальная помощь.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429396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i.jpg"/>
          <p:cNvPicPr>
            <a:picLocks noChangeAspect="1" noChangeArrowheads="1"/>
          </p:cNvPicPr>
          <p:nvPr/>
        </p:nvPicPr>
        <p:blipFill>
          <a:blip r:embed="rId2">
            <a:lum bright="19000" contras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116632"/>
            <a:ext cx="8463314" cy="1312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"Обеспечение граждан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Нижегородской области доступным и комфортным жильем"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429396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928934"/>
            <a:ext cx="2016224" cy="235745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за 2016 год составили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2837,3 тыс. рублей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1542293"/>
            <a:ext cx="7215238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предоставление социальных выплат молодым семьям на приобретение и строительство жилья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455,7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2571744"/>
            <a:ext cx="6072230" cy="19373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жильем отдельных категорий граждан, установленных Федеральным законом от 12 января 1995 года №5-ФЗ «О ветеранах» в соответствии с Указом Президента Российской Федерации от 7 мая 2008 года №714 «Об обеспечении жильем ветеранов Великой Отечественной войны 1941-1945 годов»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1 435,5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23964" y="4653137"/>
            <a:ext cx="6040523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детей-сирот жилыми помещениями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920,0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00100" y="5572140"/>
            <a:ext cx="7143800" cy="10715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Компенсация части процентной ставки молодым семьям, взявшим ипотечные кредиты до 31 декабря 2006 года на приобретение жилых помещений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26,1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flipV="1">
            <a:off x="1071538" y="2399548"/>
            <a:ext cx="357190" cy="457947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0800000" flipV="1">
            <a:off x="1142976" y="5286388"/>
            <a:ext cx="357190" cy="285752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5400000" flipV="1">
            <a:off x="2384021" y="2955533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400000" flipV="1">
            <a:off x="2384021" y="4455731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420" r="23685"/>
          <a:stretch>
            <a:fillRect/>
          </a:stretch>
        </p:blipFill>
        <p:spPr bwMode="auto">
          <a:xfrm>
            <a:off x="0" y="2041088"/>
            <a:ext cx="1571636" cy="203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36553"/>
            <a:ext cx="428628" cy="142875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655987"/>
              </p:ext>
            </p:extLst>
          </p:nvPr>
        </p:nvGraphicFramePr>
        <p:xfrm>
          <a:off x="107504" y="4012613"/>
          <a:ext cx="5435013" cy="272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648072"/>
                <a:gridCol w="648072"/>
                <a:gridCol w="610477"/>
              </a:tblGrid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СМП,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малые предприятия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2146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предприниматели без образования юридического лица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479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предпринимательстве от числа занятых в экономике по всем видам деятельности,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467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малого предпринимательства в общем объеме отгруженных товаров района,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51520" y="1214422"/>
            <a:ext cx="6408712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01.01.2017 в районе зарегистрировано 318 субъектов малого предпринимательства (СМП), в т.ч. 54 малых предприятия и 264 предпринимателя без образования юридического лица.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31640" y="2492896"/>
            <a:ext cx="7696702" cy="11418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Преобладающим видом деятельности является торгово-закупочная деятельность. Предприятиям принадлежит более 80 торговых точек, 6 предприятий общественного питания, мукомольное производство (ООО «Колобок»), 3 предприятия по строительству (ООО «Княгининский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стройгаз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ООО «Строитель», ООО «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ДСК»), предприятия по автосервису, предприятия по розливу воды (ООО «Бриг», ООО «Аква-Вита», ООО «Водолей»)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3613201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Динамика развития предпринимательства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37" y="4077072"/>
            <a:ext cx="2978880" cy="221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141"/>
            <a:ext cx="2326785" cy="165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17596729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60116946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273718"/>
            <a:ext cx="6293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государственной поддержки субъектов малого предпринимательства в 2016 году:</a:t>
            </a:r>
          </a:p>
          <a:p>
            <a:pPr algn="ctr"/>
            <a:endParaRPr lang="ru-RU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268278"/>
              </p:ext>
            </p:extLst>
          </p:nvPr>
        </p:nvGraphicFramePr>
        <p:xfrm>
          <a:off x="179512" y="2204864"/>
          <a:ext cx="6072229" cy="22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565"/>
                <a:gridCol w="1483257"/>
                <a:gridCol w="1502407"/>
              </a:tblGrid>
              <a:tr h="63838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поддержки (тыс. руб.)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получателей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487800"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</a:t>
                      </a:r>
                      <a:r>
                        <a:rPr lang="ru-RU" sz="15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виде грантов на создание собственного дела в целях возмещения части затрат, связанных с началом предпринимательской деятельности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250,0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5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28802"/>
            <a:ext cx="2628956" cy="2292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09120"/>
            <a:ext cx="3024336" cy="2119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509120"/>
            <a:ext cx="3067844" cy="2063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2770439"/>
              </p:ext>
            </p:extLst>
          </p:nvPr>
        </p:nvGraphicFramePr>
        <p:xfrm>
          <a:off x="457200" y="274638"/>
          <a:ext cx="8293923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4784" y="5013176"/>
            <a:ext cx="414340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укрепление противопожарной защиты объектов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550878"/>
            <a:ext cx="4143404" cy="498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безопасности дорожного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движения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75936" y="1268760"/>
            <a:ext cx="6821099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</a:t>
            </a:r>
            <a:endParaRPr lang="ru-RU" b="1" dirty="0"/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Нижегородской области" на 2015-2017 годы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2016 году было израсходовано 5 788,5 тыс. рублей на: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00298" y="3140968"/>
            <a:ext cx="4143404" cy="17281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 противодействию терроризму и экстремизму,  по профилактике правонарушений среди несовершеннолетних и по противодействию злоупотреблению наркотиками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46132" y="5707236"/>
            <a:ext cx="4143404" cy="6078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защита населения от чрезвычайных ситуаций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1\Desktop\a91b0660d219f382faa395105fcac92c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78" y="2786058"/>
            <a:ext cx="2214578" cy="3329005"/>
          </a:xfrm>
          <a:prstGeom prst="rect">
            <a:avLst/>
          </a:prstGeom>
          <a:noFill/>
        </p:spPr>
      </p:pic>
      <p:pic>
        <p:nvPicPr>
          <p:cNvPr id="1030" name="Picture 6" descr="C:\Users\1\Desktop\logocolor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714620"/>
            <a:ext cx="241457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8443881" y="6440338"/>
            <a:ext cx="571504" cy="3010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8155153"/>
              </p:ext>
            </p:extLst>
          </p:nvPr>
        </p:nvGraphicFramePr>
        <p:xfrm>
          <a:off x="457199" y="188640"/>
          <a:ext cx="8491875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01089" y="6416824"/>
            <a:ext cx="447985" cy="298323"/>
          </a:xfrm>
        </p:spPr>
        <p:txBody>
          <a:bodyPr/>
          <a:lstStyle/>
          <a:p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D:\ДОКУМЕНТЫ\2017\ПРЕЗЕНТАЦИЯ по проекту решения\картинки для презентации\2652e4f3f4eeaac6c8dccf3cbd448807.jpg"/>
          <p:cNvPicPr>
            <a:picLocks noChangeAspect="1" noChangeArrowheads="1"/>
          </p:cNvPicPr>
          <p:nvPr/>
        </p:nvPicPr>
        <p:blipFill>
          <a:blip r:embed="rId7" cstate="print">
            <a:lum bright="71000" contrast="-70000"/>
          </a:blip>
          <a:srcRect/>
          <a:stretch>
            <a:fillRect/>
          </a:stretch>
        </p:blipFill>
        <p:spPr bwMode="auto">
          <a:xfrm>
            <a:off x="90763" y="1844823"/>
            <a:ext cx="8858312" cy="4746029"/>
          </a:xfrm>
          <a:prstGeom prst="rect">
            <a:avLst/>
          </a:prstGeom>
          <a:noFill/>
          <a:effectLst>
            <a:softEdge rad="635000"/>
          </a:effectLst>
        </p:spPr>
      </p:pic>
      <p:grpSp>
        <p:nvGrpSpPr>
          <p:cNvPr id="8" name="Группа 7"/>
          <p:cNvGrpSpPr/>
          <p:nvPr/>
        </p:nvGrpSpPr>
        <p:grpSpPr>
          <a:xfrm>
            <a:off x="500034" y="1571613"/>
            <a:ext cx="8229599" cy="714380"/>
            <a:chOff x="0" y="624"/>
            <a:chExt cx="8229599" cy="936103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В рамках муниципальной программы на возмещение убытков МУП «</a:t>
              </a:r>
              <a:r>
                <a:rPr lang="ru-RU" sz="2000" b="1" kern="1200" dirty="0" err="1" smtClean="0">
                  <a:latin typeface="Times New Roman" pitchFamily="18" charset="0"/>
                  <a:cs typeface="Times New Roman" pitchFamily="18" charset="0"/>
                </a:rPr>
                <a:t>Княгининское</a:t>
              </a: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 ЖКХ» направлено 3607,0 тысяч рублей, в том числе: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71472" y="3214686"/>
            <a:ext cx="3000396" cy="2214578"/>
            <a:chOff x="0" y="624"/>
            <a:chExt cx="8229599" cy="936103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работы муниципальной бани – </a:t>
              </a:r>
              <a:r>
                <a:rPr lang="ru-RU" sz="18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761,0 тыс. рублей</a:t>
              </a:r>
              <a:endParaRPr lang="ru-RU" sz="18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500694" y="3214686"/>
            <a:ext cx="3000396" cy="2214578"/>
            <a:chOff x="0" y="624"/>
            <a:chExt cx="8229599" cy="936103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обслуживания населения пассажирским автотранспортом – </a:t>
              </a:r>
              <a:r>
                <a:rPr lang="ru-RU" sz="18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2846,0 тыс. рублей</a:t>
              </a:r>
              <a:endParaRPr lang="ru-RU" sz="18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Стрелка вниз 16"/>
          <p:cNvSpPr/>
          <p:nvPr/>
        </p:nvSpPr>
        <p:spPr>
          <a:xfrm>
            <a:off x="1714480" y="2357430"/>
            <a:ext cx="571504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715140" y="2357430"/>
            <a:ext cx="571504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1\Desktop\why-your-business-needs-a-sales-video-5tWZbC-clipar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5357826"/>
            <a:ext cx="1733550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50222373"/>
              </p:ext>
            </p:extLst>
          </p:nvPr>
        </p:nvGraphicFramePr>
        <p:xfrm>
          <a:off x="1000100" y="142852"/>
          <a:ext cx="7429552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194799482"/>
              </p:ext>
            </p:extLst>
          </p:nvPr>
        </p:nvGraphicFramePr>
        <p:xfrm>
          <a:off x="4214810" y="442913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082783289"/>
              </p:ext>
            </p:extLst>
          </p:nvPr>
        </p:nvGraphicFramePr>
        <p:xfrm>
          <a:off x="3786182" y="2428868"/>
          <a:ext cx="521497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475147237"/>
              </p:ext>
            </p:extLst>
          </p:nvPr>
        </p:nvGraphicFramePr>
        <p:xfrm>
          <a:off x="4214810" y="335756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826475284"/>
              </p:ext>
            </p:extLst>
          </p:nvPr>
        </p:nvGraphicFramePr>
        <p:xfrm>
          <a:off x="4214810" y="5429264"/>
          <a:ext cx="4429156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85720" y="1071546"/>
            <a:ext cx="8501122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на сельское хозяйство в 2016 году составили  </a:t>
            </a: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54,9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07167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ООО АП Соловьевское.jp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285720" y="1928801"/>
            <a:ext cx="3119458" cy="2339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Приобретение энергосберегающей, высокопроизводительной техники.jp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285720" y="4357694"/>
            <a:ext cx="3119427" cy="233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3449906"/>
              </p:ext>
            </p:extLst>
          </p:nvPr>
        </p:nvGraphicFramePr>
        <p:xfrm>
          <a:off x="571472" y="332656"/>
          <a:ext cx="785817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/>
          <p:cNvSpPr/>
          <p:nvPr/>
        </p:nvSpPr>
        <p:spPr>
          <a:xfrm>
            <a:off x="1259632" y="1124743"/>
            <a:ext cx="6624736" cy="2346557"/>
          </a:xfrm>
          <a:prstGeom prst="ellipse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за 2016 год реализовано семь проектов в рамках поддержки местных инициатив,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 эти цели направлено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4 214,8 тысяч рублей, в том числе: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7504" y="3734470"/>
            <a:ext cx="2952328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2 139,3 тысячи рублей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16016" y="5107792"/>
            <a:ext cx="3096344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местных бюджетов поселений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237,2 тысячи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403648" y="5107792"/>
            <a:ext cx="3240360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населения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502,1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тысячи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26358" y="3734470"/>
            <a:ext cx="2866121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спонсоров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336,2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тысячи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817820">
            <a:off x="1910352" y="3178454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082966" y="312502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69213">
            <a:off x="3164431" y="3472382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1282356">
            <a:off x="5454854" y="3459930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47427627"/>
              </p:ext>
            </p:extLst>
          </p:nvPr>
        </p:nvGraphicFramePr>
        <p:xfrm>
          <a:off x="1000100" y="142852"/>
          <a:ext cx="774836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14480" y="1000108"/>
            <a:ext cx="557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площади «Победа» в городе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1 921,8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9" name="Picture 3" descr="C:\Users\1\Desktop\20189275-3d-man-showing-thumbs-up-over-white-background-Stock-Phot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20272" y="1000108"/>
            <a:ext cx="2152131" cy="1814508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50006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G:\фото реализации ППМИ Княгининский\Благоустройство площади Победы в г. Княгинино\Княгинино до\фото площади без снега\SAM_12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1857364"/>
            <a:ext cx="4286280" cy="2786082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1174862" y="1461773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950" y="2786058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44" y="5072074"/>
            <a:ext cx="4429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счет: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областного бюджета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960,4 тысячи рублей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бюджета г.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565,2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тысячи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населения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226,2 тысячи рублей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спонсоров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170 тысяч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 descr="C:\Users\1\Desktop\6iDWbJDx3wc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9124" y="3226096"/>
            <a:ext cx="4463356" cy="301121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2017\Презентация по отчету\фото реализации ППМИ Княгининский\Благоустройство территории кладбища в с. Рубское\после Рубское\Рубское итоги\20160928_134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143380"/>
            <a:ext cx="3925670" cy="23574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ДОКУМЕНТЫ\2017\Презентация по отчету\фото ППМИ сентябрь 2016\20160928_1346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43380"/>
            <a:ext cx="3603506" cy="23574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918728782"/>
              </p:ext>
            </p:extLst>
          </p:nvPr>
        </p:nvGraphicFramePr>
        <p:xfrm>
          <a:off x="1000100" y="142852"/>
          <a:ext cx="753234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43608" y="836712"/>
            <a:ext cx="7314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сельского кладбища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с.Рубское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254,7 тысячи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5026" y="5137441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ДОКУМЕНТЫ\2017\Презентация по отчету\фото реализации ППМИ Княгининский\Благоустройство территории кладбища в с. Рубское\до\DSC_000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714488"/>
            <a:ext cx="3603506" cy="207170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083560" y="206084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D:\ДОКУМЕНТЫ\2017\Презентация по отчету\фото реализации ППМИ Княгининский\Благоустройство территории кладбища в с. Рубское\до\DSC_000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4048" y="1678769"/>
            <a:ext cx="3888432" cy="214314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96399127"/>
              </p:ext>
            </p:extLst>
          </p:nvPr>
        </p:nvGraphicFramePr>
        <p:xfrm>
          <a:off x="1000100" y="142852"/>
          <a:ext cx="760434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2" y="928670"/>
            <a:ext cx="8175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памятника воинам-землякам, павшим в года ВОВ 1941-1945 г. в с.Белка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276,1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3900" y="6357958"/>
            <a:ext cx="714380" cy="500043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D:\ДОКУМЕНТЫ\2017\Презентация по отчету\фото реализации ППМИ Княгининский\Благоустройство памятника с. Белка\до Белка\P10101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6158" y="1964747"/>
            <a:ext cx="2666987" cy="200024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22040" y="152331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689" y="3939066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D:\ДОКУМЕНТЫ\2017\Презентация по отчету\фото реализации ППМИ Княгининский\Благоустройство памятника с. Белка\до Белка\P10101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79767" y="1964747"/>
            <a:ext cx="2857488" cy="1974319"/>
          </a:xfrm>
          <a:prstGeom prst="rect">
            <a:avLst/>
          </a:prstGeom>
          <a:noFill/>
        </p:spPr>
      </p:pic>
      <p:pic>
        <p:nvPicPr>
          <p:cNvPr id="4102" name="Picture 6" descr="D:\ДОКУМЕНТЫ\2017\Презентация по отчету\фото реализации ППМИ Княгининский\Благоустройство памятника с. Белка\после Белка\Белка итоги\20160928_14585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1891" y="4381526"/>
            <a:ext cx="2714643" cy="2143140"/>
          </a:xfrm>
          <a:prstGeom prst="rect">
            <a:avLst/>
          </a:prstGeom>
          <a:noFill/>
        </p:spPr>
      </p:pic>
      <p:pic>
        <p:nvPicPr>
          <p:cNvPr id="4103" name="Picture 7" descr="D:\ДОКУМЕНТЫ\2017\Презентация по отчету\фото реализации ППМИ Княгининский\Благоустройство памятника с. Белка\после Белка\Белка итоги\20160928_14575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62999" y="4381526"/>
            <a:ext cx="2928958" cy="2133634"/>
          </a:xfrm>
          <a:prstGeom prst="rect">
            <a:avLst/>
          </a:prstGeom>
          <a:noFill/>
        </p:spPr>
      </p:pic>
      <p:pic>
        <p:nvPicPr>
          <p:cNvPr id="1026" name="Picture 2" descr="D:\ДОКУМЕНТЫ\2017\Презентация по отчету\фото реализации ППМИ Княгининский\Благоустройство памятника с. Белка\до Белка\P101018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15074" y="1913849"/>
            <a:ext cx="2714644" cy="2025217"/>
          </a:xfrm>
          <a:prstGeom prst="rect">
            <a:avLst/>
          </a:prstGeom>
          <a:noFill/>
        </p:spPr>
      </p:pic>
      <p:pic>
        <p:nvPicPr>
          <p:cNvPr id="1027" name="Picture 3" descr="D:\ДОКУМЕНТЫ\2017\Презентация по отчету\фото реализации ППМИ Княгининский\Благоустройство памятника с. Белка\после Белка\Белка итоги\20160928_15022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56931" y="4376816"/>
            <a:ext cx="2744225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ДОКУМЕНТЫ\2017\Презентация по отчету\фото ППМИ сентябрь 2016\ур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944333"/>
            <a:ext cx="4000528" cy="1916715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19156901"/>
              </p:ext>
            </p:extLst>
          </p:nvPr>
        </p:nvGraphicFramePr>
        <p:xfrm>
          <a:off x="1000100" y="142852"/>
          <a:ext cx="764386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85852" y="928670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контейнерных площадок для сбора ТБО в с.Урга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267,5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8815" y="1575001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950" y="1541964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ДОКУМЕНТЫ\2017\Презентация по отчету\фото реализации ППМИ Княгининский\Устройство контейнерных площадок в с. Урга\до Урга\P10101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1944333"/>
            <a:ext cx="3786214" cy="191671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51520" y="38610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участка дороги по ул.Школьная в п.Возрождение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616,2 тысячи рублей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D:\ДОКУМЕНТЫ\2017\Презентация по отчету\фото реализации ППМИ Княгининский\Ремонт дороги в пос. Возрождение\до Возрождение\фото дороги 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4653135"/>
            <a:ext cx="3786214" cy="2097731"/>
          </a:xfrm>
          <a:prstGeom prst="rect">
            <a:avLst/>
          </a:prstGeom>
          <a:noFill/>
        </p:spPr>
      </p:pic>
      <p:pic>
        <p:nvPicPr>
          <p:cNvPr id="2054" name="Picture 6" descr="D:\ДОКУМЕНТЫ\2017\Презентация по отчету\фото реализации ППМИ Княгининский\Ремонт дороги в пос. Возрождение\после Возрождение\Возрождение итог\20160818_14302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4876" y="4653136"/>
            <a:ext cx="4000528" cy="209773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20436" y="6536553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51773" y="642939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357958"/>
            <a:ext cx="207170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519077613"/>
              </p:ext>
            </p:extLst>
          </p:nvPr>
        </p:nvGraphicFramePr>
        <p:xfrm>
          <a:off x="1000100" y="142852"/>
          <a:ext cx="760434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0100" y="928670"/>
            <a:ext cx="7072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обелиска погибшим воинам в с.Покров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294,6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ДОКУМЕНТЫ\2017\Презентация по отчету\фото реализации ППМИ Княгининский\Благоустройство памятника Покров\до\фото\20160413_105140_resiz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2125146"/>
            <a:ext cx="2304256" cy="23119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123" name="Picture 3" descr="D:\ДОКУМЕНТЫ\2017\Презентация по отчету\фото реализации ППМИ Княгининский\Благоустройство памятника Покров\ход реализации\после\DSC_1193а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96736" y="2125146"/>
            <a:ext cx="5184576" cy="34950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TextBox 11"/>
          <p:cNvSpPr txBox="1"/>
          <p:nvPr/>
        </p:nvSpPr>
        <p:spPr>
          <a:xfrm>
            <a:off x="1646061" y="1675547"/>
            <a:ext cx="486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6176" y="1685073"/>
            <a:ext cx="938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D:\ДОКУМЕНТЫ\2017\Презентация по отчету\фото реализации ППМИ Княгининский\Благоустройство памятника Покров\до\фото\20160413_105032_resize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576" y="4548609"/>
            <a:ext cx="2304256" cy="21431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1\Desktop\20160818_144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1676" y="4643446"/>
            <a:ext cx="3348042" cy="2097922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238803410"/>
              </p:ext>
            </p:extLst>
          </p:nvPr>
        </p:nvGraphicFramePr>
        <p:xfrm>
          <a:off x="1000100" y="142852"/>
          <a:ext cx="767635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71600" y="100010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кладбища в с.Троицкое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сельсовет)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-583,9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4810" y="1665891"/>
            <a:ext cx="486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0496" y="4271975"/>
            <a:ext cx="938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F:\фото Троицкое\P404019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2060848"/>
            <a:ext cx="4214842" cy="222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D:\ДОКУМЕНТЫ\2017\Презентация по отчету\фото реализации ППМИ Княгининский\Благоустройство территории кладбища в с. Троицкое\до\SAM_143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2060848"/>
            <a:ext cx="3857652" cy="2225408"/>
          </a:xfrm>
          <a:prstGeom prst="rect">
            <a:avLst/>
          </a:prstGeom>
          <a:noFill/>
        </p:spPr>
      </p:pic>
      <p:pic>
        <p:nvPicPr>
          <p:cNvPr id="6147" name="Picture 3" descr="D:\ДОКУМЕНТЫ\2017\Презентация по отчету\фото реализации ППМИ Княгининский\Благоустройство территории кладбища в с. Троицкое\ход реализации\Троицкое ход\20160928_14300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4643446"/>
            <a:ext cx="3158009" cy="2097922"/>
          </a:xfrm>
          <a:prstGeom prst="rect">
            <a:avLst/>
          </a:prstGeom>
          <a:noFill/>
        </p:spPr>
      </p:pic>
      <p:pic>
        <p:nvPicPr>
          <p:cNvPr id="6149" name="Picture 5" descr="C:\Users\1\Desktop\20160928_14323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35896" y="4643446"/>
            <a:ext cx="1800200" cy="2097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отчету\фото редакция\IMG_6564.JPG"/>
          <p:cNvPicPr>
            <a:picLocks noChangeAspect="1" noChangeArrowheads="1"/>
          </p:cNvPicPr>
          <p:nvPr/>
        </p:nvPicPr>
        <p:blipFill>
          <a:blip r:embed="rId2" cstate="print">
            <a:lum bright="40000" contrast="-43000"/>
          </a:blip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544917520"/>
              </p:ext>
            </p:extLst>
          </p:nvPr>
        </p:nvGraphicFramePr>
        <p:xfrm>
          <a:off x="857224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01024" y="6286520"/>
            <a:ext cx="84771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1142984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на ремонт и содержание дорог и тротуаров в 2016 году направлено 6 931,6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одним скругленным углом 13"/>
          <p:cNvSpPr/>
          <p:nvPr/>
        </p:nvSpPr>
        <p:spPr>
          <a:xfrm>
            <a:off x="285720" y="2071678"/>
            <a:ext cx="2500330" cy="3286148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5720" y="2214554"/>
            <a:ext cx="23574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 в 2016 году ремонт автомобильных дорог и тротуаров был произведен на условиях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50/50 за счет средств районного бюджета и бюджетов поселений.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14810" y="1857364"/>
            <a:ext cx="3929058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214810" y="4286256"/>
            <a:ext cx="3929058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357686" y="2071678"/>
            <a:ext cx="371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бюджетов поселений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4496,9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тысячи рублей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4286248" y="4572008"/>
            <a:ext cx="371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районного бюджета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434,7 тысячи рублей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ДОКУМЕНТЫ\2017\Презентация по отчету\фото редакция\IMG_6559.JPG"/>
          <p:cNvPicPr>
            <a:picLocks noChangeAspect="1" noChangeArrowheads="1"/>
          </p:cNvPicPr>
          <p:nvPr/>
        </p:nvPicPr>
        <p:blipFill>
          <a:blip r:embed="rId3" cstate="print">
            <a:lum bright="45000" contrast="-60000"/>
          </a:blip>
          <a:srcRect/>
          <a:stretch>
            <a:fillRect/>
          </a:stretch>
        </p:blipFill>
        <p:spPr bwMode="auto">
          <a:xfrm>
            <a:off x="0" y="785795"/>
            <a:ext cx="9144000" cy="557216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2571736" y="1571612"/>
            <a:ext cx="4966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сельских поселениях средства направлены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2000240"/>
            <a:ext cx="8429684" cy="419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ремонта подъездной дороги к д.Долгая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на сумму 194,8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 капитальный ремонт дороги по ул.Восточная в с.Покров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на сумму 387,1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асфальтобетонного покрытия по ул. Молодежная в п.Возрождение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 в сумме 99,3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капитального ремонта дороги по ул.Молодежная в д.Соловьево на сумму 434,4 тысяч рублей;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проведение капитального ремонта участка грунтовой дороги по ул.Народная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с.Рубское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на сумму 665,8 тысяч рублей;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544917520"/>
              </p:ext>
            </p:extLst>
          </p:nvPr>
        </p:nvGraphicFramePr>
        <p:xfrm>
          <a:off x="857224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2017\Презентация по отчету\фото редакция\IMG_5954.JPG"/>
          <p:cNvPicPr>
            <a:picLocks noChangeAspect="1" noChangeArrowheads="1"/>
          </p:cNvPicPr>
          <p:nvPr/>
        </p:nvPicPr>
        <p:blipFill>
          <a:blip r:embed="rId2" cstate="print">
            <a:lum bright="22000" contrast="-57000"/>
          </a:blip>
          <a:srcRect/>
          <a:stretch>
            <a:fillRect/>
          </a:stretch>
        </p:blipFill>
        <p:spPr bwMode="auto">
          <a:xfrm>
            <a:off x="0" y="1071547"/>
            <a:ext cx="9144000" cy="578645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2462" y="6356350"/>
            <a:ext cx="614338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44917520"/>
              </p:ext>
            </p:extLst>
          </p:nvPr>
        </p:nvGraphicFramePr>
        <p:xfrm>
          <a:off x="1000100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99792" y="1643050"/>
            <a:ext cx="467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городе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Княгинино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средства направлены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2357430"/>
            <a:ext cx="82153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тротуаров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324,9 тысяч рублей;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пешеходных дорожек на старом кладбище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166,0 тысяч рублей;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 ремонт дорог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г.Княгинино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2 597,4 тысячи рублей, из них:</a:t>
            </a: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по пер.Володарского от д.6 до ул.Огородная на сумму 655,8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ул.Агрохимиков д.11-13 на сумму 56,7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ул.Октябрьская от д.16-до д.22 на сумму 254,5 тысяч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ул.Старозапрудной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от д.38 до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ул.Новозапрудной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на сумму 530,3 тысячи рублей;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 ул.Урицкого от д.1 до д.25 – 1100,1 тысячи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Овал 1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38495278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5929330"/>
            <a:ext cx="5715040" cy="571504"/>
          </a:xfrm>
          <a:prstGeom prst="roundRect">
            <a:avLst/>
          </a:prstGeom>
          <a:solidFill>
            <a:srgbClr val="99CC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- 35 556,3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857232"/>
            <a:ext cx="2781300" cy="1971675"/>
          </a:xfrm>
          <a:prstGeom prst="rect">
            <a:avLst/>
          </a:prstGeom>
          <a:noFill/>
          <a:effectLst>
            <a:outerShdw blurRad="50800" dist="152400" dir="582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4285" y="142851"/>
            <a:ext cx="8643998" cy="510778"/>
          </a:xfrm>
          <a:prstGeom prst="roundRect">
            <a:avLst/>
          </a:prstGeom>
          <a:solidFill>
            <a:srgbClr val="CCEC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51" y="1214423"/>
            <a:ext cx="3781078" cy="1309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50" y="3206302"/>
            <a:ext cx="3781080" cy="1798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равен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начало 2016 года - 0,00 рублей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2016 года – 0,00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263802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41" y="4786323"/>
            <a:ext cx="2857515" cy="1928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P130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41" y="1484784"/>
            <a:ext cx="2857515" cy="1848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ДОКУМЕНТЫ\2017\ПРЕЗЕНТАЦИЯ по проекту решения\картинки для презентации\vQf5LSudn6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8" y="3068960"/>
            <a:ext cx="2790643" cy="1935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Администрация Княгининского района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http://admknyaginino.ru/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http://gu.nnov.ru/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http://goszakaz.nnov.ru/index.html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http://bus.gov.ru/pub/home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8868</TotalTime>
  <Words>4377</Words>
  <Application>Microsoft Office PowerPoint</Application>
  <PresentationFormat>Экран (4:3)</PresentationFormat>
  <Paragraphs>752</Paragraphs>
  <Slides>54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Княгининский район</vt:lpstr>
      <vt:lpstr>Содержание</vt:lpstr>
      <vt:lpstr>Что такое «Отчет об исполнении районного бюджета»</vt:lpstr>
      <vt:lpstr>Презентация PowerPoint</vt:lpstr>
      <vt:lpstr>Какие налоги уплачивают жители Княгининского района</vt:lpstr>
      <vt:lpstr>Распределение расходов районного бюджета по основным функциям в 2016 году</vt:lpstr>
      <vt:lpstr>Показатели, характеризующие Княгининский район в 2016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Исполнение районного бюджета в 2014-2016 годах</vt:lpstr>
      <vt:lpstr>Исполнение районного бюджета за 2016 год</vt:lpstr>
      <vt:lpstr>Структура доходов районного бюджета  в % и млн. рублей</vt:lpstr>
      <vt:lpstr>Как зачисляются налоги на территории района</vt:lpstr>
      <vt:lpstr>Сколько доходов поступило в консолидированный бюджет района в 2014-2016 годах</vt:lpstr>
      <vt:lpstr>Динамика изменений налоговых и неналоговых доходов консолидированного бюджета за 2014-2016 годы</vt:lpstr>
      <vt:lpstr>Презентация PowerPoint</vt:lpstr>
      <vt:lpstr>Безвозмездные поступления из  бюджетов других уровней</vt:lpstr>
      <vt:lpstr>Исполнение консолидированного бюджета района по расходам в 2014-2016 годах</vt:lpstr>
      <vt:lpstr>Структура расходов консолидированного бюджета в 2016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Сколько бюджетных средств было направлено на развитие сферы культуры, млн. руб.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Достигнутые результаты в рамках муниципальной программы  "Развитие культуры Княгининского района Нижегородской области" на 2015-2017 годы 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Нина Александровна</cp:lastModifiedBy>
  <cp:revision>1113</cp:revision>
  <cp:lastPrinted>2016-04-01T05:37:43Z</cp:lastPrinted>
  <dcterms:created xsi:type="dcterms:W3CDTF">2013-11-18T11:27:07Z</dcterms:created>
  <dcterms:modified xsi:type="dcterms:W3CDTF">2017-04-13T04:53:39Z</dcterms:modified>
</cp:coreProperties>
</file>