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charts/chart28.xml" ContentType="application/vnd.openxmlformats-officedocument.drawingml.chart+xml"/>
  <Override PartName="/ppt/drawings/drawing2.xml" ContentType="application/vnd.openxmlformats-officedocument.drawingml.chartshapes+xml"/>
  <Override PartName="/ppt/diagrams/quickStyle2.xml" ContentType="application/vnd.openxmlformats-officedocument.drawingml.diagramStyl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charts/chart17.xml" ContentType="application/vnd.openxmlformats-officedocument.drawingml.char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charts/chart13.xml" ContentType="application/vnd.openxmlformats-officedocument.drawingml.chart+xml"/>
  <Override PartName="/ppt/charts/chart24.xml" ContentType="application/vnd.openxmlformats-officedocument.drawingml.char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charts/chart31.xml" ContentType="application/vnd.openxmlformats-officedocument.drawingml.chart+xml"/>
  <Override PartName="/ppt/charts/chart7.xml" ContentType="application/vnd.openxmlformats-officedocument.drawingml.chart+xml"/>
  <Override PartName="/ppt/charts/chart20.xml" ContentType="application/vnd.openxmlformats-officedocument.drawingml.chart+xml"/>
  <Override PartName="/ppt/charts/chart3.xml" ContentType="application/vnd.openxmlformats-officedocument.drawingml.chart+xml"/>
  <Default Extension="xlsx" ContentType="application/vnd.openxmlformats-officedocument.spreadsheetml.sheet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diagrams/colors4.xml" ContentType="application/vnd.openxmlformats-officedocument.drawingml.diagramColor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Override PartName="/ppt/charts/chart29.xml" ContentType="application/vnd.openxmlformats-officedocument.drawingml.chart+xml"/>
  <Override PartName="/ppt/drawings/drawing3.xml" ContentType="application/vnd.openxmlformats-officedocument.drawingml.chartshapes+xml"/>
  <Override PartName="/ppt/diagrams/drawing3.xml" ContentType="application/vnd.ms-office.drawingml.diagramDrawing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charts/chart18.xml" ContentType="application/vnd.openxmlformats-officedocument.drawingml.chart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Override PartName="/ppt/charts/chart25.xml" ContentType="application/vnd.openxmlformats-officedocument.drawingml.char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charts/chart14.xml" ContentType="application/vnd.openxmlformats-officedocument.drawingml.chart+xml"/>
  <Override PartName="/ppt/charts/chart23.xml" ContentType="application/vnd.openxmlformats-officedocument.drawingml.chart+xml"/>
  <Override PartName="/ppt/charts/chart32.xml" ContentType="application/vnd.openxmlformats-officedocument.drawingml.char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charts/chart8.xml" ContentType="application/vnd.openxmlformats-officedocument.drawingml.chart+xml"/>
  <Override PartName="/ppt/charts/chart12.xml" ContentType="application/vnd.openxmlformats-officedocument.drawingml.chart+xml"/>
  <Override PartName="/ppt/charts/chart21.xml" ContentType="application/vnd.openxmlformats-officedocument.drawingml.chart+xml"/>
  <Override PartName="/ppt/charts/chart30.xml" ContentType="application/vnd.openxmlformats-officedocument.drawingml.char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10.xml" ContentType="application/vnd.openxmlformats-officedocument.drawingml.chart+xml"/>
  <Override PartName="/ppt/diagrams/layout2.xml" ContentType="application/vnd.openxmlformats-officedocument.drawingml.diagramLayout+xml"/>
  <Override PartName="/ppt/charts/chart4.xml" ContentType="application/vnd.openxmlformats-officedocument.drawingml.chart+xml"/>
  <Override PartName="/ppt/diagrams/data3.xml" ContentType="application/vnd.openxmlformats-officedocument.drawingml.diagramData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handoutMasters/handoutMaster1.xml" ContentType="application/vnd.openxmlformats-officedocument.presentationml.handoutMaster+xml"/>
  <Override PartName="/ppt/charts/chart2.xml" ContentType="application/vnd.openxmlformats-officedocument.drawingml.char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diagrams/drawing4.xml" ContentType="application/vnd.ms-office.drawingml.diagramDrawing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charts/chart19.xml" ContentType="application/vnd.openxmlformats-officedocument.drawingml.char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charts/chart26.xml" ContentType="application/vnd.openxmlformats-officedocument.drawingml.chart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charts/chart15.xml" ContentType="application/vnd.openxmlformats-officedocument.drawingml.chart+xml"/>
  <Override PartName="/ppt/charts/chart33.xml" ContentType="application/vnd.openxmlformats-officedocument.drawingml.char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charts/chart22.xml" ContentType="application/vnd.openxmlformats-officedocument.drawingml.char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Layouts/slideLayout5.xml" ContentType="application/vnd.openxmlformats-officedocument.presentationml.slideLayout+xml"/>
  <Override PartName="/ppt/drawings/drawing1.xml" ContentType="application/vnd.openxmlformats-officedocument.drawingml.chartshapes+xml"/>
  <Override PartName="/ppt/charts/chart27.xml" ContentType="application/vnd.openxmlformats-officedocument.drawingml.chart+xml"/>
  <Override PartName="/ppt/diagrams/drawing1.xml" ContentType="application/vnd.ms-office.drawingml.diagramDrawing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Default Extension="jpeg" ContentType="image/jpeg"/>
  <Override PartName="/ppt/diagrams/quickStyle1.xml" ContentType="application/vnd.openxmlformats-officedocument.drawingml.diagramStyle+xml"/>
  <Override PartName="/ppt/charts/chart16.xml" ContentType="application/vnd.openxmlformats-officedocument.drawingml.char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2" r:id="rId1"/>
  </p:sldMasterIdLst>
  <p:notesMasterIdLst>
    <p:notesMasterId r:id="rId73"/>
  </p:notesMasterIdLst>
  <p:handoutMasterIdLst>
    <p:handoutMasterId r:id="rId74"/>
  </p:handoutMasterIdLst>
  <p:sldIdLst>
    <p:sldId id="385" r:id="rId2"/>
    <p:sldId id="258" r:id="rId3"/>
    <p:sldId id="259" r:id="rId4"/>
    <p:sldId id="415" r:id="rId5"/>
    <p:sldId id="418" r:id="rId6"/>
    <p:sldId id="260" r:id="rId7"/>
    <p:sldId id="419" r:id="rId8"/>
    <p:sldId id="399" r:id="rId9"/>
    <p:sldId id="398" r:id="rId10"/>
    <p:sldId id="416" r:id="rId11"/>
    <p:sldId id="430" r:id="rId12"/>
    <p:sldId id="417" r:id="rId13"/>
    <p:sldId id="360" r:id="rId14"/>
    <p:sldId id="308" r:id="rId15"/>
    <p:sldId id="302" r:id="rId16"/>
    <p:sldId id="401" r:id="rId17"/>
    <p:sldId id="335" r:id="rId18"/>
    <p:sldId id="336" r:id="rId19"/>
    <p:sldId id="433" r:id="rId20"/>
    <p:sldId id="388" r:id="rId21"/>
    <p:sldId id="395" r:id="rId22"/>
    <p:sldId id="397" r:id="rId23"/>
    <p:sldId id="434" r:id="rId24"/>
    <p:sldId id="435" r:id="rId25"/>
    <p:sldId id="436" r:id="rId26"/>
    <p:sldId id="338" r:id="rId27"/>
    <p:sldId id="396" r:id="rId28"/>
    <p:sldId id="429" r:id="rId29"/>
    <p:sldId id="368" r:id="rId30"/>
    <p:sldId id="411" r:id="rId31"/>
    <p:sldId id="420" r:id="rId32"/>
    <p:sldId id="369" r:id="rId33"/>
    <p:sldId id="422" r:id="rId34"/>
    <p:sldId id="423" r:id="rId35"/>
    <p:sldId id="421" r:id="rId36"/>
    <p:sldId id="371" r:id="rId37"/>
    <p:sldId id="372" r:id="rId38"/>
    <p:sldId id="310" r:id="rId39"/>
    <p:sldId id="432" r:id="rId40"/>
    <p:sldId id="342" r:id="rId41"/>
    <p:sldId id="343" r:id="rId42"/>
    <p:sldId id="426" r:id="rId43"/>
    <p:sldId id="322" r:id="rId44"/>
    <p:sldId id="345" r:id="rId45"/>
    <p:sldId id="282" r:id="rId46"/>
    <p:sldId id="346" r:id="rId47"/>
    <p:sldId id="405" r:id="rId48"/>
    <p:sldId id="406" r:id="rId49"/>
    <p:sldId id="374" r:id="rId50"/>
    <p:sldId id="375" r:id="rId51"/>
    <p:sldId id="376" r:id="rId52"/>
    <p:sldId id="349" r:id="rId53"/>
    <p:sldId id="407" r:id="rId54"/>
    <p:sldId id="408" r:id="rId55"/>
    <p:sldId id="350" r:id="rId56"/>
    <p:sldId id="410" r:id="rId57"/>
    <p:sldId id="378" r:id="rId58"/>
    <p:sldId id="403" r:id="rId59"/>
    <p:sldId id="404" r:id="rId60"/>
    <p:sldId id="379" r:id="rId61"/>
    <p:sldId id="324" r:id="rId62"/>
    <p:sldId id="354" r:id="rId63"/>
    <p:sldId id="384" r:id="rId64"/>
    <p:sldId id="355" r:id="rId65"/>
    <p:sldId id="402" r:id="rId66"/>
    <p:sldId id="383" r:id="rId67"/>
    <p:sldId id="298" r:id="rId68"/>
    <p:sldId id="296" r:id="rId69"/>
    <p:sldId id="327" r:id="rId70"/>
    <p:sldId id="367" r:id="rId71"/>
    <p:sldId id="297" r:id="rId72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CD3B2"/>
    <a:srgbClr val="AD7ACC"/>
    <a:srgbClr val="D6BCE6"/>
    <a:srgbClr val="B688D2"/>
    <a:srgbClr val="AD79CD"/>
    <a:srgbClr val="D066D0"/>
    <a:srgbClr val="C3E2A6"/>
    <a:srgbClr val="99CD69"/>
    <a:srgbClr val="CBF1DC"/>
    <a:srgbClr val="96E2B8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4C1A8A3-306A-4EB7-A6B1-4F7E0EB9C5D6}" styleName="Средний стиль 3 -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A488322-F2BA-4B5B-9748-0D474271808F}" styleName="Средний стиль 3 -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Светлый стиль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27102A9-8310-4765-A935-A1911B00CA55}" styleName="Светлый стиль 1 -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056" autoAdjust="0"/>
    <p:restoredTop sz="98801" autoAdjust="0"/>
  </p:normalViewPr>
  <p:slideViewPr>
    <p:cSldViewPr>
      <p:cViewPr>
        <p:scale>
          <a:sx n="90" d="100"/>
          <a:sy n="90" d="100"/>
        </p:scale>
        <p:origin x="-1350" y="42"/>
      </p:cViewPr>
      <p:guideLst>
        <p:guide orient="horz" pos="2160"/>
        <p:guide pos="2881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notesMaster" Target="notesMasters/notesMaster1.xml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upr3\&#1072;&#1088;&#1093;&#1080;&#1074;\&#1044;&#1054;&#1061;&#1054;&#1044;&#1067;%202020&#1075;\&#1041;&#1102;&#1076;&#1078;&#1077;&#1090;%20&#1076;&#1083;&#1103;%20&#1075;&#1088;&#1072;&#1078;&#1076;&#1072;&#1085;\&#1050;&#1085;&#1080;&#1075;&#1072;1%20&#1082;%202020%20&#1075;&#1086;&#1076;&#1091;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upr3\&#1072;&#1088;&#1093;&#1080;&#1074;\&#1044;&#1054;&#1061;&#1054;&#1044;&#1067;%202020&#1075;\&#1041;&#1102;&#1076;&#1078;&#1077;&#1090;%20&#1076;&#1083;&#1103;%20&#1075;&#1088;&#1072;&#1078;&#1076;&#1072;&#1085;\&#1050;&#1085;&#1080;&#1075;&#1072;1%20&#1082;%202020%20&#1075;&#1086;&#1076;&#1091;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upr3\&#1072;&#1088;&#1093;&#1080;&#1074;\&#1044;&#1054;&#1061;&#1054;&#1044;&#1067;%202020&#1075;\&#1041;&#1102;&#1076;&#1078;&#1077;&#1090;%20&#1076;&#1083;&#1103;%20&#1075;&#1088;&#1072;&#1078;&#1076;&#1072;&#1085;\&#1050;&#1085;&#1080;&#1075;&#1072;1%20&#1082;%202020%20&#1075;&#1086;&#1076;&#1091;.xls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Finupr3\&#1072;&#1088;&#1093;&#1080;&#1074;\&#1044;&#1054;&#1061;&#1054;&#1044;&#1067;%202020&#1075;\&#1041;&#1102;&#1076;&#1078;&#1077;&#1090;%20&#1076;&#1083;&#1103;%20&#1075;&#1088;&#1072;&#1078;&#1076;&#1072;&#1085;\&#1050;&#1085;&#1080;&#1075;&#1072;1%20&#1082;%202020%20&#1075;&#1086;&#1076;&#1091;.xls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upr3\&#1072;&#1088;&#1093;&#1080;&#1074;\&#1044;&#1054;&#1061;&#1054;&#1044;&#1067;%202020&#1075;\&#1041;&#1102;&#1076;&#1078;&#1077;&#1090;%20&#1076;&#1083;&#1103;%20&#1075;&#1088;&#1072;&#1078;&#1076;&#1072;&#1085;\&#1050;&#1085;&#1080;&#1075;&#1072;1%20&#1082;%202020%20&#1075;&#1086;&#1076;&#1091;.xls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upr3\&#1072;&#1088;&#1093;&#1080;&#1074;\&#1044;&#1054;&#1061;&#1054;&#1044;&#1067;%202020&#1075;\&#1041;&#1102;&#1076;&#1078;&#1077;&#1090;%20&#1076;&#1083;&#1103;%20&#1075;&#1088;&#1072;&#1078;&#1076;&#1072;&#1085;\&#1050;&#1085;&#1080;&#1075;&#1072;1%20&#1082;%202020%20&#1075;&#1086;&#1076;&#1091;.xls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upr3\&#1072;&#1088;&#1093;&#1080;&#1074;\&#1044;&#1054;&#1061;&#1054;&#1044;&#1067;%202020&#1075;\&#1041;&#1102;&#1076;&#1078;&#1077;&#1090;%20&#1076;&#1083;&#1103;%20&#1075;&#1088;&#1072;&#1078;&#1076;&#1072;&#1085;\&#1050;&#1085;&#1080;&#1075;&#1072;1%20&#1082;%202020%20&#1075;&#1086;&#1076;&#1091;.xls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22\&#1055;&#1056;&#1045;&#1047;&#1045;&#1053;&#1058;&#1040;&#1062;&#1048;&#1048;\&#1055;&#1088;&#1077;&#1079;&#1077;&#1085;&#1090;&#1072;&#1094;&#1080;&#1103;%20&#1087;&#1086;%20&#1087;&#1088;&#1086;&#1077;&#1082;&#1090;&#1091;%20&#1088;&#1077;&#1096;&#1077;&#1085;&#1080;&#1103;%20&#1085;&#1072;%202022%20&#1075;&#1086;&#1076;\&#1086;&#1089;&#1085;&#1086;&#1074;&#1085;%20&#1043;&#1056;&#1040;&#1060;&#1048;&#1050;&#1048;%202020%20&#1075;&#1086;&#1076;.xlsx.xls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22\&#1055;&#1056;&#1045;&#1047;&#1045;&#1053;&#1058;&#1040;&#1062;&#1048;&#1048;\&#1055;&#1088;&#1077;&#1079;&#1077;&#1085;&#1090;&#1072;&#1094;&#1080;&#1103;%20&#1087;&#1086;%20&#1087;&#1088;&#1086;&#1077;&#1082;&#1090;&#1091;%20&#1088;&#1077;&#1096;&#1077;&#1085;&#1080;&#1103;%20&#1085;&#1072;%202022%20&#1075;&#1086;&#1076;\&#1086;&#1089;&#1085;&#1086;&#1074;&#1085;%20&#1043;&#1056;&#1040;&#1060;&#1048;&#1050;&#1048;%202020%20&#1075;&#1086;&#1076;.xlsx.xls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22\&#1055;&#1056;&#1045;&#1047;&#1045;&#1053;&#1058;&#1040;&#1062;&#1048;&#1048;\&#1055;&#1088;&#1077;&#1079;&#1077;&#1085;&#1090;&#1072;&#1094;&#1080;&#1103;%20&#1087;&#1086;%20&#1087;&#1088;&#1086;&#1077;&#1082;&#1090;&#1091;%20&#1088;&#1077;&#1096;&#1077;&#1085;&#1080;&#1103;%20&#1085;&#1072;%202022%20&#1075;&#1086;&#1076;\&#1086;&#1089;&#1085;&#1086;&#1074;&#1085;%20&#1043;&#1056;&#1040;&#1060;&#1048;&#1050;&#1048;%202020%20&#1075;&#1086;&#1076;.xlsx.xls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22\&#1055;&#1056;&#1045;&#1047;&#1045;&#1053;&#1058;&#1040;&#1062;&#1048;&#1048;\&#1055;&#1088;&#1077;&#1079;&#1077;&#1085;&#1090;&#1072;&#1094;&#1080;&#1103;%20&#1087;&#1086;%20&#1087;&#1088;&#1086;&#1077;&#1082;&#1090;&#1091;%20&#1088;&#1077;&#1096;&#1077;&#1085;&#1080;&#1103;%20&#1085;&#1072;%202022%20&#1075;&#1086;&#1076;\&#1086;&#1089;&#1085;&#1086;&#1074;&#1085;%20&#1043;&#1056;&#1040;&#1060;&#1048;&#1050;&#1048;%202020%20&#1075;&#1086;&#1076;.xlsx.xls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22\&#1055;&#1056;&#1045;&#1047;&#1045;&#1053;&#1058;&#1040;&#1062;&#1048;&#1048;\&#1055;&#1088;&#1077;&#1079;&#1077;&#1085;&#1090;&#1072;&#1094;&#1080;&#1103;%20&#1087;&#1086;%20&#1087;&#1088;&#1086;&#1077;&#1082;&#1090;&#1091;%20&#1088;&#1077;&#1096;&#1077;&#1085;&#1080;&#1103;%20&#1085;&#1072;%202022%20&#1075;&#1086;&#1076;\&#1086;&#1089;&#1085;&#1086;&#1074;&#1085;%20&#1043;&#1056;&#1040;&#1060;&#1048;&#1050;&#1048;%202020%20&#1075;&#1086;&#1076;.xlsx.xls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22\&#1055;&#1056;&#1045;&#1047;&#1045;&#1053;&#1058;&#1040;&#1062;&#1048;&#1048;\&#1055;&#1088;&#1077;&#1079;&#1077;&#1085;&#1090;&#1072;&#1094;&#1080;&#1103;%20&#1087;&#1086;%20&#1087;&#1088;&#1086;&#1077;&#1082;&#1090;&#1091;%20&#1088;&#1077;&#1096;&#1077;&#1085;&#1080;&#1103;%20&#1085;&#1072;%202022%20&#1075;&#1086;&#1076;\&#1086;&#1089;&#1085;&#1086;&#1074;&#1085;%20&#1043;&#1056;&#1040;&#1060;&#1048;&#1050;&#1048;%202020%20&#1075;&#1086;&#1076;.xlsx.xls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22\&#1055;&#1056;&#1045;&#1047;&#1045;&#1053;&#1058;&#1040;&#1062;&#1048;&#1048;\&#1055;&#1088;&#1077;&#1079;&#1077;&#1085;&#1090;&#1072;&#1094;&#1080;&#1103;%20&#1087;&#1086;%20&#1087;&#1088;&#1086;&#1077;&#1082;&#1090;&#1091;%20&#1088;&#1077;&#1096;&#1077;&#1085;&#1080;&#1103;%20&#1085;&#1072;%202022%20&#1075;&#1086;&#1076;\&#1086;&#1089;&#1085;&#1086;&#1074;&#1085;%20&#1043;&#1056;&#1040;&#1060;&#1048;&#1050;&#1048;%202020%20&#1075;&#1086;&#1076;.xlsx.xls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22\&#1055;&#1056;&#1045;&#1047;&#1045;&#1053;&#1058;&#1040;&#1062;&#1048;&#1048;\&#1055;&#1088;&#1077;&#1079;&#1077;&#1085;&#1090;&#1072;&#1094;&#1080;&#1103;%20&#1087;&#1086;%20&#1087;&#1088;&#1086;&#1077;&#1082;&#1090;&#1091;%20&#1088;&#1077;&#1096;&#1077;&#1085;&#1080;&#1103;%20&#1085;&#1072;%202022%20&#1075;&#1086;&#1076;\&#1086;&#1089;&#1085;&#1086;&#1074;&#1085;%20&#1043;&#1056;&#1040;&#1060;&#1048;&#1050;&#1048;%202020%20&#1075;&#1086;&#1076;.xlsx.xls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22\&#1055;&#1056;&#1045;&#1047;&#1045;&#1053;&#1058;&#1040;&#1062;&#1048;&#1048;\&#1055;&#1088;&#1077;&#1079;&#1077;&#1085;&#1090;&#1072;&#1094;&#1080;&#1103;%20&#1087;&#1086;%20&#1087;&#1088;&#1086;&#1077;&#1082;&#1090;&#1091;%20&#1088;&#1077;&#1096;&#1077;&#1085;&#1080;&#1103;%20&#1085;&#1072;%202022%20&#1075;&#1086;&#1076;\&#1086;&#1089;&#1085;&#1086;&#1074;&#1085;%20&#1043;&#1056;&#1040;&#1060;&#1048;&#1050;&#1048;%202020%20&#1075;&#1086;&#1076;.xlsx.xls" TargetMode="Externa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22\&#1055;&#1056;&#1045;&#1047;&#1045;&#1053;&#1058;&#1040;&#1062;&#1048;&#1048;\&#1055;&#1088;&#1077;&#1079;&#1077;&#1085;&#1090;&#1072;&#1094;&#1080;&#1103;%20&#1087;&#1086;%20&#1087;&#1088;&#1086;&#1077;&#1082;&#1090;&#1091;%20&#1088;&#1077;&#1096;&#1077;&#1085;&#1080;&#1103;%20&#1085;&#1072;%202022%20&#1075;&#1086;&#1076;\&#1085;&#1072;&#1094;&#1080;&#1086;&#1085;&#1072;&#1083;&#1100;&#1085;&#1099;&#1077;%20&#1087;&#1088;&#1086;&#1077;&#1082;&#1090;&#1099;.xlsx" TargetMode="Externa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22\&#1055;&#1056;&#1045;&#1047;&#1045;&#1053;&#1058;&#1040;&#1062;&#1048;&#1048;\&#1055;&#1088;&#1077;&#1079;&#1077;&#1085;&#1090;&#1072;&#1094;&#1080;&#1103;%20&#1087;&#1086;%20&#1087;&#1088;&#1086;&#1077;&#1082;&#1090;&#1091;%20&#1088;&#1077;&#1096;&#1077;&#1085;&#1080;&#1103;%20&#1085;&#1072;%202022%20&#1075;&#1086;&#1076;\&#1085;&#1072;&#1094;&#1080;&#1086;&#1085;&#1072;&#1083;&#1100;&#1085;&#1099;&#1077;%20&#1087;&#1088;&#1086;&#1077;&#1082;&#1090;&#1099;.xlsx" TargetMode="External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22\&#1055;&#1056;&#1045;&#1047;&#1045;&#1053;&#1058;&#1040;&#1062;&#1048;&#1048;\&#1055;&#1088;&#1077;&#1079;&#1077;&#1085;&#1090;&#1072;&#1094;&#1080;&#1103;%20&#1087;&#1086;%20&#1087;&#1088;&#1086;&#1077;&#1082;&#1090;&#1091;%20&#1088;&#1077;&#1096;&#1077;&#1085;&#1080;&#1103;%20&#1085;&#1072;%202022%20&#1075;&#1086;&#1076;\&#1085;&#1072;&#1094;&#1080;&#1086;&#1085;&#1072;&#1083;&#1100;&#1085;&#1099;&#1077;%20&#1087;&#1088;&#1086;&#1077;&#1082;&#1090;&#1099;.xlsx" TargetMode="External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22\&#1055;&#1056;&#1045;&#1047;&#1045;&#1053;&#1058;&#1040;&#1062;&#1048;&#1048;\&#1055;&#1088;&#1077;&#1079;&#1077;&#1085;&#1090;&#1072;&#1094;&#1080;&#1103;%20&#1087;&#1086;%20&#1087;&#1088;&#1086;&#1077;&#1082;&#1090;&#1091;%20&#1088;&#1077;&#1096;&#1077;&#1085;&#1080;&#1103;%20&#1085;&#1072;%202022%20&#1075;&#1086;&#1076;\&#1085;&#1072;&#1094;&#1080;&#1086;&#1085;&#1072;&#1083;&#1100;&#1085;&#1099;&#1077;%20&#1087;&#1088;&#1086;&#1077;&#1082;&#1090;&#1099;.xlsx" TargetMode="External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22\&#1055;&#1056;&#1045;&#1047;&#1045;&#1053;&#1058;&#1040;&#1062;&#1048;&#1048;\&#1055;&#1088;&#1077;&#1079;&#1077;&#1085;&#1090;&#1072;&#1094;&#1080;&#1103;%20&#1087;&#1086;%20&#1087;&#1088;&#1086;&#1077;&#1082;&#1090;&#1091;%20&#1088;&#1077;&#1096;&#1077;&#1085;&#1080;&#1103;%20&#1085;&#1072;%202022%20&#1075;&#1086;&#1076;\&#1086;&#1089;&#1085;&#1086;&#1074;&#1085;%20&#1043;&#1056;&#1040;&#1060;&#1048;&#1050;&#1048;%202020%20&#1075;&#1086;&#1076;.xlsx.xls" TargetMode="External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22\&#1055;&#1056;&#1045;&#1047;&#1045;&#1053;&#1058;&#1040;&#1062;&#1048;&#1048;\&#1055;&#1088;&#1077;&#1079;&#1077;&#1085;&#1090;&#1072;&#1094;&#1080;&#1103;%20&#1087;&#1086;%20&#1087;&#1088;&#1086;&#1077;&#1082;&#1090;&#1091;%20&#1088;&#1077;&#1096;&#1077;&#1085;&#1080;&#1103;%20&#1085;&#1072;%202022%20&#1075;&#1086;&#1076;\&#1086;&#1089;&#1085;&#1086;&#1074;&#1085;%20&#1043;&#1056;&#1040;&#1060;&#1048;&#1050;&#1048;%202020%20&#1075;&#1086;&#1076;.xlsx.xls" TargetMode="External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22\&#1055;&#1056;&#1045;&#1047;&#1045;&#1053;&#1058;&#1040;&#1062;&#1048;&#1048;\&#1055;&#1088;&#1077;&#1079;&#1077;&#1085;&#1090;&#1072;&#1094;&#1080;&#1103;%20&#1087;&#1086;%20&#1087;&#1088;&#1086;&#1077;&#1082;&#1090;&#1091;%20&#1088;&#1077;&#1096;&#1077;&#1085;&#1080;&#1103;%20&#1085;&#1072;%202022%20&#1075;&#1086;&#1076;\&#1086;&#1089;&#1085;&#1086;&#1074;&#1085;%20&#1043;&#1056;&#1040;&#1060;&#1048;&#1050;&#1048;%202020%20&#1075;&#1086;&#1076;.xlsx.xls" TargetMode="External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22\&#1055;&#1056;&#1045;&#1047;&#1045;&#1053;&#1058;&#1040;&#1062;&#1048;&#1048;\&#1055;&#1088;&#1077;&#1079;&#1077;&#1085;&#1090;&#1072;&#1094;&#1080;&#1103;%20&#1087;&#1086;%20&#1087;&#1088;&#1086;&#1077;&#1082;&#1090;&#1091;%20&#1088;&#1077;&#1096;&#1077;&#1085;&#1080;&#1103;%20&#1085;&#1072;%202022%20&#1075;&#1086;&#1076;\&#1086;&#1089;&#1085;&#1086;&#1074;&#1085;%20&#1043;&#1056;&#1040;&#1060;&#1048;&#1050;&#1048;%202020%20&#1075;&#1086;&#1076;.xlsx.xls" TargetMode="External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22\&#1055;&#1056;&#1045;&#1047;&#1045;&#1053;&#1058;&#1040;&#1062;&#1048;&#1048;\&#1055;&#1088;&#1077;&#1079;&#1077;&#1085;&#1090;&#1072;&#1094;&#1080;&#1103;%20&#1087;&#1086;%20&#1087;&#1088;&#1086;&#1077;&#1082;&#1090;&#1091;%20&#1088;&#1077;&#1096;&#1077;&#1085;&#1080;&#1103;%20&#1085;&#1072;%202022%20&#1075;&#1086;&#1076;\&#1086;&#1089;&#1085;&#1086;&#1074;&#1085;%20&#1043;&#1056;&#1040;&#1060;&#1048;&#1050;&#1048;%202020%20&#1075;&#1086;&#1076;.xlsx.xls" TargetMode="External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oleObject" Target="file:///\\Zuikov\d\&#1044;&#1054;&#1050;&#1059;&#1052;&#1045;&#1053;&#1058;&#1067;\2021\&#1055;&#1088;&#1077;&#1079;&#1077;&#1085;&#1090;&#1072;&#1094;&#1080;&#1103;%20&#1087;&#1086;%20&#1087;&#1088;&#1086;&#1077;&#1082;&#1090;&#1091;%20&#1088;&#1077;&#1096;&#1077;&#1085;&#1080;&#1103;%20&#1085;&#1072;%202020%20&#1075;&#1086;&#1076;\&#1086;&#1089;&#1085;&#1086;&#1074;&#1085;%20&#1084;&#1091;&#1085;%20&#1087;&#1088;&#1086;&#1075;&#1088;%202020%20&#1075;&#1086;&#1076;.xlsx.xls" TargetMode="External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22\&#1055;&#1056;&#1045;&#1047;&#1045;&#1053;&#1058;&#1040;&#1062;&#1048;&#1048;\&#1055;&#1088;&#1077;&#1079;&#1077;&#1085;&#1090;&#1072;&#1094;&#1080;&#1103;%20&#1087;&#1086;%20&#1087;&#1088;&#1080;&#1085;&#1103;&#1090;&#1086;&#1084;&#1091;%20&#1073;&#1102;&#1076;&#1078;&#1077;&#1090;&#1091;%20&#1085;&#1072;%202022%20&#1075;&#1086;&#1076;\&#1086;&#1089;&#1085;&#1086;&#1074;&#1085;%20&#1043;&#1056;&#1040;&#1060;&#1048;&#1050;&#1048;%202020%20&#1075;&#1086;&#1076;.xlsx.xls" TargetMode="External"/></Relationships>
</file>

<file path=ppt/charts/_rels/chart2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D:\&#1044;&#1054;&#1050;&#1059;&#1052;&#1045;&#1053;&#1058;&#1067;\2019\&#1055;&#1088;&#1077;&#1079;&#1077;&#1085;&#1090;&#1072;&#1094;&#1080;&#1103;%202019\&#1086;&#1089;&#1085;&#1086;&#1074;&#1085;%20&#1084;&#1091;&#1085;%20&#1087;&#1088;&#1086;&#1075;&#1088;.xlsx.xls" TargetMode="External"/></Relationships>
</file>

<file path=ppt/charts/_rels/chart3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D:\&#1044;&#1054;&#1050;&#1059;&#1052;&#1045;&#1053;&#1058;&#1067;\2019\&#1055;&#1088;&#1077;&#1079;&#1077;&#1085;&#1090;&#1072;&#1094;&#1080;&#1103;%202019\&#1086;&#1089;&#1085;&#1086;&#1074;&#1085;%20&#1084;&#1091;&#1085;%20&#1087;&#1088;&#1086;&#1075;&#1088;.xlsx.xls" TargetMode="External"/></Relationships>
</file>

<file path=ppt/charts/_rels/chart3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22\&#1055;&#1056;&#1045;&#1047;&#1045;&#1053;&#1058;&#1040;&#1062;&#1048;&#1048;\&#1055;&#1088;&#1077;&#1079;&#1077;&#1085;&#1090;&#1072;&#1094;&#1080;&#1103;%20&#1087;&#1086;%20&#1087;&#1088;&#1086;&#1077;&#1082;&#1090;&#1091;%20&#1088;&#1077;&#1096;&#1077;&#1085;&#1080;&#1103;%20&#1085;&#1072;%202022%20&#1075;&#1086;&#1076;\&#1044;&#1080;&#1072;&#1075;&#1088;&#1072;&#1084;&#1084;&#1072;%20&#1082;&#1091;&#1083;&#1100;&#1090;&#1091;&#1088;&#1072;.xls" TargetMode="External"/></Relationships>
</file>

<file path=ppt/charts/_rels/chart3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22\&#1055;&#1056;&#1045;&#1047;&#1045;&#1053;&#1058;&#1040;&#1062;&#1048;&#1048;\&#1055;&#1088;&#1077;&#1079;&#1077;&#1085;&#1090;&#1072;&#1094;&#1080;&#1103;%20&#1087;&#1086;%20&#1087;&#1088;&#1086;&#1077;&#1082;&#1090;&#1091;%20&#1088;&#1077;&#1096;&#1077;&#1085;&#1080;&#1103;%20&#1085;&#1072;%202022%20&#1075;&#1086;&#1076;\&#1086;&#1089;&#1085;&#1086;&#1074;&#1085;%20&#1043;&#1056;&#1040;&#1060;&#1048;&#1050;&#1048;%202020%20&#1075;&#1086;&#1076;.xlsx.xls" TargetMode="External"/></Relationships>
</file>

<file path=ppt/charts/_rels/chart33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22\&#1055;&#1056;&#1045;&#1047;&#1045;&#1053;&#1058;&#1040;&#1062;&#1048;&#1048;\&#1055;&#1088;&#1077;&#1079;&#1077;&#1085;&#1090;&#1072;&#1094;&#1080;&#1103;%20&#1087;&#1086;%20&#1087;&#1088;&#1086;&#1077;&#1082;&#1090;&#1091;%20&#1088;&#1077;&#1096;&#1077;&#1085;&#1080;&#1103;%20&#1085;&#1072;%202022%20&#1075;&#1086;&#1076;\&#1086;&#1089;&#1085;&#1086;&#1074;&#1085;%20&#1043;&#1056;&#1040;&#1060;&#1048;&#1050;&#1048;%202020%20&#1075;&#1086;&#1076;.xlsx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7"/>
  <c:chart>
    <c:plotArea>
      <c:layout>
        <c:manualLayout>
          <c:layoutTarget val="inner"/>
          <c:xMode val="edge"/>
          <c:yMode val="edge"/>
          <c:x val="0.15299605704821259"/>
          <c:y val="3.8186052268787705E-2"/>
          <c:w val="0.6800466851355198"/>
          <c:h val="0.9299922375072226"/>
        </c:manualLayout>
      </c:layout>
      <c:pieChart>
        <c:varyColors val="1"/>
        <c:ser>
          <c:idx val="0"/>
          <c:order val="0"/>
          <c:dPt>
            <c:idx val="0"/>
            <c:explosion val="1"/>
          </c:dPt>
          <c:cat>
            <c:strRef>
              <c:f>Лист11!$A$3:$A$5</c:f>
              <c:strCache>
                <c:ptCount val="3"/>
                <c:pt idx="0">
                  <c:v>налоговые</c:v>
                </c:pt>
                <c:pt idx="1">
                  <c:v>неналоговые</c:v>
                </c:pt>
                <c:pt idx="2">
                  <c:v>безвозмездные</c:v>
                </c:pt>
              </c:strCache>
            </c:strRef>
          </c:cat>
          <c:val>
            <c:numRef>
              <c:f>Лист11!$B$3:$B$5</c:f>
              <c:numCache>
                <c:formatCode>0.0</c:formatCode>
                <c:ptCount val="3"/>
                <c:pt idx="0">
                  <c:v>40</c:v>
                </c:pt>
                <c:pt idx="1">
                  <c:v>10</c:v>
                </c:pt>
                <c:pt idx="2">
                  <c:v>50</c:v>
                </c:pt>
              </c:numCache>
            </c:numRef>
          </c:val>
        </c:ser>
        <c:firstSliceAng val="0"/>
      </c:pieChart>
    </c:plotArea>
    <c:plotVisOnly val="1"/>
    <c:dispBlanksAs val="zero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7"/>
  <c:chart>
    <c:plotArea>
      <c:layout>
        <c:manualLayout>
          <c:layoutTarget val="inner"/>
          <c:xMode val="edge"/>
          <c:yMode val="edge"/>
          <c:x val="0.15299605704821267"/>
          <c:y val="3.8186052268787705E-2"/>
          <c:w val="0.6800466851355117"/>
          <c:h val="0.9299922375072226"/>
        </c:manualLayout>
      </c:layout>
      <c:pieChart>
        <c:varyColors val="1"/>
        <c:ser>
          <c:idx val="0"/>
          <c:order val="0"/>
          <c:dPt>
            <c:idx val="0"/>
            <c:explosion val="1"/>
          </c:dPt>
          <c:dPt>
            <c:idx val="1"/>
            <c:spPr>
              <a:solidFill>
                <a:schemeClr val="bg1">
                  <a:lumMod val="75000"/>
                </a:schemeClr>
              </a:solidFill>
            </c:spPr>
          </c:dPt>
          <c:dPt>
            <c:idx val="2"/>
            <c:spPr>
              <a:solidFill>
                <a:schemeClr val="bg1">
                  <a:lumMod val="75000"/>
                </a:schemeClr>
              </a:solidFill>
            </c:spPr>
          </c:dPt>
          <c:cat>
            <c:strRef>
              <c:f>Лист11!$A$3:$A$5</c:f>
              <c:strCache>
                <c:ptCount val="3"/>
                <c:pt idx="0">
                  <c:v>налоговые</c:v>
                </c:pt>
                <c:pt idx="1">
                  <c:v>неналоговые</c:v>
                </c:pt>
                <c:pt idx="2">
                  <c:v>безвозмездные</c:v>
                </c:pt>
              </c:strCache>
            </c:strRef>
          </c:cat>
          <c:val>
            <c:numRef>
              <c:f>Лист11!$B$3:$B$5</c:f>
              <c:numCache>
                <c:formatCode>0.0</c:formatCode>
                <c:ptCount val="3"/>
                <c:pt idx="0">
                  <c:v>40</c:v>
                </c:pt>
                <c:pt idx="1">
                  <c:v>10</c:v>
                </c:pt>
                <c:pt idx="2">
                  <c:v>50</c:v>
                </c:pt>
              </c:numCache>
            </c:numRef>
          </c:val>
        </c:ser>
        <c:firstSliceAng val="0"/>
      </c:pieChart>
    </c:plotArea>
    <c:plotVisOnly val="1"/>
    <c:dispBlanksAs val="zero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7"/>
  <c:chart>
    <c:plotArea>
      <c:layout>
        <c:manualLayout>
          <c:layoutTarget val="inner"/>
          <c:xMode val="edge"/>
          <c:yMode val="edge"/>
          <c:x val="0.16008811836837539"/>
          <c:y val="4.6651841956861693E-2"/>
          <c:w val="0.6800466851355117"/>
          <c:h val="0.9299922375072226"/>
        </c:manualLayout>
      </c:layout>
      <c:pieChart>
        <c:varyColors val="1"/>
        <c:ser>
          <c:idx val="0"/>
          <c:order val="0"/>
          <c:dPt>
            <c:idx val="0"/>
            <c:explosion val="1"/>
            <c:spPr>
              <a:solidFill>
                <a:schemeClr val="bg1">
                  <a:lumMod val="75000"/>
                </a:schemeClr>
              </a:solidFill>
            </c:spPr>
          </c:dPt>
          <c:dPt>
            <c:idx val="2"/>
            <c:spPr>
              <a:solidFill>
                <a:schemeClr val="bg1">
                  <a:lumMod val="75000"/>
                </a:schemeClr>
              </a:solidFill>
            </c:spPr>
          </c:dPt>
          <c:cat>
            <c:strRef>
              <c:f>Лист11!$A$3:$A$5</c:f>
              <c:strCache>
                <c:ptCount val="3"/>
                <c:pt idx="0">
                  <c:v>налоговые</c:v>
                </c:pt>
                <c:pt idx="1">
                  <c:v>неналоговые</c:v>
                </c:pt>
                <c:pt idx="2">
                  <c:v>безвозмездные</c:v>
                </c:pt>
              </c:strCache>
            </c:strRef>
          </c:cat>
          <c:val>
            <c:numRef>
              <c:f>Лист11!$B$3:$B$5</c:f>
              <c:numCache>
                <c:formatCode>0.0</c:formatCode>
                <c:ptCount val="3"/>
                <c:pt idx="0">
                  <c:v>40</c:v>
                </c:pt>
                <c:pt idx="1">
                  <c:v>10</c:v>
                </c:pt>
                <c:pt idx="2">
                  <c:v>50</c:v>
                </c:pt>
              </c:numCache>
            </c:numRef>
          </c:val>
        </c:ser>
        <c:firstSliceAng val="0"/>
      </c:pieChart>
    </c:plotArea>
    <c:plotVisOnly val="1"/>
    <c:dispBlanksAs val="zero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7"/>
  <c:chart>
    <c:plotArea>
      <c:layout>
        <c:manualLayout>
          <c:layoutTarget val="inner"/>
          <c:xMode val="edge"/>
          <c:yMode val="edge"/>
          <c:x val="0.27675396847616113"/>
          <c:y val="4.6651841956861693E-2"/>
          <c:w val="0.6800466851355117"/>
          <c:h val="0.9299922375072226"/>
        </c:manualLayout>
      </c:layout>
      <c:pieChart>
        <c:varyColors val="1"/>
        <c:ser>
          <c:idx val="0"/>
          <c:order val="0"/>
          <c:dPt>
            <c:idx val="0"/>
            <c:explosion val="1"/>
            <c:spPr>
              <a:solidFill>
                <a:schemeClr val="bg1">
                  <a:lumMod val="75000"/>
                </a:schemeClr>
              </a:solidFill>
            </c:spPr>
          </c:dPt>
          <c:dPt>
            <c:idx val="1"/>
            <c:spPr>
              <a:solidFill>
                <a:schemeClr val="bg1">
                  <a:lumMod val="75000"/>
                </a:schemeClr>
              </a:solidFill>
            </c:spPr>
          </c:dPt>
          <c:cat>
            <c:strRef>
              <c:f>Лист11!$A$3:$A$5</c:f>
              <c:strCache>
                <c:ptCount val="3"/>
                <c:pt idx="0">
                  <c:v>налоговые</c:v>
                </c:pt>
                <c:pt idx="1">
                  <c:v>неналоговые</c:v>
                </c:pt>
                <c:pt idx="2">
                  <c:v>безвозмездные</c:v>
                </c:pt>
              </c:strCache>
            </c:strRef>
          </c:cat>
          <c:val>
            <c:numRef>
              <c:f>Лист11!$B$3:$B$5</c:f>
              <c:numCache>
                <c:formatCode>0.0</c:formatCode>
                <c:ptCount val="3"/>
                <c:pt idx="0">
                  <c:v>40</c:v>
                </c:pt>
                <c:pt idx="1">
                  <c:v>10</c:v>
                </c:pt>
                <c:pt idx="2">
                  <c:v>50</c:v>
                </c:pt>
              </c:numCache>
            </c:numRef>
          </c:val>
        </c:ser>
        <c:firstSliceAng val="0"/>
      </c:pieChart>
    </c:plotArea>
    <c:plotVisOnly val="1"/>
    <c:dispBlanksAs val="zero"/>
  </c:chart>
  <c:externalData r:id="rId1"/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plotArea>
      <c:layout/>
      <c:pieChart>
        <c:varyColors val="1"/>
        <c:ser>
          <c:idx val="0"/>
          <c:order val="0"/>
          <c:dPt>
            <c:idx val="1"/>
            <c:spPr>
              <a:solidFill>
                <a:srgbClr val="92D050"/>
              </a:solidFill>
            </c:spPr>
          </c:dPt>
          <c:cat>
            <c:strRef>
              <c:f>'структура расходов'!$A$3:$A$4</c:f>
              <c:strCache>
                <c:ptCount val="2"/>
                <c:pt idx="0">
                  <c:v>налоговые</c:v>
                </c:pt>
                <c:pt idx="1">
                  <c:v>неналоговые</c:v>
                </c:pt>
              </c:strCache>
            </c:strRef>
          </c:cat>
          <c:val>
            <c:numRef>
              <c:f>'структура расходов'!$B$3:$B$4</c:f>
              <c:numCache>
                <c:formatCode>0.0</c:formatCode>
                <c:ptCount val="2"/>
                <c:pt idx="0">
                  <c:v>51</c:v>
                </c:pt>
                <c:pt idx="1">
                  <c:v>45</c:v>
                </c:pt>
              </c:numCache>
            </c:numRef>
          </c:val>
        </c:ser>
        <c:firstSliceAng val="0"/>
      </c:pieChart>
    </c:plotArea>
    <c:plotVisOnly val="1"/>
    <c:dispBlanksAs val="zero"/>
  </c:chart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plotArea>
      <c:layout/>
      <c:pieChart>
        <c:varyColors val="1"/>
        <c:ser>
          <c:idx val="1"/>
          <c:order val="1"/>
          <c:dPt>
            <c:idx val="1"/>
            <c:spPr>
              <a:solidFill>
                <a:schemeClr val="tx2">
                  <a:lumMod val="40000"/>
                  <a:lumOff val="60000"/>
                </a:schemeClr>
              </a:solidFill>
            </c:spPr>
          </c:dPt>
          <c:cat>
            <c:strRef>
              <c:f>'структура расходов'!$A$3:$A$4</c:f>
              <c:strCache>
                <c:ptCount val="2"/>
                <c:pt idx="0">
                  <c:v>налоговые</c:v>
                </c:pt>
                <c:pt idx="1">
                  <c:v>неналоговые</c:v>
                </c:pt>
              </c:strCache>
            </c:strRef>
          </c:cat>
          <c:val>
            <c:numRef>
              <c:f>'структура расходов'!$B$3:$B$4</c:f>
              <c:numCache>
                <c:formatCode>0.0</c:formatCode>
                <c:ptCount val="2"/>
                <c:pt idx="0">
                  <c:v>51</c:v>
                </c:pt>
                <c:pt idx="1">
                  <c:v>45</c:v>
                </c:pt>
              </c:numCache>
            </c:numRef>
          </c:val>
        </c:ser>
        <c:ser>
          <c:idx val="0"/>
          <c:order val="0"/>
          <c:dPt>
            <c:idx val="1"/>
            <c:spPr>
              <a:solidFill>
                <a:schemeClr val="tx2">
                  <a:lumMod val="40000"/>
                  <a:lumOff val="60000"/>
                </a:schemeClr>
              </a:solidFill>
            </c:spPr>
          </c:dPt>
          <c:cat>
            <c:strRef>
              <c:f>'структура расходов'!$A$3:$A$4</c:f>
              <c:strCache>
                <c:ptCount val="2"/>
                <c:pt idx="0">
                  <c:v>налоговые</c:v>
                </c:pt>
                <c:pt idx="1">
                  <c:v>неналоговые</c:v>
                </c:pt>
              </c:strCache>
            </c:strRef>
          </c:cat>
          <c:val>
            <c:numRef>
              <c:f>'структура расходов'!$B$3:$B$4</c:f>
              <c:numCache>
                <c:formatCode>0.0</c:formatCode>
                <c:ptCount val="2"/>
                <c:pt idx="0">
                  <c:v>51</c:v>
                </c:pt>
                <c:pt idx="1">
                  <c:v>45</c:v>
                </c:pt>
              </c:numCache>
            </c:numRef>
          </c:val>
        </c:ser>
        <c:firstSliceAng val="182"/>
      </c:pieChart>
    </c:plotArea>
    <c:plotVisOnly val="1"/>
    <c:dispBlanksAs val="zero"/>
  </c:chart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plotArea>
      <c:layout/>
      <c:pieChart>
        <c:varyColors val="1"/>
        <c:ser>
          <c:idx val="0"/>
          <c:order val="0"/>
          <c:dPt>
            <c:idx val="1"/>
            <c:spPr>
              <a:solidFill>
                <a:srgbClr val="92D050"/>
              </a:solidFill>
            </c:spPr>
          </c:dPt>
          <c:cat>
            <c:strRef>
              <c:f>'структура расходов'!$A$3:$A$4</c:f>
              <c:strCache>
                <c:ptCount val="2"/>
                <c:pt idx="0">
                  <c:v>налоговые</c:v>
                </c:pt>
                <c:pt idx="1">
                  <c:v>неналоговые</c:v>
                </c:pt>
              </c:strCache>
            </c:strRef>
          </c:cat>
          <c:val>
            <c:numRef>
              <c:f>'структура расходов'!$B$3:$B$4</c:f>
              <c:numCache>
                <c:formatCode>0.0</c:formatCode>
                <c:ptCount val="2"/>
                <c:pt idx="0">
                  <c:v>51</c:v>
                </c:pt>
                <c:pt idx="1">
                  <c:v>45</c:v>
                </c:pt>
              </c:numCache>
            </c:numRef>
          </c:val>
        </c:ser>
        <c:firstSliceAng val="182"/>
      </c:pieChart>
    </c:plotArea>
    <c:plotVisOnly val="1"/>
    <c:dispBlanksAs val="zero"/>
  </c:chart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autoTitleDeleted val="1"/>
    <c:plotArea>
      <c:layout>
        <c:manualLayout>
          <c:layoutTarget val="inner"/>
          <c:xMode val="edge"/>
          <c:yMode val="edge"/>
          <c:x val="0.17016392134110639"/>
          <c:y val="2.5045319017890644E-2"/>
          <c:w val="0.76761727026502324"/>
          <c:h val="0.9749546809821106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rgbClr val="0070C0"/>
            </a:solidFill>
          </c:spPr>
          <c:explosion val="25"/>
          <c:cat>
            <c:strRef>
              <c:f>Лист1!$A$2:$A$8</c:f>
              <c:strCache>
                <c:ptCount val="4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20</c:v>
                </c:pt>
                <c:pt idx="1">
                  <c:v>20</c:v>
                </c:pt>
                <c:pt idx="2">
                  <c:v>20</c:v>
                </c:pt>
                <c:pt idx="3">
                  <c:v>20</c:v>
                </c:pt>
                <c:pt idx="4">
                  <c:v>20</c:v>
                </c:pt>
                <c:pt idx="5">
                  <c:v>20</c:v>
                </c:pt>
                <c:pt idx="6">
                  <c:v>20</c:v>
                </c:pt>
              </c:numCache>
            </c:numRef>
          </c:val>
        </c:ser>
        <c:firstSliceAng val="180"/>
        <c:holeSize val="50"/>
      </c:doughnutChart>
    </c:plotArea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7"/>
  <c:chart>
    <c:plotArea>
      <c:layout/>
      <c:barChart>
        <c:barDir val="col"/>
        <c:grouping val="stacked"/>
        <c:ser>
          <c:idx val="0"/>
          <c:order val="0"/>
          <c:dPt>
            <c:idx val="2"/>
            <c:spPr>
              <a:solidFill>
                <a:schemeClr val="tx2">
                  <a:lumMod val="40000"/>
                  <a:lumOff val="60000"/>
                </a:schemeClr>
              </a:solidFill>
            </c:spPr>
          </c:dPt>
          <c:dLbls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numRef>
              <c:f>'объем отгруж товаров'!$C$9:$C$14</c:f>
              <c:numCache>
                <c:formatCode>General</c:formatCode>
                <c:ptCount val="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</c:numCache>
            </c:numRef>
          </c:cat>
          <c:val>
            <c:numRef>
              <c:f>'объем отгруж товаров'!$D$9:$D$14</c:f>
              <c:numCache>
                <c:formatCode>General</c:formatCode>
                <c:ptCount val="6"/>
                <c:pt idx="0">
                  <c:v>3847.5</c:v>
                </c:pt>
                <c:pt idx="1">
                  <c:v>4174.3</c:v>
                </c:pt>
                <c:pt idx="2">
                  <c:v>4784.1000000000004</c:v>
                </c:pt>
                <c:pt idx="3">
                  <c:v>4942.9000000000005</c:v>
                </c:pt>
                <c:pt idx="4">
                  <c:v>5287.4</c:v>
                </c:pt>
                <c:pt idx="5">
                  <c:v>5702.3</c:v>
                </c:pt>
              </c:numCache>
            </c:numRef>
          </c:val>
        </c:ser>
        <c:dLbls>
          <c:showVal val="1"/>
        </c:dLbls>
        <c:gapWidth val="95"/>
        <c:overlap val="100"/>
        <c:axId val="51923968"/>
        <c:axId val="51933952"/>
      </c:barChart>
      <c:catAx>
        <c:axId val="51923968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51933952"/>
        <c:crosses val="autoZero"/>
        <c:auto val="1"/>
        <c:lblAlgn val="ctr"/>
        <c:lblOffset val="100"/>
      </c:catAx>
      <c:valAx>
        <c:axId val="51933952"/>
        <c:scaling>
          <c:orientation val="minMax"/>
        </c:scaling>
        <c:delete val="1"/>
        <c:axPos val="l"/>
        <c:numFmt formatCode="General" sourceLinked="1"/>
        <c:tickLblPos val="nextTo"/>
        <c:crossAx val="51923968"/>
        <c:crosses val="autoZero"/>
        <c:crossBetween val="between"/>
      </c:valAx>
    </c:plotArea>
    <c:plotVisOnly val="1"/>
    <c:dispBlanksAs val="gap"/>
  </c:chart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9"/>
  <c:chart>
    <c:plotArea>
      <c:layout/>
      <c:barChart>
        <c:barDir val="col"/>
        <c:grouping val="stacked"/>
        <c:ser>
          <c:idx val="0"/>
          <c:order val="0"/>
          <c:spPr>
            <a:gradFill flip="none" rotWithShape="1">
              <a:gsLst>
                <a:gs pos="0">
                  <a:srgbClr val="C0504D">
                    <a:lumMod val="60000"/>
                    <a:lumOff val="40000"/>
                    <a:shade val="30000"/>
                    <a:satMod val="115000"/>
                  </a:srgbClr>
                </a:gs>
                <a:gs pos="50000">
                  <a:srgbClr val="C0504D">
                    <a:lumMod val="60000"/>
                    <a:lumOff val="40000"/>
                    <a:shade val="67500"/>
                    <a:satMod val="115000"/>
                  </a:srgbClr>
                </a:gs>
                <a:gs pos="100000">
                  <a:srgbClr val="C0504D">
                    <a:lumMod val="60000"/>
                    <a:lumOff val="40000"/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>
              <a:solidFill>
                <a:schemeClr val="accent1"/>
              </a:solidFill>
            </a:ln>
          </c:spPr>
          <c:dPt>
            <c:idx val="2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gradFill>
                  <a:gsLst>
                    <a:gs pos="0">
                      <a:schemeClr val="accent1">
                        <a:tint val="66000"/>
                        <a:satMod val="160000"/>
                      </a:schemeClr>
                    </a:gs>
                    <a:gs pos="50000">
                      <a:schemeClr val="accent1">
                        <a:tint val="44500"/>
                        <a:satMod val="160000"/>
                      </a:schemeClr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</a:ln>
            </c:spPr>
          </c:dPt>
          <c:dLbls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numRef>
              <c:f>'объем отгруж товаров'!$C$19:$C$24</c:f>
              <c:numCache>
                <c:formatCode>General</c:formatCode>
                <c:ptCount val="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</c:numCache>
            </c:numRef>
          </c:cat>
          <c:val>
            <c:numRef>
              <c:f>'объем отгруж товаров'!$D$19:$D$24</c:f>
              <c:numCache>
                <c:formatCode>General</c:formatCode>
                <c:ptCount val="6"/>
                <c:pt idx="0">
                  <c:v>341.7</c:v>
                </c:pt>
                <c:pt idx="1">
                  <c:v>374.8</c:v>
                </c:pt>
                <c:pt idx="2">
                  <c:v>433.3</c:v>
                </c:pt>
                <c:pt idx="3">
                  <c:v>452.5</c:v>
                </c:pt>
                <c:pt idx="4">
                  <c:v>487.9</c:v>
                </c:pt>
                <c:pt idx="5" formatCode="0.0">
                  <c:v>528.9</c:v>
                </c:pt>
              </c:numCache>
            </c:numRef>
          </c:val>
        </c:ser>
        <c:dLbls>
          <c:showVal val="1"/>
        </c:dLbls>
        <c:gapWidth val="95"/>
        <c:overlap val="100"/>
        <c:axId val="51949952"/>
        <c:axId val="51951488"/>
      </c:barChart>
      <c:catAx>
        <c:axId val="51949952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51951488"/>
        <c:crosses val="autoZero"/>
        <c:auto val="1"/>
        <c:lblAlgn val="ctr"/>
        <c:lblOffset val="100"/>
      </c:catAx>
      <c:valAx>
        <c:axId val="51951488"/>
        <c:scaling>
          <c:orientation val="minMax"/>
        </c:scaling>
        <c:delete val="1"/>
        <c:axPos val="l"/>
        <c:numFmt formatCode="General" sourceLinked="1"/>
        <c:tickLblPos val="nextTo"/>
        <c:crossAx val="51949952"/>
        <c:crosses val="autoZero"/>
        <c:crossBetween val="between"/>
      </c:valAx>
    </c:plotArea>
    <c:plotVisOnly val="1"/>
    <c:dispBlanksAs val="gap"/>
  </c:chart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plotArea>
      <c:layout>
        <c:manualLayout>
          <c:layoutTarget val="inner"/>
          <c:xMode val="edge"/>
          <c:yMode val="edge"/>
          <c:x val="3.4307752078480032E-2"/>
          <c:y val="5.6737531044202476E-2"/>
          <c:w val="0.93138449584303951"/>
          <c:h val="0.78331421098482468"/>
        </c:manualLayout>
      </c:layout>
      <c:lineChart>
        <c:grouping val="stacked"/>
        <c:ser>
          <c:idx val="0"/>
          <c:order val="0"/>
          <c:dLbls>
            <c:dLbl>
              <c:idx val="0"/>
              <c:layout>
                <c:manualLayout>
                  <c:x val="-1.8713319315534563E-2"/>
                  <c:y val="-5.6737531044202476E-2"/>
                </c:manualLayout>
              </c:layout>
              <c:showVal val="1"/>
            </c:dLbl>
            <c:dLbl>
              <c:idx val="1"/>
              <c:layout>
                <c:manualLayout>
                  <c:x val="-1.5594432762945467E-2"/>
                  <c:y val="-6.7053445779511514E-2"/>
                </c:manualLayout>
              </c:layout>
              <c:showVal val="1"/>
            </c:dLbl>
            <c:dLbl>
              <c:idx val="2"/>
              <c:layout>
                <c:manualLayout>
                  <c:x val="-1.2475546210356373E-2"/>
                  <c:y val="-5.6737531044202476E-2"/>
                </c:manualLayout>
              </c:layout>
              <c:showVal val="1"/>
            </c:dLbl>
            <c:dLbl>
              <c:idx val="3"/>
              <c:layout>
                <c:manualLayout>
                  <c:x val="-9.356659657767415E-3"/>
                  <c:y val="-6.1895488411856804E-2"/>
                </c:manualLayout>
              </c:layout>
              <c:showVal val="1"/>
            </c:dLbl>
            <c:dLbl>
              <c:idx val="4"/>
              <c:layout>
                <c:manualLayout>
                  <c:x val="-2.4951092420712816E-2"/>
                  <c:y val="-9.8001189985440065E-2"/>
                </c:manualLayout>
              </c:layout>
              <c:showVal val="1"/>
            </c:dLbl>
            <c:dLbl>
              <c:idx val="5"/>
              <c:layout>
                <c:manualLayout>
                  <c:x val="0"/>
                  <c:y val="-8.2527317882475734E-2"/>
                </c:manualLayout>
              </c:layout>
              <c:showVal val="1"/>
            </c:dLbl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numRef>
              <c:f>'динамика прогнозных показат'!$B$5:$B$10</c:f>
              <c:numCache>
                <c:formatCode>General</c:formatCode>
                <c:ptCount val="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</c:numCache>
            </c:numRef>
          </c:cat>
          <c:val>
            <c:numRef>
              <c:f>'динамика прогнозных показат'!$C$5:$C$10</c:f>
              <c:numCache>
                <c:formatCode>General</c:formatCode>
                <c:ptCount val="6"/>
                <c:pt idx="0">
                  <c:v>11259</c:v>
                </c:pt>
                <c:pt idx="1">
                  <c:v>11138</c:v>
                </c:pt>
                <c:pt idx="2">
                  <c:v>11042</c:v>
                </c:pt>
                <c:pt idx="3">
                  <c:v>10923</c:v>
                </c:pt>
                <c:pt idx="4">
                  <c:v>10838</c:v>
                </c:pt>
                <c:pt idx="5">
                  <c:v>10781</c:v>
                </c:pt>
              </c:numCache>
            </c:numRef>
          </c:val>
        </c:ser>
        <c:dLbls>
          <c:showVal val="1"/>
        </c:dLbls>
        <c:marker val="1"/>
        <c:axId val="51886336"/>
        <c:axId val="52039680"/>
      </c:lineChart>
      <c:catAx>
        <c:axId val="51886336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52039680"/>
        <c:crosses val="autoZero"/>
        <c:auto val="1"/>
        <c:lblAlgn val="ctr"/>
        <c:lblOffset val="100"/>
      </c:catAx>
      <c:valAx>
        <c:axId val="52039680"/>
        <c:scaling>
          <c:orientation val="minMax"/>
        </c:scaling>
        <c:delete val="1"/>
        <c:axPos val="l"/>
        <c:numFmt formatCode="General" sourceLinked="1"/>
        <c:tickLblPos val="nextTo"/>
        <c:crossAx val="51886336"/>
        <c:crosses val="autoZero"/>
        <c:crossBetween val="between"/>
      </c:valAx>
    </c:plotArea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9"/>
  <c:chart>
    <c:plotArea>
      <c:layout/>
      <c:lineChart>
        <c:grouping val="stacked"/>
        <c:ser>
          <c:idx val="0"/>
          <c:order val="0"/>
          <c:dLbls>
            <c:dLbl>
              <c:idx val="0"/>
              <c:layout>
                <c:manualLayout>
                  <c:x val="-0.10223631884851322"/>
                  <c:y val="9.1427931513040295E-2"/>
                </c:manualLayout>
              </c:layout>
              <c:showVal val="1"/>
            </c:dLbl>
            <c:dLbl>
              <c:idx val="1"/>
              <c:layout>
                <c:manualLayout>
                  <c:x val="-6.815754589900877E-2"/>
                  <c:y val="0.10158659057004475"/>
                </c:manualLayout>
              </c:layout>
              <c:showVal val="1"/>
            </c:dLbl>
            <c:dLbl>
              <c:idx val="2"/>
              <c:layout>
                <c:manualLayout>
                  <c:x val="-5.1118159424256557E-2"/>
                  <c:y val="7.1110613399031533E-2"/>
                </c:manualLayout>
              </c:layout>
              <c:showVal val="1"/>
            </c:dLbl>
            <c:dLbl>
              <c:idx val="3"/>
              <c:layout>
                <c:manualLayout>
                  <c:x val="-5.963785266163267E-2"/>
                  <c:y val="7.618994292753356E-2"/>
                </c:manualLayout>
              </c:layout>
              <c:showVal val="1"/>
            </c:dLbl>
            <c:dLbl>
              <c:idx val="4"/>
              <c:layout>
                <c:manualLayout>
                  <c:x val="-5.6797954915841123E-2"/>
                  <c:y val="8.6348601984537934E-2"/>
                </c:manualLayout>
              </c:layout>
              <c:showVal val="1"/>
            </c:dLbl>
            <c:dLbl>
              <c:idx val="5"/>
              <c:layout>
                <c:manualLayout>
                  <c:x val="-2.2719181966336238E-2"/>
                  <c:y val="7.1110613399031533E-2"/>
                </c:manualLayout>
              </c:layout>
              <c:showVal val="1"/>
            </c:dLbl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numRef>
              <c:f>'динамика прогнозных показат'!$B$15:$B$20</c:f>
              <c:numCache>
                <c:formatCode>General</c:formatCode>
                <c:ptCount val="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</c:numCache>
            </c:numRef>
          </c:cat>
          <c:val>
            <c:numRef>
              <c:f>'динамика прогнозных показат'!$C$15:$C$20</c:f>
              <c:numCache>
                <c:formatCode>General</c:formatCode>
                <c:ptCount val="6"/>
                <c:pt idx="0">
                  <c:v>27910.9</c:v>
                </c:pt>
                <c:pt idx="1">
                  <c:v>31896.2</c:v>
                </c:pt>
                <c:pt idx="2">
                  <c:v>34578.300000000003</c:v>
                </c:pt>
                <c:pt idx="3">
                  <c:v>36768.9</c:v>
                </c:pt>
                <c:pt idx="4">
                  <c:v>39195.300000000003</c:v>
                </c:pt>
                <c:pt idx="5">
                  <c:v>41783.199999999997</c:v>
                </c:pt>
              </c:numCache>
            </c:numRef>
          </c:val>
        </c:ser>
        <c:dLbls>
          <c:showVal val="1"/>
        </c:dLbls>
        <c:marker val="1"/>
        <c:axId val="52046848"/>
        <c:axId val="52065024"/>
      </c:lineChart>
      <c:catAx>
        <c:axId val="52046848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52065024"/>
        <c:crosses val="autoZero"/>
        <c:auto val="1"/>
        <c:lblAlgn val="ctr"/>
        <c:lblOffset val="100"/>
      </c:catAx>
      <c:valAx>
        <c:axId val="52065024"/>
        <c:scaling>
          <c:orientation val="minMax"/>
        </c:scaling>
        <c:delete val="1"/>
        <c:axPos val="l"/>
        <c:numFmt formatCode="General" sourceLinked="1"/>
        <c:tickLblPos val="nextTo"/>
        <c:crossAx val="52046848"/>
        <c:crosses val="autoZero"/>
        <c:crossBetween val="between"/>
      </c:valAx>
    </c:plotArea>
    <c:plotVisOnly val="1"/>
    <c:dispBlanksAs val="zero"/>
  </c:chart>
  <c:externalData r:id="rId1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30"/>
  <c:chart>
    <c:plotArea>
      <c:layout/>
      <c:lineChart>
        <c:grouping val="stacked"/>
        <c:ser>
          <c:idx val="0"/>
          <c:order val="0"/>
          <c:dLbls>
            <c:dLbl>
              <c:idx val="0"/>
              <c:layout>
                <c:manualLayout>
                  <c:x val="-2.7777777777778091E-3"/>
                  <c:y val="-4.8485002736030354E-2"/>
                </c:manualLayout>
              </c:layout>
              <c:showVal val="1"/>
            </c:dLbl>
            <c:dLbl>
              <c:idx val="3"/>
              <c:layout>
                <c:manualLayout>
                  <c:x val="-1.3888888888888987E-2"/>
                  <c:y val="-6.9444444444444503E-2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8.3333333333333367E-3"/>
                  <c:y val="5.5555555555555455E-2"/>
                </c:manualLayout>
              </c:layout>
              <c:dLblPos val="r"/>
              <c:showVal val="1"/>
            </c:dLbl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numRef>
              <c:f>'динамика прогнозных показат'!$M$4:$M$9</c:f>
              <c:numCache>
                <c:formatCode>General</c:formatCode>
                <c:ptCount val="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</c:numCache>
            </c:numRef>
          </c:cat>
          <c:val>
            <c:numRef>
              <c:f>'динамика прогнозных показат'!$N$4:$N$9</c:f>
              <c:numCache>
                <c:formatCode>General</c:formatCode>
                <c:ptCount val="6"/>
                <c:pt idx="0">
                  <c:v>104.4</c:v>
                </c:pt>
                <c:pt idx="1">
                  <c:v>103.9</c:v>
                </c:pt>
                <c:pt idx="2">
                  <c:v>105.5</c:v>
                </c:pt>
                <c:pt idx="3">
                  <c:v>104</c:v>
                </c:pt>
                <c:pt idx="4">
                  <c:v>104</c:v>
                </c:pt>
                <c:pt idx="5">
                  <c:v>104</c:v>
                </c:pt>
              </c:numCache>
            </c:numRef>
          </c:val>
        </c:ser>
        <c:dLbls>
          <c:showVal val="1"/>
        </c:dLbls>
        <c:marker val="1"/>
        <c:axId val="51970048"/>
        <c:axId val="51971584"/>
      </c:lineChart>
      <c:catAx>
        <c:axId val="51970048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51971584"/>
        <c:crosses val="autoZero"/>
        <c:auto val="1"/>
        <c:lblAlgn val="ctr"/>
        <c:lblOffset val="100"/>
      </c:catAx>
      <c:valAx>
        <c:axId val="51971584"/>
        <c:scaling>
          <c:orientation val="minMax"/>
        </c:scaling>
        <c:delete val="1"/>
        <c:axPos val="l"/>
        <c:numFmt formatCode="General" sourceLinked="1"/>
        <c:tickLblPos val="nextTo"/>
        <c:crossAx val="51970048"/>
        <c:crosses val="autoZero"/>
        <c:crossBetween val="between"/>
      </c:valAx>
    </c:plotArea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9"/>
  <c:chart>
    <c:autoTitleDeleted val="1"/>
    <c:plotArea>
      <c:layout>
        <c:manualLayout>
          <c:layoutTarget val="inner"/>
          <c:xMode val="edge"/>
          <c:yMode val="edge"/>
          <c:x val="3.2592607800575282E-2"/>
          <c:y val="1.9901554812946639E-2"/>
          <c:w val="0.93481478439884969"/>
          <c:h val="0.59865465031343423"/>
        </c:manualLayout>
      </c:layout>
      <c:barChart>
        <c:barDir val="col"/>
        <c:grouping val="stacked"/>
        <c:ser>
          <c:idx val="0"/>
          <c:order val="0"/>
          <c:tx>
            <c:v>Инвестиции, млн. рублей</c:v>
          </c:tx>
          <c:dLbls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numRef>
              <c:f>'динамика прогнозных показат'!$B$30:$B$35</c:f>
              <c:numCache>
                <c:formatCode>General</c:formatCode>
                <c:ptCount val="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</c:numCache>
            </c:numRef>
          </c:cat>
          <c:val>
            <c:numRef>
              <c:f>'динамика прогнозных показат'!$C$30:$C$35</c:f>
              <c:numCache>
                <c:formatCode>0.0</c:formatCode>
                <c:ptCount val="6"/>
                <c:pt idx="0" formatCode="General">
                  <c:v>269.89999999999969</c:v>
                </c:pt>
                <c:pt idx="1">
                  <c:v>273.10000000000002</c:v>
                </c:pt>
                <c:pt idx="2" formatCode="General">
                  <c:v>301.89999999999969</c:v>
                </c:pt>
                <c:pt idx="3" formatCode="General">
                  <c:v>335.1</c:v>
                </c:pt>
                <c:pt idx="4" formatCode="General">
                  <c:v>371.6</c:v>
                </c:pt>
                <c:pt idx="5" formatCode="General">
                  <c:v>412.8</c:v>
                </c:pt>
              </c:numCache>
            </c:numRef>
          </c:val>
        </c:ser>
        <c:dLbls>
          <c:showVal val="1"/>
        </c:dLbls>
        <c:gapWidth val="95"/>
        <c:overlap val="100"/>
        <c:axId val="52003968"/>
        <c:axId val="52005504"/>
      </c:barChart>
      <c:catAx>
        <c:axId val="52003968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52005504"/>
        <c:crosses val="autoZero"/>
        <c:auto val="1"/>
        <c:lblAlgn val="ctr"/>
        <c:lblOffset val="100"/>
      </c:catAx>
      <c:valAx>
        <c:axId val="52005504"/>
        <c:scaling>
          <c:orientation val="minMax"/>
        </c:scaling>
        <c:delete val="1"/>
        <c:axPos val="l"/>
        <c:numFmt formatCode="General" sourceLinked="1"/>
        <c:tickLblPos val="nextTo"/>
        <c:crossAx val="52003968"/>
        <c:crosses val="autoZero"/>
        <c:crossBetween val="between"/>
      </c:valAx>
    </c:plotArea>
    <c:legend>
      <c:legendPos val="t"/>
      <c:legendEntry>
        <c:idx val="0"/>
        <c:txPr>
          <a:bodyPr/>
          <a:lstStyle/>
          <a:p>
            <a:pPr>
              <a:defRPr sz="1200" b="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.20371233637043695"/>
          <c:y val="0.85655966139742279"/>
          <c:w val="0.50396827248446663"/>
          <c:h val="6.1921462730555855E-2"/>
        </c:manualLayout>
      </c:layout>
      <c:txPr>
        <a:bodyPr/>
        <a:lstStyle/>
        <a:p>
          <a:pPr>
            <a:defRPr sz="1200"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</c:chart>
  <c:externalData r:id="rId1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2"/>
  <c:chart>
    <c:autoTitleDeleted val="1"/>
    <c:plotArea>
      <c:layout>
        <c:manualLayout>
          <c:layoutTarget val="inner"/>
          <c:xMode val="edge"/>
          <c:yMode val="edge"/>
          <c:x val="3.0555555555555582E-2"/>
          <c:y val="0.11276985122174399"/>
          <c:w val="0.90555555555555567"/>
          <c:h val="0.41312820391918986"/>
        </c:manualLayout>
      </c:layout>
      <c:lineChart>
        <c:grouping val="stacked"/>
        <c:ser>
          <c:idx val="0"/>
          <c:order val="0"/>
          <c:tx>
            <c:v>Индекс физического объема инвестиций, %</c:v>
          </c:tx>
          <c:dLbls>
            <c:dLbl>
              <c:idx val="0"/>
              <c:layout>
                <c:manualLayout>
                  <c:x val="-8.0555555555556296E-2"/>
                  <c:y val="-5.3849909355824684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2.7777777777778091E-3"/>
                  <c:y val="-1.3694122200430961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5.2777777777777729E-2"/>
                  <c:y val="-3.8352972495349996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4.7222222222222332E-2"/>
                  <c:y val="-5.073102280323593E-2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-4.1666666666666664E-2"/>
                  <c:y val="-3.8255476592879242E-2"/>
                </c:manualLayout>
              </c:layout>
              <c:dLblPos val="r"/>
              <c:showVal val="1"/>
            </c:dLbl>
            <c:dLbl>
              <c:idx val="5"/>
              <c:layout>
                <c:manualLayout>
                  <c:x val="-5.2777777777777792E-2"/>
                  <c:y val="-5.073102280323593E-2"/>
                </c:manualLayout>
              </c:layout>
              <c:dLblPos val="r"/>
              <c:showVal val="1"/>
            </c:dLbl>
            <c:txPr>
              <a:bodyPr/>
              <a:lstStyle/>
              <a:p>
                <a:pPr>
                  <a:defRPr sz="1200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numRef>
              <c:f>'динамика прогнозных показат'!$L$30:$L$35</c:f>
              <c:numCache>
                <c:formatCode>General</c:formatCode>
                <c:ptCount val="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</c:numCache>
            </c:numRef>
          </c:cat>
          <c:val>
            <c:numRef>
              <c:f>'динамика прогнозных показат'!$M$30:$M$35</c:f>
              <c:numCache>
                <c:formatCode>General</c:formatCode>
                <c:ptCount val="6"/>
                <c:pt idx="0">
                  <c:v>96.8</c:v>
                </c:pt>
                <c:pt idx="1">
                  <c:v>93.2</c:v>
                </c:pt>
                <c:pt idx="2">
                  <c:v>105</c:v>
                </c:pt>
                <c:pt idx="3">
                  <c:v>105.3</c:v>
                </c:pt>
                <c:pt idx="4">
                  <c:v>105.1</c:v>
                </c:pt>
                <c:pt idx="5">
                  <c:v>105.3</c:v>
                </c:pt>
              </c:numCache>
            </c:numRef>
          </c:val>
        </c:ser>
        <c:dLbls>
          <c:showVal val="1"/>
        </c:dLbls>
        <c:marker val="1"/>
        <c:axId val="52173440"/>
        <c:axId val="52183424"/>
      </c:lineChart>
      <c:catAx>
        <c:axId val="52173440"/>
        <c:scaling>
          <c:orientation val="minMax"/>
        </c:scaling>
        <c:delete val="1"/>
        <c:axPos val="b"/>
        <c:numFmt formatCode="General" sourceLinked="1"/>
        <c:majorTickMark val="none"/>
        <c:tickLblPos val="nextTo"/>
        <c:crossAx val="52183424"/>
        <c:crosses val="autoZero"/>
        <c:auto val="1"/>
        <c:lblAlgn val="ctr"/>
        <c:lblOffset val="100"/>
      </c:catAx>
      <c:valAx>
        <c:axId val="52183424"/>
        <c:scaling>
          <c:orientation val="minMax"/>
        </c:scaling>
        <c:delete val="1"/>
        <c:axPos val="l"/>
        <c:numFmt formatCode="General" sourceLinked="1"/>
        <c:tickLblPos val="nextTo"/>
        <c:crossAx val="52173440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15494991251093757"/>
          <c:y val="0.93089456051450681"/>
          <c:w val="0.82343328958880135"/>
          <c:h val="5.9748779827729706E-2"/>
        </c:manualLayout>
      </c:layout>
      <c:txPr>
        <a:bodyPr/>
        <a:lstStyle/>
        <a:p>
          <a:pPr>
            <a:defRPr sz="12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</c:chart>
  <c:externalData r:id="rId1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31"/>
  <c:chart>
    <c:autoTitleDeleted val="1"/>
    <c:plotArea>
      <c:layout>
        <c:manualLayout>
          <c:layoutTarget val="inner"/>
          <c:xMode val="edge"/>
          <c:yMode val="edge"/>
          <c:x val="2.9187387204433392E-2"/>
          <c:y val="0.10713135866065679"/>
          <c:w val="0.94162522559113671"/>
          <c:h val="0.57580419384641224"/>
        </c:manualLayout>
      </c:layout>
      <c:barChart>
        <c:barDir val="col"/>
        <c:grouping val="stacked"/>
        <c:ser>
          <c:idx val="0"/>
          <c:order val="0"/>
          <c:tx>
            <c:v>Площадь, тыс. кв.м</c:v>
          </c:tx>
          <c:dLbls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numRef>
              <c:f>'динамика прогнозных показат'!$B$44:$B$49</c:f>
              <c:numCache>
                <c:formatCode>General</c:formatCode>
                <c:ptCount val="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</c:numCache>
            </c:numRef>
          </c:cat>
          <c:val>
            <c:numRef>
              <c:f>'динамика прогнозных показат'!$C$44:$C$49</c:f>
              <c:numCache>
                <c:formatCode>0.0</c:formatCode>
                <c:ptCount val="6"/>
                <c:pt idx="0" formatCode="General">
                  <c:v>3.5</c:v>
                </c:pt>
                <c:pt idx="1">
                  <c:v>4</c:v>
                </c:pt>
                <c:pt idx="2">
                  <c:v>3.5</c:v>
                </c:pt>
                <c:pt idx="3" formatCode="General">
                  <c:v>3.6</c:v>
                </c:pt>
                <c:pt idx="4" formatCode="General">
                  <c:v>3.65</c:v>
                </c:pt>
                <c:pt idx="5" formatCode="General">
                  <c:v>3.7</c:v>
                </c:pt>
              </c:numCache>
            </c:numRef>
          </c:val>
        </c:ser>
        <c:dLbls>
          <c:showVal val="1"/>
        </c:dLbls>
        <c:gapWidth val="95"/>
        <c:overlap val="100"/>
        <c:axId val="52219904"/>
        <c:axId val="52221440"/>
      </c:barChart>
      <c:catAx>
        <c:axId val="52219904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52221440"/>
        <c:crosses val="autoZero"/>
        <c:auto val="1"/>
        <c:lblAlgn val="ctr"/>
        <c:lblOffset val="100"/>
      </c:catAx>
      <c:valAx>
        <c:axId val="52221440"/>
        <c:scaling>
          <c:orientation val="minMax"/>
        </c:scaling>
        <c:delete val="1"/>
        <c:axPos val="l"/>
        <c:numFmt formatCode="General" sourceLinked="1"/>
        <c:tickLblPos val="nextTo"/>
        <c:crossAx val="52219904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30863444693034842"/>
          <c:y val="0.89777149416277346"/>
          <c:w val="0.37161999745844554"/>
          <c:h val="5.6761340836342933E-2"/>
        </c:manualLayout>
      </c:layout>
      <c:txPr>
        <a:bodyPr/>
        <a:lstStyle/>
        <a:p>
          <a:pPr>
            <a:defRPr sz="12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</c:chart>
  <c:externalData r:id="rId1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8"/>
  <c:chart>
    <c:autoTitleDeleted val="1"/>
    <c:plotArea>
      <c:layout>
        <c:manualLayout>
          <c:layoutTarget val="inner"/>
          <c:xMode val="edge"/>
          <c:yMode val="edge"/>
          <c:x val="3.0555555555555582E-2"/>
          <c:y val="3.4027413240011649E-2"/>
          <c:w val="0.969444444444447"/>
          <c:h val="0.45203740157480332"/>
        </c:manualLayout>
      </c:layout>
      <c:lineChart>
        <c:grouping val="stacked"/>
        <c:ser>
          <c:idx val="0"/>
          <c:order val="0"/>
          <c:tx>
            <c:v>Темп роста, %</c:v>
          </c:tx>
          <c:dLbls>
            <c:dLbl>
              <c:idx val="0"/>
              <c:layout>
                <c:manualLayout>
                  <c:x val="-5.8333333333333716E-2"/>
                  <c:y val="4.9041802344159446E-2"/>
                </c:manualLayout>
              </c:layout>
              <c:showVal val="1"/>
            </c:dLbl>
            <c:dLbl>
              <c:idx val="1"/>
              <c:layout>
                <c:manualLayout>
                  <c:x val="-6.3888888888888884E-2"/>
                  <c:y val="-5.5172027637179481E-2"/>
                </c:manualLayout>
              </c:layout>
              <c:showVal val="1"/>
            </c:dLbl>
            <c:dLbl>
              <c:idx val="2"/>
              <c:layout>
                <c:manualLayout>
                  <c:x val="-5.2777777777777826E-2"/>
                  <c:y val="4.5976689697649564E-2"/>
                </c:manualLayout>
              </c:layout>
              <c:showVal val="1"/>
            </c:dLbl>
            <c:dLbl>
              <c:idx val="3"/>
              <c:layout>
                <c:manualLayout>
                  <c:x val="-5.8333333333333737E-2"/>
                  <c:y val="-5.8237140283689266E-2"/>
                </c:manualLayout>
              </c:layout>
              <c:showVal val="1"/>
            </c:dLbl>
            <c:dLbl>
              <c:idx val="4"/>
              <c:layout>
                <c:manualLayout>
                  <c:x val="-6.3888888888888884E-2"/>
                  <c:y val="3.6781351758119835E-2"/>
                </c:manualLayout>
              </c:layout>
              <c:showVal val="1"/>
            </c:dLbl>
            <c:dLbl>
              <c:idx val="5"/>
              <c:layout>
                <c:manualLayout>
                  <c:x val="-3.0555555555555582E-2"/>
                  <c:y val="3.6781351758119835E-2"/>
                </c:manualLayout>
              </c:layout>
              <c:showVal val="1"/>
            </c:dLbl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numRef>
              <c:f>'динамика прогнозных показат'!$L$43:$L$48</c:f>
              <c:numCache>
                <c:formatCode>General</c:formatCode>
                <c:ptCount val="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</c:numCache>
            </c:numRef>
          </c:cat>
          <c:val>
            <c:numRef>
              <c:f>'динамика прогнозных показат'!$M$43:$M$48</c:f>
              <c:numCache>
                <c:formatCode>General</c:formatCode>
                <c:ptCount val="6"/>
                <c:pt idx="0">
                  <c:v>94.3</c:v>
                </c:pt>
                <c:pt idx="1">
                  <c:v>114.3</c:v>
                </c:pt>
                <c:pt idx="2">
                  <c:v>87.5</c:v>
                </c:pt>
                <c:pt idx="3">
                  <c:v>102.9</c:v>
                </c:pt>
                <c:pt idx="4">
                  <c:v>101.4</c:v>
                </c:pt>
                <c:pt idx="5">
                  <c:v>101.4</c:v>
                </c:pt>
              </c:numCache>
            </c:numRef>
          </c:val>
        </c:ser>
        <c:dLbls>
          <c:showVal val="1"/>
        </c:dLbls>
        <c:marker val="1"/>
        <c:axId val="52315264"/>
        <c:axId val="52316800"/>
      </c:lineChart>
      <c:catAx>
        <c:axId val="52315264"/>
        <c:scaling>
          <c:orientation val="minMax"/>
        </c:scaling>
        <c:delete val="1"/>
        <c:axPos val="b"/>
        <c:numFmt formatCode="General" sourceLinked="1"/>
        <c:tickLblPos val="nextTo"/>
        <c:crossAx val="52316800"/>
        <c:crosses val="autoZero"/>
        <c:auto val="1"/>
        <c:lblAlgn val="ctr"/>
        <c:lblOffset val="100"/>
      </c:catAx>
      <c:valAx>
        <c:axId val="52316800"/>
        <c:scaling>
          <c:orientation val="minMax"/>
        </c:scaling>
        <c:delete val="1"/>
        <c:axPos val="l"/>
        <c:numFmt formatCode="General" sourceLinked="1"/>
        <c:tickLblPos val="nextTo"/>
        <c:crossAx val="52315264"/>
        <c:crosses val="autoZero"/>
        <c:crossBetween val="between"/>
      </c:valAx>
    </c:plotArea>
    <c:legend>
      <c:legendPos val="t"/>
      <c:legendEntry>
        <c:idx val="0"/>
        <c:txPr>
          <a:bodyPr/>
          <a:lstStyle/>
          <a:p>
            <a:pPr>
              <a:defRPr sz="1200" b="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.30587226596675826"/>
          <c:y val="0.89814814814814814"/>
          <c:w val="0.36603324584426988"/>
          <c:h val="9.8842228054826564E-2"/>
        </c:manualLayout>
      </c:layout>
      <c:txPr>
        <a:bodyPr/>
        <a:lstStyle/>
        <a:p>
          <a:pPr>
            <a:defRPr sz="1200"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</c:chart>
  <c:externalData r:id="rId1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10"/>
  <c:chart>
    <c:title>
      <c:tx>
        <c:rich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21 год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c:rich>
      </c:tx>
      <c:layout>
        <c:manualLayout>
          <c:xMode val="edge"/>
          <c:yMode val="edge"/>
          <c:x val="0.35677887788779106"/>
          <c:y val="2.7777777777778012E-2"/>
        </c:manualLayout>
      </c:layout>
    </c:title>
    <c:plotArea>
      <c:layout>
        <c:manualLayout>
          <c:layoutTarget val="inner"/>
          <c:xMode val="edge"/>
          <c:yMode val="edge"/>
          <c:x val="0.13413455991268367"/>
          <c:y val="0.18362642169728791"/>
          <c:w val="0.38894852004885727"/>
          <c:h val="0.68201042578011051"/>
        </c:manualLayout>
      </c:layout>
      <c:pieChart>
        <c:varyColors val="1"/>
        <c:ser>
          <c:idx val="0"/>
          <c:order val="0"/>
          <c:dLbls>
            <c:txPr>
              <a:bodyPr/>
              <a:lstStyle/>
              <a:p>
                <a:pPr>
                  <a:defRPr sz="1200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Percent val="1"/>
          </c:dLbls>
          <c:cat>
            <c:strRef>
              <c:f>Лист1!$C$3:$E$3</c:f>
              <c:strCache>
                <c:ptCount val="3"/>
                <c:pt idx="0">
                  <c:v>федеральный бюджет</c:v>
                </c:pt>
                <c:pt idx="1">
                  <c:v>областной бюджет</c:v>
                </c:pt>
                <c:pt idx="2">
                  <c:v>местный бюджет</c:v>
                </c:pt>
              </c:strCache>
            </c:strRef>
          </c:cat>
          <c:val>
            <c:numRef>
              <c:f>Лист1!$C$4:$E$4</c:f>
              <c:numCache>
                <c:formatCode>General</c:formatCode>
                <c:ptCount val="3"/>
                <c:pt idx="0">
                  <c:v>3325.9</c:v>
                </c:pt>
                <c:pt idx="1">
                  <c:v>138.6</c:v>
                </c:pt>
                <c:pt idx="2">
                  <c:v>384.9</c:v>
                </c:pt>
              </c:numCache>
            </c:numRef>
          </c:val>
        </c:ser>
        <c:dLbls>
          <c:showPercent val="1"/>
        </c:dLbls>
        <c:firstSliceAng val="0"/>
      </c:pieChart>
    </c:plotArea>
    <c:legend>
      <c:legendPos val="t"/>
      <c:layout>
        <c:manualLayout>
          <c:xMode val="edge"/>
          <c:yMode val="edge"/>
          <c:x val="0.58907086614173232"/>
          <c:y val="0.24062518226888305"/>
          <c:w val="0.39130271216098295"/>
          <c:h val="0.57252697579469236"/>
        </c:manualLayout>
      </c:layout>
      <c:txPr>
        <a:bodyPr/>
        <a:lstStyle/>
        <a:p>
          <a:pPr>
            <a:defRPr sz="12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</c:chart>
  <c:externalData r:id="rId1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34"/>
  <c:chart>
    <c:title>
      <c:tx>
        <c:rich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r>
              <a:rPr lang="ru-RU">
                <a:latin typeface="Times New Roman" pitchFamily="18" charset="0"/>
                <a:cs typeface="Times New Roman" pitchFamily="18" charset="0"/>
              </a:rPr>
              <a:t>2023 год</a:t>
            </a:r>
          </a:p>
        </c:rich>
      </c:tx>
      <c:layout>
        <c:manualLayout>
          <c:xMode val="edge"/>
          <c:yMode val="edge"/>
          <c:x val="0.37526377952755935"/>
          <c:y val="2.7777777777777821E-2"/>
        </c:manualLayout>
      </c:layout>
    </c:title>
    <c:plotArea>
      <c:layout>
        <c:manualLayout>
          <c:layoutTarget val="inner"/>
          <c:xMode val="edge"/>
          <c:yMode val="edge"/>
          <c:x val="0.12774803149606323"/>
          <c:y val="0.18305118110236246"/>
          <c:w val="0.42749146981627356"/>
          <c:h val="0.71248578302712151"/>
        </c:manualLayout>
      </c:layout>
      <c:pieChart>
        <c:varyColors val="1"/>
        <c:ser>
          <c:idx val="0"/>
          <c:order val="0"/>
          <c:dLbls>
            <c:txPr>
              <a:bodyPr/>
              <a:lstStyle/>
              <a:p>
                <a:pPr>
                  <a:defRPr sz="1200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Percent val="1"/>
          </c:dLbls>
          <c:cat>
            <c:strRef>
              <c:f>Лист1!$K$3:$M$3</c:f>
              <c:strCache>
                <c:ptCount val="3"/>
                <c:pt idx="0">
                  <c:v>федеральный бюджет</c:v>
                </c:pt>
                <c:pt idx="1">
                  <c:v>областной бюджет</c:v>
                </c:pt>
                <c:pt idx="2">
                  <c:v>местный бюджет</c:v>
                </c:pt>
              </c:strCache>
            </c:strRef>
          </c:cat>
          <c:val>
            <c:numRef>
              <c:f>Лист1!$K$4:$M$4</c:f>
              <c:numCache>
                <c:formatCode>0.0</c:formatCode>
                <c:ptCount val="3"/>
                <c:pt idx="0" formatCode="General">
                  <c:v>3065.8</c:v>
                </c:pt>
                <c:pt idx="1">
                  <c:v>127.7</c:v>
                </c:pt>
                <c:pt idx="2" formatCode="General">
                  <c:v>354.8</c:v>
                </c:pt>
              </c:numCache>
            </c:numRef>
          </c:val>
        </c:ser>
        <c:dLbls>
          <c:showPercent val="1"/>
        </c:dLbls>
        <c:firstSliceAng val="0"/>
      </c:pieChart>
    </c:plotArea>
    <c:legend>
      <c:legendPos val="r"/>
      <c:layout>
        <c:manualLayout>
          <c:xMode val="edge"/>
          <c:yMode val="edge"/>
          <c:x val="0.62187642169728785"/>
          <c:y val="0.31186643336249775"/>
          <c:w val="0.36145691163604643"/>
          <c:h val="0.46874416739574254"/>
        </c:manualLayout>
      </c:layout>
      <c:txPr>
        <a:bodyPr/>
        <a:lstStyle/>
        <a:p>
          <a:pPr>
            <a:defRPr sz="12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</c:chart>
  <c:spPr>
    <a:noFill/>
    <a:ln>
      <a:noFill/>
    </a:ln>
  </c:spPr>
  <c:externalData r:id="rId1"/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r>
              <a:rPr lang="ru-RU">
                <a:latin typeface="Times New Roman" pitchFamily="18" charset="0"/>
                <a:cs typeface="Times New Roman" pitchFamily="18" charset="0"/>
              </a:rPr>
              <a:t>2024 год</a:t>
            </a:r>
          </a:p>
        </c:rich>
      </c:tx>
      <c:layout>
        <c:manualLayout>
          <c:xMode val="edge"/>
          <c:yMode val="edge"/>
          <c:x val="0.45304155730533674"/>
          <c:y val="2.7777777777777821E-2"/>
        </c:manualLayout>
      </c:layout>
    </c:title>
    <c:plotArea>
      <c:layout>
        <c:manualLayout>
          <c:layoutTarget val="inner"/>
          <c:xMode val="edge"/>
          <c:yMode val="edge"/>
          <c:x val="0.14272637795275592"/>
          <c:y val="0.18305118110236285"/>
          <c:w val="0.42749146981627356"/>
          <c:h val="0.71248578302712151"/>
        </c:manualLayout>
      </c:layout>
      <c:pieChart>
        <c:varyColors val="1"/>
        <c:ser>
          <c:idx val="0"/>
          <c:order val="0"/>
          <c:dLbls>
            <c:txPr>
              <a:bodyPr/>
              <a:lstStyle/>
              <a:p>
                <a:pPr>
                  <a:defRPr sz="1200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Percent val="1"/>
          </c:dLbls>
          <c:cat>
            <c:strRef>
              <c:f>Лист1!$O$3:$Q$3</c:f>
              <c:strCache>
                <c:ptCount val="3"/>
                <c:pt idx="0">
                  <c:v>федеральный бюджет</c:v>
                </c:pt>
                <c:pt idx="1">
                  <c:v>областной бюджет</c:v>
                </c:pt>
                <c:pt idx="2">
                  <c:v>местный бюджет</c:v>
                </c:pt>
              </c:strCache>
            </c:strRef>
          </c:cat>
          <c:val>
            <c:numRef>
              <c:f>Лист1!$O$4:$Q$4</c:f>
              <c:numCache>
                <c:formatCode>General</c:formatCode>
                <c:ptCount val="3"/>
                <c:pt idx="0">
                  <c:v>3406.5</c:v>
                </c:pt>
                <c:pt idx="1">
                  <c:v>141.9</c:v>
                </c:pt>
                <c:pt idx="2">
                  <c:v>394.3</c:v>
                </c:pt>
              </c:numCache>
            </c:numRef>
          </c:val>
        </c:ser>
        <c:dLbls>
          <c:showPercent val="1"/>
        </c:dLbls>
        <c:firstSliceAng val="0"/>
      </c:pieChart>
    </c:plotArea>
    <c:legend>
      <c:legendPos val="r"/>
      <c:layout>
        <c:manualLayout>
          <c:xMode val="edge"/>
          <c:yMode val="edge"/>
          <c:x val="0.6240553368328966"/>
          <c:y val="0.28692986293380118"/>
          <c:w val="0.37594466316710462"/>
          <c:h val="0.48620953630796182"/>
        </c:manualLayout>
      </c:layout>
      <c:txPr>
        <a:bodyPr/>
        <a:lstStyle/>
        <a:p>
          <a:pPr>
            <a:defRPr sz="12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</c:chart>
  <c:externalData r:id="rId1"/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10"/>
  <c:chart>
    <c:title>
      <c:tx>
        <c:rich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r>
              <a:rPr lang="ru-RU">
                <a:latin typeface="Times New Roman" pitchFamily="18" charset="0"/>
                <a:cs typeface="Times New Roman" pitchFamily="18" charset="0"/>
              </a:rPr>
              <a:t>2022 год</a:t>
            </a:r>
          </a:p>
        </c:rich>
      </c:tx>
      <c:layout/>
    </c:title>
    <c:plotArea>
      <c:layout>
        <c:manualLayout>
          <c:layoutTarget val="inner"/>
          <c:xMode val="edge"/>
          <c:yMode val="edge"/>
          <c:x val="0.11067475940507453"/>
          <c:y val="0.21603382910469521"/>
          <c:w val="0.41753958880139974"/>
          <c:h val="0.69589931466900257"/>
        </c:manualLayout>
      </c:layout>
      <c:pieChart>
        <c:varyColors val="1"/>
        <c:ser>
          <c:idx val="0"/>
          <c:order val="0"/>
          <c:dLbls>
            <c:txPr>
              <a:bodyPr/>
              <a:lstStyle/>
              <a:p>
                <a:pPr>
                  <a:defRPr sz="1200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Percent val="1"/>
          </c:dLbls>
          <c:cat>
            <c:strRef>
              <c:f>Лист1!$G$3:$I$3</c:f>
              <c:strCache>
                <c:ptCount val="3"/>
                <c:pt idx="0">
                  <c:v>федеральный бюджет</c:v>
                </c:pt>
                <c:pt idx="1">
                  <c:v>областной бюджет</c:v>
                </c:pt>
                <c:pt idx="2">
                  <c:v>местный бюджет</c:v>
                </c:pt>
              </c:strCache>
            </c:strRef>
          </c:cat>
          <c:val>
            <c:numRef>
              <c:f>Лист1!$G$4:$I$4</c:f>
              <c:numCache>
                <c:formatCode>General</c:formatCode>
                <c:ptCount val="3"/>
                <c:pt idx="0">
                  <c:v>55325.8</c:v>
                </c:pt>
                <c:pt idx="1">
                  <c:v>777.8</c:v>
                </c:pt>
                <c:pt idx="2">
                  <c:v>2585.9</c:v>
                </c:pt>
              </c:numCache>
            </c:numRef>
          </c:val>
        </c:ser>
        <c:dLbls>
          <c:showPercent val="1"/>
        </c:dLbls>
        <c:firstSliceAng val="0"/>
      </c:pieChart>
    </c:plotArea>
    <c:legend>
      <c:legendPos val="t"/>
      <c:layout>
        <c:manualLayout>
          <c:xMode val="edge"/>
          <c:yMode val="edge"/>
          <c:x val="0.59184864391951053"/>
          <c:y val="0.25914370078740157"/>
          <c:w val="0.40519160104986907"/>
          <c:h val="0.60030475357247082"/>
        </c:manualLayout>
      </c:layout>
      <c:txPr>
        <a:bodyPr/>
        <a:lstStyle/>
        <a:p>
          <a:pPr>
            <a:defRPr sz="12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</c:chart>
  <c:externalData r:id="rId1"/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18"/>
  <c:chart>
    <c:plotArea>
      <c:layout>
        <c:manualLayout>
          <c:layoutTarget val="inner"/>
          <c:xMode val="edge"/>
          <c:yMode val="edge"/>
          <c:x val="4.6339288668461279E-2"/>
          <c:y val="5.4910912790201563E-2"/>
          <c:w val="0.44782980506804454"/>
          <c:h val="0.79028761522350077"/>
        </c:manualLayout>
      </c:layout>
      <c:pieChart>
        <c:varyColors val="1"/>
        <c:ser>
          <c:idx val="0"/>
          <c:order val="0"/>
          <c:cat>
            <c:strRef>
              <c:f>'по основным отраслям'!$A$4:$A$10</c:f>
              <c:strCache>
                <c:ptCount val="7"/>
                <c:pt idx="0">
                  <c:v>Отрасли социальной сферы-53,8% </c:v>
                </c:pt>
                <c:pt idx="1">
                  <c:v>Общегосударственные вопросы-10,0%</c:v>
                </c:pt>
                <c:pt idx="2">
                  <c:v>Национальная безопасность и правоохранительная деятельность-0,9%</c:v>
                </c:pt>
                <c:pt idx="3">
                  <c:v>Национальная экономика-9,3%</c:v>
                </c:pt>
                <c:pt idx="4">
                  <c:v>Жилищно-коммунальное хозяйство-14,6</c:v>
                </c:pt>
                <c:pt idx="5">
                  <c:v>Межбюджетные трансферты общего характера-10,6%</c:v>
                </c:pt>
                <c:pt idx="6">
                  <c:v>прочие расходы-0,8%</c:v>
                </c:pt>
              </c:strCache>
            </c:strRef>
          </c:cat>
          <c:val>
            <c:numRef>
              <c:f>'по основным отраслям'!$B$4:$B$10</c:f>
              <c:numCache>
                <c:formatCode>General</c:formatCode>
                <c:ptCount val="7"/>
                <c:pt idx="0">
                  <c:v>53.831501910867196</c:v>
                </c:pt>
                <c:pt idx="1">
                  <c:v>10.039566273683159</c:v>
                </c:pt>
                <c:pt idx="2">
                  <c:v>0.94093085931712062</c:v>
                </c:pt>
                <c:pt idx="3">
                  <c:v>9.2360095725081148</c:v>
                </c:pt>
                <c:pt idx="4">
                  <c:v>14.620370655118515</c:v>
                </c:pt>
                <c:pt idx="5">
                  <c:v>10.555793967418806</c:v>
                </c:pt>
                <c:pt idx="6">
                  <c:v>0.7758267610870837</c:v>
                </c:pt>
              </c:numCache>
            </c:numRef>
          </c:val>
        </c:ser>
        <c:firstSliceAng val="255"/>
      </c:pie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49659291145726875"/>
          <c:y val="9.8099981884627527E-4"/>
          <c:w val="0.49532633420822442"/>
          <c:h val="0.98732260783512316"/>
        </c:manualLayout>
      </c:layout>
      <c:txPr>
        <a:bodyPr/>
        <a:lstStyle/>
        <a:p>
          <a:pPr rtl="0">
            <a:defRPr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</c:chart>
  <c:spPr>
    <a:scene3d>
      <a:camera prst="orthographicFront"/>
      <a:lightRig rig="threePt" dir="t">
        <a:rot lat="0" lon="0" rev="0"/>
      </a:lightRig>
    </a:scene3d>
    <a:sp3d>
      <a:bevelT w="0"/>
    </a:sp3d>
  </c:spPr>
  <c:externalData r:id="rId1"/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18"/>
  <c:chart>
    <c:plotArea>
      <c:layout>
        <c:manualLayout>
          <c:layoutTarget val="inner"/>
          <c:xMode val="edge"/>
          <c:yMode val="edge"/>
          <c:x val="3.0555555555555582E-2"/>
          <c:y val="0.16387379651789474"/>
          <c:w val="0.52029308836395449"/>
          <c:h val="0.57944473878120228"/>
        </c:manualLayout>
      </c:layout>
      <c:pieChart>
        <c:varyColors val="1"/>
        <c:ser>
          <c:idx val="0"/>
          <c:order val="0"/>
          <c:cat>
            <c:strRef>
              <c:f>'по основным отраслям'!$A$36:$A$42</c:f>
              <c:strCache>
                <c:ptCount val="7"/>
                <c:pt idx="0">
                  <c:v>Отрасли социальной сферы-58,6% </c:v>
                </c:pt>
                <c:pt idx="1">
                  <c:v>Общегосударственные вопросы-11,8%</c:v>
                </c:pt>
                <c:pt idx="2">
                  <c:v>Национальная безопасность и правоохранительная деятельность-1,1%</c:v>
                </c:pt>
                <c:pt idx="3">
                  <c:v>Национальная экономика-10,6%</c:v>
                </c:pt>
                <c:pt idx="4">
                  <c:v>Жилищно-коммунальное хозяйство-3,6</c:v>
                </c:pt>
                <c:pt idx="5">
                  <c:v>Межбюджетные трансферты общего характера-10,7%</c:v>
                </c:pt>
                <c:pt idx="6">
                  <c:v>прочие расходы (в том числе условно утверждаемые расходы)-3,6%</c:v>
                </c:pt>
              </c:strCache>
            </c:strRef>
          </c:cat>
          <c:val>
            <c:numRef>
              <c:f>'по основным отраслям'!$B$36:$B$42</c:f>
              <c:numCache>
                <c:formatCode>General</c:formatCode>
                <c:ptCount val="7"/>
                <c:pt idx="0">
                  <c:v>58.6</c:v>
                </c:pt>
                <c:pt idx="1">
                  <c:v>11.8</c:v>
                </c:pt>
                <c:pt idx="2">
                  <c:v>1.1000000000000001</c:v>
                </c:pt>
                <c:pt idx="3">
                  <c:v>10.6</c:v>
                </c:pt>
                <c:pt idx="4">
                  <c:v>3.6</c:v>
                </c:pt>
                <c:pt idx="5">
                  <c:v>10.7</c:v>
                </c:pt>
                <c:pt idx="6">
                  <c:v>3.6</c:v>
                </c:pt>
              </c:numCache>
            </c:numRef>
          </c:val>
        </c:ser>
        <c:firstSliceAng val="240"/>
      </c:pie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47201384801821544"/>
          <c:y val="0.21924332960608711"/>
          <c:w val="0.49843953156322901"/>
          <c:h val="0.53840694223554952"/>
        </c:manualLayout>
      </c:layout>
      <c:txPr>
        <a:bodyPr/>
        <a:lstStyle/>
        <a:p>
          <a:pPr rtl="0">
            <a:defRPr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</c:chart>
  <c:externalData r:id="rId1"/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18"/>
  <c:chart>
    <c:plotArea>
      <c:layout>
        <c:manualLayout>
          <c:layoutTarget val="inner"/>
          <c:xMode val="edge"/>
          <c:yMode val="edge"/>
          <c:x val="3.236876640419948E-2"/>
          <c:y val="9.4215836656781543E-2"/>
          <c:w val="0.469444444444445"/>
          <c:h val="0.73160173160173303"/>
        </c:manualLayout>
      </c:layout>
      <c:pieChart>
        <c:varyColors val="1"/>
        <c:ser>
          <c:idx val="0"/>
          <c:order val="0"/>
          <c:cat>
            <c:strRef>
              <c:f>'по основным отраслям'!$A$19:$A$25</c:f>
              <c:strCache>
                <c:ptCount val="7"/>
                <c:pt idx="0">
                  <c:v>Отрасли социальной сферы-60,9% </c:v>
                </c:pt>
                <c:pt idx="1">
                  <c:v>Общегосударственные вопросы-10,4%</c:v>
                </c:pt>
                <c:pt idx="2">
                  <c:v>Национальная безопасность и правоохранительная деятельность-1,1%</c:v>
                </c:pt>
                <c:pt idx="3">
                  <c:v>Национальная экономика-10,9%</c:v>
                </c:pt>
                <c:pt idx="4">
                  <c:v>Жилищно-коммунальное хозяйство-3,0</c:v>
                </c:pt>
                <c:pt idx="5">
                  <c:v>Межбюджетные трансферты общего характера-11,5%</c:v>
                </c:pt>
                <c:pt idx="6">
                  <c:v>прочие расходы (в том числе условно утверждаемые расходы)-2,2%</c:v>
                </c:pt>
              </c:strCache>
            </c:strRef>
          </c:cat>
          <c:val>
            <c:numRef>
              <c:f>'по основным отраслям'!$B$19:$B$25</c:f>
              <c:numCache>
                <c:formatCode>General</c:formatCode>
                <c:ptCount val="7"/>
                <c:pt idx="0">
                  <c:v>60.9</c:v>
                </c:pt>
                <c:pt idx="1">
                  <c:v>10.4</c:v>
                </c:pt>
                <c:pt idx="2">
                  <c:v>1.1000000000000001</c:v>
                </c:pt>
                <c:pt idx="3">
                  <c:v>10.9</c:v>
                </c:pt>
                <c:pt idx="4">
                  <c:v>3</c:v>
                </c:pt>
                <c:pt idx="5">
                  <c:v>11.5</c:v>
                </c:pt>
                <c:pt idx="6">
                  <c:v>2.2000000000000002</c:v>
                </c:pt>
              </c:numCache>
            </c:numRef>
          </c:val>
        </c:ser>
        <c:firstSliceAng val="242"/>
      </c:pieChart>
      <c:spPr>
        <a:noFill/>
        <a:ln w="25400">
          <a:noFill/>
        </a:ln>
      </c:spPr>
    </c:plotArea>
    <c:legend>
      <c:legendPos val="r"/>
      <c:legendEntry>
        <c:idx val="1"/>
        <c:txPr>
          <a:bodyPr/>
          <a:lstStyle/>
          <a:p>
            <a:pPr>
              <a:defRPr sz="10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.49892760279965159"/>
          <c:y val="0"/>
          <c:w val="0.4844057305336833"/>
          <c:h val="0.99950233493540452"/>
        </c:manualLayout>
      </c:layout>
      <c:txPr>
        <a:bodyPr/>
        <a:lstStyle/>
        <a:p>
          <a:pPr>
            <a:defRPr sz="10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</c:chart>
  <c:externalData r:id="rId1"/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plotArea>
      <c:layout>
        <c:manualLayout>
          <c:layoutTarget val="inner"/>
          <c:xMode val="edge"/>
          <c:yMode val="edge"/>
          <c:x val="0.23055555555555557"/>
          <c:y val="0"/>
          <c:w val="0.58333333333333337"/>
          <c:h val="0.97222222222222221"/>
        </c:manualLayout>
      </c:layout>
      <c:doughnutChart>
        <c:varyColors val="1"/>
        <c:ser>
          <c:idx val="0"/>
          <c:order val="0"/>
          <c:val>
            <c:numRef>
              <c:f>'соц сфера'!$B$20:$B$21</c:f>
              <c:numCache>
                <c:formatCode>General</c:formatCode>
                <c:ptCount val="2"/>
                <c:pt idx="0">
                  <c:v>307</c:v>
                </c:pt>
                <c:pt idx="1">
                  <c:v>262.60000000000002</c:v>
                </c:pt>
              </c:numCache>
            </c:numRef>
          </c:val>
        </c:ser>
        <c:firstSliceAng val="0"/>
        <c:holeSize val="50"/>
      </c:doughnutChart>
      <c:spPr>
        <a:noFill/>
        <a:ln w="25400">
          <a:noFill/>
        </a:ln>
      </c:spPr>
    </c:plotArea>
    <c:plotVisOnly val="1"/>
    <c:dispBlanksAs val="zero"/>
  </c:chart>
  <c:externalData r:id="rId1"/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32"/>
  <c:chart>
    <c:plotArea>
      <c:layout/>
      <c:barChart>
        <c:barDir val="bar"/>
        <c:grouping val="stacked"/>
        <c:ser>
          <c:idx val="0"/>
          <c:order val="0"/>
          <c:dLbls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numRef>
              <c:f>'соц сфера'!$O$19:$O$22</c:f>
              <c:numCache>
                <c:formatCode>General</c:formatCode>
                <c:ptCount val="4"/>
                <c:pt idx="0">
                  <c:v>2024</c:v>
                </c:pt>
                <c:pt idx="1">
                  <c:v>2023</c:v>
                </c:pt>
                <c:pt idx="2">
                  <c:v>2022</c:v>
                </c:pt>
                <c:pt idx="3">
                  <c:v>2021</c:v>
                </c:pt>
              </c:numCache>
            </c:numRef>
          </c:cat>
          <c:val>
            <c:numRef>
              <c:f>'соц сфера'!$P$19:$P$22</c:f>
              <c:numCache>
                <c:formatCode>General</c:formatCode>
                <c:ptCount val="4"/>
                <c:pt idx="0">
                  <c:v>213.8</c:v>
                </c:pt>
                <c:pt idx="1">
                  <c:v>211.7</c:v>
                </c:pt>
                <c:pt idx="2">
                  <c:v>226.1</c:v>
                </c:pt>
                <c:pt idx="3">
                  <c:v>187.1</c:v>
                </c:pt>
              </c:numCache>
            </c:numRef>
          </c:val>
        </c:ser>
        <c:dLbls>
          <c:showVal val="1"/>
        </c:dLbls>
        <c:gapWidth val="95"/>
        <c:overlap val="100"/>
        <c:axId val="52568064"/>
        <c:axId val="52569600"/>
      </c:barChart>
      <c:catAx>
        <c:axId val="52568064"/>
        <c:scaling>
          <c:orientation val="minMax"/>
        </c:scaling>
        <c:axPos val="l"/>
        <c:numFmt formatCode="General" sourceLinked="1"/>
        <c:majorTickMark val="none"/>
        <c:tickLblPos val="nextTo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52569600"/>
        <c:crosses val="autoZero"/>
        <c:auto val="1"/>
        <c:lblAlgn val="ctr"/>
        <c:lblOffset val="100"/>
      </c:catAx>
      <c:valAx>
        <c:axId val="52569600"/>
        <c:scaling>
          <c:orientation val="minMax"/>
        </c:scaling>
        <c:delete val="1"/>
        <c:axPos val="b"/>
        <c:numFmt formatCode="General" sourceLinked="1"/>
        <c:tickLblPos val="nextTo"/>
        <c:crossAx val="52568064"/>
        <c:crosses val="autoZero"/>
        <c:crossBetween val="between"/>
      </c:valAx>
    </c:plotArea>
    <c:plotVisOnly val="1"/>
    <c:dispBlanksAs val="gap"/>
  </c:chart>
  <c:externalData r:id="rId1"/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26"/>
  <c:chart>
    <c:plotArea>
      <c:layout/>
      <c:doughnutChart>
        <c:varyColors val="1"/>
        <c:ser>
          <c:idx val="0"/>
          <c:order val="0"/>
          <c:val>
            <c:numRef>
              <c:f>'соц сфера консол'!$B$20:$B$21</c:f>
              <c:numCache>
                <c:formatCode>General</c:formatCode>
                <c:ptCount val="2"/>
                <c:pt idx="0">
                  <c:v>632.20000000000005</c:v>
                </c:pt>
                <c:pt idx="1">
                  <c:v>437.5</c:v>
                </c:pt>
              </c:numCache>
            </c:numRef>
          </c:val>
        </c:ser>
        <c:firstSliceAng val="0"/>
        <c:holeSize val="50"/>
      </c:doughnutChart>
      <c:spPr>
        <a:noFill/>
        <a:ln w="25400">
          <a:noFill/>
        </a:ln>
      </c:spPr>
    </c:plotArea>
    <c:plotVisOnly val="1"/>
    <c:dispBlanksAs val="zero"/>
  </c:chart>
  <c:externalData r:id="rId1"/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27"/>
  <c:chart>
    <c:autoTitleDeleted val="1"/>
    <c:plotArea>
      <c:layout>
        <c:manualLayout>
          <c:layoutTarget val="inner"/>
          <c:xMode val="edge"/>
          <c:yMode val="edge"/>
          <c:x val="0.499096863150638"/>
          <c:y val="2.328026033896859E-2"/>
          <c:w val="0.50090313684936227"/>
          <c:h val="0.95343947932206286"/>
        </c:manualLayout>
      </c:layout>
      <c:barChart>
        <c:barDir val="bar"/>
        <c:grouping val="stacked"/>
        <c:ser>
          <c:idx val="0"/>
          <c:order val="0"/>
          <c:tx>
            <c:strRef>
              <c:f>мп!$A$4</c:f>
              <c:strCache>
                <c:ptCount val="1"/>
                <c:pt idx="0">
                  <c:v>2022</c:v>
                </c:pt>
              </c:strCache>
            </c:strRef>
          </c:tx>
          <c:dLbls>
            <c:dLbl>
              <c:idx val="0"/>
              <c:layout>
                <c:manualLayout>
                  <c:x val="2.0682523267838666E-2"/>
                  <c:y val="0"/>
                </c:manualLayout>
              </c:layout>
              <c:showVal val="1"/>
            </c:dLbl>
            <c:dLbl>
              <c:idx val="1"/>
              <c:layout>
                <c:manualLayout>
                  <c:x val="2.4819027921406417E-2"/>
                  <c:y val="-2.1163873035425999E-3"/>
                </c:manualLayout>
              </c:layout>
              <c:showVal val="1"/>
            </c:dLbl>
            <c:dLbl>
              <c:idx val="2"/>
              <c:layout>
                <c:manualLayout>
                  <c:x val="2.4819027921406417E-2"/>
                  <c:y val="0"/>
                </c:manualLayout>
              </c:layout>
              <c:showVal val="1"/>
            </c:dLbl>
            <c:dLbl>
              <c:idx val="3"/>
              <c:layout>
                <c:manualLayout>
                  <c:x val="2.7576697690451579E-2"/>
                  <c:y val="0"/>
                </c:manualLayout>
              </c:layout>
              <c:showVal val="1"/>
            </c:dLbl>
            <c:dLbl>
              <c:idx val="4"/>
              <c:layout>
                <c:manualLayout>
                  <c:x val="2.8955532574974168E-2"/>
                  <c:y val="-2.1163873035425999E-3"/>
                </c:manualLayout>
              </c:layout>
              <c:showVal val="1"/>
            </c:dLbl>
            <c:dLbl>
              <c:idx val="5"/>
              <c:layout>
                <c:manualLayout>
                  <c:x val="2.7576697690451579E-2"/>
                  <c:y val="-2.1163873035425222E-3"/>
                </c:manualLayout>
              </c:layout>
              <c:showVal val="1"/>
            </c:dLbl>
            <c:txPr>
              <a:bodyPr/>
              <a:lstStyle/>
              <a:p>
                <a:pPr>
                  <a:defRPr sz="14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мп!$B$3:$N$3</c:f>
              <c:strCache>
                <c:ptCount val="13"/>
                <c:pt idx="0">
                  <c:v>Улучшение условий и охраны труда в организациях Княгининского муниципального района</c:v>
                </c:pt>
                <c:pt idx="1">
                  <c:v>Управление муниципальной собственностью Княгининского муниципального района</c:v>
                </c:pt>
                <c:pt idx="2">
                  <c:v>Развитие предпринимательства Княгининского муниципального района Нижегородской области</c:v>
                </c:pt>
                <c:pt idx="3">
                  <c:v>Обеспечение граждан Княгининского муниципального района Нижегородской области доступным и комфортным жильем</c:v>
                </c:pt>
                <c:pt idx="4">
                  <c:v>Социальная поддержка граждан Княгининского муниципального района Нижегородской области</c:v>
                </c:pt>
                <c:pt idx="5">
                  <c:v>Обеспечение безопасности жизни населения Княгининского муниципального района Нижегородской области</c:v>
                </c:pt>
                <c:pt idx="6">
                  <c:v>Развитие физической культуры и спорта Княгининского муниципального района Нижегородской области</c:v>
                </c:pt>
                <c:pt idx="7">
                  <c:v>Информационное общество Княгининского муниципального района Нижегородской области</c:v>
                </c:pt>
                <c:pt idx="8">
                  <c:v>Развитие агропромышленного комплекса Княгининского муниципального района Нижегородской области</c:v>
                </c:pt>
                <c:pt idx="9">
                  <c:v>Развитие культуры Княгининского муниципального района Нижегородской области</c:v>
                </c:pt>
                <c:pt idx="10">
                  <c:v>Управление муниципальными финансами Княгининского муниципального района</c:v>
                </c:pt>
                <c:pt idx="11">
                  <c:v>Обеспечение населения Княгининского муниципального района Нижегородской области качественными услугами в сфере жилищно-коммунального хозяйства и транспортного обслуживания</c:v>
                </c:pt>
                <c:pt idx="12">
                  <c:v>Развитие образования Княгининского муниципального района Нижегородской области</c:v>
                </c:pt>
              </c:strCache>
            </c:strRef>
          </c:cat>
          <c:val>
            <c:numRef>
              <c:f>мп!$B$4:$N$4</c:f>
              <c:numCache>
                <c:formatCode>General</c:formatCode>
                <c:ptCount val="13"/>
                <c:pt idx="0">
                  <c:v>0.4</c:v>
                </c:pt>
                <c:pt idx="1">
                  <c:v>1.2</c:v>
                </c:pt>
                <c:pt idx="2">
                  <c:v>1.2</c:v>
                </c:pt>
                <c:pt idx="3">
                  <c:v>4.8</c:v>
                </c:pt>
                <c:pt idx="4">
                  <c:v>5.9</c:v>
                </c:pt>
                <c:pt idx="5">
                  <c:v>6.3</c:v>
                </c:pt>
                <c:pt idx="6">
                  <c:v>25.2</c:v>
                </c:pt>
                <c:pt idx="7">
                  <c:v>32.300000000000004</c:v>
                </c:pt>
                <c:pt idx="8">
                  <c:v>42.5</c:v>
                </c:pt>
                <c:pt idx="9">
                  <c:v>64.5</c:v>
                </c:pt>
                <c:pt idx="10">
                  <c:v>79.099999999999994</c:v>
                </c:pt>
                <c:pt idx="11">
                  <c:v>87.2</c:v>
                </c:pt>
                <c:pt idx="12">
                  <c:v>208.9</c:v>
                </c:pt>
              </c:numCache>
            </c:numRef>
          </c:val>
        </c:ser>
        <c:dLbls>
          <c:showVal val="1"/>
        </c:dLbls>
        <c:gapWidth val="95"/>
        <c:overlap val="100"/>
        <c:axId val="53118080"/>
        <c:axId val="53119616"/>
      </c:barChart>
      <c:catAx>
        <c:axId val="53118080"/>
        <c:scaling>
          <c:orientation val="minMax"/>
        </c:scaling>
        <c:axPos val="l"/>
        <c:numFmt formatCode="General" sourceLinked="1"/>
        <c:majorTickMark val="none"/>
        <c:tickLblPos val="nextTo"/>
        <c:txPr>
          <a:bodyPr/>
          <a:lstStyle/>
          <a:p>
            <a:pPr>
              <a:defRPr sz="10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53119616"/>
        <c:crosses val="autoZero"/>
        <c:auto val="1"/>
        <c:lblAlgn val="ctr"/>
        <c:lblOffset val="100"/>
      </c:catAx>
      <c:valAx>
        <c:axId val="53119616"/>
        <c:scaling>
          <c:orientation val="minMax"/>
        </c:scaling>
        <c:delete val="1"/>
        <c:axPos val="b"/>
        <c:numFmt formatCode="General" sourceLinked="1"/>
        <c:tickLblPos val="nextTo"/>
        <c:crossAx val="53118080"/>
        <c:crosses val="autoZero"/>
        <c:crossBetween val="between"/>
      </c:valAx>
    </c:plotArea>
    <c:plotVisOnly val="1"/>
    <c:dispBlanksAs val="gap"/>
  </c:chart>
  <c:externalData r:id="rId1"/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barChart>
        <c:barDir val="col"/>
        <c:grouping val="stacked"/>
        <c:gapWidth val="55"/>
        <c:overlap val="100"/>
        <c:axId val="53129600"/>
        <c:axId val="53131520"/>
      </c:barChart>
      <c:catAx>
        <c:axId val="53129600"/>
        <c:scaling>
          <c:orientation val="minMax"/>
        </c:scaling>
        <c:delete val="1"/>
        <c:axPos val="b"/>
        <c:title>
          <c:layout/>
        </c:title>
        <c:majorTickMark val="none"/>
        <c:tickLblPos val="none"/>
        <c:crossAx val="53131520"/>
        <c:crosses val="autoZero"/>
        <c:auto val="1"/>
        <c:lblAlgn val="ctr"/>
        <c:lblOffset val="100"/>
      </c:catAx>
      <c:valAx>
        <c:axId val="53131520"/>
        <c:scaling>
          <c:orientation val="minMax"/>
        </c:scaling>
        <c:delete val="1"/>
        <c:axPos val="l"/>
        <c:title>
          <c:layout/>
        </c:title>
        <c:numFmt formatCode="General" sourceLinked="1"/>
        <c:majorTickMark val="none"/>
        <c:tickLblPos val="none"/>
        <c:crossAx val="5312960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externalData r:id="rId1"/>
  <c:userShapes r:id="rId2"/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layout/>
    </c:title>
    <c:plotArea>
      <c:layout/>
      <c:barChart>
        <c:barDir val="col"/>
        <c:grouping val="stacked"/>
        <c:gapWidth val="55"/>
        <c:overlap val="100"/>
        <c:axId val="53142272"/>
        <c:axId val="53537408"/>
      </c:barChart>
      <c:catAx>
        <c:axId val="53142272"/>
        <c:scaling>
          <c:orientation val="minMax"/>
        </c:scaling>
        <c:axPos val="b"/>
        <c:title>
          <c:layout/>
        </c:title>
        <c:majorTickMark val="none"/>
        <c:tickLblPos val="nextTo"/>
        <c:crossAx val="53537408"/>
        <c:crosses val="autoZero"/>
        <c:auto val="1"/>
        <c:lblAlgn val="ctr"/>
        <c:lblOffset val="100"/>
      </c:catAx>
      <c:valAx>
        <c:axId val="53537408"/>
        <c:scaling>
          <c:orientation val="minMax"/>
        </c:scaling>
        <c:delete val="1"/>
        <c:axPos val="l"/>
        <c:majorGridlines/>
        <c:title>
          <c:layout/>
        </c:title>
        <c:numFmt formatCode="General" sourceLinked="1"/>
        <c:majorTickMark val="none"/>
        <c:tickLblPos val="none"/>
        <c:crossAx val="53142272"/>
        <c:crosses val="autoZero"/>
        <c:crossBetween val="between"/>
      </c:valAx>
    </c:plotArea>
    <c:plotVisOnly val="1"/>
    <c:dispBlanksAs val="gap"/>
  </c:chart>
  <c:externalData r:id="rId1"/>
  <c:userShapes r:id="rId2"/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26"/>
  <c:chart>
    <c:view3D>
      <c:depthPercent val="100"/>
      <c:perspective val="30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2021</c:v>
                </c:pt>
              </c:strCache>
            </c:strRef>
          </c:tx>
          <c:val>
            <c:numRef>
              <c:f>Лист1!$B$2</c:f>
              <c:numCache>
                <c:formatCode>General</c:formatCode>
                <c:ptCount val="1"/>
                <c:pt idx="0">
                  <c:v>16186.6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</c:v>
                </c:pt>
              </c:strCache>
            </c:strRef>
          </c:tx>
          <c:val>
            <c:numRef>
              <c:f>Лист1!$C$2</c:f>
              <c:numCache>
                <c:formatCode>General</c:formatCode>
                <c:ptCount val="1"/>
                <c:pt idx="0">
                  <c:v>5761.2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2023</c:v>
                </c:pt>
              </c:strCache>
            </c:strRef>
          </c:tx>
          <c:val>
            <c:numRef>
              <c:f>Лист1!$D$2</c:f>
              <c:numCache>
                <c:formatCode>General</c:formatCode>
                <c:ptCount val="1"/>
                <c:pt idx="0">
                  <c:v>5288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2024</c:v>
                </c:pt>
              </c:strCache>
            </c:strRef>
          </c:tx>
          <c:val>
            <c:numRef>
              <c:f>Лист1!$E$2</c:f>
              <c:numCache>
                <c:formatCode>General</c:formatCode>
                <c:ptCount val="1"/>
                <c:pt idx="0">
                  <c:v>5288</c:v>
                </c:pt>
              </c:numCache>
            </c:numRef>
          </c:val>
        </c:ser>
        <c:shape val="cylinder"/>
        <c:axId val="53165440"/>
        <c:axId val="53175424"/>
        <c:axId val="0"/>
      </c:bar3DChart>
      <c:catAx>
        <c:axId val="53165440"/>
        <c:scaling>
          <c:orientation val="minMax"/>
        </c:scaling>
        <c:delete val="1"/>
        <c:axPos val="b"/>
        <c:tickLblPos val="nextTo"/>
        <c:crossAx val="53175424"/>
        <c:crosses val="autoZero"/>
        <c:auto val="1"/>
        <c:lblAlgn val="ctr"/>
        <c:lblOffset val="100"/>
      </c:catAx>
      <c:valAx>
        <c:axId val="53175424"/>
        <c:scaling>
          <c:orientation val="minMax"/>
        </c:scaling>
        <c:delete val="1"/>
        <c:axPos val="l"/>
        <c:majorGridlines/>
        <c:numFmt formatCode="General" sourceLinked="1"/>
        <c:tickLblPos val="nextTo"/>
        <c:crossAx val="53165440"/>
        <c:crosses val="autoZero"/>
        <c:crossBetween val="between"/>
      </c:valAx>
    </c:plotArea>
    <c:legend>
      <c:legendPos val="r"/>
      <c:layout/>
      <c:txPr>
        <a:bodyPr/>
        <a:lstStyle/>
        <a:p>
          <a:pPr>
            <a:defRPr sz="12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</c:chart>
  <c:externalData r:id="rId1"/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30"/>
  <c:chart>
    <c:plotArea>
      <c:layout/>
      <c:barChart>
        <c:barDir val="col"/>
        <c:grouping val="clustered"/>
        <c:ser>
          <c:idx val="0"/>
          <c:order val="0"/>
          <c:cat>
            <c:strRef>
              <c:f>'фин помощь'!$B$10:$B$11</c:f>
              <c:strCache>
                <c:ptCount val="2"/>
                <c:pt idx="0">
                  <c:v>до распределения финансовой помощи</c:v>
                </c:pt>
                <c:pt idx="1">
                  <c:v>после распределения финансовой помощи</c:v>
                </c:pt>
              </c:strCache>
            </c:strRef>
          </c:cat>
          <c:val>
            <c:numRef>
              <c:f>'фин помощь'!$C$10:$C$11</c:f>
              <c:numCache>
                <c:formatCode>General</c:formatCode>
                <c:ptCount val="2"/>
                <c:pt idx="0">
                  <c:v>3849</c:v>
                </c:pt>
                <c:pt idx="1">
                  <c:v>9288.1</c:v>
                </c:pt>
              </c:numCache>
            </c:numRef>
          </c:val>
        </c:ser>
        <c:axId val="53190016"/>
        <c:axId val="53208192"/>
      </c:barChart>
      <c:catAx>
        <c:axId val="53190016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53208192"/>
        <c:crosses val="autoZero"/>
        <c:auto val="1"/>
        <c:lblAlgn val="ctr"/>
        <c:lblOffset val="100"/>
      </c:catAx>
      <c:valAx>
        <c:axId val="53208192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sz="1200" b="0"/>
            </a:pPr>
            <a:endParaRPr lang="ru-RU"/>
          </a:p>
        </c:txPr>
        <c:crossAx val="53190016"/>
        <c:crosses val="autoZero"/>
        <c:crossBetween val="between"/>
      </c:valAx>
    </c:plotArea>
    <c:plotVisOnly val="1"/>
    <c:dispBlanksAs val="gap"/>
  </c:chart>
  <c:externalData r:id="rId1"/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18"/>
  <c:chart>
    <c:plotArea>
      <c:layout>
        <c:manualLayout>
          <c:layoutTarget val="inner"/>
          <c:xMode val="edge"/>
          <c:yMode val="edge"/>
          <c:x val="0.18263733740964094"/>
          <c:y val="3.1392256222178672E-2"/>
          <c:w val="0.70291983728365848"/>
          <c:h val="0.93721595416071735"/>
        </c:manualLayout>
      </c:layout>
      <c:pieChart>
        <c:varyColors val="1"/>
        <c:ser>
          <c:idx val="0"/>
          <c:order val="0"/>
          <c:dLbls>
            <c:dLbl>
              <c:idx val="0"/>
              <c:layout>
                <c:manualLayout>
                  <c:x val="0.2490747117748176"/>
                  <c:y val="-0.24760771578151683"/>
                </c:manualLayout>
              </c:layout>
              <c:showPercent val="1"/>
            </c:dLbl>
            <c:txPr>
              <a:bodyPr/>
              <a:lstStyle/>
              <a:p>
                <a:pPr>
                  <a:defRPr sz="14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Percent val="1"/>
          </c:dLbls>
          <c:val>
            <c:numRef>
              <c:f>'фин помощь'!$C$14:$C$15</c:f>
              <c:numCache>
                <c:formatCode>General</c:formatCode>
                <c:ptCount val="2"/>
                <c:pt idx="0">
                  <c:v>35155.4</c:v>
                </c:pt>
                <c:pt idx="1">
                  <c:v>25256</c:v>
                </c:pt>
              </c:numCache>
            </c:numRef>
          </c:val>
        </c:ser>
        <c:dLbls>
          <c:showPercent val="1"/>
        </c:dLbls>
        <c:firstSliceAng val="120"/>
      </c:pieChart>
      <c:spPr>
        <a:noFill/>
        <a:ln w="25400">
          <a:noFill/>
        </a:ln>
        <a:effectLst>
          <a:outerShdw sx="1000" sy="1000" algn="ctr" rotWithShape="0">
            <a:srgbClr val="000000"/>
          </a:outerShdw>
        </a:effectLst>
      </c:spPr>
    </c:plotArea>
    <c:plotVisOnly val="1"/>
    <c:dispBlanksAs val="zero"/>
  </c:chart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6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B4A9C71-5243-4375-98C7-BA189146832B}" type="doc">
      <dgm:prSet loTypeId="urn:microsoft.com/office/officeart/2005/8/layout/radial5" loCatId="relationship" qsTypeId="urn:microsoft.com/office/officeart/2005/8/quickstyle/3d1" qsCatId="3D" csTypeId="urn:microsoft.com/office/officeart/2005/8/colors/colorful1#6" csCatId="colorful" phldr="1"/>
      <dgm:spPr/>
      <dgm:t>
        <a:bodyPr/>
        <a:lstStyle/>
        <a:p>
          <a:endParaRPr lang="ru-RU"/>
        </a:p>
      </dgm:t>
    </dgm:pt>
    <dgm:pt modelId="{6F647F05-65E5-443B-9310-4AF895EEC1B0}">
      <dgm:prSet phldrT="[Текст]" custT="1"/>
      <dgm:spPr/>
      <dgm:t>
        <a:bodyPr/>
        <a:lstStyle/>
        <a:p>
          <a:pPr algn="ctr"/>
          <a:r>
            <a:rPr lang="ru-RU" sz="1400" b="1" i="1" dirty="0" smtClean="0">
              <a:latin typeface="Times New Roman" pitchFamily="18" charset="0"/>
              <a:cs typeface="Times New Roman" pitchFamily="18" charset="0"/>
            </a:rPr>
            <a:t>Расходы бюджета – это выплачиваемые из бюджета денежные средства, за исключением средств, являющихся источниками финансирования дефицита бюджета</a:t>
          </a:r>
          <a:endParaRPr lang="ru-RU" sz="1400" b="1" i="1" dirty="0">
            <a:latin typeface="Times New Roman" pitchFamily="18" charset="0"/>
            <a:cs typeface="Times New Roman" pitchFamily="18" charset="0"/>
          </a:endParaRPr>
        </a:p>
      </dgm:t>
    </dgm:pt>
    <dgm:pt modelId="{75BFC95B-EA58-4583-BC2B-08582B3ED8DC}" type="parTrans" cxnId="{F280695C-BCD4-44D5-BD42-7B1024E9C69E}">
      <dgm:prSet/>
      <dgm:spPr/>
      <dgm:t>
        <a:bodyPr/>
        <a:lstStyle/>
        <a:p>
          <a:endParaRPr lang="ru-RU"/>
        </a:p>
      </dgm:t>
    </dgm:pt>
    <dgm:pt modelId="{FCC559A8-CB2E-461F-864E-CCB99C0FD9A4}" type="sibTrans" cxnId="{F280695C-BCD4-44D5-BD42-7B1024E9C69E}">
      <dgm:prSet/>
      <dgm:spPr/>
      <dgm:t>
        <a:bodyPr/>
        <a:lstStyle/>
        <a:p>
          <a:endParaRPr lang="ru-RU"/>
        </a:p>
      </dgm:t>
    </dgm:pt>
    <dgm:pt modelId="{3BA0FA79-0F0A-4F39-8C6F-85BF113366C3}">
      <dgm:prSet phldrT="[Текст]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 dirty="0" smtClean="0"/>
        </a:p>
        <a:p>
          <a:endParaRPr lang="ru-RU" dirty="0"/>
        </a:p>
      </dgm:t>
    </dgm:pt>
    <dgm:pt modelId="{66E51CD7-05D6-4658-BDAA-92C6F3E19708}" type="parTrans" cxnId="{4A189105-0239-4451-ACE0-D31E9CBF66B8}">
      <dgm:prSet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/>
        </a:p>
      </dgm:t>
    </dgm:pt>
    <dgm:pt modelId="{3F86135B-3CC7-4CEB-B411-92453A9354E3}" type="sibTrans" cxnId="{4A189105-0239-4451-ACE0-D31E9CBF66B8}">
      <dgm:prSet/>
      <dgm:spPr/>
      <dgm:t>
        <a:bodyPr/>
        <a:lstStyle/>
        <a:p>
          <a:endParaRPr lang="ru-RU"/>
        </a:p>
      </dgm:t>
    </dgm:pt>
    <dgm:pt modelId="{420BA717-63F2-4ED1-9193-BDF0AD7BC7EB}">
      <dgm:prSet phldrT="[Текст]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 dirty="0"/>
        </a:p>
      </dgm:t>
    </dgm:pt>
    <dgm:pt modelId="{A8FC0520-4E1C-47C9-9459-5A566E2A3269}" type="parTrans" cxnId="{420E5929-73A4-4A38-8264-96367E09F888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endParaRPr lang="ru-RU"/>
        </a:p>
      </dgm:t>
    </dgm:pt>
    <dgm:pt modelId="{93B10FAD-F9FB-447F-AB26-67CC3C3A8B52}" type="sibTrans" cxnId="{420E5929-73A4-4A38-8264-96367E09F888}">
      <dgm:prSet/>
      <dgm:spPr/>
      <dgm:t>
        <a:bodyPr/>
        <a:lstStyle/>
        <a:p>
          <a:endParaRPr lang="ru-RU"/>
        </a:p>
      </dgm:t>
    </dgm:pt>
    <dgm:pt modelId="{AA0A2BD5-A368-4F17-8E9D-23F1FC377812}">
      <dgm:prSet phldrT="[Текст]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 dirty="0"/>
        </a:p>
      </dgm:t>
    </dgm:pt>
    <dgm:pt modelId="{6598F354-400C-439C-BDD5-729D663E252E}" type="parTrans" cxnId="{48ECD170-E6C5-489E-A263-20CC615C17AB}">
      <dgm:prSet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/>
        </a:p>
      </dgm:t>
    </dgm:pt>
    <dgm:pt modelId="{0A69E1AC-CA25-4F66-967D-B64CF01B740F}" type="sibTrans" cxnId="{48ECD170-E6C5-489E-A263-20CC615C17AB}">
      <dgm:prSet/>
      <dgm:spPr/>
      <dgm:t>
        <a:bodyPr/>
        <a:lstStyle/>
        <a:p>
          <a:endParaRPr lang="ru-RU"/>
        </a:p>
      </dgm:t>
    </dgm:pt>
    <dgm:pt modelId="{D78F1D4C-A2EF-4C56-940B-FB3F18A7298D}">
      <dgm:prSet phldrT="[Текст]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 dirty="0"/>
        </a:p>
      </dgm:t>
    </dgm:pt>
    <dgm:pt modelId="{3B6B2775-EA0D-4CA6-A4A3-0187E341F68C}" type="sibTrans" cxnId="{A00878C0-A87A-42B9-83D7-EE8880E34935}">
      <dgm:prSet/>
      <dgm:spPr/>
      <dgm:t>
        <a:bodyPr/>
        <a:lstStyle/>
        <a:p>
          <a:endParaRPr lang="ru-RU"/>
        </a:p>
      </dgm:t>
    </dgm:pt>
    <dgm:pt modelId="{08170AFC-8E89-4179-A96D-636AFFD8C3F3}" type="parTrans" cxnId="{A00878C0-A87A-42B9-83D7-EE8880E34935}">
      <dgm:prSet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/>
        </a:p>
      </dgm:t>
    </dgm:pt>
    <dgm:pt modelId="{62E153EB-408C-4CB3-B6CA-2A439518E14B}">
      <dgm:prSet phldrT="[Текст]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 dirty="0"/>
        </a:p>
      </dgm:t>
    </dgm:pt>
    <dgm:pt modelId="{69F9F7AF-4DAB-4B6C-A26F-22C945FB8A80}" type="sibTrans" cxnId="{54059384-7D56-4783-9E6B-CB7051B26B45}">
      <dgm:prSet/>
      <dgm:spPr/>
      <dgm:t>
        <a:bodyPr/>
        <a:lstStyle/>
        <a:p>
          <a:endParaRPr lang="ru-RU"/>
        </a:p>
      </dgm:t>
    </dgm:pt>
    <dgm:pt modelId="{77DF95E1-3397-43CE-99EF-E82D1E9B2066}" type="parTrans" cxnId="{54059384-7D56-4783-9E6B-CB7051B26B45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endParaRPr lang="ru-RU"/>
        </a:p>
      </dgm:t>
    </dgm:pt>
    <dgm:pt modelId="{9F96D360-CB55-48DB-9778-BF90DCE1129E}">
      <dgm:prSet phldrT="[Текст]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 dirty="0"/>
        </a:p>
      </dgm:t>
    </dgm:pt>
    <dgm:pt modelId="{286A4893-ECEC-4EFE-BAC3-3F1C84511E21}" type="sibTrans" cxnId="{ABB8D3AC-32ED-44B8-98D1-601987ACC1D1}">
      <dgm:prSet/>
      <dgm:spPr/>
      <dgm:t>
        <a:bodyPr/>
        <a:lstStyle/>
        <a:p>
          <a:endParaRPr lang="ru-RU"/>
        </a:p>
      </dgm:t>
    </dgm:pt>
    <dgm:pt modelId="{BC4B6763-2F33-4CCB-B9CC-377BBD0F0800}" type="parTrans" cxnId="{ABB8D3AC-32ED-44B8-98D1-601987ACC1D1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endParaRPr lang="ru-RU">
            <a:solidFill>
              <a:srgbClr val="00B0F0"/>
            </a:solidFill>
          </a:endParaRPr>
        </a:p>
      </dgm:t>
    </dgm:pt>
    <dgm:pt modelId="{D2A69AB7-A0A6-4501-95CD-2902A3384DE3}">
      <dgm:prSet phldrT="[Текст]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 dirty="0"/>
        </a:p>
      </dgm:t>
    </dgm:pt>
    <dgm:pt modelId="{B4AB27D7-F679-4C2F-B351-354C992C8F30}" type="sibTrans" cxnId="{BDBC8127-C9A5-4636-AF0A-79E42F53D923}">
      <dgm:prSet/>
      <dgm:spPr/>
      <dgm:t>
        <a:bodyPr/>
        <a:lstStyle/>
        <a:p>
          <a:endParaRPr lang="ru-RU"/>
        </a:p>
      </dgm:t>
    </dgm:pt>
    <dgm:pt modelId="{9DEE7B50-C1CB-48D2-999B-DF1098A88396}" type="parTrans" cxnId="{BDBC8127-C9A5-4636-AF0A-79E42F53D923}">
      <dgm:prSet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/>
        </a:p>
      </dgm:t>
    </dgm:pt>
    <dgm:pt modelId="{637E412C-91EE-486E-8354-15F2384BE3EA}">
      <dgm:prSet phldrT="[Текст]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 dirty="0"/>
        </a:p>
      </dgm:t>
    </dgm:pt>
    <dgm:pt modelId="{C021BE46-16AF-4372-B2A0-67875E2C82CF}" type="parTrans" cxnId="{EA60BD94-54CE-450D-A117-19A3057D3DE3}">
      <dgm:prSet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/>
        </a:p>
      </dgm:t>
    </dgm:pt>
    <dgm:pt modelId="{6923DAD3-03A3-4184-9D76-6CCF9386A60A}" type="sibTrans" cxnId="{EA60BD94-54CE-450D-A117-19A3057D3DE3}">
      <dgm:prSet/>
      <dgm:spPr/>
      <dgm:t>
        <a:bodyPr/>
        <a:lstStyle/>
        <a:p>
          <a:endParaRPr lang="ru-RU"/>
        </a:p>
      </dgm:t>
    </dgm:pt>
    <dgm:pt modelId="{D63A74EC-A1EC-4823-AB28-835C2DE63D58}">
      <dgm:prSet phldrT="[Текст]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 dirty="0"/>
        </a:p>
      </dgm:t>
    </dgm:pt>
    <dgm:pt modelId="{8D513BD1-7137-4BB2-A1F4-1B02EFB0F34F}" type="parTrans" cxnId="{A5BC18A6-1C74-45AC-A35E-DB57538BF8E8}">
      <dgm:prSet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/>
        </a:p>
      </dgm:t>
    </dgm:pt>
    <dgm:pt modelId="{791BBDCE-20BF-42D5-A05C-65C02968CEA7}" type="sibTrans" cxnId="{A5BC18A6-1C74-45AC-A35E-DB57538BF8E8}">
      <dgm:prSet/>
      <dgm:spPr/>
      <dgm:t>
        <a:bodyPr/>
        <a:lstStyle/>
        <a:p>
          <a:endParaRPr lang="ru-RU"/>
        </a:p>
      </dgm:t>
    </dgm:pt>
    <dgm:pt modelId="{45744066-B02E-4576-A7F1-E2464C0E1366}">
      <dgm:prSet phldrT="[Текст]"/>
      <dgm:spPr/>
      <dgm:t>
        <a:bodyPr/>
        <a:lstStyle/>
        <a:p>
          <a:endParaRPr lang="ru-RU" dirty="0"/>
        </a:p>
      </dgm:t>
    </dgm:pt>
    <dgm:pt modelId="{0677F5B0-6215-44F3-BDE3-BB79C72F21B8}" type="parTrans" cxnId="{22EC0AB5-9012-4936-BE1B-AF6CC7AEDCDB}">
      <dgm:prSet custScaleX="131984" custLinFactNeighborX="57500" custLinFactNeighborY="6492"/>
      <dgm:spPr/>
      <dgm:t>
        <a:bodyPr/>
        <a:lstStyle/>
        <a:p>
          <a:endParaRPr lang="ru-RU"/>
        </a:p>
      </dgm:t>
    </dgm:pt>
    <dgm:pt modelId="{BC236EC9-8B41-443E-BEDA-2F2BE533A095}" type="sibTrans" cxnId="{22EC0AB5-9012-4936-BE1B-AF6CC7AEDCDB}">
      <dgm:prSet/>
      <dgm:spPr/>
      <dgm:t>
        <a:bodyPr/>
        <a:lstStyle/>
        <a:p>
          <a:endParaRPr lang="ru-RU"/>
        </a:p>
      </dgm:t>
    </dgm:pt>
    <dgm:pt modelId="{9C91FA12-AC62-4A52-92E6-5E87EAE28BF6}">
      <dgm:prSet phldrT="[Текст]"/>
      <dgm:spPr/>
      <dgm:t>
        <a:bodyPr/>
        <a:lstStyle/>
        <a:p>
          <a:endParaRPr lang="ru-RU" dirty="0"/>
        </a:p>
      </dgm:t>
    </dgm:pt>
    <dgm:pt modelId="{0EFC1585-8944-4D09-8DCC-075604E1DAB7}" type="parTrans" cxnId="{AC09677F-9062-421F-BB43-4AC0612AEA44}">
      <dgm:prSet/>
      <dgm:spPr/>
      <dgm:t>
        <a:bodyPr/>
        <a:lstStyle/>
        <a:p>
          <a:endParaRPr lang="ru-RU"/>
        </a:p>
      </dgm:t>
    </dgm:pt>
    <dgm:pt modelId="{DF7A1295-DB09-4F60-BE2B-256F67B784CD}" type="sibTrans" cxnId="{AC09677F-9062-421F-BB43-4AC0612AEA44}">
      <dgm:prSet/>
      <dgm:spPr/>
      <dgm:t>
        <a:bodyPr/>
        <a:lstStyle/>
        <a:p>
          <a:endParaRPr lang="ru-RU"/>
        </a:p>
      </dgm:t>
    </dgm:pt>
    <dgm:pt modelId="{5BF636BB-5DDB-443B-BF03-7A764813EFC9}">
      <dgm:prSet phldrT="[Текст]"/>
      <dgm:spPr/>
      <dgm:t>
        <a:bodyPr/>
        <a:lstStyle/>
        <a:p>
          <a:endParaRPr lang="ru-RU" dirty="0"/>
        </a:p>
      </dgm:t>
    </dgm:pt>
    <dgm:pt modelId="{ECBC13CB-0E4B-4202-AAA0-8D11A0067FDC}" type="parTrans" cxnId="{71FA8F34-8092-4517-887C-26050E9F2A90}">
      <dgm:prSet/>
      <dgm:spPr/>
      <dgm:t>
        <a:bodyPr/>
        <a:lstStyle/>
        <a:p>
          <a:endParaRPr lang="ru-RU"/>
        </a:p>
      </dgm:t>
    </dgm:pt>
    <dgm:pt modelId="{E28794F7-086C-4C94-AB2B-831CC1639D1F}" type="sibTrans" cxnId="{71FA8F34-8092-4517-887C-26050E9F2A90}">
      <dgm:prSet/>
      <dgm:spPr/>
      <dgm:t>
        <a:bodyPr/>
        <a:lstStyle/>
        <a:p>
          <a:endParaRPr lang="ru-RU"/>
        </a:p>
      </dgm:t>
    </dgm:pt>
    <dgm:pt modelId="{B0A1EC5B-815C-4425-973C-68029EF41D7F}">
      <dgm:prSet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/>
        </a:p>
      </dgm:t>
    </dgm:pt>
    <dgm:pt modelId="{DC5D5739-3654-4815-83B1-177EAF0BDD25}" type="parTrans" cxnId="{580A3158-E80C-4C86-8105-5AE393BA664B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endParaRPr lang="ru-RU"/>
        </a:p>
      </dgm:t>
    </dgm:pt>
    <dgm:pt modelId="{AA1BE4F7-E012-4997-ADED-902B244BA27E}" type="sibTrans" cxnId="{580A3158-E80C-4C86-8105-5AE393BA664B}">
      <dgm:prSet/>
      <dgm:spPr/>
      <dgm:t>
        <a:bodyPr/>
        <a:lstStyle/>
        <a:p>
          <a:endParaRPr lang="ru-RU"/>
        </a:p>
      </dgm:t>
    </dgm:pt>
    <dgm:pt modelId="{C35BFE0D-8D40-49C7-84A0-D02CDA978B8B}">
      <dgm:prSet phldrT="[Текст]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 dirty="0"/>
        </a:p>
      </dgm:t>
    </dgm:pt>
    <dgm:pt modelId="{32A91E05-862A-476E-8C90-5D9C83A7BD2B}" type="parTrans" cxnId="{A9FD25EB-6056-4200-A1EC-1866E2BB1080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endParaRPr lang="ru-RU"/>
        </a:p>
      </dgm:t>
    </dgm:pt>
    <dgm:pt modelId="{CFA0926F-5890-43B8-94D6-CB7F1D59C669}" type="sibTrans" cxnId="{A9FD25EB-6056-4200-A1EC-1866E2BB1080}">
      <dgm:prSet/>
      <dgm:spPr/>
      <dgm:t>
        <a:bodyPr/>
        <a:lstStyle/>
        <a:p>
          <a:endParaRPr lang="ru-RU"/>
        </a:p>
      </dgm:t>
    </dgm:pt>
    <dgm:pt modelId="{4B1A8440-411B-4A5D-AFC7-3583C59ADD0E}">
      <dgm:prSet phldrT="[Текст]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 dirty="0"/>
        </a:p>
      </dgm:t>
    </dgm:pt>
    <dgm:pt modelId="{0D0679BE-35CF-4C4A-B8A9-7CB6E4D6163D}" type="sibTrans" cxnId="{C76B1FDD-1515-4548-A84A-CDE5C2B70761}">
      <dgm:prSet/>
      <dgm:spPr/>
      <dgm:t>
        <a:bodyPr/>
        <a:lstStyle/>
        <a:p>
          <a:endParaRPr lang="ru-RU"/>
        </a:p>
      </dgm:t>
    </dgm:pt>
    <dgm:pt modelId="{082CE592-953F-441B-B0C2-F864433A8493}" type="parTrans" cxnId="{C76B1FDD-1515-4548-A84A-CDE5C2B70761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endParaRPr lang="ru-RU"/>
        </a:p>
      </dgm:t>
    </dgm:pt>
    <dgm:pt modelId="{4E037BB9-0FBE-485B-9D96-CA97E236F16F}">
      <dgm:prSet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/>
        </a:p>
      </dgm:t>
    </dgm:pt>
    <dgm:pt modelId="{1BC0C76F-59B3-4CB2-A81C-773F8BFBB2D1}" type="parTrans" cxnId="{30BC86BE-C78E-4BDF-A18F-EC67709D7EF3}">
      <dgm:prSet/>
      <dgm:spPr/>
      <dgm:t>
        <a:bodyPr/>
        <a:lstStyle/>
        <a:p>
          <a:endParaRPr lang="ru-RU"/>
        </a:p>
      </dgm:t>
    </dgm:pt>
    <dgm:pt modelId="{661EBCA7-E4FC-4670-AE0C-E6651D40875B}" type="sibTrans" cxnId="{30BC86BE-C78E-4BDF-A18F-EC67709D7EF3}">
      <dgm:prSet/>
      <dgm:spPr/>
      <dgm:t>
        <a:bodyPr/>
        <a:lstStyle/>
        <a:p>
          <a:endParaRPr lang="ru-RU"/>
        </a:p>
      </dgm:t>
    </dgm:pt>
    <dgm:pt modelId="{8B82EA68-B59A-424E-9756-C221A13DB47F}" type="pres">
      <dgm:prSet presAssocID="{6B4A9C71-5243-4375-98C7-BA189146832B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D72E44C-8498-48F8-9652-E5DD6AC5818D}" type="pres">
      <dgm:prSet presAssocID="{6F647F05-65E5-443B-9310-4AF895EEC1B0}" presName="centerShape" presStyleLbl="node0" presStyleIdx="0" presStyleCnt="1" custScaleX="211958" custScaleY="179647" custLinFactNeighborX="-1450" custLinFactNeighborY="-8146"/>
      <dgm:spPr/>
      <dgm:t>
        <a:bodyPr/>
        <a:lstStyle/>
        <a:p>
          <a:endParaRPr lang="ru-RU"/>
        </a:p>
      </dgm:t>
    </dgm:pt>
    <dgm:pt modelId="{4731EA70-1FA8-49F5-A6BF-4AE9CB97C303}" type="pres">
      <dgm:prSet presAssocID="{8D513BD1-7137-4BB2-A1F4-1B02EFB0F34F}" presName="parTrans" presStyleLbl="sibTrans2D1" presStyleIdx="0" presStyleCnt="12"/>
      <dgm:spPr/>
      <dgm:t>
        <a:bodyPr/>
        <a:lstStyle/>
        <a:p>
          <a:endParaRPr lang="ru-RU"/>
        </a:p>
      </dgm:t>
    </dgm:pt>
    <dgm:pt modelId="{8D15C70B-27DC-4BC4-8B54-1A6B8CC1DBC1}" type="pres">
      <dgm:prSet presAssocID="{8D513BD1-7137-4BB2-A1F4-1B02EFB0F34F}" presName="connectorText" presStyleLbl="sibTrans2D1" presStyleIdx="0" presStyleCnt="12"/>
      <dgm:spPr/>
      <dgm:t>
        <a:bodyPr/>
        <a:lstStyle/>
        <a:p>
          <a:endParaRPr lang="ru-RU"/>
        </a:p>
      </dgm:t>
    </dgm:pt>
    <dgm:pt modelId="{E2EC1D87-F728-458A-8AB1-7A3D78F9D25E}" type="pres">
      <dgm:prSet presAssocID="{D63A74EC-A1EC-4823-AB28-835C2DE63D58}" presName="node" presStyleLbl="node1" presStyleIdx="0" presStyleCnt="12" custScaleX="95235" custScaleY="86332" custRadScaleRad="99182" custRadScaleInc="10707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AB02449-4EBC-4302-B256-364ED94D6C2F}" type="pres">
      <dgm:prSet presAssocID="{DC5D5739-3654-4815-83B1-177EAF0BDD25}" presName="parTrans" presStyleLbl="sibTrans2D1" presStyleIdx="1" presStyleCnt="12"/>
      <dgm:spPr/>
      <dgm:t>
        <a:bodyPr/>
        <a:lstStyle/>
        <a:p>
          <a:endParaRPr lang="ru-RU"/>
        </a:p>
      </dgm:t>
    </dgm:pt>
    <dgm:pt modelId="{FE506610-9E90-41A7-A422-EB70C350B050}" type="pres">
      <dgm:prSet presAssocID="{DC5D5739-3654-4815-83B1-177EAF0BDD25}" presName="connectorText" presStyleLbl="sibTrans2D1" presStyleIdx="1" presStyleCnt="12"/>
      <dgm:spPr/>
      <dgm:t>
        <a:bodyPr/>
        <a:lstStyle/>
        <a:p>
          <a:endParaRPr lang="ru-RU"/>
        </a:p>
      </dgm:t>
    </dgm:pt>
    <dgm:pt modelId="{790C8D0D-7FCC-415C-91A5-F97C81F47FA6}" type="pres">
      <dgm:prSet presAssocID="{B0A1EC5B-815C-4425-973C-68029EF41D7F}" presName="node" presStyleLbl="node1" presStyleIdx="1" presStyleCnt="12" custRadScaleRad="105713" custRadScaleInc="7158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E222DD-64BD-4A89-BBB9-2B80D8318D4A}" type="pres">
      <dgm:prSet presAssocID="{082CE592-953F-441B-B0C2-F864433A8493}" presName="parTrans" presStyleLbl="sibTrans2D1" presStyleIdx="2" presStyleCnt="12" custScaleX="131984" custLinFactNeighborX="-10052" custLinFactNeighborY="3100"/>
      <dgm:spPr/>
      <dgm:t>
        <a:bodyPr/>
        <a:lstStyle/>
        <a:p>
          <a:endParaRPr lang="ru-RU"/>
        </a:p>
      </dgm:t>
    </dgm:pt>
    <dgm:pt modelId="{839DF450-14DD-4280-9AEE-DA73938E9B9D}" type="pres">
      <dgm:prSet presAssocID="{082CE592-953F-441B-B0C2-F864433A8493}" presName="connectorText" presStyleLbl="sibTrans2D1" presStyleIdx="2" presStyleCnt="12"/>
      <dgm:spPr/>
      <dgm:t>
        <a:bodyPr/>
        <a:lstStyle/>
        <a:p>
          <a:endParaRPr lang="ru-RU"/>
        </a:p>
      </dgm:t>
    </dgm:pt>
    <dgm:pt modelId="{73BC26A8-8D0F-45E6-9E3B-37EADD227262}" type="pres">
      <dgm:prSet presAssocID="{4B1A8440-411B-4A5D-AFC7-3583C59ADD0E}" presName="node" presStyleLbl="node1" presStyleIdx="2" presStyleCnt="12" custScaleX="105031" custScaleY="104463" custRadScaleRad="89449" custRadScaleInc="2486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F93DE9-E67A-4CE1-BC6B-5C458B1137B0}" type="pres">
      <dgm:prSet presAssocID="{C021BE46-16AF-4372-B2A0-67875E2C82CF}" presName="parTrans" presStyleLbl="sibTrans2D1" presStyleIdx="3" presStyleCnt="12"/>
      <dgm:spPr/>
      <dgm:t>
        <a:bodyPr/>
        <a:lstStyle/>
        <a:p>
          <a:endParaRPr lang="ru-RU"/>
        </a:p>
      </dgm:t>
    </dgm:pt>
    <dgm:pt modelId="{DA660ED5-C4B7-4208-928A-B8DD66837486}" type="pres">
      <dgm:prSet presAssocID="{C021BE46-16AF-4372-B2A0-67875E2C82CF}" presName="connectorText" presStyleLbl="sibTrans2D1" presStyleIdx="3" presStyleCnt="12"/>
      <dgm:spPr/>
      <dgm:t>
        <a:bodyPr/>
        <a:lstStyle/>
        <a:p>
          <a:endParaRPr lang="ru-RU"/>
        </a:p>
      </dgm:t>
    </dgm:pt>
    <dgm:pt modelId="{D8B200F5-4D07-49B2-A587-C2FE6CEC49F8}" type="pres">
      <dgm:prSet presAssocID="{637E412C-91EE-486E-8354-15F2384BE3EA}" presName="node" presStyleLbl="node1" presStyleIdx="3" presStyleCnt="12" custRadScaleRad="96208" custRadScaleInc="-1616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7EAB10C-E176-4610-B2C6-BE8F83AD0F9B}" type="pres">
      <dgm:prSet presAssocID="{A8FC0520-4E1C-47C9-9459-5A566E2A3269}" presName="parTrans" presStyleLbl="sibTrans2D1" presStyleIdx="4" presStyleCnt="12"/>
      <dgm:spPr/>
      <dgm:t>
        <a:bodyPr/>
        <a:lstStyle/>
        <a:p>
          <a:endParaRPr lang="ru-RU"/>
        </a:p>
      </dgm:t>
    </dgm:pt>
    <dgm:pt modelId="{47F0322C-5978-482D-A409-1280E22C6D82}" type="pres">
      <dgm:prSet presAssocID="{A8FC0520-4E1C-47C9-9459-5A566E2A3269}" presName="connectorText" presStyleLbl="sibTrans2D1" presStyleIdx="4" presStyleCnt="12"/>
      <dgm:spPr/>
      <dgm:t>
        <a:bodyPr/>
        <a:lstStyle/>
        <a:p>
          <a:endParaRPr lang="ru-RU"/>
        </a:p>
      </dgm:t>
    </dgm:pt>
    <dgm:pt modelId="{FFE63D16-C443-42C8-BB30-4CA61876A647}" type="pres">
      <dgm:prSet presAssocID="{420BA717-63F2-4ED1-9193-BDF0AD7BC7EB}" presName="node" presStyleLbl="node1" presStyleIdx="4" presStyleCnt="12" custRadScaleRad="69339" custRadScaleInc="29386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A950D33-9BD9-4D37-A533-789F5554AFB5}" type="pres">
      <dgm:prSet presAssocID="{6598F354-400C-439C-BDD5-729D663E252E}" presName="parTrans" presStyleLbl="sibTrans2D1" presStyleIdx="5" presStyleCnt="12"/>
      <dgm:spPr/>
      <dgm:t>
        <a:bodyPr/>
        <a:lstStyle/>
        <a:p>
          <a:endParaRPr lang="ru-RU"/>
        </a:p>
      </dgm:t>
    </dgm:pt>
    <dgm:pt modelId="{F326903B-AF5C-41D9-A950-9DE60C069BDF}" type="pres">
      <dgm:prSet presAssocID="{6598F354-400C-439C-BDD5-729D663E252E}" presName="connectorText" presStyleLbl="sibTrans2D1" presStyleIdx="5" presStyleCnt="12"/>
      <dgm:spPr/>
      <dgm:t>
        <a:bodyPr/>
        <a:lstStyle/>
        <a:p>
          <a:endParaRPr lang="ru-RU"/>
        </a:p>
      </dgm:t>
    </dgm:pt>
    <dgm:pt modelId="{EB1C3899-7B42-47CD-912B-DD035472498D}" type="pres">
      <dgm:prSet presAssocID="{AA0A2BD5-A368-4F17-8E9D-23F1FC377812}" presName="node" presStyleLbl="node1" presStyleIdx="5" presStyleCnt="12" custRadScaleRad="76503" custRadScaleInc="-14130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5553CB-2478-4421-B002-5FA728364A78}" type="pres">
      <dgm:prSet presAssocID="{9DEE7B50-C1CB-48D2-999B-DF1098A88396}" presName="parTrans" presStyleLbl="sibTrans2D1" presStyleIdx="6" presStyleCnt="12" custScaleX="138492"/>
      <dgm:spPr/>
      <dgm:t>
        <a:bodyPr/>
        <a:lstStyle/>
        <a:p>
          <a:endParaRPr lang="ru-RU"/>
        </a:p>
      </dgm:t>
    </dgm:pt>
    <dgm:pt modelId="{881BA4B6-6173-4BE7-ACB0-127409627ABA}" type="pres">
      <dgm:prSet presAssocID="{9DEE7B50-C1CB-48D2-999B-DF1098A88396}" presName="connectorText" presStyleLbl="sibTrans2D1" presStyleIdx="6" presStyleCnt="12"/>
      <dgm:spPr/>
      <dgm:t>
        <a:bodyPr/>
        <a:lstStyle/>
        <a:p>
          <a:endParaRPr lang="ru-RU"/>
        </a:p>
      </dgm:t>
    </dgm:pt>
    <dgm:pt modelId="{FED909B6-8F19-4D98-AAC2-EBEEF4830C2B}" type="pres">
      <dgm:prSet presAssocID="{D2A69AB7-A0A6-4501-95CD-2902A3384DE3}" presName="node" presStyleLbl="node1" presStyleIdx="6" presStyleCnt="12" custRadScaleRad="71107" custRadScaleInc="13551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B7EB92-DF16-476D-BB87-6C0D26E26F61}" type="pres">
      <dgm:prSet presAssocID="{BC4B6763-2F33-4CCB-B9CC-377BBD0F0800}" presName="parTrans" presStyleLbl="sibTrans2D1" presStyleIdx="7" presStyleCnt="12"/>
      <dgm:spPr/>
      <dgm:t>
        <a:bodyPr/>
        <a:lstStyle/>
        <a:p>
          <a:endParaRPr lang="ru-RU"/>
        </a:p>
      </dgm:t>
    </dgm:pt>
    <dgm:pt modelId="{E3A5A4EE-729B-477E-AEA8-7FC61FA6B941}" type="pres">
      <dgm:prSet presAssocID="{BC4B6763-2F33-4CCB-B9CC-377BBD0F0800}" presName="connectorText" presStyleLbl="sibTrans2D1" presStyleIdx="7" presStyleCnt="12"/>
      <dgm:spPr/>
      <dgm:t>
        <a:bodyPr/>
        <a:lstStyle/>
        <a:p>
          <a:endParaRPr lang="ru-RU"/>
        </a:p>
      </dgm:t>
    </dgm:pt>
    <dgm:pt modelId="{69EA0517-EDCB-4CEB-899F-D56DCF7B4404}" type="pres">
      <dgm:prSet presAssocID="{9F96D360-CB55-48DB-9778-BF90DCE1129E}" presName="node" presStyleLbl="node1" presStyleIdx="7" presStyleCnt="12" custRadScaleRad="97478" custRadScaleInc="92724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6C78620-3ECE-4B34-9A73-1D7C770EA3FB}" type="pres">
      <dgm:prSet presAssocID="{32A91E05-862A-476E-8C90-5D9C83A7BD2B}" presName="parTrans" presStyleLbl="sibTrans2D1" presStyleIdx="8" presStyleCnt="12"/>
      <dgm:spPr/>
      <dgm:t>
        <a:bodyPr/>
        <a:lstStyle/>
        <a:p>
          <a:endParaRPr lang="ru-RU"/>
        </a:p>
      </dgm:t>
    </dgm:pt>
    <dgm:pt modelId="{B2C5D6C6-7F34-4066-A2C1-3A1FA7BA6F70}" type="pres">
      <dgm:prSet presAssocID="{32A91E05-862A-476E-8C90-5D9C83A7BD2B}" presName="connectorText" presStyleLbl="sibTrans2D1" presStyleIdx="8" presStyleCnt="12"/>
      <dgm:spPr/>
      <dgm:t>
        <a:bodyPr/>
        <a:lstStyle/>
        <a:p>
          <a:endParaRPr lang="ru-RU"/>
        </a:p>
      </dgm:t>
    </dgm:pt>
    <dgm:pt modelId="{1E3E2163-F1EA-4E3B-9876-7601B98655DD}" type="pres">
      <dgm:prSet presAssocID="{C35BFE0D-8D40-49C7-84A0-D02CDA978B8B}" presName="node" presStyleLbl="node1" presStyleIdx="8" presStyleCnt="12" custRadScaleRad="84425" custRadScaleInc="-1376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035AEB-3A20-4DC3-9A60-032AB2743B03}" type="pres">
      <dgm:prSet presAssocID="{77DF95E1-3397-43CE-99EF-E82D1E9B2066}" presName="parTrans" presStyleLbl="sibTrans2D1" presStyleIdx="9" presStyleCnt="12"/>
      <dgm:spPr/>
      <dgm:t>
        <a:bodyPr/>
        <a:lstStyle/>
        <a:p>
          <a:endParaRPr lang="ru-RU"/>
        </a:p>
      </dgm:t>
    </dgm:pt>
    <dgm:pt modelId="{4273F29E-B93C-44D6-A671-FCDC77ED9BA3}" type="pres">
      <dgm:prSet presAssocID="{77DF95E1-3397-43CE-99EF-E82D1E9B2066}" presName="connectorText" presStyleLbl="sibTrans2D1" presStyleIdx="9" presStyleCnt="12"/>
      <dgm:spPr/>
      <dgm:t>
        <a:bodyPr/>
        <a:lstStyle/>
        <a:p>
          <a:endParaRPr lang="ru-RU"/>
        </a:p>
      </dgm:t>
    </dgm:pt>
    <dgm:pt modelId="{83F11675-07D9-406F-853D-13FD28BBB805}" type="pres">
      <dgm:prSet presAssocID="{62E153EB-408C-4CB3-B6CA-2A439518E14B}" presName="node" presStyleLbl="node1" presStyleIdx="9" presStyleCnt="12" custRadScaleRad="99927" custRadScaleInc="19519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27FC25-052B-426A-9E06-117E992234F6}" type="pres">
      <dgm:prSet presAssocID="{08170AFC-8E89-4179-A96D-636AFFD8C3F3}" presName="parTrans" presStyleLbl="sibTrans2D1" presStyleIdx="10" presStyleCnt="12"/>
      <dgm:spPr/>
      <dgm:t>
        <a:bodyPr/>
        <a:lstStyle/>
        <a:p>
          <a:endParaRPr lang="ru-RU"/>
        </a:p>
      </dgm:t>
    </dgm:pt>
    <dgm:pt modelId="{53D78D63-5F88-4163-9535-46A64127BD3A}" type="pres">
      <dgm:prSet presAssocID="{08170AFC-8E89-4179-A96D-636AFFD8C3F3}" presName="connectorText" presStyleLbl="sibTrans2D1" presStyleIdx="10" presStyleCnt="12"/>
      <dgm:spPr/>
      <dgm:t>
        <a:bodyPr/>
        <a:lstStyle/>
        <a:p>
          <a:endParaRPr lang="ru-RU"/>
        </a:p>
      </dgm:t>
    </dgm:pt>
    <dgm:pt modelId="{EDA34655-9131-4731-957F-5382F53A0660}" type="pres">
      <dgm:prSet presAssocID="{D78F1D4C-A2EF-4C56-940B-FB3F18A7298D}" presName="node" presStyleLbl="node1" presStyleIdx="10" presStyleCnt="12" custRadScaleRad="104609" custRadScaleInc="17087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3B84E4-4A31-43DB-B3BF-8E8EF2B79F2D}" type="pres">
      <dgm:prSet presAssocID="{66E51CD7-05D6-4658-BDAA-92C6F3E19708}" presName="parTrans" presStyleLbl="sibTrans2D1" presStyleIdx="11" presStyleCnt="12"/>
      <dgm:spPr/>
      <dgm:t>
        <a:bodyPr/>
        <a:lstStyle/>
        <a:p>
          <a:endParaRPr lang="ru-RU"/>
        </a:p>
      </dgm:t>
    </dgm:pt>
    <dgm:pt modelId="{C47D9E4B-AD47-4E79-B529-9B264E8F4F6B}" type="pres">
      <dgm:prSet presAssocID="{66E51CD7-05D6-4658-BDAA-92C6F3E19708}" presName="connectorText" presStyleLbl="sibTrans2D1" presStyleIdx="11" presStyleCnt="12"/>
      <dgm:spPr/>
      <dgm:t>
        <a:bodyPr/>
        <a:lstStyle/>
        <a:p>
          <a:endParaRPr lang="ru-RU"/>
        </a:p>
      </dgm:t>
    </dgm:pt>
    <dgm:pt modelId="{E0AC84DD-2093-416F-85DE-E547FE520660}" type="pres">
      <dgm:prSet presAssocID="{3BA0FA79-0F0A-4F39-8C6F-85BF113366C3}" presName="node" presStyleLbl="node1" presStyleIdx="11" presStyleCnt="12" custRadScaleRad="90306" custRadScaleInc="-39143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D298F8D-7730-4720-94EF-B08F939E41C7}" type="presOf" srcId="{BC4B6763-2F33-4CCB-B9CC-377BBD0F0800}" destId="{E3A5A4EE-729B-477E-AEA8-7FC61FA6B941}" srcOrd="1" destOrd="0" presId="urn:microsoft.com/office/officeart/2005/8/layout/radial5"/>
    <dgm:cxn modelId="{13A3C060-02C2-440C-8999-733ED30C8C7E}" type="presOf" srcId="{6B4A9C71-5243-4375-98C7-BA189146832B}" destId="{8B82EA68-B59A-424E-9756-C221A13DB47F}" srcOrd="0" destOrd="0" presId="urn:microsoft.com/office/officeart/2005/8/layout/radial5"/>
    <dgm:cxn modelId="{AC09677F-9062-421F-BB43-4AC0612AEA44}" srcId="{6B4A9C71-5243-4375-98C7-BA189146832B}" destId="{9C91FA12-AC62-4A52-92E6-5E87EAE28BF6}" srcOrd="2" destOrd="0" parTransId="{0EFC1585-8944-4D09-8DCC-075604E1DAB7}" sibTransId="{DF7A1295-DB09-4F60-BE2B-256F67B784CD}"/>
    <dgm:cxn modelId="{F280695C-BCD4-44D5-BD42-7B1024E9C69E}" srcId="{6B4A9C71-5243-4375-98C7-BA189146832B}" destId="{6F647F05-65E5-443B-9310-4AF895EEC1B0}" srcOrd="0" destOrd="0" parTransId="{75BFC95B-EA58-4583-BC2B-08582B3ED8DC}" sibTransId="{FCC559A8-CB2E-461F-864E-CCB99C0FD9A4}"/>
    <dgm:cxn modelId="{4A189105-0239-4451-ACE0-D31E9CBF66B8}" srcId="{6F647F05-65E5-443B-9310-4AF895EEC1B0}" destId="{3BA0FA79-0F0A-4F39-8C6F-85BF113366C3}" srcOrd="11" destOrd="0" parTransId="{66E51CD7-05D6-4658-BDAA-92C6F3E19708}" sibTransId="{3F86135B-3CC7-4CEB-B411-92453A9354E3}"/>
    <dgm:cxn modelId="{A00878C0-A87A-42B9-83D7-EE8880E34935}" srcId="{6F647F05-65E5-443B-9310-4AF895EEC1B0}" destId="{D78F1D4C-A2EF-4C56-940B-FB3F18A7298D}" srcOrd="10" destOrd="0" parTransId="{08170AFC-8E89-4179-A96D-636AFFD8C3F3}" sibTransId="{3B6B2775-EA0D-4CA6-A4A3-0187E341F68C}"/>
    <dgm:cxn modelId="{993E2A50-E631-4EC5-A161-67020F5A34D9}" type="presOf" srcId="{D2A69AB7-A0A6-4501-95CD-2902A3384DE3}" destId="{FED909B6-8F19-4D98-AAC2-EBEEF4830C2B}" srcOrd="0" destOrd="0" presId="urn:microsoft.com/office/officeart/2005/8/layout/radial5"/>
    <dgm:cxn modelId="{BDBC8127-C9A5-4636-AF0A-79E42F53D923}" srcId="{6F647F05-65E5-443B-9310-4AF895EEC1B0}" destId="{D2A69AB7-A0A6-4501-95CD-2902A3384DE3}" srcOrd="6" destOrd="0" parTransId="{9DEE7B50-C1CB-48D2-999B-DF1098A88396}" sibTransId="{B4AB27D7-F679-4C2F-B351-354C992C8F30}"/>
    <dgm:cxn modelId="{E7BE5A31-4107-4281-9F7B-A5141996E5C9}" type="presOf" srcId="{B0A1EC5B-815C-4425-973C-68029EF41D7F}" destId="{790C8D0D-7FCC-415C-91A5-F97C81F47FA6}" srcOrd="0" destOrd="0" presId="urn:microsoft.com/office/officeart/2005/8/layout/radial5"/>
    <dgm:cxn modelId="{82700FF3-5EF2-4556-B7CB-5EBE7BC8D130}" type="presOf" srcId="{C35BFE0D-8D40-49C7-84A0-D02CDA978B8B}" destId="{1E3E2163-F1EA-4E3B-9876-7601B98655DD}" srcOrd="0" destOrd="0" presId="urn:microsoft.com/office/officeart/2005/8/layout/radial5"/>
    <dgm:cxn modelId="{AF519C85-44F7-4E4D-AF80-8051405C3F98}" type="presOf" srcId="{3BA0FA79-0F0A-4F39-8C6F-85BF113366C3}" destId="{E0AC84DD-2093-416F-85DE-E547FE520660}" srcOrd="0" destOrd="0" presId="urn:microsoft.com/office/officeart/2005/8/layout/radial5"/>
    <dgm:cxn modelId="{AA9A52AA-5D6D-4ABC-8ACC-7EA59C750694}" type="presOf" srcId="{32A91E05-862A-476E-8C90-5D9C83A7BD2B}" destId="{F6C78620-3ECE-4B34-9A73-1D7C770EA3FB}" srcOrd="0" destOrd="0" presId="urn:microsoft.com/office/officeart/2005/8/layout/radial5"/>
    <dgm:cxn modelId="{52F6D51B-E8B4-48A5-929D-277E9CA65A91}" type="presOf" srcId="{8D513BD1-7137-4BB2-A1F4-1B02EFB0F34F}" destId="{4731EA70-1FA8-49F5-A6BF-4AE9CB97C303}" srcOrd="0" destOrd="0" presId="urn:microsoft.com/office/officeart/2005/8/layout/radial5"/>
    <dgm:cxn modelId="{773FC4FE-F49B-43D6-8994-46D6605CBA43}" type="presOf" srcId="{6598F354-400C-439C-BDD5-729D663E252E}" destId="{F326903B-AF5C-41D9-A950-9DE60C069BDF}" srcOrd="1" destOrd="0" presId="urn:microsoft.com/office/officeart/2005/8/layout/radial5"/>
    <dgm:cxn modelId="{EA60BD94-54CE-450D-A117-19A3057D3DE3}" srcId="{6F647F05-65E5-443B-9310-4AF895EEC1B0}" destId="{637E412C-91EE-486E-8354-15F2384BE3EA}" srcOrd="3" destOrd="0" parTransId="{C021BE46-16AF-4372-B2A0-67875E2C82CF}" sibTransId="{6923DAD3-03A3-4184-9D76-6CCF9386A60A}"/>
    <dgm:cxn modelId="{9728AA65-842C-43A2-8B30-A677AF8FB95F}" type="presOf" srcId="{8D513BD1-7137-4BB2-A1F4-1B02EFB0F34F}" destId="{8D15C70B-27DC-4BC4-8B54-1A6B8CC1DBC1}" srcOrd="1" destOrd="0" presId="urn:microsoft.com/office/officeart/2005/8/layout/radial5"/>
    <dgm:cxn modelId="{22EC0AB5-9012-4936-BE1B-AF6CC7AEDCDB}" srcId="{6B4A9C71-5243-4375-98C7-BA189146832B}" destId="{45744066-B02E-4576-A7F1-E2464C0E1366}" srcOrd="1" destOrd="0" parTransId="{0677F5B0-6215-44F3-BDE3-BB79C72F21B8}" sibTransId="{BC236EC9-8B41-443E-BEDA-2F2BE533A095}"/>
    <dgm:cxn modelId="{C76B1FDD-1515-4548-A84A-CDE5C2B70761}" srcId="{6F647F05-65E5-443B-9310-4AF895EEC1B0}" destId="{4B1A8440-411B-4A5D-AFC7-3583C59ADD0E}" srcOrd="2" destOrd="0" parTransId="{082CE592-953F-441B-B0C2-F864433A8493}" sibTransId="{0D0679BE-35CF-4C4A-B8A9-7CB6E4D6163D}"/>
    <dgm:cxn modelId="{30BC86BE-C78E-4BDF-A18F-EC67709D7EF3}" srcId="{AA0A2BD5-A368-4F17-8E9D-23F1FC377812}" destId="{4E037BB9-0FBE-485B-9D96-CA97E236F16F}" srcOrd="0" destOrd="0" parTransId="{1BC0C76F-59B3-4CB2-A81C-773F8BFBB2D1}" sibTransId="{661EBCA7-E4FC-4670-AE0C-E6651D40875B}"/>
    <dgm:cxn modelId="{C4418C66-D1E8-4DD3-B783-689F2DA23817}" type="presOf" srcId="{08170AFC-8E89-4179-A96D-636AFFD8C3F3}" destId="{53D78D63-5F88-4163-9535-46A64127BD3A}" srcOrd="1" destOrd="0" presId="urn:microsoft.com/office/officeart/2005/8/layout/radial5"/>
    <dgm:cxn modelId="{CA650B5A-484E-4FA4-A2C3-60E7E8F817FF}" type="presOf" srcId="{77DF95E1-3397-43CE-99EF-E82D1E9B2066}" destId="{4273F29E-B93C-44D6-A671-FCDC77ED9BA3}" srcOrd="1" destOrd="0" presId="urn:microsoft.com/office/officeart/2005/8/layout/radial5"/>
    <dgm:cxn modelId="{2699B24F-ACF8-4550-AD9A-F2660EC49258}" type="presOf" srcId="{420BA717-63F2-4ED1-9193-BDF0AD7BC7EB}" destId="{FFE63D16-C443-42C8-BB30-4CA61876A647}" srcOrd="0" destOrd="0" presId="urn:microsoft.com/office/officeart/2005/8/layout/radial5"/>
    <dgm:cxn modelId="{48ECD170-E6C5-489E-A263-20CC615C17AB}" srcId="{6F647F05-65E5-443B-9310-4AF895EEC1B0}" destId="{AA0A2BD5-A368-4F17-8E9D-23F1FC377812}" srcOrd="5" destOrd="0" parTransId="{6598F354-400C-439C-BDD5-729D663E252E}" sibTransId="{0A69E1AC-CA25-4F66-967D-B64CF01B740F}"/>
    <dgm:cxn modelId="{6AFCD85F-4E83-4253-B57C-63DBA47E25CC}" type="presOf" srcId="{9DEE7B50-C1CB-48D2-999B-DF1098A88396}" destId="{881BA4B6-6173-4BE7-ACB0-127409627ABA}" srcOrd="1" destOrd="0" presId="urn:microsoft.com/office/officeart/2005/8/layout/radial5"/>
    <dgm:cxn modelId="{A9FD25EB-6056-4200-A1EC-1866E2BB1080}" srcId="{6F647F05-65E5-443B-9310-4AF895EEC1B0}" destId="{C35BFE0D-8D40-49C7-84A0-D02CDA978B8B}" srcOrd="8" destOrd="0" parTransId="{32A91E05-862A-476E-8C90-5D9C83A7BD2B}" sibTransId="{CFA0926F-5890-43B8-94D6-CB7F1D59C669}"/>
    <dgm:cxn modelId="{420E5929-73A4-4A38-8264-96367E09F888}" srcId="{6F647F05-65E5-443B-9310-4AF895EEC1B0}" destId="{420BA717-63F2-4ED1-9193-BDF0AD7BC7EB}" srcOrd="4" destOrd="0" parTransId="{A8FC0520-4E1C-47C9-9459-5A566E2A3269}" sibTransId="{93B10FAD-F9FB-447F-AB26-67CC3C3A8B52}"/>
    <dgm:cxn modelId="{FF0768D5-736B-4303-BD6A-9E5CCF52E764}" type="presOf" srcId="{C021BE46-16AF-4372-B2A0-67875E2C82CF}" destId="{DA660ED5-C4B7-4208-928A-B8DD66837486}" srcOrd="1" destOrd="0" presId="urn:microsoft.com/office/officeart/2005/8/layout/radial5"/>
    <dgm:cxn modelId="{32EE6B59-151B-4DFF-91A5-B8BBF9E5CFAB}" type="presOf" srcId="{BC4B6763-2F33-4CCB-B9CC-377BBD0F0800}" destId="{A0B7EB92-DF16-476D-BB87-6C0D26E26F61}" srcOrd="0" destOrd="0" presId="urn:microsoft.com/office/officeart/2005/8/layout/radial5"/>
    <dgm:cxn modelId="{091EB92C-55BC-43B4-903B-CA4A30485601}" type="presOf" srcId="{66E51CD7-05D6-4658-BDAA-92C6F3E19708}" destId="{C47D9E4B-AD47-4E79-B529-9B264E8F4F6B}" srcOrd="1" destOrd="0" presId="urn:microsoft.com/office/officeart/2005/8/layout/radial5"/>
    <dgm:cxn modelId="{41818503-99A8-476A-96AC-0287D543A5D6}" type="presOf" srcId="{A8FC0520-4E1C-47C9-9459-5A566E2A3269}" destId="{E7EAB10C-E176-4610-B2C6-BE8F83AD0F9B}" srcOrd="0" destOrd="0" presId="urn:microsoft.com/office/officeart/2005/8/layout/radial5"/>
    <dgm:cxn modelId="{A5BC18A6-1C74-45AC-A35E-DB57538BF8E8}" srcId="{6F647F05-65E5-443B-9310-4AF895EEC1B0}" destId="{D63A74EC-A1EC-4823-AB28-835C2DE63D58}" srcOrd="0" destOrd="0" parTransId="{8D513BD1-7137-4BB2-A1F4-1B02EFB0F34F}" sibTransId="{791BBDCE-20BF-42D5-A05C-65C02968CEA7}"/>
    <dgm:cxn modelId="{ADC9DA9E-F2B6-4896-9683-798475FBAEB4}" type="presOf" srcId="{9DEE7B50-C1CB-48D2-999B-DF1098A88396}" destId="{2F5553CB-2478-4421-B002-5FA728364A78}" srcOrd="0" destOrd="0" presId="urn:microsoft.com/office/officeart/2005/8/layout/radial5"/>
    <dgm:cxn modelId="{89CDE29E-2BC4-4916-BB9C-B01E0BA2FF9D}" type="presOf" srcId="{A8FC0520-4E1C-47C9-9459-5A566E2A3269}" destId="{47F0322C-5978-482D-A409-1280E22C6D82}" srcOrd="1" destOrd="0" presId="urn:microsoft.com/office/officeart/2005/8/layout/radial5"/>
    <dgm:cxn modelId="{06644786-9A3F-48CE-BA93-68B8D6261C53}" type="presOf" srcId="{77DF95E1-3397-43CE-99EF-E82D1E9B2066}" destId="{7A035AEB-3A20-4DC3-9A60-032AB2743B03}" srcOrd="0" destOrd="0" presId="urn:microsoft.com/office/officeart/2005/8/layout/radial5"/>
    <dgm:cxn modelId="{ABB8D3AC-32ED-44B8-98D1-601987ACC1D1}" srcId="{6F647F05-65E5-443B-9310-4AF895EEC1B0}" destId="{9F96D360-CB55-48DB-9778-BF90DCE1129E}" srcOrd="7" destOrd="0" parTransId="{BC4B6763-2F33-4CCB-B9CC-377BBD0F0800}" sibTransId="{286A4893-ECEC-4EFE-BAC3-3F1C84511E21}"/>
    <dgm:cxn modelId="{1A976768-17E0-4135-90C3-A0A1FBEE2DE4}" type="presOf" srcId="{66E51CD7-05D6-4658-BDAA-92C6F3E19708}" destId="{553B84E4-4A31-43DB-B3BF-8E8EF2B79F2D}" srcOrd="0" destOrd="0" presId="urn:microsoft.com/office/officeart/2005/8/layout/radial5"/>
    <dgm:cxn modelId="{54059384-7D56-4783-9E6B-CB7051B26B45}" srcId="{6F647F05-65E5-443B-9310-4AF895EEC1B0}" destId="{62E153EB-408C-4CB3-B6CA-2A439518E14B}" srcOrd="9" destOrd="0" parTransId="{77DF95E1-3397-43CE-99EF-E82D1E9B2066}" sibTransId="{69F9F7AF-4DAB-4B6C-A26F-22C945FB8A80}"/>
    <dgm:cxn modelId="{580A3158-E80C-4C86-8105-5AE393BA664B}" srcId="{6F647F05-65E5-443B-9310-4AF895EEC1B0}" destId="{B0A1EC5B-815C-4425-973C-68029EF41D7F}" srcOrd="1" destOrd="0" parTransId="{DC5D5739-3654-4815-83B1-177EAF0BDD25}" sibTransId="{AA1BE4F7-E012-4997-ADED-902B244BA27E}"/>
    <dgm:cxn modelId="{B17AD0AC-43E3-45E1-9E48-EC8B1CB5BD5D}" type="presOf" srcId="{08170AFC-8E89-4179-A96D-636AFFD8C3F3}" destId="{DF27FC25-052B-426A-9E06-117E992234F6}" srcOrd="0" destOrd="0" presId="urn:microsoft.com/office/officeart/2005/8/layout/radial5"/>
    <dgm:cxn modelId="{6F196EAE-17CF-4414-9FA3-1C9E9DAFB1F0}" type="presOf" srcId="{D63A74EC-A1EC-4823-AB28-835C2DE63D58}" destId="{E2EC1D87-F728-458A-8AB1-7A3D78F9D25E}" srcOrd="0" destOrd="0" presId="urn:microsoft.com/office/officeart/2005/8/layout/radial5"/>
    <dgm:cxn modelId="{ABED2E02-15A5-4C16-B1D1-602D9ACBE16D}" type="presOf" srcId="{4B1A8440-411B-4A5D-AFC7-3583C59ADD0E}" destId="{73BC26A8-8D0F-45E6-9E3B-37EADD227262}" srcOrd="0" destOrd="0" presId="urn:microsoft.com/office/officeart/2005/8/layout/radial5"/>
    <dgm:cxn modelId="{07B537B3-157E-4163-BE0B-90C491EC5951}" type="presOf" srcId="{DC5D5739-3654-4815-83B1-177EAF0BDD25}" destId="{3AB02449-4EBC-4302-B256-364ED94D6C2F}" srcOrd="0" destOrd="0" presId="urn:microsoft.com/office/officeart/2005/8/layout/radial5"/>
    <dgm:cxn modelId="{0E4B93AF-11EF-4A03-9B49-1609FBF16A43}" type="presOf" srcId="{32A91E05-862A-476E-8C90-5D9C83A7BD2B}" destId="{B2C5D6C6-7F34-4066-A2C1-3A1FA7BA6F70}" srcOrd="1" destOrd="0" presId="urn:microsoft.com/office/officeart/2005/8/layout/radial5"/>
    <dgm:cxn modelId="{8F149D82-5BC9-4056-BD5B-386F018DE736}" type="presOf" srcId="{637E412C-91EE-486E-8354-15F2384BE3EA}" destId="{D8B200F5-4D07-49B2-A587-C2FE6CEC49F8}" srcOrd="0" destOrd="0" presId="urn:microsoft.com/office/officeart/2005/8/layout/radial5"/>
    <dgm:cxn modelId="{67C9C16B-C80C-4673-891A-0E15E285D84B}" type="presOf" srcId="{6598F354-400C-439C-BDD5-729D663E252E}" destId="{FA950D33-9BD9-4D37-A533-789F5554AFB5}" srcOrd="0" destOrd="0" presId="urn:microsoft.com/office/officeart/2005/8/layout/radial5"/>
    <dgm:cxn modelId="{DA3D17C2-8A65-4160-9B01-A012F2CC24FE}" type="presOf" srcId="{082CE592-953F-441B-B0C2-F864433A8493}" destId="{A0E222DD-64BD-4A89-BBB9-2B80D8318D4A}" srcOrd="0" destOrd="0" presId="urn:microsoft.com/office/officeart/2005/8/layout/radial5"/>
    <dgm:cxn modelId="{4DBF7B55-349F-4B42-90EA-AFBAC2EEB052}" type="presOf" srcId="{D78F1D4C-A2EF-4C56-940B-FB3F18A7298D}" destId="{EDA34655-9131-4731-957F-5382F53A0660}" srcOrd="0" destOrd="0" presId="urn:microsoft.com/office/officeart/2005/8/layout/radial5"/>
    <dgm:cxn modelId="{9BCB608A-0A5E-4ADA-86A9-283215221B88}" type="presOf" srcId="{DC5D5739-3654-4815-83B1-177EAF0BDD25}" destId="{FE506610-9E90-41A7-A422-EB70C350B050}" srcOrd="1" destOrd="0" presId="urn:microsoft.com/office/officeart/2005/8/layout/radial5"/>
    <dgm:cxn modelId="{86B075AB-06CB-4837-8A66-F837EFDCED30}" type="presOf" srcId="{9F96D360-CB55-48DB-9778-BF90DCE1129E}" destId="{69EA0517-EDCB-4CEB-899F-D56DCF7B4404}" srcOrd="0" destOrd="0" presId="urn:microsoft.com/office/officeart/2005/8/layout/radial5"/>
    <dgm:cxn modelId="{4C4E36CB-4790-4586-8B5E-24DE45FF7A3C}" type="presOf" srcId="{082CE592-953F-441B-B0C2-F864433A8493}" destId="{839DF450-14DD-4280-9AEE-DA73938E9B9D}" srcOrd="1" destOrd="0" presId="urn:microsoft.com/office/officeart/2005/8/layout/radial5"/>
    <dgm:cxn modelId="{E7239DBA-8E0C-43F4-B5F3-3E3AFB946141}" type="presOf" srcId="{AA0A2BD5-A368-4F17-8E9D-23F1FC377812}" destId="{EB1C3899-7B42-47CD-912B-DD035472498D}" srcOrd="0" destOrd="0" presId="urn:microsoft.com/office/officeart/2005/8/layout/radial5"/>
    <dgm:cxn modelId="{AA42EE02-6032-42A8-9987-55036734DA83}" type="presOf" srcId="{6F647F05-65E5-443B-9310-4AF895EEC1B0}" destId="{ED72E44C-8498-48F8-9652-E5DD6AC5818D}" srcOrd="0" destOrd="0" presId="urn:microsoft.com/office/officeart/2005/8/layout/radial5"/>
    <dgm:cxn modelId="{71320FC6-68C8-4145-AACE-CB7B90450F25}" type="presOf" srcId="{C021BE46-16AF-4372-B2A0-67875E2C82CF}" destId="{06F93DE9-E67A-4CE1-BC6B-5C458B1137B0}" srcOrd="0" destOrd="0" presId="urn:microsoft.com/office/officeart/2005/8/layout/radial5"/>
    <dgm:cxn modelId="{92C789A7-50FC-487C-835A-422FCFB1CF44}" type="presOf" srcId="{62E153EB-408C-4CB3-B6CA-2A439518E14B}" destId="{83F11675-07D9-406F-853D-13FD28BBB805}" srcOrd="0" destOrd="0" presId="urn:microsoft.com/office/officeart/2005/8/layout/radial5"/>
    <dgm:cxn modelId="{E27D181F-A955-4A58-9BBB-A64A6703201C}" type="presOf" srcId="{4E037BB9-0FBE-485B-9D96-CA97E236F16F}" destId="{EB1C3899-7B42-47CD-912B-DD035472498D}" srcOrd="0" destOrd="1" presId="urn:microsoft.com/office/officeart/2005/8/layout/radial5"/>
    <dgm:cxn modelId="{71FA8F34-8092-4517-887C-26050E9F2A90}" srcId="{6B4A9C71-5243-4375-98C7-BA189146832B}" destId="{5BF636BB-5DDB-443B-BF03-7A764813EFC9}" srcOrd="3" destOrd="0" parTransId="{ECBC13CB-0E4B-4202-AAA0-8D11A0067FDC}" sibTransId="{E28794F7-086C-4C94-AB2B-831CC1639D1F}"/>
    <dgm:cxn modelId="{A7B02A78-EB42-463F-8CCA-740665AB810D}" type="presParOf" srcId="{8B82EA68-B59A-424E-9756-C221A13DB47F}" destId="{ED72E44C-8498-48F8-9652-E5DD6AC5818D}" srcOrd="0" destOrd="0" presId="urn:microsoft.com/office/officeart/2005/8/layout/radial5"/>
    <dgm:cxn modelId="{FDAD871A-62C1-4ACB-A9F5-E00A6097AAA7}" type="presParOf" srcId="{8B82EA68-B59A-424E-9756-C221A13DB47F}" destId="{4731EA70-1FA8-49F5-A6BF-4AE9CB97C303}" srcOrd="1" destOrd="0" presId="urn:microsoft.com/office/officeart/2005/8/layout/radial5"/>
    <dgm:cxn modelId="{1C413B24-9EBF-433B-89E6-0F7F9916767B}" type="presParOf" srcId="{4731EA70-1FA8-49F5-A6BF-4AE9CB97C303}" destId="{8D15C70B-27DC-4BC4-8B54-1A6B8CC1DBC1}" srcOrd="0" destOrd="0" presId="urn:microsoft.com/office/officeart/2005/8/layout/radial5"/>
    <dgm:cxn modelId="{2DA8793B-D65F-4C2F-8DF8-E76123ACCA2F}" type="presParOf" srcId="{8B82EA68-B59A-424E-9756-C221A13DB47F}" destId="{E2EC1D87-F728-458A-8AB1-7A3D78F9D25E}" srcOrd="2" destOrd="0" presId="urn:microsoft.com/office/officeart/2005/8/layout/radial5"/>
    <dgm:cxn modelId="{DD56AADB-EA41-4FC8-BCBF-2B902B13E6B5}" type="presParOf" srcId="{8B82EA68-B59A-424E-9756-C221A13DB47F}" destId="{3AB02449-4EBC-4302-B256-364ED94D6C2F}" srcOrd="3" destOrd="0" presId="urn:microsoft.com/office/officeart/2005/8/layout/radial5"/>
    <dgm:cxn modelId="{B0DD324F-5131-45A4-8E74-517D72293AF9}" type="presParOf" srcId="{3AB02449-4EBC-4302-B256-364ED94D6C2F}" destId="{FE506610-9E90-41A7-A422-EB70C350B050}" srcOrd="0" destOrd="0" presId="urn:microsoft.com/office/officeart/2005/8/layout/radial5"/>
    <dgm:cxn modelId="{7C24DD8F-6B75-4AF8-87A8-2025EBB5E0B2}" type="presParOf" srcId="{8B82EA68-B59A-424E-9756-C221A13DB47F}" destId="{790C8D0D-7FCC-415C-91A5-F97C81F47FA6}" srcOrd="4" destOrd="0" presId="urn:microsoft.com/office/officeart/2005/8/layout/radial5"/>
    <dgm:cxn modelId="{4857C1DB-3B6C-4EBE-B2DD-290D1C2FA5A4}" type="presParOf" srcId="{8B82EA68-B59A-424E-9756-C221A13DB47F}" destId="{A0E222DD-64BD-4A89-BBB9-2B80D8318D4A}" srcOrd="5" destOrd="0" presId="urn:microsoft.com/office/officeart/2005/8/layout/radial5"/>
    <dgm:cxn modelId="{7A558448-173A-419C-BFE0-616C6382638D}" type="presParOf" srcId="{A0E222DD-64BD-4A89-BBB9-2B80D8318D4A}" destId="{839DF450-14DD-4280-9AEE-DA73938E9B9D}" srcOrd="0" destOrd="0" presId="urn:microsoft.com/office/officeart/2005/8/layout/radial5"/>
    <dgm:cxn modelId="{D607D196-B98F-4BEF-8BBD-FA902A82D2D8}" type="presParOf" srcId="{8B82EA68-B59A-424E-9756-C221A13DB47F}" destId="{73BC26A8-8D0F-45E6-9E3B-37EADD227262}" srcOrd="6" destOrd="0" presId="urn:microsoft.com/office/officeart/2005/8/layout/radial5"/>
    <dgm:cxn modelId="{8DF4460F-72A4-43AB-8AC1-D02EA9EA2532}" type="presParOf" srcId="{8B82EA68-B59A-424E-9756-C221A13DB47F}" destId="{06F93DE9-E67A-4CE1-BC6B-5C458B1137B0}" srcOrd="7" destOrd="0" presId="urn:microsoft.com/office/officeart/2005/8/layout/radial5"/>
    <dgm:cxn modelId="{3C464C5C-8192-4C68-8916-F106B56D4F26}" type="presParOf" srcId="{06F93DE9-E67A-4CE1-BC6B-5C458B1137B0}" destId="{DA660ED5-C4B7-4208-928A-B8DD66837486}" srcOrd="0" destOrd="0" presId="urn:microsoft.com/office/officeart/2005/8/layout/radial5"/>
    <dgm:cxn modelId="{67FD98A4-42FC-47F5-84B4-3D44F640148C}" type="presParOf" srcId="{8B82EA68-B59A-424E-9756-C221A13DB47F}" destId="{D8B200F5-4D07-49B2-A587-C2FE6CEC49F8}" srcOrd="8" destOrd="0" presId="urn:microsoft.com/office/officeart/2005/8/layout/radial5"/>
    <dgm:cxn modelId="{C549B83A-1BE4-420B-B07A-F292A10852CA}" type="presParOf" srcId="{8B82EA68-B59A-424E-9756-C221A13DB47F}" destId="{E7EAB10C-E176-4610-B2C6-BE8F83AD0F9B}" srcOrd="9" destOrd="0" presId="urn:microsoft.com/office/officeart/2005/8/layout/radial5"/>
    <dgm:cxn modelId="{DDE01CD4-2FD8-410B-9F22-83F5C4CBEAA1}" type="presParOf" srcId="{E7EAB10C-E176-4610-B2C6-BE8F83AD0F9B}" destId="{47F0322C-5978-482D-A409-1280E22C6D82}" srcOrd="0" destOrd="0" presId="urn:microsoft.com/office/officeart/2005/8/layout/radial5"/>
    <dgm:cxn modelId="{81FCAC48-B41E-439E-A9A7-E6F80AC85B1A}" type="presParOf" srcId="{8B82EA68-B59A-424E-9756-C221A13DB47F}" destId="{FFE63D16-C443-42C8-BB30-4CA61876A647}" srcOrd="10" destOrd="0" presId="urn:microsoft.com/office/officeart/2005/8/layout/radial5"/>
    <dgm:cxn modelId="{B95E3FEC-FE78-4CE0-B536-77BAF938786B}" type="presParOf" srcId="{8B82EA68-B59A-424E-9756-C221A13DB47F}" destId="{FA950D33-9BD9-4D37-A533-789F5554AFB5}" srcOrd="11" destOrd="0" presId="urn:microsoft.com/office/officeart/2005/8/layout/radial5"/>
    <dgm:cxn modelId="{BD71C661-3071-4725-8404-DD664F908192}" type="presParOf" srcId="{FA950D33-9BD9-4D37-A533-789F5554AFB5}" destId="{F326903B-AF5C-41D9-A950-9DE60C069BDF}" srcOrd="0" destOrd="0" presId="urn:microsoft.com/office/officeart/2005/8/layout/radial5"/>
    <dgm:cxn modelId="{FF3BD99B-1342-434C-91B5-D2B9F42A9B87}" type="presParOf" srcId="{8B82EA68-B59A-424E-9756-C221A13DB47F}" destId="{EB1C3899-7B42-47CD-912B-DD035472498D}" srcOrd="12" destOrd="0" presId="urn:microsoft.com/office/officeart/2005/8/layout/radial5"/>
    <dgm:cxn modelId="{1BE6F9C2-25FB-4DC0-ADE5-699808454ADB}" type="presParOf" srcId="{8B82EA68-B59A-424E-9756-C221A13DB47F}" destId="{2F5553CB-2478-4421-B002-5FA728364A78}" srcOrd="13" destOrd="0" presId="urn:microsoft.com/office/officeart/2005/8/layout/radial5"/>
    <dgm:cxn modelId="{87F3EB5F-ACDB-4E79-AE07-6043C3A48D7B}" type="presParOf" srcId="{2F5553CB-2478-4421-B002-5FA728364A78}" destId="{881BA4B6-6173-4BE7-ACB0-127409627ABA}" srcOrd="0" destOrd="0" presId="urn:microsoft.com/office/officeart/2005/8/layout/radial5"/>
    <dgm:cxn modelId="{F75FF2BE-9767-4C85-BF0E-6EDF57E9461D}" type="presParOf" srcId="{8B82EA68-B59A-424E-9756-C221A13DB47F}" destId="{FED909B6-8F19-4D98-AAC2-EBEEF4830C2B}" srcOrd="14" destOrd="0" presId="urn:microsoft.com/office/officeart/2005/8/layout/radial5"/>
    <dgm:cxn modelId="{12834C2C-3312-41FA-9435-0E7734282BAE}" type="presParOf" srcId="{8B82EA68-B59A-424E-9756-C221A13DB47F}" destId="{A0B7EB92-DF16-476D-BB87-6C0D26E26F61}" srcOrd="15" destOrd="0" presId="urn:microsoft.com/office/officeart/2005/8/layout/radial5"/>
    <dgm:cxn modelId="{007D5F66-F003-47A0-B1D6-49ADF329FA7E}" type="presParOf" srcId="{A0B7EB92-DF16-476D-BB87-6C0D26E26F61}" destId="{E3A5A4EE-729B-477E-AEA8-7FC61FA6B941}" srcOrd="0" destOrd="0" presId="urn:microsoft.com/office/officeart/2005/8/layout/radial5"/>
    <dgm:cxn modelId="{E4CE2A71-F4CE-4D59-AD3F-CB46DAA0A4A4}" type="presParOf" srcId="{8B82EA68-B59A-424E-9756-C221A13DB47F}" destId="{69EA0517-EDCB-4CEB-899F-D56DCF7B4404}" srcOrd="16" destOrd="0" presId="urn:microsoft.com/office/officeart/2005/8/layout/radial5"/>
    <dgm:cxn modelId="{31EB3F53-F6C4-4FDC-9237-874139BD69D9}" type="presParOf" srcId="{8B82EA68-B59A-424E-9756-C221A13DB47F}" destId="{F6C78620-3ECE-4B34-9A73-1D7C770EA3FB}" srcOrd="17" destOrd="0" presId="urn:microsoft.com/office/officeart/2005/8/layout/radial5"/>
    <dgm:cxn modelId="{A32D066A-A0C8-489C-BCD9-EB551ADB8F90}" type="presParOf" srcId="{F6C78620-3ECE-4B34-9A73-1D7C770EA3FB}" destId="{B2C5D6C6-7F34-4066-A2C1-3A1FA7BA6F70}" srcOrd="0" destOrd="0" presId="urn:microsoft.com/office/officeart/2005/8/layout/radial5"/>
    <dgm:cxn modelId="{F576F758-3BFF-4589-9824-9F7D9118CF66}" type="presParOf" srcId="{8B82EA68-B59A-424E-9756-C221A13DB47F}" destId="{1E3E2163-F1EA-4E3B-9876-7601B98655DD}" srcOrd="18" destOrd="0" presId="urn:microsoft.com/office/officeart/2005/8/layout/radial5"/>
    <dgm:cxn modelId="{1A9DDF7F-2E64-4216-8839-9222CD497DCE}" type="presParOf" srcId="{8B82EA68-B59A-424E-9756-C221A13DB47F}" destId="{7A035AEB-3A20-4DC3-9A60-032AB2743B03}" srcOrd="19" destOrd="0" presId="urn:microsoft.com/office/officeart/2005/8/layout/radial5"/>
    <dgm:cxn modelId="{66F8070A-F9D9-443F-870B-5B098E6EC9E4}" type="presParOf" srcId="{7A035AEB-3A20-4DC3-9A60-032AB2743B03}" destId="{4273F29E-B93C-44D6-A671-FCDC77ED9BA3}" srcOrd="0" destOrd="0" presId="urn:microsoft.com/office/officeart/2005/8/layout/radial5"/>
    <dgm:cxn modelId="{64C4F4AA-FD95-422F-887F-604CD9D31E2B}" type="presParOf" srcId="{8B82EA68-B59A-424E-9756-C221A13DB47F}" destId="{83F11675-07D9-406F-853D-13FD28BBB805}" srcOrd="20" destOrd="0" presId="urn:microsoft.com/office/officeart/2005/8/layout/radial5"/>
    <dgm:cxn modelId="{0A4E87B6-76B5-4C5A-BBB4-F6FA30D64A01}" type="presParOf" srcId="{8B82EA68-B59A-424E-9756-C221A13DB47F}" destId="{DF27FC25-052B-426A-9E06-117E992234F6}" srcOrd="21" destOrd="0" presId="urn:microsoft.com/office/officeart/2005/8/layout/radial5"/>
    <dgm:cxn modelId="{00C33842-B415-49A7-ABC1-2BF77FD76316}" type="presParOf" srcId="{DF27FC25-052B-426A-9E06-117E992234F6}" destId="{53D78D63-5F88-4163-9535-46A64127BD3A}" srcOrd="0" destOrd="0" presId="urn:microsoft.com/office/officeart/2005/8/layout/radial5"/>
    <dgm:cxn modelId="{FDB96C34-FB08-4F42-9C7B-BD841FD20D76}" type="presParOf" srcId="{8B82EA68-B59A-424E-9756-C221A13DB47F}" destId="{EDA34655-9131-4731-957F-5382F53A0660}" srcOrd="22" destOrd="0" presId="urn:microsoft.com/office/officeart/2005/8/layout/radial5"/>
    <dgm:cxn modelId="{4CF2227E-F32F-4740-B7CF-D28DFE050C3B}" type="presParOf" srcId="{8B82EA68-B59A-424E-9756-C221A13DB47F}" destId="{553B84E4-4A31-43DB-B3BF-8E8EF2B79F2D}" srcOrd="23" destOrd="0" presId="urn:microsoft.com/office/officeart/2005/8/layout/radial5"/>
    <dgm:cxn modelId="{2E60CD7C-3CBB-49DB-B9FD-5C7D98DA5D16}" type="presParOf" srcId="{553B84E4-4A31-43DB-B3BF-8E8EF2B79F2D}" destId="{C47D9E4B-AD47-4E79-B529-9B264E8F4F6B}" srcOrd="0" destOrd="0" presId="urn:microsoft.com/office/officeart/2005/8/layout/radial5"/>
    <dgm:cxn modelId="{97154806-9031-4BC5-8D8E-F7F0B6089D84}" type="presParOf" srcId="{8B82EA68-B59A-424E-9756-C221A13DB47F}" destId="{E0AC84DD-2093-416F-85DE-E547FE520660}" srcOrd="24" destOrd="0" presId="urn:microsoft.com/office/officeart/2005/8/layout/radial5"/>
  </dgm:cxnLst>
  <dgm:bg>
    <a:noFill/>
  </dgm:bg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A4FA7F2-F8C6-4519-8F44-24F650523F8A}" type="doc">
      <dgm:prSet loTypeId="urn:microsoft.com/office/officeart/2005/8/layout/vList2" loCatId="list" qsTypeId="urn:microsoft.com/office/officeart/2005/8/quickstyle/simple3" qsCatId="simple" csTypeId="urn:microsoft.com/office/officeart/2005/8/colors/accent4_2" csCatId="accent4" phldr="1"/>
      <dgm:spPr/>
      <dgm:t>
        <a:bodyPr/>
        <a:lstStyle/>
        <a:p>
          <a:endParaRPr lang="ru-RU"/>
        </a:p>
      </dgm:t>
    </dgm:pt>
    <dgm:pt modelId="{F8A6D57A-90FC-4730-84EB-FA274A2EAE74}">
      <dgm:prSet custT="1"/>
      <dgm:spPr/>
      <dgm:t>
        <a:bodyPr/>
        <a:lstStyle/>
        <a:p>
          <a:pPr algn="ctr" rtl="0"/>
          <a:endParaRPr lang="ru-RU" sz="1800" b="1" smtClean="0">
            <a:latin typeface="Times New Roman" pitchFamily="18" charset="0"/>
            <a:cs typeface="Times New Roman" pitchFamily="18" charset="0"/>
          </a:endParaRPr>
        </a:p>
        <a:p>
          <a:pPr algn="ctr" rtl="0"/>
          <a:r>
            <a:rPr lang="ru-RU" sz="1800" b="1" smtClean="0">
              <a:latin typeface="Times New Roman" pitchFamily="18" charset="0"/>
              <a:cs typeface="Times New Roman" pitchFamily="18" charset="0"/>
            </a:rPr>
            <a:t>Содержание и ремонт автомобильных дорог</a:t>
          </a:r>
        </a:p>
        <a:p>
          <a:pPr algn="l" rtl="0"/>
          <a:endParaRPr lang="ru-RU" sz="1600" b="1" dirty="0">
            <a:latin typeface="Times New Roman" pitchFamily="18" charset="0"/>
            <a:cs typeface="Times New Roman" pitchFamily="18" charset="0"/>
          </a:endParaRPr>
        </a:p>
      </dgm:t>
    </dgm:pt>
    <dgm:pt modelId="{1D025FA8-4033-4745-B0CA-2C2719D7D4D0}" type="parTrans" cxnId="{1231E7DB-9473-4C2F-A9D1-0B2BF377244B}">
      <dgm:prSet/>
      <dgm:spPr/>
      <dgm:t>
        <a:bodyPr/>
        <a:lstStyle/>
        <a:p>
          <a:endParaRPr lang="ru-RU"/>
        </a:p>
      </dgm:t>
    </dgm:pt>
    <dgm:pt modelId="{FDF9BE73-BC67-403F-BE55-E5E1BBABF45E}" type="sibTrans" cxnId="{1231E7DB-9473-4C2F-A9D1-0B2BF377244B}">
      <dgm:prSet/>
      <dgm:spPr/>
      <dgm:t>
        <a:bodyPr/>
        <a:lstStyle/>
        <a:p>
          <a:endParaRPr lang="ru-RU"/>
        </a:p>
      </dgm:t>
    </dgm:pt>
    <dgm:pt modelId="{ADB83085-1B7E-4931-9879-09AA5528ED02}" type="pres">
      <dgm:prSet presAssocID="{EA4FA7F2-F8C6-4519-8F44-24F650523F8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FD7A24E-F8C4-4162-AED9-1292484C95B4}" type="pres">
      <dgm:prSet presAssocID="{F8A6D57A-90FC-4730-84EB-FA274A2EAE74}" presName="parentText" presStyleLbl="node1" presStyleIdx="0" presStyleCnt="1" custScaleY="366759" custLinFactX="35259" custLinFactNeighborX="100000" custLinFactNeighborY="-5194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4475990-C2F4-477F-A2F2-E061F1742627}" type="presOf" srcId="{EA4FA7F2-F8C6-4519-8F44-24F650523F8A}" destId="{ADB83085-1B7E-4931-9879-09AA5528ED02}" srcOrd="0" destOrd="0" presId="urn:microsoft.com/office/officeart/2005/8/layout/vList2"/>
    <dgm:cxn modelId="{8F666DC9-84A2-45DE-B6FF-239F1D7670B0}" type="presOf" srcId="{F8A6D57A-90FC-4730-84EB-FA274A2EAE74}" destId="{CFD7A24E-F8C4-4162-AED9-1292484C95B4}" srcOrd="0" destOrd="0" presId="urn:microsoft.com/office/officeart/2005/8/layout/vList2"/>
    <dgm:cxn modelId="{1231E7DB-9473-4C2F-A9D1-0B2BF377244B}" srcId="{EA4FA7F2-F8C6-4519-8F44-24F650523F8A}" destId="{F8A6D57A-90FC-4730-84EB-FA274A2EAE74}" srcOrd="0" destOrd="0" parTransId="{1D025FA8-4033-4745-B0CA-2C2719D7D4D0}" sibTransId="{FDF9BE73-BC67-403F-BE55-E5E1BBABF45E}"/>
    <dgm:cxn modelId="{893C67AB-4CD7-4465-A7A6-826B5F453598}" type="presParOf" srcId="{ADB83085-1B7E-4931-9879-09AA5528ED02}" destId="{CFD7A24E-F8C4-4162-AED9-1292484C95B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79B93FC-A115-4836-A02B-6E3717CB6F4B}" type="doc">
      <dgm:prSet loTypeId="urn:microsoft.com/office/officeart/2005/8/layout/vList2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1F4D4E6D-5534-4F0F-AE97-9F595C7CCDFD}">
      <dgm:prSet custT="1"/>
      <dgm:spPr/>
      <dgm:t>
        <a:bodyPr/>
        <a:lstStyle/>
        <a:p>
          <a:pPr algn="ctr" rtl="0"/>
          <a:r>
            <a:rPr lang="ru-RU" sz="1300" dirty="0" smtClean="0">
              <a:latin typeface="Times New Roman" pitchFamily="18" charset="0"/>
              <a:cs typeface="Times New Roman" pitchFamily="18" charset="0"/>
            </a:rPr>
            <a:t>Дотации на выравнивание бюджетной обеспеченности поселений Княгининского муниципального района </a:t>
          </a:r>
          <a:endParaRPr lang="ru-RU" sz="1300" dirty="0">
            <a:latin typeface="Times New Roman" pitchFamily="18" charset="0"/>
            <a:cs typeface="Times New Roman" pitchFamily="18" charset="0"/>
          </a:endParaRPr>
        </a:p>
      </dgm:t>
    </dgm:pt>
    <dgm:pt modelId="{1389EDC5-60EF-4EC1-8DB3-AEC6C84D48F4}" type="parTrans" cxnId="{D2F4893D-B4AB-4020-A8AA-040968F4A7BB}">
      <dgm:prSet/>
      <dgm:spPr/>
      <dgm:t>
        <a:bodyPr/>
        <a:lstStyle/>
        <a:p>
          <a:endParaRPr lang="ru-RU" sz="1300"/>
        </a:p>
      </dgm:t>
    </dgm:pt>
    <dgm:pt modelId="{14257C35-F78C-47BF-BA66-2671184DF835}" type="sibTrans" cxnId="{D2F4893D-B4AB-4020-A8AA-040968F4A7BB}">
      <dgm:prSet/>
      <dgm:spPr/>
      <dgm:t>
        <a:bodyPr/>
        <a:lstStyle/>
        <a:p>
          <a:endParaRPr lang="ru-RU" sz="1300"/>
        </a:p>
      </dgm:t>
    </dgm:pt>
    <dgm:pt modelId="{A8C40659-6CFA-4CB0-BC42-7075CFC5B57E}" type="pres">
      <dgm:prSet presAssocID="{E79B93FC-A115-4836-A02B-6E3717CB6F4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156BF6F-B1E6-4BFB-BF8C-5649C1AC0E61}" type="pres">
      <dgm:prSet presAssocID="{1F4D4E6D-5534-4F0F-AE97-9F595C7CCDFD}" presName="parentText" presStyleLbl="node1" presStyleIdx="0" presStyleCnt="1" custScaleY="600456" custLinFactY="777444" custLinFactNeighborX="-33333" custLinFactNeighborY="8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DD83DC8-AC25-4678-9F41-47373A7AF829}" type="presOf" srcId="{1F4D4E6D-5534-4F0F-AE97-9F595C7CCDFD}" destId="{3156BF6F-B1E6-4BFB-BF8C-5649C1AC0E61}" srcOrd="0" destOrd="0" presId="urn:microsoft.com/office/officeart/2005/8/layout/vList2"/>
    <dgm:cxn modelId="{65719C03-ACFB-411D-819D-92C316B21B71}" type="presOf" srcId="{E79B93FC-A115-4836-A02B-6E3717CB6F4B}" destId="{A8C40659-6CFA-4CB0-BC42-7075CFC5B57E}" srcOrd="0" destOrd="0" presId="urn:microsoft.com/office/officeart/2005/8/layout/vList2"/>
    <dgm:cxn modelId="{D2F4893D-B4AB-4020-A8AA-040968F4A7BB}" srcId="{E79B93FC-A115-4836-A02B-6E3717CB6F4B}" destId="{1F4D4E6D-5534-4F0F-AE97-9F595C7CCDFD}" srcOrd="0" destOrd="0" parTransId="{1389EDC5-60EF-4EC1-8DB3-AEC6C84D48F4}" sibTransId="{14257C35-F78C-47BF-BA66-2671184DF835}"/>
    <dgm:cxn modelId="{1C320499-7C48-4F81-BAEA-A2CC6C7952F0}" type="presParOf" srcId="{A8C40659-6CFA-4CB0-BC42-7075CFC5B57E}" destId="{3156BF6F-B1E6-4BFB-BF8C-5649C1AC0E6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79B93FC-A115-4836-A02B-6E3717CB6F4B}" type="doc">
      <dgm:prSet loTypeId="urn:microsoft.com/office/officeart/2005/8/layout/vList2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1F4D4E6D-5534-4F0F-AE97-9F595C7CCDFD}">
      <dgm:prSet custT="1"/>
      <dgm:spPr/>
      <dgm:t>
        <a:bodyPr/>
        <a:lstStyle/>
        <a:p>
          <a:pPr algn="ctr" rtl="0"/>
          <a:r>
            <a:rPr lang="ru-RU" sz="1300" dirty="0" smtClean="0">
              <a:latin typeface="Times New Roman" pitchFamily="18" charset="0"/>
              <a:cs typeface="Times New Roman" pitchFamily="18" charset="0"/>
            </a:rPr>
            <a:t>Иные межбюджетные трансферты на поддержку мер по обеспечению сбалансированности бюджетов поселений</a:t>
          </a:r>
          <a:endParaRPr lang="ru-RU" sz="1300" dirty="0">
            <a:latin typeface="Times New Roman" pitchFamily="18" charset="0"/>
            <a:cs typeface="Times New Roman" pitchFamily="18" charset="0"/>
          </a:endParaRPr>
        </a:p>
      </dgm:t>
    </dgm:pt>
    <dgm:pt modelId="{1389EDC5-60EF-4EC1-8DB3-AEC6C84D48F4}" type="parTrans" cxnId="{D2F4893D-B4AB-4020-A8AA-040968F4A7BB}">
      <dgm:prSet/>
      <dgm:spPr/>
      <dgm:t>
        <a:bodyPr/>
        <a:lstStyle/>
        <a:p>
          <a:endParaRPr lang="ru-RU" sz="1300"/>
        </a:p>
      </dgm:t>
    </dgm:pt>
    <dgm:pt modelId="{14257C35-F78C-47BF-BA66-2671184DF835}" type="sibTrans" cxnId="{D2F4893D-B4AB-4020-A8AA-040968F4A7BB}">
      <dgm:prSet/>
      <dgm:spPr/>
      <dgm:t>
        <a:bodyPr/>
        <a:lstStyle/>
        <a:p>
          <a:endParaRPr lang="ru-RU" sz="1300"/>
        </a:p>
      </dgm:t>
    </dgm:pt>
    <dgm:pt modelId="{A8C40659-6CFA-4CB0-BC42-7075CFC5B57E}" type="pres">
      <dgm:prSet presAssocID="{E79B93FC-A115-4836-A02B-6E3717CB6F4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156BF6F-B1E6-4BFB-BF8C-5649C1AC0E61}" type="pres">
      <dgm:prSet presAssocID="{1F4D4E6D-5534-4F0F-AE97-9F595C7CCDFD}" presName="parentText" presStyleLbl="node1" presStyleIdx="0" presStyleCnt="1" custAng="0" custFlipVert="0" custScaleY="447203" custLinFactNeighborX="6667" custLinFactNeighborY="-21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BA4B025-EADF-47FA-B2B8-5361F0CB7FCE}" type="presOf" srcId="{1F4D4E6D-5534-4F0F-AE97-9F595C7CCDFD}" destId="{3156BF6F-B1E6-4BFB-BF8C-5649C1AC0E61}" srcOrd="0" destOrd="0" presId="urn:microsoft.com/office/officeart/2005/8/layout/vList2"/>
    <dgm:cxn modelId="{119DD7D4-AE6A-444B-B4D2-4F8C8A414C51}" type="presOf" srcId="{E79B93FC-A115-4836-A02B-6E3717CB6F4B}" destId="{A8C40659-6CFA-4CB0-BC42-7075CFC5B57E}" srcOrd="0" destOrd="0" presId="urn:microsoft.com/office/officeart/2005/8/layout/vList2"/>
    <dgm:cxn modelId="{D2F4893D-B4AB-4020-A8AA-040968F4A7BB}" srcId="{E79B93FC-A115-4836-A02B-6E3717CB6F4B}" destId="{1F4D4E6D-5534-4F0F-AE97-9F595C7CCDFD}" srcOrd="0" destOrd="0" parTransId="{1389EDC5-60EF-4EC1-8DB3-AEC6C84D48F4}" sibTransId="{14257C35-F78C-47BF-BA66-2671184DF835}"/>
    <dgm:cxn modelId="{30AC2013-BCA0-4B0A-86D5-CD5F2042B3A3}" type="presParOf" srcId="{A8C40659-6CFA-4CB0-BC42-7075CFC5B57E}" destId="{3156BF6F-B1E6-4BFB-BF8C-5649C1AC0E6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72E44C-8498-48F8-9652-E5DD6AC5818D}">
      <dsp:nvSpPr>
        <dsp:cNvPr id="0" name=""/>
        <dsp:cNvSpPr/>
      </dsp:nvSpPr>
      <dsp:spPr>
        <a:xfrm>
          <a:off x="2948708" y="1175684"/>
          <a:ext cx="2754882" cy="2334926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 smtClean="0">
              <a:latin typeface="Times New Roman" pitchFamily="18" charset="0"/>
              <a:cs typeface="Times New Roman" pitchFamily="18" charset="0"/>
            </a:rPr>
            <a:t>Расходы бюджета – это выплачиваемые из бюджета денежные средства, за исключением средств, являющихся источниками финансирования дефицита бюджета</a:t>
          </a:r>
          <a:endParaRPr lang="ru-RU" sz="1400" b="1" i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352151" y="1517626"/>
        <a:ext cx="1947996" cy="1651042"/>
      </dsp:txXfrm>
    </dsp:sp>
    <dsp:sp modelId="{4731EA70-1FA8-49F5-A6BF-4AE9CB97C303}">
      <dsp:nvSpPr>
        <dsp:cNvPr id="0" name=""/>
        <dsp:cNvSpPr/>
      </dsp:nvSpPr>
      <dsp:spPr>
        <a:xfrm rot="17460337">
          <a:off x="4720544" y="853689"/>
          <a:ext cx="185361" cy="441908"/>
        </a:xfrm>
        <a:prstGeom prst="rightArrow">
          <a:avLst>
            <a:gd name="adj1" fmla="val 60000"/>
            <a:gd name="adj2" fmla="val 50000"/>
          </a:avLst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4738381" y="968027"/>
        <a:ext cx="129753" cy="265144"/>
      </dsp:txXfrm>
    </dsp:sp>
    <dsp:sp modelId="{E2EC1D87-F728-458A-8AB1-7A3D78F9D25E}">
      <dsp:nvSpPr>
        <dsp:cNvPr id="0" name=""/>
        <dsp:cNvSpPr/>
      </dsp:nvSpPr>
      <dsp:spPr>
        <a:xfrm>
          <a:off x="4586977" y="142866"/>
          <a:ext cx="866458" cy="785458"/>
        </a:xfrm>
        <a:prstGeom prst="ellipse">
          <a:avLst/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</dsp:txBody>
      <dsp:txXfrm>
        <a:off x="4713867" y="257894"/>
        <a:ext cx="612678" cy="555402"/>
      </dsp:txXfrm>
    </dsp:sp>
    <dsp:sp modelId="{3AB02449-4EBC-4302-B256-364ED94D6C2F}">
      <dsp:nvSpPr>
        <dsp:cNvPr id="0" name=""/>
        <dsp:cNvSpPr/>
      </dsp:nvSpPr>
      <dsp:spPr>
        <a:xfrm rot="19104442">
          <a:off x="5323530" y="1125900"/>
          <a:ext cx="250123" cy="44190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5332989" y="1239188"/>
        <a:ext cx="175086" cy="265144"/>
      </dsp:txXfrm>
    </dsp:sp>
    <dsp:sp modelId="{790C8D0D-7FCC-415C-91A5-F97C81F47FA6}">
      <dsp:nvSpPr>
        <dsp:cNvPr id="0" name=""/>
        <dsp:cNvSpPr/>
      </dsp:nvSpPr>
      <dsp:spPr>
        <a:xfrm>
          <a:off x="5515671" y="428628"/>
          <a:ext cx="909811" cy="909811"/>
        </a:xfrm>
        <a:prstGeom prst="ellipse">
          <a:avLst/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5648910" y="561867"/>
        <a:ext cx="643333" cy="643333"/>
      </dsp:txXfrm>
    </dsp:sp>
    <dsp:sp modelId="{A0E222DD-64BD-4A89-BBB9-2B80D8318D4A}">
      <dsp:nvSpPr>
        <dsp:cNvPr id="0" name=""/>
        <dsp:cNvSpPr/>
      </dsp:nvSpPr>
      <dsp:spPr>
        <a:xfrm rot="1007379">
          <a:off x="5645652" y="2577334"/>
          <a:ext cx="249199" cy="44190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5647245" y="2654918"/>
        <a:ext cx="174439" cy="265144"/>
      </dsp:txXfrm>
    </dsp:sp>
    <dsp:sp modelId="{73BC26A8-8D0F-45E6-9E3B-37EADD227262}">
      <dsp:nvSpPr>
        <dsp:cNvPr id="0" name=""/>
        <dsp:cNvSpPr/>
      </dsp:nvSpPr>
      <dsp:spPr>
        <a:xfrm>
          <a:off x="5944302" y="2500329"/>
          <a:ext cx="955583" cy="950416"/>
        </a:xfrm>
        <a:prstGeom prst="ellipse">
          <a:avLst/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</dsp:txBody>
      <dsp:txXfrm>
        <a:off x="6084244" y="2639514"/>
        <a:ext cx="675699" cy="672046"/>
      </dsp:txXfrm>
    </dsp:sp>
    <dsp:sp modelId="{06F93DE9-E67A-4CE1-BC6B-5C458B1137B0}">
      <dsp:nvSpPr>
        <dsp:cNvPr id="0" name=""/>
        <dsp:cNvSpPr/>
      </dsp:nvSpPr>
      <dsp:spPr>
        <a:xfrm rot="20738101">
          <a:off x="5711063" y="1745525"/>
          <a:ext cx="171684" cy="441908"/>
        </a:xfrm>
        <a:prstGeom prst="rightArrow">
          <a:avLst>
            <a:gd name="adj1" fmla="val 60000"/>
            <a:gd name="adj2" fmla="val 50000"/>
          </a:avLst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5711868" y="1840296"/>
        <a:ext cx="120179" cy="265144"/>
      </dsp:txXfrm>
    </dsp:sp>
    <dsp:sp modelId="{D8B200F5-4D07-49B2-A587-C2FE6CEC49F8}">
      <dsp:nvSpPr>
        <dsp:cNvPr id="0" name=""/>
        <dsp:cNvSpPr/>
      </dsp:nvSpPr>
      <dsp:spPr>
        <a:xfrm>
          <a:off x="5944292" y="1357323"/>
          <a:ext cx="909811" cy="909811"/>
        </a:xfrm>
        <a:prstGeom prst="ellipse">
          <a:avLst/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</dsp:txBody>
      <dsp:txXfrm>
        <a:off x="6077531" y="1490562"/>
        <a:ext cx="643333" cy="643333"/>
      </dsp:txXfrm>
    </dsp:sp>
    <dsp:sp modelId="{E7EAB10C-E176-4610-B2C6-BE8F83AD0F9B}">
      <dsp:nvSpPr>
        <dsp:cNvPr id="0" name=""/>
        <dsp:cNvSpPr/>
      </dsp:nvSpPr>
      <dsp:spPr>
        <a:xfrm rot="4512078">
          <a:off x="4580577" y="3416117"/>
          <a:ext cx="174821" cy="44190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4600102" y="3479146"/>
        <a:ext cx="122375" cy="265144"/>
      </dsp:txXfrm>
    </dsp:sp>
    <dsp:sp modelId="{FFE63D16-C443-42C8-BB30-4CA61876A647}">
      <dsp:nvSpPr>
        <dsp:cNvPr id="0" name=""/>
        <dsp:cNvSpPr/>
      </dsp:nvSpPr>
      <dsp:spPr>
        <a:xfrm>
          <a:off x="4372665" y="3786220"/>
          <a:ext cx="909811" cy="909811"/>
        </a:xfrm>
        <a:prstGeom prst="ellipse">
          <a:avLst/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</dsp:txBody>
      <dsp:txXfrm>
        <a:off x="4505904" y="3919459"/>
        <a:ext cx="643333" cy="643333"/>
      </dsp:txXfrm>
    </dsp:sp>
    <dsp:sp modelId="{FA950D33-9BD9-4D37-A533-789F5554AFB5}">
      <dsp:nvSpPr>
        <dsp:cNvPr id="0" name=""/>
        <dsp:cNvSpPr/>
      </dsp:nvSpPr>
      <dsp:spPr>
        <a:xfrm rot="2746513">
          <a:off x="5227509" y="3140519"/>
          <a:ext cx="179553" cy="441908"/>
        </a:xfrm>
        <a:prstGeom prst="rightArrow">
          <a:avLst>
            <a:gd name="adj1" fmla="val 60000"/>
            <a:gd name="adj2" fmla="val 50000"/>
          </a:avLst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5235657" y="3209601"/>
        <a:ext cx="125687" cy="265144"/>
      </dsp:txXfrm>
    </dsp:sp>
    <dsp:sp modelId="{EB1C3899-7B42-47CD-912B-DD035472498D}">
      <dsp:nvSpPr>
        <dsp:cNvPr id="0" name=""/>
        <dsp:cNvSpPr/>
      </dsp:nvSpPr>
      <dsp:spPr>
        <a:xfrm>
          <a:off x="5301355" y="3357586"/>
          <a:ext cx="909811" cy="909811"/>
        </a:xfrm>
        <a:prstGeom prst="ellipse">
          <a:avLst/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300" kern="1200"/>
        </a:p>
      </dsp:txBody>
      <dsp:txXfrm>
        <a:off x="5434594" y="3490825"/>
        <a:ext cx="643333" cy="643333"/>
      </dsp:txXfrm>
    </dsp:sp>
    <dsp:sp modelId="{2F5553CB-2478-4421-B002-5FA728364A78}">
      <dsp:nvSpPr>
        <dsp:cNvPr id="0" name=""/>
        <dsp:cNvSpPr/>
      </dsp:nvSpPr>
      <dsp:spPr>
        <a:xfrm rot="6283337">
          <a:off x="3865300" y="3416185"/>
          <a:ext cx="241676" cy="441908"/>
        </a:xfrm>
        <a:prstGeom prst="rightArrow">
          <a:avLst>
            <a:gd name="adj1" fmla="val 60000"/>
            <a:gd name="adj2" fmla="val 50000"/>
          </a:avLst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 rot="10800000">
        <a:off x="3910764" y="3469506"/>
        <a:ext cx="169173" cy="265144"/>
      </dsp:txXfrm>
    </dsp:sp>
    <dsp:sp modelId="{FED909B6-8F19-4D98-AAC2-EBEEF4830C2B}">
      <dsp:nvSpPr>
        <dsp:cNvPr id="0" name=""/>
        <dsp:cNvSpPr/>
      </dsp:nvSpPr>
      <dsp:spPr>
        <a:xfrm>
          <a:off x="3372533" y="3786204"/>
          <a:ext cx="909811" cy="909811"/>
        </a:xfrm>
        <a:prstGeom prst="ellipse">
          <a:avLst/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</dsp:txBody>
      <dsp:txXfrm>
        <a:off x="3505772" y="3919443"/>
        <a:ext cx="643333" cy="643333"/>
      </dsp:txXfrm>
    </dsp:sp>
    <dsp:sp modelId="{A0B7EB92-DF16-476D-BB87-6C0D26E26F61}">
      <dsp:nvSpPr>
        <dsp:cNvPr id="0" name=""/>
        <dsp:cNvSpPr/>
      </dsp:nvSpPr>
      <dsp:spPr>
        <a:xfrm rot="15535099">
          <a:off x="4020752" y="864430"/>
          <a:ext cx="118103" cy="44190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>
            <a:solidFill>
              <a:srgbClr val="00B0F0"/>
            </a:solidFill>
          </a:endParaRPr>
        </a:p>
      </dsp:txBody>
      <dsp:txXfrm rot="10800000">
        <a:off x="4041873" y="970197"/>
        <a:ext cx="82672" cy="265144"/>
      </dsp:txXfrm>
    </dsp:sp>
    <dsp:sp modelId="{69EA0517-EDCB-4CEB-899F-D56DCF7B4404}">
      <dsp:nvSpPr>
        <dsp:cNvPr id="0" name=""/>
        <dsp:cNvSpPr/>
      </dsp:nvSpPr>
      <dsp:spPr>
        <a:xfrm>
          <a:off x="3515403" y="71434"/>
          <a:ext cx="909811" cy="909811"/>
        </a:xfrm>
        <a:prstGeom prst="ellipse">
          <a:avLst/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</dsp:txBody>
      <dsp:txXfrm>
        <a:off x="3648642" y="204673"/>
        <a:ext cx="643333" cy="643333"/>
      </dsp:txXfrm>
    </dsp:sp>
    <dsp:sp modelId="{F6C78620-3ECE-4B34-9A73-1D7C770EA3FB}">
      <dsp:nvSpPr>
        <dsp:cNvPr id="0" name=""/>
        <dsp:cNvSpPr/>
      </dsp:nvSpPr>
      <dsp:spPr>
        <a:xfrm rot="8299426">
          <a:off x="3140606" y="3088928"/>
          <a:ext cx="199192" cy="44190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 rot="10800000">
        <a:off x="3192802" y="3157443"/>
        <a:ext cx="139434" cy="265144"/>
      </dsp:txXfrm>
    </dsp:sp>
    <dsp:sp modelId="{1E3E2163-F1EA-4E3B-9876-7601B98655DD}">
      <dsp:nvSpPr>
        <dsp:cNvPr id="0" name=""/>
        <dsp:cNvSpPr/>
      </dsp:nvSpPr>
      <dsp:spPr>
        <a:xfrm>
          <a:off x="2300952" y="3286152"/>
          <a:ext cx="909811" cy="909811"/>
        </a:xfrm>
        <a:prstGeom prst="ellipse">
          <a:avLst/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</dsp:txBody>
      <dsp:txXfrm>
        <a:off x="2434191" y="3419391"/>
        <a:ext cx="643333" cy="643333"/>
      </dsp:txXfrm>
    </dsp:sp>
    <dsp:sp modelId="{7A035AEB-3A20-4DC3-9A60-032AB2743B03}">
      <dsp:nvSpPr>
        <dsp:cNvPr id="0" name=""/>
        <dsp:cNvSpPr/>
      </dsp:nvSpPr>
      <dsp:spPr>
        <a:xfrm rot="12068301">
          <a:off x="2880678" y="1590781"/>
          <a:ext cx="142049" cy="44190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 rot="10800000">
        <a:off x="2921859" y="1686847"/>
        <a:ext cx="99434" cy="265144"/>
      </dsp:txXfrm>
    </dsp:sp>
    <dsp:sp modelId="{83F11675-07D9-406F-853D-13FD28BBB805}">
      <dsp:nvSpPr>
        <dsp:cNvPr id="0" name=""/>
        <dsp:cNvSpPr/>
      </dsp:nvSpPr>
      <dsp:spPr>
        <a:xfrm>
          <a:off x="1943759" y="1143005"/>
          <a:ext cx="909811" cy="909811"/>
        </a:xfrm>
        <a:prstGeom prst="ellipse">
          <a:avLst/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</dsp:txBody>
      <dsp:txXfrm>
        <a:off x="2076998" y="1276244"/>
        <a:ext cx="643333" cy="643333"/>
      </dsp:txXfrm>
    </dsp:sp>
    <dsp:sp modelId="{DF27FC25-052B-426A-9E06-117E992234F6}">
      <dsp:nvSpPr>
        <dsp:cNvPr id="0" name=""/>
        <dsp:cNvSpPr/>
      </dsp:nvSpPr>
      <dsp:spPr>
        <a:xfrm rot="13877093">
          <a:off x="3346765" y="1019808"/>
          <a:ext cx="191459" cy="441908"/>
        </a:xfrm>
        <a:prstGeom prst="rightArrow">
          <a:avLst>
            <a:gd name="adj1" fmla="val 60000"/>
            <a:gd name="adj2" fmla="val 50000"/>
          </a:avLst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 rot="10800000">
        <a:off x="3393446" y="1130598"/>
        <a:ext cx="134021" cy="265144"/>
      </dsp:txXfrm>
    </dsp:sp>
    <dsp:sp modelId="{EDA34655-9131-4731-957F-5382F53A0660}">
      <dsp:nvSpPr>
        <dsp:cNvPr id="0" name=""/>
        <dsp:cNvSpPr/>
      </dsp:nvSpPr>
      <dsp:spPr>
        <a:xfrm>
          <a:off x="2586710" y="285748"/>
          <a:ext cx="909811" cy="909811"/>
        </a:xfrm>
        <a:prstGeom prst="ellipse">
          <a:avLst/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</dsp:txBody>
      <dsp:txXfrm>
        <a:off x="2719949" y="418987"/>
        <a:ext cx="643333" cy="643333"/>
      </dsp:txXfrm>
    </dsp:sp>
    <dsp:sp modelId="{553B84E4-4A31-43DB-B3BF-8E8EF2B79F2D}">
      <dsp:nvSpPr>
        <dsp:cNvPr id="0" name=""/>
        <dsp:cNvSpPr/>
      </dsp:nvSpPr>
      <dsp:spPr>
        <a:xfrm rot="10243667">
          <a:off x="2824858" y="2358640"/>
          <a:ext cx="105986" cy="441908"/>
        </a:xfrm>
        <a:prstGeom prst="rightArrow">
          <a:avLst>
            <a:gd name="adj1" fmla="val 60000"/>
            <a:gd name="adj2" fmla="val 50000"/>
          </a:avLst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 rot="10800000">
        <a:off x="2856446" y="2444460"/>
        <a:ext cx="74190" cy="265144"/>
      </dsp:txXfrm>
    </dsp:sp>
    <dsp:sp modelId="{E0AC84DD-2093-416F-85DE-E547FE520660}">
      <dsp:nvSpPr>
        <dsp:cNvPr id="0" name=""/>
        <dsp:cNvSpPr/>
      </dsp:nvSpPr>
      <dsp:spPr>
        <a:xfrm>
          <a:off x="1872342" y="2214579"/>
          <a:ext cx="909811" cy="909811"/>
        </a:xfrm>
        <a:prstGeom prst="ellipse">
          <a:avLst/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 smtClean="0"/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</dsp:txBody>
      <dsp:txXfrm>
        <a:off x="2005581" y="2347818"/>
        <a:ext cx="643333" cy="64333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0.42857</cdr:y>
    </cdr:from>
    <cdr:to>
      <cdr:x>0.28125</cdr:x>
      <cdr:y>1</cdr:y>
    </cdr:to>
    <cdr:sp macro="" textlink="">
      <cdr:nvSpPr>
        <cdr:cNvPr id="2" name="Стрелка углом 1"/>
        <cdr:cNvSpPr/>
      </cdr:nvSpPr>
      <cdr:spPr>
        <a:xfrm xmlns:a="http://schemas.openxmlformats.org/drawingml/2006/main">
          <a:off x="0" y="642942"/>
          <a:ext cx="642942" cy="857256"/>
        </a:xfrm>
        <a:prstGeom xmlns:a="http://schemas.openxmlformats.org/drawingml/2006/main" prst="bentArrow">
          <a:avLst/>
        </a:prstGeom>
        <a:solidFill xmlns:a="http://schemas.openxmlformats.org/drawingml/2006/main">
          <a:srgbClr val="66A0F6"/>
        </a:solidFill>
        <a:ln xmlns:a="http://schemas.openxmlformats.org/drawingml/2006/main" w="25400" cap="flat" cmpd="sng" algn="ctr">
          <a:solidFill>
            <a:srgbClr val="4F81BD">
              <a:shade val="50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pPr algn="ctr"/>
          <a:endParaRPr lang="ru-RU">
            <a:solidFill>
              <a:sysClr val="windowText" lastClr="000000"/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0.09313</cdr:x>
      <cdr:y>0.20833</cdr:y>
    </cdr:from>
    <cdr:to>
      <cdr:x>0.21707</cdr:x>
      <cdr:y>0.88041</cdr:y>
    </cdr:to>
    <cdr:sp macro="" textlink="">
      <cdr:nvSpPr>
        <cdr:cNvPr id="2" name="Скругленный прямоугольник 1"/>
        <cdr:cNvSpPr/>
      </cdr:nvSpPr>
      <cdr:spPr>
        <a:xfrm xmlns:a="http://schemas.openxmlformats.org/drawingml/2006/main">
          <a:off x="472364" y="571504"/>
          <a:ext cx="628636" cy="1843637"/>
        </a:xfrm>
        <a:prstGeom xmlns:a="http://schemas.openxmlformats.org/drawingml/2006/main" prst="roundRect">
          <a:avLst/>
        </a:prstGeom>
        <a:gradFill xmlns:a="http://schemas.openxmlformats.org/drawingml/2006/main" rotWithShape="1">
          <a:gsLst>
            <a:gs pos="0">
              <a:srgbClr val="8064A2">
                <a:tint val="50000"/>
                <a:satMod val="300000"/>
              </a:srgbClr>
            </a:gs>
            <a:gs pos="35000">
              <a:srgbClr val="8064A2">
                <a:tint val="37000"/>
                <a:satMod val="300000"/>
              </a:srgbClr>
            </a:gs>
            <a:gs pos="100000">
              <a:srgbClr val="8064A2">
                <a:tint val="15000"/>
                <a:satMod val="350000"/>
              </a:srgbClr>
            </a:gs>
          </a:gsLst>
          <a:lin ang="16200000" scaled="1"/>
        </a:gradFill>
        <a:ln xmlns:a="http://schemas.openxmlformats.org/drawingml/2006/main" w="9525" cap="flat" cmpd="sng" algn="ctr">
          <a:solidFill>
            <a:srgbClr val="8064A2">
              <a:shade val="95000"/>
              <a:satMod val="105000"/>
            </a:srgbClr>
          </a:solidFill>
          <a:prstDash val="solid"/>
        </a:ln>
        <a:effectLst xmlns:a="http://schemas.openxmlformats.org/drawingml/2006/main">
          <a:outerShdw blurRad="40000" dist="20000" dir="5400000" rotWithShape="0">
            <a:srgbClr val="000000">
              <a:alpha val="38000"/>
            </a:srgbClr>
          </a:outerShdw>
        </a:effectLst>
      </cdr:spPr>
      <cdr:style>
        <a:lnRef xmlns:a="http://schemas.openxmlformats.org/drawingml/2006/main" idx="1">
          <a:schemeClr val="accent4"/>
        </a:lnRef>
        <a:fillRef xmlns:a="http://schemas.openxmlformats.org/drawingml/2006/main" idx="2">
          <a:schemeClr val="accent4"/>
        </a:fillRef>
        <a:effectRef xmlns:a="http://schemas.openxmlformats.org/drawingml/2006/main" idx="1">
          <a:schemeClr val="accent4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endParaRPr lang="ru-RU" dirty="0"/>
        </a:p>
      </cdr:txBody>
    </cdr:sp>
  </cdr:relSizeAnchor>
  <cdr:relSizeAnchor xmlns:cdr="http://schemas.openxmlformats.org/drawingml/2006/chartDrawing">
    <cdr:from>
      <cdr:x>0.27564</cdr:x>
      <cdr:y>0.36459</cdr:y>
    </cdr:from>
    <cdr:to>
      <cdr:x>0.39958</cdr:x>
      <cdr:y>0.88183</cdr:y>
    </cdr:to>
    <cdr:sp macro="" textlink="">
      <cdr:nvSpPr>
        <cdr:cNvPr id="3" name="Скругленный прямоугольник 2"/>
        <cdr:cNvSpPr/>
      </cdr:nvSpPr>
      <cdr:spPr>
        <a:xfrm xmlns:a="http://schemas.openxmlformats.org/drawingml/2006/main">
          <a:off x="1398073" y="1000132"/>
          <a:ext cx="628636" cy="1418904"/>
        </a:xfrm>
        <a:prstGeom xmlns:a="http://schemas.openxmlformats.org/drawingml/2006/main" prst="roundRect">
          <a:avLst/>
        </a:prstGeom>
        <a:gradFill xmlns:a="http://schemas.openxmlformats.org/drawingml/2006/main" rotWithShape="1">
          <a:gsLst>
            <a:gs pos="0">
              <a:srgbClr val="8064A2">
                <a:tint val="50000"/>
                <a:satMod val="300000"/>
              </a:srgbClr>
            </a:gs>
            <a:gs pos="35000">
              <a:srgbClr val="8064A2">
                <a:tint val="37000"/>
                <a:satMod val="300000"/>
              </a:srgbClr>
            </a:gs>
            <a:gs pos="100000">
              <a:srgbClr val="8064A2">
                <a:tint val="15000"/>
                <a:satMod val="350000"/>
              </a:srgbClr>
            </a:gs>
          </a:gsLst>
          <a:lin ang="16200000" scaled="1"/>
        </a:gradFill>
        <a:ln xmlns:a="http://schemas.openxmlformats.org/drawingml/2006/main" w="9525" cap="flat" cmpd="sng" algn="ctr">
          <a:solidFill>
            <a:srgbClr val="8064A2">
              <a:shade val="95000"/>
              <a:satMod val="105000"/>
            </a:srgbClr>
          </a:solidFill>
          <a:prstDash val="solid"/>
        </a:ln>
        <a:effectLst xmlns:a="http://schemas.openxmlformats.org/drawingml/2006/main">
          <a:outerShdw blurRad="40000" dist="20000" dir="5400000" rotWithShape="0">
            <a:srgbClr val="000000">
              <a:alpha val="38000"/>
            </a:srgbClr>
          </a:outerShdw>
        </a:effectLst>
      </cdr:spPr>
      <cdr:style>
        <a:lnRef xmlns:a="http://schemas.openxmlformats.org/drawingml/2006/main" idx="1">
          <a:schemeClr val="accent4"/>
        </a:lnRef>
        <a:fillRef xmlns:a="http://schemas.openxmlformats.org/drawingml/2006/main" idx="2">
          <a:schemeClr val="accent4"/>
        </a:fillRef>
        <a:effectRef xmlns:a="http://schemas.openxmlformats.org/drawingml/2006/main" idx="1">
          <a:schemeClr val="accent4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endParaRPr lang="ru-RU" dirty="0"/>
        </a:p>
      </cdr:txBody>
    </cdr:sp>
  </cdr:relSizeAnchor>
  <cdr:relSizeAnchor xmlns:cdr="http://schemas.openxmlformats.org/drawingml/2006/chartDrawing">
    <cdr:from>
      <cdr:x>0.45446</cdr:x>
      <cdr:y>0.4948</cdr:y>
    </cdr:from>
    <cdr:to>
      <cdr:x>0.5784</cdr:x>
      <cdr:y>0.88208</cdr:y>
    </cdr:to>
    <cdr:sp macro="" textlink="">
      <cdr:nvSpPr>
        <cdr:cNvPr id="4" name="Скругленный прямоугольник 3"/>
        <cdr:cNvSpPr/>
      </cdr:nvSpPr>
      <cdr:spPr>
        <a:xfrm xmlns:a="http://schemas.openxmlformats.org/drawingml/2006/main">
          <a:off x="2305066" y="1357322"/>
          <a:ext cx="628635" cy="1062400"/>
        </a:xfrm>
        <a:prstGeom xmlns:a="http://schemas.openxmlformats.org/drawingml/2006/main" prst="roundRect">
          <a:avLst/>
        </a:prstGeom>
        <a:gradFill xmlns:a="http://schemas.openxmlformats.org/drawingml/2006/main" rotWithShape="1">
          <a:gsLst>
            <a:gs pos="0">
              <a:srgbClr val="8064A2">
                <a:tint val="50000"/>
                <a:satMod val="300000"/>
              </a:srgbClr>
            </a:gs>
            <a:gs pos="35000">
              <a:srgbClr val="8064A2">
                <a:tint val="37000"/>
                <a:satMod val="300000"/>
              </a:srgbClr>
            </a:gs>
            <a:gs pos="100000">
              <a:srgbClr val="8064A2">
                <a:tint val="15000"/>
                <a:satMod val="350000"/>
              </a:srgbClr>
            </a:gs>
          </a:gsLst>
          <a:lin ang="16200000" scaled="1"/>
        </a:gradFill>
        <a:ln xmlns:a="http://schemas.openxmlformats.org/drawingml/2006/main" w="9525" cap="flat" cmpd="sng" algn="ctr">
          <a:solidFill>
            <a:srgbClr val="8064A2">
              <a:shade val="95000"/>
              <a:satMod val="105000"/>
            </a:srgbClr>
          </a:solidFill>
          <a:prstDash val="solid"/>
        </a:ln>
        <a:effectLst xmlns:a="http://schemas.openxmlformats.org/drawingml/2006/main">
          <a:outerShdw blurRad="40000" dist="20000" dir="5400000" rotWithShape="0">
            <a:srgbClr val="000000">
              <a:alpha val="38000"/>
            </a:srgbClr>
          </a:outerShdw>
        </a:effectLst>
      </cdr:spPr>
      <cdr:style>
        <a:lnRef xmlns:a="http://schemas.openxmlformats.org/drawingml/2006/main" idx="1">
          <a:schemeClr val="accent4"/>
        </a:lnRef>
        <a:fillRef xmlns:a="http://schemas.openxmlformats.org/drawingml/2006/main" idx="2">
          <a:schemeClr val="accent4"/>
        </a:fillRef>
        <a:effectRef xmlns:a="http://schemas.openxmlformats.org/drawingml/2006/main" idx="1">
          <a:schemeClr val="accent4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endParaRPr lang="ru-RU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0.125</cdr:x>
      <cdr:y>0.26042</cdr:y>
    </cdr:from>
    <cdr:to>
      <cdr:x>0.23611</cdr:x>
      <cdr:y>0.75521</cdr:y>
    </cdr:to>
    <cdr:sp macro="" textlink="">
      <cdr:nvSpPr>
        <cdr:cNvPr id="3" name="Скругленный прямоугольник 2"/>
        <cdr:cNvSpPr/>
      </cdr:nvSpPr>
      <cdr:spPr>
        <a:xfrm xmlns:a="http://schemas.openxmlformats.org/drawingml/2006/main">
          <a:off x="642942" y="714381"/>
          <a:ext cx="571498" cy="1357312"/>
        </a:xfrm>
        <a:prstGeom xmlns:a="http://schemas.openxmlformats.org/drawingml/2006/main" prst="roundRect">
          <a:avLst/>
        </a:prstGeom>
        <a:gradFill xmlns:a="http://schemas.openxmlformats.org/drawingml/2006/main" rotWithShape="1">
          <a:gsLst>
            <a:gs pos="0">
              <a:srgbClr val="9BBB59">
                <a:shade val="51000"/>
                <a:satMod val="130000"/>
              </a:srgbClr>
            </a:gs>
            <a:gs pos="80000">
              <a:srgbClr val="9BBB59">
                <a:shade val="93000"/>
                <a:satMod val="130000"/>
              </a:srgbClr>
            </a:gs>
            <a:gs pos="100000">
              <a:srgbClr val="9BBB59">
                <a:shade val="94000"/>
                <a:satMod val="135000"/>
              </a:srgbClr>
            </a:gs>
          </a:gsLst>
          <a:lin ang="16200000" scaled="0"/>
        </a:gradFill>
        <a:ln xmlns:a="http://schemas.openxmlformats.org/drawingml/2006/main">
          <a:noFill/>
        </a:ln>
        <a:effectLst xmlns:a="http://schemas.openxmlformats.org/drawingml/2006/main">
          <a:outerShdw blurRad="40000" dist="23000" dir="5400000" rotWithShape="0">
            <a:srgbClr val="000000">
              <a:alpha val="35000"/>
            </a:srgbClr>
          </a:outerShdw>
        </a:effectLst>
        <a:scene3d xmlns:a="http://schemas.openxmlformats.org/drawingml/2006/main">
          <a:camera prst="orthographicFront">
            <a:rot lat="0" lon="0" rev="0"/>
          </a:camera>
          <a:lightRig rig="threePt" dir="t">
            <a:rot lat="0" lon="0" rev="1200000"/>
          </a:lightRig>
        </a:scene3d>
        <a:sp3d xmlns:a="http://schemas.openxmlformats.org/drawingml/2006/main">
          <a:bevelT w="63500" h="25400"/>
        </a:sp3d>
      </cdr:spPr>
      <cdr:style>
        <a:lnRef xmlns:a="http://schemas.openxmlformats.org/drawingml/2006/main" idx="0">
          <a:schemeClr val="accent3"/>
        </a:lnRef>
        <a:fillRef xmlns:a="http://schemas.openxmlformats.org/drawingml/2006/main" idx="3">
          <a:schemeClr val="accent3"/>
        </a:fillRef>
        <a:effectRef xmlns:a="http://schemas.openxmlformats.org/drawingml/2006/main" idx="3">
          <a:schemeClr val="accent3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endParaRPr lang="ru-RU" dirty="0"/>
        </a:p>
      </cdr:txBody>
    </cdr:sp>
  </cdr:relSizeAnchor>
  <cdr:relSizeAnchor xmlns:cdr="http://schemas.openxmlformats.org/drawingml/2006/chartDrawing">
    <cdr:from>
      <cdr:x>0.27778</cdr:x>
      <cdr:y>0.41667</cdr:y>
    </cdr:from>
    <cdr:to>
      <cdr:x>0.38889</cdr:x>
      <cdr:y>0.75521</cdr:y>
    </cdr:to>
    <cdr:sp macro="" textlink="">
      <cdr:nvSpPr>
        <cdr:cNvPr id="4" name="Скругленный прямоугольник 3"/>
        <cdr:cNvSpPr/>
      </cdr:nvSpPr>
      <cdr:spPr>
        <a:xfrm xmlns:a="http://schemas.openxmlformats.org/drawingml/2006/main">
          <a:off x="1428771" y="1143008"/>
          <a:ext cx="571499" cy="928684"/>
        </a:xfrm>
        <a:prstGeom xmlns:a="http://schemas.openxmlformats.org/drawingml/2006/main" prst="roundRect">
          <a:avLst/>
        </a:prstGeom>
        <a:gradFill xmlns:a="http://schemas.openxmlformats.org/drawingml/2006/main" rotWithShape="1">
          <a:gsLst>
            <a:gs pos="0">
              <a:srgbClr val="9BBB59">
                <a:shade val="51000"/>
                <a:satMod val="130000"/>
              </a:srgbClr>
            </a:gs>
            <a:gs pos="80000">
              <a:srgbClr val="9BBB59">
                <a:shade val="93000"/>
                <a:satMod val="130000"/>
              </a:srgbClr>
            </a:gs>
            <a:gs pos="100000">
              <a:srgbClr val="9BBB59">
                <a:shade val="94000"/>
                <a:satMod val="135000"/>
              </a:srgbClr>
            </a:gs>
          </a:gsLst>
          <a:lin ang="16200000" scaled="0"/>
        </a:gradFill>
        <a:ln xmlns:a="http://schemas.openxmlformats.org/drawingml/2006/main">
          <a:noFill/>
        </a:ln>
        <a:effectLst xmlns:a="http://schemas.openxmlformats.org/drawingml/2006/main">
          <a:outerShdw blurRad="40000" dist="23000" dir="5400000" rotWithShape="0">
            <a:srgbClr val="000000">
              <a:alpha val="35000"/>
            </a:srgbClr>
          </a:outerShdw>
        </a:effectLst>
        <a:scene3d xmlns:a="http://schemas.openxmlformats.org/drawingml/2006/main">
          <a:camera prst="orthographicFront">
            <a:rot lat="0" lon="0" rev="0"/>
          </a:camera>
          <a:lightRig rig="threePt" dir="t">
            <a:rot lat="0" lon="0" rev="1200000"/>
          </a:lightRig>
        </a:scene3d>
        <a:sp3d xmlns:a="http://schemas.openxmlformats.org/drawingml/2006/main">
          <a:bevelT w="63500" h="25400"/>
        </a:sp3d>
      </cdr:spPr>
      <cdr:style>
        <a:lnRef xmlns:a="http://schemas.openxmlformats.org/drawingml/2006/main" idx="0">
          <a:schemeClr val="accent3"/>
        </a:lnRef>
        <a:fillRef xmlns:a="http://schemas.openxmlformats.org/drawingml/2006/main" idx="3">
          <a:schemeClr val="accent3"/>
        </a:fillRef>
        <a:effectRef xmlns:a="http://schemas.openxmlformats.org/drawingml/2006/main" idx="3">
          <a:schemeClr val="accent3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endParaRPr lang="ru-RU" dirty="0"/>
        </a:p>
      </cdr:txBody>
    </cdr:sp>
  </cdr:relSizeAnchor>
  <cdr:relSizeAnchor xmlns:cdr="http://schemas.openxmlformats.org/drawingml/2006/chartDrawing">
    <cdr:from>
      <cdr:x>0.43056</cdr:x>
      <cdr:y>0.33854</cdr:y>
    </cdr:from>
    <cdr:to>
      <cdr:x>0.54167</cdr:x>
      <cdr:y>0.75521</cdr:y>
    </cdr:to>
    <cdr:sp macro="" textlink="">
      <cdr:nvSpPr>
        <cdr:cNvPr id="5" name="Скругленный прямоугольник 4"/>
        <cdr:cNvSpPr/>
      </cdr:nvSpPr>
      <cdr:spPr>
        <a:xfrm xmlns:a="http://schemas.openxmlformats.org/drawingml/2006/main">
          <a:off x="2214601" y="928694"/>
          <a:ext cx="571498" cy="1142998"/>
        </a:xfrm>
        <a:prstGeom xmlns:a="http://schemas.openxmlformats.org/drawingml/2006/main" prst="roundRect">
          <a:avLst/>
        </a:prstGeom>
        <a:gradFill xmlns:a="http://schemas.openxmlformats.org/drawingml/2006/main" rotWithShape="1">
          <a:gsLst>
            <a:gs pos="0">
              <a:srgbClr val="9BBB59">
                <a:shade val="51000"/>
                <a:satMod val="130000"/>
              </a:srgbClr>
            </a:gs>
            <a:gs pos="80000">
              <a:srgbClr val="9BBB59">
                <a:shade val="93000"/>
                <a:satMod val="130000"/>
              </a:srgbClr>
            </a:gs>
            <a:gs pos="100000">
              <a:srgbClr val="9BBB59">
                <a:shade val="94000"/>
                <a:satMod val="135000"/>
              </a:srgbClr>
            </a:gs>
          </a:gsLst>
          <a:lin ang="16200000" scaled="0"/>
        </a:gradFill>
        <a:ln xmlns:a="http://schemas.openxmlformats.org/drawingml/2006/main">
          <a:noFill/>
        </a:ln>
        <a:effectLst xmlns:a="http://schemas.openxmlformats.org/drawingml/2006/main">
          <a:outerShdw blurRad="40000" dist="23000" dir="5400000" rotWithShape="0">
            <a:srgbClr val="000000">
              <a:alpha val="35000"/>
            </a:srgbClr>
          </a:outerShdw>
        </a:effectLst>
        <a:scene3d xmlns:a="http://schemas.openxmlformats.org/drawingml/2006/main">
          <a:camera prst="orthographicFront">
            <a:rot lat="0" lon="0" rev="0"/>
          </a:camera>
          <a:lightRig rig="threePt" dir="t">
            <a:rot lat="0" lon="0" rev="1200000"/>
          </a:lightRig>
        </a:scene3d>
        <a:sp3d xmlns:a="http://schemas.openxmlformats.org/drawingml/2006/main">
          <a:bevelT w="63500" h="25400"/>
        </a:sp3d>
      </cdr:spPr>
      <cdr:style>
        <a:lnRef xmlns:a="http://schemas.openxmlformats.org/drawingml/2006/main" idx="0">
          <a:schemeClr val="accent3"/>
        </a:lnRef>
        <a:fillRef xmlns:a="http://schemas.openxmlformats.org/drawingml/2006/main" idx="3">
          <a:schemeClr val="accent3"/>
        </a:fillRef>
        <a:effectRef xmlns:a="http://schemas.openxmlformats.org/drawingml/2006/main" idx="3">
          <a:schemeClr val="accent3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endParaRPr lang="ru-RU" dirty="0"/>
        </a:p>
      </cdr:txBody>
    </cdr:sp>
  </cdr:relSizeAnchor>
  <cdr:relSizeAnchor xmlns:cdr="http://schemas.openxmlformats.org/drawingml/2006/chartDrawing">
    <cdr:from>
      <cdr:x>0.57908</cdr:x>
      <cdr:y>0.39063</cdr:y>
    </cdr:from>
    <cdr:to>
      <cdr:x>0.69019</cdr:x>
      <cdr:y>0.76434</cdr:y>
    </cdr:to>
    <cdr:sp macro="" textlink="">
      <cdr:nvSpPr>
        <cdr:cNvPr id="6" name="Скругленный прямоугольник 5"/>
        <cdr:cNvSpPr/>
      </cdr:nvSpPr>
      <cdr:spPr>
        <a:xfrm xmlns:a="http://schemas.openxmlformats.org/drawingml/2006/main">
          <a:off x="2978519" y="1071569"/>
          <a:ext cx="571498" cy="1025167"/>
        </a:xfrm>
        <a:prstGeom xmlns:a="http://schemas.openxmlformats.org/drawingml/2006/main" prst="roundRect">
          <a:avLst/>
        </a:prstGeom>
        <a:gradFill xmlns:a="http://schemas.openxmlformats.org/drawingml/2006/main" rotWithShape="1">
          <a:gsLst>
            <a:gs pos="0">
              <a:srgbClr val="9BBB59">
                <a:shade val="51000"/>
                <a:satMod val="130000"/>
              </a:srgbClr>
            </a:gs>
            <a:gs pos="80000">
              <a:srgbClr val="9BBB59">
                <a:shade val="93000"/>
                <a:satMod val="130000"/>
              </a:srgbClr>
            </a:gs>
            <a:gs pos="100000">
              <a:srgbClr val="9BBB59">
                <a:shade val="94000"/>
                <a:satMod val="135000"/>
              </a:srgbClr>
            </a:gs>
          </a:gsLst>
          <a:lin ang="16200000" scaled="0"/>
        </a:gradFill>
        <a:ln xmlns:a="http://schemas.openxmlformats.org/drawingml/2006/main">
          <a:noFill/>
        </a:ln>
        <a:effectLst xmlns:a="http://schemas.openxmlformats.org/drawingml/2006/main">
          <a:outerShdw blurRad="40000" dist="23000" dir="5400000" rotWithShape="0">
            <a:srgbClr val="000000">
              <a:alpha val="35000"/>
            </a:srgbClr>
          </a:outerShdw>
        </a:effectLst>
        <a:scene3d xmlns:a="http://schemas.openxmlformats.org/drawingml/2006/main">
          <a:camera prst="orthographicFront">
            <a:rot lat="0" lon="0" rev="0"/>
          </a:camera>
          <a:lightRig rig="threePt" dir="t">
            <a:rot lat="0" lon="0" rev="1200000"/>
          </a:lightRig>
        </a:scene3d>
        <a:sp3d xmlns:a="http://schemas.openxmlformats.org/drawingml/2006/main">
          <a:bevelT w="63500" h="25400"/>
        </a:sp3d>
      </cdr:spPr>
      <cdr:style>
        <a:lnRef xmlns:a="http://schemas.openxmlformats.org/drawingml/2006/main" idx="0">
          <a:schemeClr val="accent3"/>
        </a:lnRef>
        <a:fillRef xmlns:a="http://schemas.openxmlformats.org/drawingml/2006/main" idx="3">
          <a:schemeClr val="accent3"/>
        </a:fillRef>
        <a:effectRef xmlns:a="http://schemas.openxmlformats.org/drawingml/2006/main" idx="3">
          <a:schemeClr val="accent3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endParaRPr lang="ru-RU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45659" cy="496413"/>
          </a:xfrm>
          <a:prstGeom prst="rect">
            <a:avLst/>
          </a:prstGeom>
        </p:spPr>
        <p:txBody>
          <a:bodyPr vert="horz" lIns="91719" tIns="45859" rIns="91719" bIns="45859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6" y="1"/>
            <a:ext cx="2945659" cy="496413"/>
          </a:xfrm>
          <a:prstGeom prst="rect">
            <a:avLst/>
          </a:prstGeom>
        </p:spPr>
        <p:txBody>
          <a:bodyPr vert="horz" lIns="91719" tIns="45859" rIns="91719" bIns="45859" rtlCol="0"/>
          <a:lstStyle>
            <a:lvl1pPr algn="r">
              <a:defRPr sz="1200"/>
            </a:lvl1pPr>
          </a:lstStyle>
          <a:p>
            <a:fld id="{839D7287-5CD6-4B4A-80C9-425169D24D4C}" type="datetimeFigureOut">
              <a:rPr lang="ru-RU" smtClean="0"/>
              <a:pPr/>
              <a:t>21.03.2022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2" y="9430092"/>
            <a:ext cx="2945659" cy="496413"/>
          </a:xfrm>
          <a:prstGeom prst="rect">
            <a:avLst/>
          </a:prstGeom>
        </p:spPr>
        <p:txBody>
          <a:bodyPr vert="horz" lIns="91719" tIns="45859" rIns="91719" bIns="45859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6" y="9430092"/>
            <a:ext cx="2945659" cy="496413"/>
          </a:xfrm>
          <a:prstGeom prst="rect">
            <a:avLst/>
          </a:prstGeom>
        </p:spPr>
        <p:txBody>
          <a:bodyPr vert="horz" lIns="91719" tIns="45859" rIns="91719" bIns="45859" rtlCol="0" anchor="b"/>
          <a:lstStyle>
            <a:lvl1pPr algn="r">
              <a:defRPr sz="1200"/>
            </a:lvl1pPr>
          </a:lstStyle>
          <a:p>
            <a:fld id="{4BCBAF5D-7B64-469B-B26C-FA62F5BA56C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058332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45659" cy="496413"/>
          </a:xfrm>
          <a:prstGeom prst="rect">
            <a:avLst/>
          </a:prstGeom>
        </p:spPr>
        <p:txBody>
          <a:bodyPr vert="horz" lIns="91719" tIns="45859" rIns="91719" bIns="45859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6" y="1"/>
            <a:ext cx="2945659" cy="496413"/>
          </a:xfrm>
          <a:prstGeom prst="rect">
            <a:avLst/>
          </a:prstGeom>
        </p:spPr>
        <p:txBody>
          <a:bodyPr vert="horz" lIns="91719" tIns="45859" rIns="91719" bIns="45859" rtlCol="0"/>
          <a:lstStyle>
            <a:lvl1pPr algn="r">
              <a:defRPr sz="1200"/>
            </a:lvl1pPr>
          </a:lstStyle>
          <a:p>
            <a:fld id="{4AF090C1-787D-4867-B900-CCB842A74EF5}" type="datetimeFigureOut">
              <a:rPr lang="ru-RU" smtClean="0"/>
              <a:pPr/>
              <a:t>21.03.2022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6125"/>
            <a:ext cx="4962525" cy="37226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719" tIns="45859" rIns="91719" bIns="45859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8"/>
            <a:ext cx="5438140" cy="4467701"/>
          </a:xfrm>
          <a:prstGeom prst="rect">
            <a:avLst/>
          </a:prstGeom>
        </p:spPr>
        <p:txBody>
          <a:bodyPr vert="horz" lIns="91719" tIns="45859" rIns="91719" bIns="45859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430092"/>
            <a:ext cx="2945659" cy="496413"/>
          </a:xfrm>
          <a:prstGeom prst="rect">
            <a:avLst/>
          </a:prstGeom>
        </p:spPr>
        <p:txBody>
          <a:bodyPr vert="horz" lIns="91719" tIns="45859" rIns="91719" bIns="45859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6" y="9430092"/>
            <a:ext cx="2945659" cy="496413"/>
          </a:xfrm>
          <a:prstGeom prst="rect">
            <a:avLst/>
          </a:prstGeom>
        </p:spPr>
        <p:txBody>
          <a:bodyPr vert="horz" lIns="91719" tIns="45859" rIns="91719" bIns="45859" rtlCol="0" anchor="b"/>
          <a:lstStyle>
            <a:lvl1pPr algn="r">
              <a:defRPr sz="1200"/>
            </a:lvl1pPr>
          </a:lstStyle>
          <a:p>
            <a:fld id="{1AE0FA24-06BC-49AF-B6C7-F1BB2025DF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290075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46125"/>
            <a:ext cx="4962525" cy="372268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0FA24-06BC-49AF-B6C7-F1BB2025DF2B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46125"/>
            <a:ext cx="4962525" cy="372268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0FA24-06BC-49AF-B6C7-F1BB2025DF2B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46125"/>
            <a:ext cx="4962525" cy="372268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0FA24-06BC-49AF-B6C7-F1BB2025DF2B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46125"/>
            <a:ext cx="4962525" cy="372268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0FA24-06BC-49AF-B6C7-F1BB2025DF2B}" type="slidenum">
              <a:rPr lang="ru-RU" smtClean="0"/>
              <a:pPr/>
              <a:t>20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45FA0-0690-458C-AF35-3A0D4853A927}" type="datetime1">
              <a:rPr lang="ru-RU" smtClean="0"/>
              <a:pPr/>
              <a:t>21.03.2022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93677-09C8-49D7-9E01-AB9C8F91AF6C}" type="datetime1">
              <a:rPr lang="ru-RU" smtClean="0"/>
              <a:pPr/>
              <a:t>21.03.2022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1DD35-1F22-4577-A0E8-A981682095C7}" type="datetime1">
              <a:rPr lang="ru-RU" smtClean="0"/>
              <a:pPr/>
              <a:t>21.03.2022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2C579-A7F6-4EEF-B7EE-6D16C174365E}" type="datetime1">
              <a:rPr lang="ru-RU" smtClean="0"/>
              <a:pPr/>
              <a:t>21.03.2022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CC375-C46E-485C-8AA5-0447E18F2FF7}" type="datetime1">
              <a:rPr lang="ru-RU" smtClean="0"/>
              <a:pPr/>
              <a:t>21.03.2022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EEB8B-FBCA-49EB-B80F-F9012336D720}" type="datetime1">
              <a:rPr lang="ru-RU" smtClean="0"/>
              <a:pPr/>
              <a:t>21.03.2022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CDFA4-B2A7-4844-9B76-13197123AD9B}" type="datetime1">
              <a:rPr lang="ru-RU" smtClean="0"/>
              <a:pPr/>
              <a:t>21.03.2022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6EBC8-2E35-4D88-BA02-326CCC83D4B1}" type="datetime1">
              <a:rPr lang="ru-RU" smtClean="0"/>
              <a:pPr/>
              <a:t>21.03.2022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EA530-DAC2-428A-BA98-8942BE71D03F}" type="datetime1">
              <a:rPr lang="ru-RU" smtClean="0"/>
              <a:pPr/>
              <a:t>21.03.2022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FB146-AEDC-4541-95F4-E2617E9E00A9}" type="datetime1">
              <a:rPr lang="ru-RU" smtClean="0"/>
              <a:pPr/>
              <a:t>21.03.2022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44A24-B550-4FE3-9558-56FCD5E9FE5B}" type="datetime1">
              <a:rPr lang="ru-RU" smtClean="0"/>
              <a:pPr/>
              <a:t>21.03.2022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B78894-5896-4CEA-8D31-4C9368103229}" type="datetime1">
              <a:rPr lang="ru-RU" smtClean="0"/>
              <a:pPr/>
              <a:t>21.03.2022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/>
              <a:t>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chart" Target="../charts/chart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7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13" Type="http://schemas.openxmlformats.org/officeDocument/2006/relationships/image" Target="../media/image32.png"/><Relationship Id="rId18" Type="http://schemas.openxmlformats.org/officeDocument/2006/relationships/image" Target="../media/image37.jpeg"/><Relationship Id="rId3" Type="http://schemas.openxmlformats.org/officeDocument/2006/relationships/diagramData" Target="../diagrams/data1.xml"/><Relationship Id="rId7" Type="http://schemas.openxmlformats.org/officeDocument/2006/relationships/image" Target="../media/image26.png"/><Relationship Id="rId12" Type="http://schemas.openxmlformats.org/officeDocument/2006/relationships/image" Target="../media/image31.jpeg"/><Relationship Id="rId17" Type="http://schemas.openxmlformats.org/officeDocument/2006/relationships/image" Target="../media/image36.jpeg"/><Relationship Id="rId2" Type="http://schemas.openxmlformats.org/officeDocument/2006/relationships/image" Target="../media/image14.png"/><Relationship Id="rId16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30.png"/><Relationship Id="rId5" Type="http://schemas.openxmlformats.org/officeDocument/2006/relationships/diagramQuickStyle" Target="../diagrams/quickStyle1.xml"/><Relationship Id="rId15" Type="http://schemas.openxmlformats.org/officeDocument/2006/relationships/image" Target="../media/image34.jpeg"/><Relationship Id="rId10" Type="http://schemas.openxmlformats.org/officeDocument/2006/relationships/image" Target="../media/image29.png"/><Relationship Id="rId19" Type="http://schemas.microsoft.com/office/2007/relationships/diagramDrawing" Target="../diagrams/drawing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28.png"/><Relationship Id="rId14" Type="http://schemas.openxmlformats.org/officeDocument/2006/relationships/image" Target="../media/image33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0.xml"/><Relationship Id="rId4" Type="http://schemas.openxmlformats.org/officeDocument/2006/relationships/chart" Target="../charts/char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3.xml"/><Relationship Id="rId4" Type="http://schemas.openxmlformats.org/officeDocument/2006/relationships/chart" Target="../charts/char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17.xml"/><Relationship Id="rId5" Type="http://schemas.openxmlformats.org/officeDocument/2006/relationships/chart" Target="../charts/chart16.xml"/><Relationship Id="rId4" Type="http://schemas.openxmlformats.org/officeDocument/2006/relationships/chart" Target="../charts/chart1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21.xml"/><Relationship Id="rId5" Type="http://schemas.openxmlformats.org/officeDocument/2006/relationships/chart" Target="../charts/chart20.xml"/><Relationship Id="rId4" Type="http://schemas.openxmlformats.org/officeDocument/2006/relationships/chart" Target="../charts/chart1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24.xml"/><Relationship Id="rId4" Type="http://schemas.openxmlformats.org/officeDocument/2006/relationships/chart" Target="../charts/chart23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5.xml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Relationship Id="rId9" Type="http://schemas.openxmlformats.org/officeDocument/2006/relationships/chart" Target="../charts/chart26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7.xml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8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9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0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1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4.xml"/><Relationship Id="rId13" Type="http://schemas.microsoft.com/office/2007/relationships/diagramDrawing" Target="../diagrams/drawing3.xml"/><Relationship Id="rId3" Type="http://schemas.openxmlformats.org/officeDocument/2006/relationships/chart" Target="../charts/chart32.xml"/><Relationship Id="rId7" Type="http://schemas.openxmlformats.org/officeDocument/2006/relationships/diagramColors" Target="../diagrams/colors3.xml"/><Relationship Id="rId12" Type="http://schemas.openxmlformats.org/officeDocument/2006/relationships/chart" Target="../charts/chart33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3.xml"/><Relationship Id="rId11" Type="http://schemas.openxmlformats.org/officeDocument/2006/relationships/diagramColors" Target="../diagrams/colors4.xml"/><Relationship Id="rId5" Type="http://schemas.openxmlformats.org/officeDocument/2006/relationships/diagramLayout" Target="../diagrams/layout3.xml"/><Relationship Id="rId10" Type="http://schemas.openxmlformats.org/officeDocument/2006/relationships/diagramQuickStyle" Target="../diagrams/quickStyle4.xml"/><Relationship Id="rId4" Type="http://schemas.openxmlformats.org/officeDocument/2006/relationships/diagramData" Target="../diagrams/data3.xml"/><Relationship Id="rId9" Type="http://schemas.openxmlformats.org/officeDocument/2006/relationships/diagramLayout" Target="../diagrams/layout4.xml"/><Relationship Id="rId14" Type="http://schemas.microsoft.com/office/2007/relationships/diagramDrawing" Target="../diagrams/drawing4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1\Desktop\1579376195_1-1.jpg"/>
          <p:cNvPicPr>
            <a:picLocks noChangeAspect="1" noChangeArrowheads="1"/>
          </p:cNvPicPr>
          <p:nvPr/>
        </p:nvPicPr>
        <p:blipFill>
          <a:blip r:embed="rId2">
            <a:lum bright="49000" contrast="-40000"/>
          </a:blip>
          <a:srcRect/>
          <a:stretch>
            <a:fillRect/>
          </a:stretch>
        </p:blipFill>
        <p:spPr bwMode="auto">
          <a:xfrm>
            <a:off x="-1" y="0"/>
            <a:ext cx="9167377" cy="6858000"/>
          </a:xfrm>
          <a:prstGeom prst="rect">
            <a:avLst/>
          </a:prstGeom>
          <a:noFill/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4714876" y="142852"/>
            <a:ext cx="41434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Администрация Княгининского  </a:t>
            </a:r>
          </a:p>
          <a:p>
            <a:pPr algn="ctr"/>
            <a:r>
              <a:rPr lang="ru-RU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Муниципального района</a:t>
            </a:r>
          </a:p>
          <a:p>
            <a:pPr algn="ctr"/>
            <a:r>
              <a:rPr lang="ru-RU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Нижегородской области</a:t>
            </a:r>
            <a:endParaRPr lang="ru-RU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object 21"/>
          <p:cNvSpPr/>
          <p:nvPr/>
        </p:nvSpPr>
        <p:spPr>
          <a:xfrm>
            <a:off x="857224" y="1928802"/>
            <a:ext cx="1143008" cy="100013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21"/>
          <p:cNvSpPr/>
          <p:nvPr/>
        </p:nvSpPr>
        <p:spPr>
          <a:xfrm>
            <a:off x="857224" y="3143249"/>
            <a:ext cx="1143008" cy="100013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21"/>
          <p:cNvSpPr/>
          <p:nvPr/>
        </p:nvSpPr>
        <p:spPr>
          <a:xfrm>
            <a:off x="857224" y="4357695"/>
            <a:ext cx="1143008" cy="100013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21"/>
          <p:cNvSpPr/>
          <p:nvPr/>
        </p:nvSpPr>
        <p:spPr>
          <a:xfrm>
            <a:off x="2357423" y="4357695"/>
            <a:ext cx="1143008" cy="100013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21"/>
          <p:cNvSpPr/>
          <p:nvPr/>
        </p:nvSpPr>
        <p:spPr>
          <a:xfrm>
            <a:off x="2357423" y="5572140"/>
            <a:ext cx="1143008" cy="100013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21"/>
          <p:cNvSpPr/>
          <p:nvPr/>
        </p:nvSpPr>
        <p:spPr>
          <a:xfrm>
            <a:off x="2357423" y="3143249"/>
            <a:ext cx="1143008" cy="100013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pPr algn="ctr"/>
            <a:endParaRPr sz="2400" b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643042" y="1214422"/>
            <a:ext cx="607223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cs typeface="Times New Roman" pitchFamily="18" charset="0"/>
              </a:rPr>
              <a:t>БЮДЖЕТ ДЛЯ ГРАЖДАН</a:t>
            </a:r>
          </a:p>
          <a:p>
            <a:endParaRPr lang="ru-RU" sz="3200" dirty="0"/>
          </a:p>
        </p:txBody>
      </p:sp>
      <p:sp>
        <p:nvSpPr>
          <p:cNvPr id="20" name="TextBox 19"/>
          <p:cNvSpPr txBox="1"/>
          <p:nvPr/>
        </p:nvSpPr>
        <p:spPr>
          <a:xfrm>
            <a:off x="2285985" y="1928803"/>
            <a:ext cx="671514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 решению Земского собрания Княгининского муниципального района Нижегородской области от 22.12.2021 №67 «О районном бюджете на 2022 год и на плановый период 2023 и 2024 годов»</a:t>
            </a:r>
          </a:p>
          <a:p>
            <a:pPr algn="just"/>
            <a:endParaRPr lang="ru-RU" sz="2000" dirty="0"/>
          </a:p>
        </p:txBody>
      </p:sp>
      <p:sp>
        <p:nvSpPr>
          <p:cNvPr id="21" name="object 40"/>
          <p:cNvSpPr/>
          <p:nvPr/>
        </p:nvSpPr>
        <p:spPr>
          <a:xfrm>
            <a:off x="928663" y="3214687"/>
            <a:ext cx="1000132" cy="9160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21"/>
          <p:cNvSpPr/>
          <p:nvPr/>
        </p:nvSpPr>
        <p:spPr>
          <a:xfrm>
            <a:off x="2500298" y="3214686"/>
            <a:ext cx="928695" cy="85725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428861" y="4429132"/>
            <a:ext cx="928695" cy="85725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4"/>
          <p:cNvSpPr/>
          <p:nvPr/>
        </p:nvSpPr>
        <p:spPr>
          <a:xfrm>
            <a:off x="928663" y="4429132"/>
            <a:ext cx="1000132" cy="85725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16"/>
          <p:cNvSpPr/>
          <p:nvPr/>
        </p:nvSpPr>
        <p:spPr>
          <a:xfrm>
            <a:off x="1428729" y="1857364"/>
            <a:ext cx="450049" cy="90378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17"/>
          <p:cNvSpPr/>
          <p:nvPr/>
        </p:nvSpPr>
        <p:spPr>
          <a:xfrm>
            <a:off x="1000100" y="2428869"/>
            <a:ext cx="461733" cy="41188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21"/>
          <p:cNvSpPr/>
          <p:nvPr/>
        </p:nvSpPr>
        <p:spPr>
          <a:xfrm>
            <a:off x="857224" y="5572140"/>
            <a:ext cx="1143008" cy="100013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21"/>
          <p:cNvSpPr/>
          <p:nvPr/>
        </p:nvSpPr>
        <p:spPr>
          <a:xfrm>
            <a:off x="3857620" y="4357695"/>
            <a:ext cx="1143008" cy="100013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pPr algn="ctr"/>
            <a:endParaRPr sz="2400" b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object 21"/>
          <p:cNvSpPr/>
          <p:nvPr/>
        </p:nvSpPr>
        <p:spPr>
          <a:xfrm>
            <a:off x="3857620" y="5572140"/>
            <a:ext cx="1143008" cy="100013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pPr algn="ctr"/>
            <a:endParaRPr sz="2400" b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object 21"/>
          <p:cNvSpPr/>
          <p:nvPr/>
        </p:nvSpPr>
        <p:spPr>
          <a:xfrm>
            <a:off x="5357817" y="5572140"/>
            <a:ext cx="1143008" cy="100013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pPr algn="ctr"/>
            <a:endParaRPr sz="2400" b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429257" y="5657672"/>
            <a:ext cx="10001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2022-</a:t>
            </a:r>
          </a:p>
          <a:p>
            <a:pPr algn="ctr"/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2024</a:t>
            </a:r>
          </a:p>
          <a:p>
            <a:endParaRPr lang="ru-RU" sz="2400" dirty="0"/>
          </a:p>
        </p:txBody>
      </p:sp>
      <p:sp>
        <p:nvSpPr>
          <p:cNvPr id="38" name="object 26"/>
          <p:cNvSpPr/>
          <p:nvPr/>
        </p:nvSpPr>
        <p:spPr>
          <a:xfrm>
            <a:off x="2519348" y="5662629"/>
            <a:ext cx="857256" cy="78581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31" name="Picture 7" descr="D:\ДОКУМЕНТЫ\2018\фото для презентации на 2019 год\1451862190_calculator-handgm_enl.jpg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00101" y="5715016"/>
            <a:ext cx="928695" cy="714380"/>
          </a:xfrm>
          <a:prstGeom prst="rect">
            <a:avLst/>
          </a:prstGeom>
          <a:noFill/>
        </p:spPr>
      </p:pic>
      <p:sp>
        <p:nvSpPr>
          <p:cNvPr id="40" name="object 25"/>
          <p:cNvSpPr/>
          <p:nvPr/>
        </p:nvSpPr>
        <p:spPr>
          <a:xfrm>
            <a:off x="3929057" y="4429132"/>
            <a:ext cx="690323" cy="69411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18"/>
          <p:cNvSpPr/>
          <p:nvPr/>
        </p:nvSpPr>
        <p:spPr>
          <a:xfrm>
            <a:off x="4429124" y="4714885"/>
            <a:ext cx="433704" cy="535051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32" name="Picture 8" descr="D:\ДОКУМЕНТЫ\2018\фото для презентации на 2019 год\f57f338a32667adce0964b4ded397fd9-big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29059" y="5715016"/>
            <a:ext cx="1029555" cy="714380"/>
          </a:xfrm>
          <a:prstGeom prst="rect">
            <a:avLst/>
          </a:prstGeom>
          <a:noFill/>
        </p:spPr>
      </p:pic>
      <p:pic>
        <p:nvPicPr>
          <p:cNvPr id="1026" name="Picture 2" descr="C:\Users\1\Desktop\Безымянный.png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4143372" y="214290"/>
            <a:ext cx="723901" cy="8572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3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214282" y="3500438"/>
            <a:ext cx="8572560" cy="1000132"/>
          </a:xfrm>
          <a:prstGeom prst="snip2Diag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541338" algn="just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«Бюджет для граждан» нацелен на широкий круг пользователей - всех граждан Княгининского муниципального района, интересы которых в той или иной мере затронуты районным бюджетом.</a:t>
            </a:r>
          </a:p>
          <a:p>
            <a:pPr algn="just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8358221" y="6500834"/>
            <a:ext cx="642943" cy="21429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с двумя вырезанными противолежащими углами 11"/>
          <p:cNvSpPr/>
          <p:nvPr/>
        </p:nvSpPr>
        <p:spPr>
          <a:xfrm>
            <a:off x="0" y="571480"/>
            <a:ext cx="9144001" cy="3071834"/>
          </a:xfrm>
          <a:prstGeom prst="snip2DiagRect">
            <a:avLst/>
          </a:prstGeom>
          <a:noFill/>
          <a:ln w="19050"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ru-RU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541338" algn="just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«Бюджет для граждан» - информационный сборник, который познакомит население района с основными положениями главного финансового документа Княгининского муниципального района - районного бюджета, а именно проекта районного бюджета на 2022 год и на плановый период 2023 и 2024 годов. В сборнике в доступной форме представлено описание доходов, расходов бюджета и их структуры, приоритетные направления  расходования бюджетных средств, объемы бюджетных ассигнований, направляемых на финансирование социально-значимых мероприятий в сфере образования,  культуры,  </a:t>
            </a:r>
            <a:r>
              <a:rPr lang="ru-RU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жилищно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коммунального хозяйства и других сферах. 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143108" y="214290"/>
            <a:ext cx="51413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i="1" dirty="0" smtClean="0">
                <a:ln w="31550" cmpd="sng">
                  <a:noFill/>
                  <a:prstDash val="solid"/>
                </a:ln>
                <a:latin typeface="Times New Roman" pitchFamily="18" charset="0"/>
                <a:cs typeface="Times New Roman" pitchFamily="18" charset="0"/>
              </a:rPr>
              <a:t>Что такое «Бюджет для граждан»</a:t>
            </a:r>
            <a:endParaRPr lang="ru-RU" sz="2400" b="1" i="1" dirty="0" smtClean="0">
              <a:ln w="31550" cmpd="sng">
                <a:noFill/>
                <a:prstDash val="solid"/>
              </a:ln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4" name="Текст 4"/>
          <p:cNvSpPr txBox="1">
            <a:spLocks/>
          </p:cNvSpPr>
          <p:nvPr/>
        </p:nvSpPr>
        <p:spPr>
          <a:xfrm>
            <a:off x="642910" y="4286256"/>
            <a:ext cx="8001057" cy="581028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Семейный бюджет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- это план доходов и расходов семьи на определенный промежуток времени</a:t>
            </a:r>
            <a:endParaRPr kumimoji="0" lang="ru-RU" sz="1600" b="1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1" name="Текст 4"/>
          <p:cNvSpPr txBox="1">
            <a:spLocks/>
          </p:cNvSpPr>
          <p:nvPr/>
        </p:nvSpPr>
        <p:spPr>
          <a:xfrm>
            <a:off x="214282" y="2071678"/>
            <a:ext cx="3857651" cy="1500198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Государственный бюджет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важнейший финансовый документ страны, предназначенный для финансового обеспечения задач и функций государства и местного самоуправления</a:t>
            </a:r>
            <a:endParaRPr kumimoji="0" lang="ru-RU" sz="14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2" name="Текст 4"/>
          <p:cNvSpPr txBox="1">
            <a:spLocks/>
          </p:cNvSpPr>
          <p:nvPr/>
        </p:nvSpPr>
        <p:spPr>
          <a:xfrm>
            <a:off x="4643438" y="2071678"/>
            <a:ext cx="4214842" cy="1500198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Autofit/>
          </a:bodyPr>
          <a:lstStyle/>
          <a:p>
            <a:pPr lvl="0" algn="ctr">
              <a:spcBef>
                <a:spcPct val="20000"/>
              </a:spcBef>
              <a:defRPr/>
            </a:pP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 организации</a:t>
            </a:r>
          </a:p>
          <a:p>
            <a:pPr lvl="0" algn="ctr">
              <a:spcBef>
                <a:spcPct val="20000"/>
              </a:spcBef>
              <a:defRPr/>
            </a:pPr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календарный план доходов и расходов организации, сформулированный в стоимостных и количественных величинах для принятия решений, планирования и контроля в процессе управления деятельности компании </a:t>
            </a:r>
          </a:p>
        </p:txBody>
      </p:sp>
      <p:sp>
        <p:nvSpPr>
          <p:cNvPr id="21" name="Овал 20"/>
          <p:cNvSpPr/>
          <p:nvPr/>
        </p:nvSpPr>
        <p:spPr>
          <a:xfrm>
            <a:off x="8429653" y="6500834"/>
            <a:ext cx="571504" cy="21429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14281" y="214290"/>
            <a:ext cx="8695995" cy="121444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Бюджет - план доходов и расходов определённого объекта (семьи, бизнеса, организации, государства и т.д.), устанавливаемый на определённый период времени. 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Районный бюджет - это план доходов и расходов  Княгининского  муниципального района.</a:t>
            </a: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3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</p:pic>
      <p:sp>
        <p:nvSpPr>
          <p:cNvPr id="40" name="Прямоугольник 39"/>
          <p:cNvSpPr/>
          <p:nvPr/>
        </p:nvSpPr>
        <p:spPr>
          <a:xfrm>
            <a:off x="4000496" y="857232"/>
            <a:ext cx="5000660" cy="1571636"/>
          </a:xfrm>
          <a:prstGeom prst="rect">
            <a:avLst/>
          </a:prstGeom>
          <a:solidFill>
            <a:srgbClr val="AEC9E4"/>
          </a:solidFill>
          <a:ln w="76200">
            <a:solidFill>
              <a:srgbClr val="3379CD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/>
          <p:cNvSpPr/>
          <p:nvPr/>
        </p:nvSpPr>
        <p:spPr>
          <a:xfrm>
            <a:off x="142844" y="2928934"/>
            <a:ext cx="8858312" cy="3786214"/>
          </a:xfrm>
          <a:prstGeom prst="rect">
            <a:avLst/>
          </a:prstGeom>
          <a:solidFill>
            <a:srgbClr val="AEC9E4"/>
          </a:solidFill>
          <a:ln w="76200">
            <a:solidFill>
              <a:srgbClr val="3379CD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8358221" y="6500834"/>
            <a:ext cx="642943" cy="21429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236515" y="214290"/>
            <a:ext cx="69545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i="1" dirty="0" smtClean="0">
                <a:ln w="31550" cmpd="sng">
                  <a:noFill/>
                  <a:prstDash val="solid"/>
                </a:ln>
              </a:rPr>
              <a:t>Структура доходов государственного бюджета</a:t>
            </a:r>
          </a:p>
        </p:txBody>
      </p:sp>
      <p:graphicFrame>
        <p:nvGraphicFramePr>
          <p:cNvPr id="11" name="Диаграмма 10"/>
          <p:cNvGraphicFramePr>
            <a:graphicFrameLocks/>
          </p:cNvGraphicFramePr>
          <p:nvPr/>
        </p:nvGraphicFramePr>
        <p:xfrm>
          <a:off x="357158" y="857232"/>
          <a:ext cx="2728920" cy="19954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16" name="Прямая соединительная линия 15"/>
          <p:cNvCxnSpPr/>
          <p:nvPr/>
        </p:nvCxnSpPr>
        <p:spPr>
          <a:xfrm flipV="1">
            <a:off x="2571736" y="1000108"/>
            <a:ext cx="1428760" cy="571504"/>
          </a:xfrm>
          <a:prstGeom prst="line">
            <a:avLst/>
          </a:prstGeom>
          <a:ln w="76200">
            <a:solidFill>
              <a:srgbClr val="3379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000496" y="928670"/>
            <a:ext cx="4929222" cy="1415772"/>
          </a:xfrm>
          <a:prstGeom prst="rect">
            <a:avLst/>
          </a:prstGeom>
          <a:noFill/>
          <a:ln w="76200">
            <a:noFill/>
          </a:ln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Государственные доходы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это денежные средства, поступающие в безвозмездном и безвозвратном порядке в соответствии с законодательством Российской Федерации в распоряжение органов государственной власти Российской Федерации, субъектов  Российской  Федерации.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5" name="Диаграмма 24"/>
          <p:cNvGraphicFramePr>
            <a:graphicFrameLocks/>
          </p:cNvGraphicFramePr>
          <p:nvPr/>
        </p:nvGraphicFramePr>
        <p:xfrm>
          <a:off x="285720" y="3071810"/>
          <a:ext cx="2286016" cy="15001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8" name="Диаграмма 27"/>
          <p:cNvGraphicFramePr>
            <a:graphicFrameLocks/>
          </p:cNvGraphicFramePr>
          <p:nvPr/>
        </p:nvGraphicFramePr>
        <p:xfrm>
          <a:off x="3500430" y="3071810"/>
          <a:ext cx="2286016" cy="15001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30" name="Диаграмма 29"/>
          <p:cNvGraphicFramePr>
            <a:graphicFrameLocks/>
          </p:cNvGraphicFramePr>
          <p:nvPr/>
        </p:nvGraphicFramePr>
        <p:xfrm>
          <a:off x="6072198" y="3143248"/>
          <a:ext cx="2286016" cy="15001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33" name="TextBox 32"/>
          <p:cNvSpPr txBox="1"/>
          <p:nvPr/>
        </p:nvSpPr>
        <p:spPr>
          <a:xfrm>
            <a:off x="142844" y="4572008"/>
            <a:ext cx="2714644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u="sng" dirty="0" smtClean="0">
                <a:latin typeface="Times New Roman" pitchFamily="18" charset="0"/>
                <a:cs typeface="Times New Roman" pitchFamily="18" charset="0"/>
              </a:rPr>
              <a:t>Налоговые доходы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Поступления от уплаты налогов, установленных Налоговым  кодексом Российской Федерации (налог на прибыль организаций, налог на доходы физических лиц, налог на имущество организаций, акцизы и другие).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Стрелка углом 33"/>
          <p:cNvSpPr/>
          <p:nvPr/>
        </p:nvSpPr>
        <p:spPr>
          <a:xfrm>
            <a:off x="714348" y="3500438"/>
            <a:ext cx="642942" cy="1071570"/>
          </a:xfrm>
          <a:prstGeom prst="bentArrow">
            <a:avLst/>
          </a:prstGeom>
          <a:solidFill>
            <a:srgbClr val="66A0F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000364" y="4572008"/>
            <a:ext cx="2786082" cy="22082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u="sng" dirty="0" smtClean="0">
                <a:latin typeface="Times New Roman" pitchFamily="18" charset="0"/>
                <a:cs typeface="Times New Roman" pitchFamily="18" charset="0"/>
              </a:rPr>
              <a:t>Неналоговые доходы</a:t>
            </a:r>
          </a:p>
          <a:p>
            <a:pPr algn="just"/>
            <a:r>
              <a:rPr lang="ru-RU" sz="1350" dirty="0" smtClean="0">
                <a:latin typeface="Times New Roman" pitchFamily="18" charset="0"/>
                <a:cs typeface="Times New Roman" pitchFamily="18" charset="0"/>
              </a:rPr>
              <a:t>Доходы от продажи и использования имущества, находящегося в госсобственности, от продажи земли и нематериальных активов; административные платежи и сборы; штрафные санкции, возмещение ущерба и прочие</a:t>
            </a:r>
            <a:endParaRPr lang="ru-RU" sz="135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Стрелка углом 35"/>
          <p:cNvSpPr/>
          <p:nvPr/>
        </p:nvSpPr>
        <p:spPr>
          <a:xfrm>
            <a:off x="3929058" y="3786190"/>
            <a:ext cx="642942" cy="857256"/>
          </a:xfrm>
          <a:prstGeom prst="bentArrow">
            <a:avLst/>
          </a:prstGeom>
          <a:solidFill>
            <a:srgbClr val="66A0F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000760" y="4572008"/>
            <a:ext cx="285752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u="sng" dirty="0" smtClean="0">
                <a:latin typeface="Times New Roman" pitchFamily="18" charset="0"/>
                <a:cs typeface="Times New Roman" pitchFamily="18" charset="0"/>
              </a:rPr>
              <a:t>Безвозмездные поступления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Поступления от других бюджетов бюджетной системы, граждан и организаций (межбюджетные трансферты в виде дотаций, субвенций, субсидий, поступления от юридических и физических лиц, кроме налоговых и неналоговых доходов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3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</p:pic>
      <p:sp>
        <p:nvSpPr>
          <p:cNvPr id="40" name="Прямоугольник 39"/>
          <p:cNvSpPr/>
          <p:nvPr/>
        </p:nvSpPr>
        <p:spPr>
          <a:xfrm>
            <a:off x="2857488" y="857232"/>
            <a:ext cx="6143668" cy="2500330"/>
          </a:xfrm>
          <a:prstGeom prst="rect">
            <a:avLst/>
          </a:prstGeom>
          <a:solidFill>
            <a:srgbClr val="AEC9E4"/>
          </a:solidFill>
          <a:ln w="76200">
            <a:solidFill>
              <a:srgbClr val="3379CD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/>
          <p:cNvSpPr/>
          <p:nvPr/>
        </p:nvSpPr>
        <p:spPr>
          <a:xfrm>
            <a:off x="60960" y="3500438"/>
            <a:ext cx="9009888" cy="3287862"/>
          </a:xfrm>
          <a:prstGeom prst="rect">
            <a:avLst/>
          </a:prstGeom>
          <a:solidFill>
            <a:srgbClr val="AEC9E4"/>
          </a:solidFill>
          <a:ln w="76200">
            <a:solidFill>
              <a:srgbClr val="3379CD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8358221" y="6500834"/>
            <a:ext cx="642943" cy="21429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236515" y="214290"/>
            <a:ext cx="708277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i="1" dirty="0" smtClean="0">
                <a:ln w="31550" cmpd="sng">
                  <a:noFill/>
                  <a:prstDash val="solid"/>
                </a:ln>
              </a:rPr>
              <a:t>Структура расходов государственного бюджета</a:t>
            </a: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 flipV="1">
            <a:off x="2214546" y="1928802"/>
            <a:ext cx="642942" cy="285752"/>
          </a:xfrm>
          <a:prstGeom prst="line">
            <a:avLst/>
          </a:prstGeom>
          <a:ln w="76200">
            <a:solidFill>
              <a:srgbClr val="3379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2857488" y="857232"/>
            <a:ext cx="6000792" cy="2492990"/>
          </a:xfrm>
          <a:prstGeom prst="rect">
            <a:avLst/>
          </a:prstGeom>
          <a:noFill/>
          <a:ln w="76200">
            <a:noFill/>
          </a:ln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Государственные расходы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Это экономические отношения, возникающие в связи с распределением фонда денежных средств государства и его использованием по отраслевому, целевому и территориальному назначению.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Расходная часть охватывает всю экономику, так как государство учитывает экономические интересы общества в целом.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 величину и структуру расходов бюджета влияет множество факторов, таких как: государственное устройство, внешняя и внутренняя политика государства, общий уровень  экономики, уровень благосостояния населения, размер государственного сектора в экономике и многие другие факторы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14282" y="3500438"/>
            <a:ext cx="37862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u="sng" dirty="0" smtClean="0">
                <a:latin typeface="Times New Roman" pitchFamily="18" charset="0"/>
                <a:cs typeface="Times New Roman" pitchFamily="18" charset="0"/>
              </a:rPr>
              <a:t>Социальные расходы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Расходы социального характера, к которым относятся расходы на образование,  здравоохранение, культуру, социальную политику, физическую культуру и спорт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929058" y="3500438"/>
            <a:ext cx="5214942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u="sng" dirty="0" smtClean="0">
                <a:latin typeface="Times New Roman" pitchFamily="18" charset="0"/>
                <a:cs typeface="Times New Roman" pitchFamily="18" charset="0"/>
              </a:rPr>
              <a:t>Другие расходы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Расходы на жилищно-коммунальное хозяйство, общегосударственные вопросы, охрану окружающей среды, обслуживание государственного долга и другие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0" name="Диаграмма 19"/>
          <p:cNvGraphicFramePr/>
          <p:nvPr/>
        </p:nvGraphicFramePr>
        <p:xfrm>
          <a:off x="-142908" y="714356"/>
          <a:ext cx="2786050" cy="24288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4" name="Диаграмма 23"/>
          <p:cNvGraphicFramePr/>
          <p:nvPr/>
        </p:nvGraphicFramePr>
        <p:xfrm>
          <a:off x="214282" y="4500570"/>
          <a:ext cx="3571900" cy="21716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31" name="Диаграмма 30"/>
          <p:cNvGraphicFramePr/>
          <p:nvPr/>
        </p:nvGraphicFramePr>
        <p:xfrm>
          <a:off x="4786314" y="4500570"/>
          <a:ext cx="3370134" cy="21928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" name="Овал 9"/>
          <p:cNvSpPr/>
          <p:nvPr/>
        </p:nvSpPr>
        <p:spPr>
          <a:xfrm>
            <a:off x="8358216" y="6500834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6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285720" y="142852"/>
            <a:ext cx="857256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Сбалансированность бюджета по доходам и расходам – основополагающее требование, предъявляемое к органам </a:t>
            </a:r>
          </a:p>
          <a:p>
            <a:pPr algn="ctr"/>
            <a:r>
              <a:rPr lang="ru-RU" sz="2000" b="1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местного самоуправления </a:t>
            </a:r>
          </a:p>
        </p:txBody>
      </p:sp>
      <p:sp>
        <p:nvSpPr>
          <p:cNvPr id="20" name="Пятиугольник 19"/>
          <p:cNvSpPr/>
          <p:nvPr/>
        </p:nvSpPr>
        <p:spPr>
          <a:xfrm>
            <a:off x="785786" y="1357298"/>
            <a:ext cx="2643206" cy="571504"/>
          </a:xfrm>
          <a:prstGeom prst="homePlate">
            <a:avLst/>
          </a:prstGeom>
          <a:ln w="762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ятиугольник 20"/>
          <p:cNvSpPr/>
          <p:nvPr/>
        </p:nvSpPr>
        <p:spPr>
          <a:xfrm>
            <a:off x="785786" y="2071678"/>
            <a:ext cx="2714644" cy="642942"/>
          </a:xfrm>
          <a:prstGeom prst="homePlate">
            <a:avLst/>
          </a:prstGeom>
          <a:ln w="57150">
            <a:solidFill>
              <a:schemeClr val="bg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4214810" y="1571612"/>
            <a:ext cx="3286148" cy="107157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002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Бездефицитный бюджет</a:t>
            </a:r>
          </a:p>
          <a:p>
            <a:pPr algn="ctr"/>
            <a:r>
              <a:rPr lang="ru-RU" sz="1400" u="sng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Доходы и расходы равны</a:t>
            </a:r>
            <a:endParaRPr lang="ru-RU" sz="1400" u="sng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4214810" y="3286124"/>
            <a:ext cx="3286148" cy="1143008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002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Профицит</a:t>
            </a:r>
          </a:p>
          <a:p>
            <a:pPr algn="ctr"/>
            <a:r>
              <a:rPr lang="ru-RU" sz="1400" u="sng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Доходы превышают расходы</a:t>
            </a:r>
          </a:p>
          <a:p>
            <a:pPr algn="ctr"/>
            <a:r>
              <a:rPr lang="ru-RU" sz="13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можно накапливать резервы, погашать имеющиеся долги</a:t>
            </a:r>
            <a:endParaRPr lang="ru-RU" sz="13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Пятиугольник 26"/>
          <p:cNvSpPr/>
          <p:nvPr/>
        </p:nvSpPr>
        <p:spPr>
          <a:xfrm>
            <a:off x="785786" y="3214686"/>
            <a:ext cx="2643206" cy="571504"/>
          </a:xfrm>
          <a:prstGeom prst="homePlate">
            <a:avLst/>
          </a:prstGeom>
          <a:ln w="762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ятиугольник 27"/>
          <p:cNvSpPr/>
          <p:nvPr/>
        </p:nvSpPr>
        <p:spPr>
          <a:xfrm>
            <a:off x="785786" y="4000504"/>
            <a:ext cx="1928826" cy="642942"/>
          </a:xfrm>
          <a:prstGeom prst="homePlate">
            <a:avLst/>
          </a:prstGeom>
          <a:ln w="57150">
            <a:solidFill>
              <a:schemeClr val="bg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9" name="Пятиугольник 28"/>
          <p:cNvSpPr/>
          <p:nvPr/>
        </p:nvSpPr>
        <p:spPr>
          <a:xfrm>
            <a:off x="785786" y="5072074"/>
            <a:ext cx="2643206" cy="571504"/>
          </a:xfrm>
          <a:prstGeom prst="homePlate">
            <a:avLst/>
          </a:prstGeom>
          <a:ln w="762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ятиугольник 29"/>
          <p:cNvSpPr/>
          <p:nvPr/>
        </p:nvSpPr>
        <p:spPr>
          <a:xfrm>
            <a:off x="785786" y="5857892"/>
            <a:ext cx="1928826" cy="642942"/>
          </a:xfrm>
          <a:prstGeom prst="homePlate">
            <a:avLst/>
          </a:prstGeom>
          <a:ln w="57150">
            <a:solidFill>
              <a:schemeClr val="bg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0" y="2857496"/>
            <a:ext cx="9144000" cy="21431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0" y="4714884"/>
            <a:ext cx="9144000" cy="21431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4214810" y="5000636"/>
            <a:ext cx="3286148" cy="1500198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002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Дефицит</a:t>
            </a:r>
          </a:p>
          <a:p>
            <a:pPr algn="ctr"/>
            <a:r>
              <a:rPr lang="ru-RU" sz="1400" u="sng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Расходы превышают доходы</a:t>
            </a:r>
          </a:p>
          <a:p>
            <a:pPr algn="ctr"/>
            <a:r>
              <a:rPr lang="ru-RU" sz="13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необходимы источники покрытия дефицита, можно использовать остатки средств или привлечь средства в долг</a:t>
            </a:r>
            <a:endParaRPr lang="ru-RU" sz="13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" name="Овал 9"/>
          <p:cNvSpPr/>
          <p:nvPr/>
        </p:nvSpPr>
        <p:spPr>
          <a:xfrm>
            <a:off x="8358216" y="6500834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7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>
          <a:xfrm>
            <a:off x="1285854" y="1214423"/>
            <a:ext cx="6643687" cy="642937"/>
          </a:xfrm>
          <a:prstGeom prst="rect">
            <a:avLst/>
          </a:prstGeom>
          <a:solidFill>
            <a:schemeClr val="bg2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000" dirty="0" smtClean="0">
                <a:ln w="6350">
                  <a:noFill/>
                </a:ln>
                <a:solidFill>
                  <a:sysClr val="windowText" lastClr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Консолидированный бюджет</a:t>
            </a:r>
            <a:br>
              <a:rPr lang="ru-RU" sz="2000" dirty="0" smtClean="0">
                <a:ln w="6350">
                  <a:noFill/>
                </a:ln>
                <a:solidFill>
                  <a:sysClr val="windowText" lastClr="00000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n w="6350">
                  <a:noFill/>
                </a:ln>
                <a:solidFill>
                  <a:sysClr val="windowText" lastClr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Княгининского муниципального района</a:t>
            </a:r>
            <a:endParaRPr lang="ru-RU" sz="2000" dirty="0">
              <a:ln w="6350">
                <a:noFill/>
              </a:ln>
              <a:solidFill>
                <a:sysClr val="windowText" lastClr="00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71537" y="2714620"/>
            <a:ext cx="2500331" cy="369332"/>
          </a:xfrm>
          <a:prstGeom prst="rect">
            <a:avLst/>
          </a:prstGeom>
          <a:solidFill>
            <a:schemeClr val="bg2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Районный бюджет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357821" y="2714620"/>
            <a:ext cx="2714643" cy="923330"/>
          </a:xfrm>
          <a:prstGeom prst="rect">
            <a:avLst/>
          </a:prstGeom>
          <a:solidFill>
            <a:schemeClr val="bg2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Бюджеты  городского и сельских 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поселений </a:t>
            </a:r>
          </a:p>
        </p:txBody>
      </p:sp>
      <p:sp>
        <p:nvSpPr>
          <p:cNvPr id="14" name="Стрелка вверх 13"/>
          <p:cNvSpPr/>
          <p:nvPr/>
        </p:nvSpPr>
        <p:spPr>
          <a:xfrm>
            <a:off x="1857361" y="1928803"/>
            <a:ext cx="928696" cy="642942"/>
          </a:xfrm>
          <a:prstGeom prst="up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верх 14"/>
          <p:cNvSpPr/>
          <p:nvPr/>
        </p:nvSpPr>
        <p:spPr>
          <a:xfrm>
            <a:off x="6215079" y="1928803"/>
            <a:ext cx="928696" cy="714380"/>
          </a:xfrm>
          <a:prstGeom prst="up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верх 15"/>
          <p:cNvSpPr/>
          <p:nvPr/>
        </p:nvSpPr>
        <p:spPr>
          <a:xfrm>
            <a:off x="6286512" y="3786190"/>
            <a:ext cx="928696" cy="642942"/>
          </a:xfrm>
          <a:prstGeom prst="up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5357818" y="4572009"/>
            <a:ext cx="2928959" cy="178595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город Княгинино 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Ананьевский сельсовет</a:t>
            </a:r>
          </a:p>
          <a:p>
            <a:pPr algn="ctr"/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Белкинский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сельсовет</a:t>
            </a:r>
          </a:p>
          <a:p>
            <a:pPr algn="ctr"/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Возрожденский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сельсовет 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Соловьевский сельсовет</a:t>
            </a:r>
          </a:p>
        </p:txBody>
      </p:sp>
      <p:pic>
        <p:nvPicPr>
          <p:cNvPr id="2" name="Picture 2" descr="C:\Users\1\Desktop\1111\999886619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09" y="3500438"/>
            <a:ext cx="4000528" cy="2738457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9" name="Прямоугольник 18"/>
          <p:cNvSpPr/>
          <p:nvPr/>
        </p:nvSpPr>
        <p:spPr>
          <a:xfrm>
            <a:off x="500034" y="142852"/>
            <a:ext cx="792961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Из чего состоит бюджетная система</a:t>
            </a:r>
          </a:p>
          <a:p>
            <a:pPr algn="ctr"/>
            <a:r>
              <a:rPr lang="ru-RU" sz="2400" b="1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Княгининского муниципального района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9" name="Скругленный прямоугольник 48"/>
          <p:cNvSpPr/>
          <p:nvPr/>
        </p:nvSpPr>
        <p:spPr>
          <a:xfrm>
            <a:off x="142844" y="4929198"/>
            <a:ext cx="8858312" cy="1785950"/>
          </a:xfrm>
          <a:prstGeom prst="round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Овал 4"/>
          <p:cNvSpPr/>
          <p:nvPr/>
        </p:nvSpPr>
        <p:spPr>
          <a:xfrm>
            <a:off x="8286776" y="6429396"/>
            <a:ext cx="571504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8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57422" y="142852"/>
            <a:ext cx="59703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Составление проекта районного бюджета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Блок-схема: узел 5"/>
          <p:cNvSpPr/>
          <p:nvPr/>
        </p:nvSpPr>
        <p:spPr>
          <a:xfrm>
            <a:off x="428596" y="1000108"/>
            <a:ext cx="3071834" cy="3071834"/>
          </a:xfrm>
          <a:prstGeom prst="flowChartConnector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714348" y="2571744"/>
            <a:ext cx="26432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 чем основано составление проекта  районного бюджета</a:t>
            </a:r>
          </a:p>
          <a:p>
            <a:pPr algn="ctr"/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1\Desktop\картинки\contrat2.png"/>
          <p:cNvPicPr>
            <a:picLocks noChangeAspect="1" noChangeArrowheads="1"/>
          </p:cNvPicPr>
          <p:nvPr/>
        </p:nvPicPr>
        <p:blipFill>
          <a:blip r:embed="rId3" cstate="print">
            <a:grayscl/>
          </a:blip>
          <a:srcRect/>
          <a:stretch>
            <a:fillRect/>
          </a:stretch>
        </p:blipFill>
        <p:spPr bwMode="auto">
          <a:xfrm>
            <a:off x="1357290" y="1214422"/>
            <a:ext cx="1392890" cy="1304099"/>
          </a:xfrm>
          <a:prstGeom prst="rect">
            <a:avLst/>
          </a:prstGeom>
          <a:noFill/>
        </p:spPr>
      </p:pic>
      <p:sp>
        <p:nvSpPr>
          <p:cNvPr id="9" name="Блок-схема: узел 8"/>
          <p:cNvSpPr/>
          <p:nvPr/>
        </p:nvSpPr>
        <p:spPr>
          <a:xfrm>
            <a:off x="1857356" y="857232"/>
            <a:ext cx="214314" cy="214314"/>
          </a:xfrm>
          <a:prstGeom prst="flowChartConnector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Блок-схема: узел 10"/>
          <p:cNvSpPr/>
          <p:nvPr/>
        </p:nvSpPr>
        <p:spPr>
          <a:xfrm>
            <a:off x="1857356" y="3929066"/>
            <a:ext cx="214314" cy="214314"/>
          </a:xfrm>
          <a:prstGeom prst="flowChartConnector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Блок-схема: узел 11"/>
          <p:cNvSpPr/>
          <p:nvPr/>
        </p:nvSpPr>
        <p:spPr>
          <a:xfrm>
            <a:off x="3214678" y="1857364"/>
            <a:ext cx="214314" cy="214314"/>
          </a:xfrm>
          <a:prstGeom prst="flowChartConnector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Блок-схема: узел 12"/>
          <p:cNvSpPr/>
          <p:nvPr/>
        </p:nvSpPr>
        <p:spPr>
          <a:xfrm>
            <a:off x="3286116" y="2928934"/>
            <a:ext cx="214314" cy="214314"/>
          </a:xfrm>
          <a:prstGeom prst="flowChartConnector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643306" y="571480"/>
            <a:ext cx="5143536" cy="857256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ru-RU" b="1" dirty="0" smtClean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b="1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4214810" y="1500174"/>
            <a:ext cx="4643470" cy="928694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214810" y="2571744"/>
            <a:ext cx="4643470" cy="1000132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3571868" y="3643314"/>
            <a:ext cx="5286412" cy="1214446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4572000" y="571480"/>
            <a:ext cx="42148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Послание Президента Российской Федерации Федеральному Собранию Российской Федерации</a:t>
            </a:r>
          </a:p>
          <a:p>
            <a:pPr algn="just"/>
            <a:endParaRPr lang="ru-RU" sz="1600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5072066" y="1428736"/>
            <a:ext cx="378621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Основные направления бюджетной и</a:t>
            </a:r>
            <a:r>
              <a:rPr lang="en-US" sz="16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налоговой политики Княгининского муниципального района на 2022 год и на плановый период  2023 и 20</a:t>
            </a:r>
            <a:r>
              <a:rPr lang="en-US" sz="16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6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4 годов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00628" y="2500306"/>
            <a:ext cx="3857684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5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Прогноз социально- экономического развития Княгининского муниципального района на среднесрочный период (на 2022 год и на плановый период 2023 и 2024 годов)</a:t>
            </a:r>
          </a:p>
          <a:p>
            <a:pPr algn="just"/>
            <a:endParaRPr lang="ru-RU" sz="1600" dirty="0"/>
          </a:p>
        </p:txBody>
      </p:sp>
      <p:sp>
        <p:nvSpPr>
          <p:cNvPr id="21" name="TextBox 20"/>
          <p:cNvSpPr txBox="1"/>
          <p:nvPr/>
        </p:nvSpPr>
        <p:spPr>
          <a:xfrm>
            <a:off x="4357686" y="3714752"/>
            <a:ext cx="44292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Указы Президента Российской Федерации от 07 мая 2012 г. , от 7 мая 2018 г. №204, от 21 июля 2020 г. № 474 «О национальных целях развития Российской Федерации на период до 2030 года»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 descr="C:\Users\1\Desktop\картинки\letter-2.png"/>
          <p:cNvPicPr>
            <a:picLocks noChangeAspect="1" noChangeArrowheads="1"/>
          </p:cNvPicPr>
          <p:nvPr/>
        </p:nvPicPr>
        <p:blipFill>
          <a:blip r:embed="rId4" cstate="print">
            <a:grayscl/>
          </a:blip>
          <a:srcRect/>
          <a:stretch>
            <a:fillRect/>
          </a:stretch>
        </p:blipFill>
        <p:spPr bwMode="auto">
          <a:xfrm>
            <a:off x="3643306" y="3786190"/>
            <a:ext cx="868308" cy="1044180"/>
          </a:xfrm>
          <a:prstGeom prst="rect">
            <a:avLst/>
          </a:prstGeom>
          <a:noFill/>
        </p:spPr>
      </p:pic>
      <p:pic>
        <p:nvPicPr>
          <p:cNvPr id="1029" name="Picture 5" descr="C:\Users\1\Desktop\картинки\edit-paste.png"/>
          <p:cNvPicPr>
            <a:picLocks noChangeAspect="1" noChangeArrowheads="1"/>
          </p:cNvPicPr>
          <p:nvPr/>
        </p:nvPicPr>
        <p:blipFill>
          <a:blip r:embed="rId5" cstate="print">
            <a:grayscl/>
          </a:blip>
          <a:srcRect/>
          <a:stretch>
            <a:fillRect/>
          </a:stretch>
        </p:blipFill>
        <p:spPr bwMode="auto">
          <a:xfrm>
            <a:off x="3786182" y="642918"/>
            <a:ext cx="714380" cy="642942"/>
          </a:xfrm>
          <a:prstGeom prst="rect">
            <a:avLst/>
          </a:prstGeom>
          <a:noFill/>
        </p:spPr>
      </p:pic>
      <p:pic>
        <p:nvPicPr>
          <p:cNvPr id="1030" name="Picture 6" descr="C:\Users\1\Desktop\картинки\top-impacting-outages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tx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4286248" y="2643182"/>
            <a:ext cx="785818" cy="857256"/>
          </a:xfrm>
          <a:prstGeom prst="rect">
            <a:avLst/>
          </a:prstGeom>
          <a:noFill/>
        </p:spPr>
      </p:pic>
      <p:sp>
        <p:nvSpPr>
          <p:cNvPr id="26" name="Нашивка 25"/>
          <p:cNvSpPr/>
          <p:nvPr/>
        </p:nvSpPr>
        <p:spPr>
          <a:xfrm>
            <a:off x="4500562" y="1643050"/>
            <a:ext cx="500034" cy="571504"/>
          </a:xfrm>
          <a:prstGeom prst="chevron">
            <a:avLst>
              <a:gd name="adj" fmla="val 50000"/>
            </a:avLst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cxnSp>
        <p:nvCxnSpPr>
          <p:cNvPr id="28" name="Прямая соединительная линия 27"/>
          <p:cNvCxnSpPr>
            <a:stCxn id="12" idx="6"/>
            <a:endCxn id="15" idx="1"/>
          </p:cNvCxnSpPr>
          <p:nvPr/>
        </p:nvCxnSpPr>
        <p:spPr>
          <a:xfrm>
            <a:off x="3428992" y="1964521"/>
            <a:ext cx="785818" cy="158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 rot="5400000" flipH="1" flipV="1">
            <a:off x="1928206" y="786382"/>
            <a:ext cx="145640" cy="158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>
            <a:off x="2000232" y="714356"/>
            <a:ext cx="1643074" cy="158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>
            <a:endCxn id="16" idx="1"/>
          </p:cNvCxnSpPr>
          <p:nvPr/>
        </p:nvCxnSpPr>
        <p:spPr>
          <a:xfrm flipV="1">
            <a:off x="3491345" y="3071810"/>
            <a:ext cx="723465" cy="3899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>
            <a:off x="1956816" y="4430268"/>
            <a:ext cx="1618488" cy="158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 rot="16200000" flipH="1">
            <a:off x="1805101" y="4283128"/>
            <a:ext cx="310666" cy="190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142844" y="4826675"/>
            <a:ext cx="878687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34988"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Составление проекта бюджета – исключительная прерогатива местных администраций муниципальных образований.</a:t>
            </a:r>
          </a:p>
          <a:p>
            <a:pPr indent="534988"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Непосредственное составление проекта районного бюджета осуществляет финансовое управление администрации района. </a:t>
            </a:r>
          </a:p>
          <a:p>
            <a:pPr indent="534988"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Проект районного бюджета составляется и утверждается сроком на три года - очередной финансовый год и плановый период.</a:t>
            </a:r>
          </a:p>
          <a:p>
            <a:pPr indent="534988"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Проекты  местных бюджетов  поселений Княгининского муниципального района составляются и утверждаются сроком на один год.</a:t>
            </a: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9" name="TextBox 18"/>
          <p:cNvSpPr txBox="1"/>
          <p:nvPr/>
        </p:nvSpPr>
        <p:spPr>
          <a:xfrm>
            <a:off x="4357686" y="5759572"/>
            <a:ext cx="440477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spc="-5" dirty="0" smtClean="0">
                <a:latin typeface="Times New Roman"/>
                <a:cs typeface="Times New Roman"/>
              </a:rPr>
              <a:t>Работа структурных подразделений администрации Княгининского  муниципального района по  </a:t>
            </a:r>
            <a:r>
              <a:rPr lang="ru-RU" sz="1400" spc="-15" dirty="0" smtClean="0">
                <a:latin typeface="Times New Roman"/>
                <a:cs typeface="Times New Roman"/>
              </a:rPr>
              <a:t>подготовке </a:t>
            </a:r>
            <a:r>
              <a:rPr lang="ru-RU" sz="1400" dirty="0" smtClean="0">
                <a:latin typeface="Times New Roman"/>
                <a:cs typeface="Times New Roman"/>
              </a:rPr>
              <a:t>обоснований </a:t>
            </a:r>
            <a:r>
              <a:rPr lang="ru-RU" sz="1400" spc="-10" dirty="0" smtClean="0">
                <a:latin typeface="Times New Roman"/>
                <a:cs typeface="Times New Roman"/>
              </a:rPr>
              <a:t>бюджетных </a:t>
            </a:r>
            <a:r>
              <a:rPr lang="ru-RU" sz="1400" spc="-5" dirty="0" smtClean="0">
                <a:latin typeface="Times New Roman"/>
                <a:cs typeface="Times New Roman"/>
              </a:rPr>
              <a:t>ассигнований </a:t>
            </a:r>
            <a:r>
              <a:rPr lang="ru-RU" sz="1400" dirty="0" smtClean="0">
                <a:latin typeface="Times New Roman"/>
                <a:cs typeface="Times New Roman"/>
              </a:rPr>
              <a:t>и  </a:t>
            </a:r>
            <a:r>
              <a:rPr lang="ru-RU" sz="1400" spc="-10" dirty="0" smtClean="0">
                <a:latin typeface="Times New Roman"/>
                <a:cs typeface="Times New Roman"/>
              </a:rPr>
              <a:t>бюджетных</a:t>
            </a:r>
            <a:r>
              <a:rPr lang="ru-RU" sz="1400" spc="-40" dirty="0" smtClean="0">
                <a:latin typeface="Times New Roman"/>
                <a:cs typeface="Times New Roman"/>
              </a:rPr>
              <a:t> </a:t>
            </a:r>
            <a:r>
              <a:rPr lang="ru-RU" sz="1400" spc="-5" dirty="0" smtClean="0">
                <a:latin typeface="Times New Roman"/>
                <a:cs typeface="Times New Roman"/>
              </a:rPr>
              <a:t>заявок.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Формирование проекта районного бюджета</a:t>
            </a:r>
          </a:p>
          <a:p>
            <a:endParaRPr lang="ru-RU" sz="1400" dirty="0" smtClean="0">
              <a:latin typeface="Times New Roman"/>
              <a:cs typeface="Times New Roman"/>
            </a:endParaRPr>
          </a:p>
          <a:p>
            <a:endParaRPr lang="ru-RU" sz="1400" dirty="0"/>
          </a:p>
        </p:txBody>
      </p:sp>
      <p:sp>
        <p:nvSpPr>
          <p:cNvPr id="4" name="Овал 3"/>
          <p:cNvSpPr/>
          <p:nvPr/>
        </p:nvSpPr>
        <p:spPr>
          <a:xfrm>
            <a:off x="8358214" y="6429396"/>
            <a:ext cx="571504" cy="247362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641988" y="6358763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9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42910" y="214290"/>
            <a:ext cx="80927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Как происходит составление районного бюджета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857488" y="785794"/>
            <a:ext cx="3000396" cy="50006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ЯНВАРЬ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786050" y="1357298"/>
            <a:ext cx="314327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Вступление в силу решения о районном бюджете на очередной финансовый год и плановый период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xmlns="" val="3615407130"/>
              </p:ext>
            </p:extLst>
          </p:nvPr>
        </p:nvGraphicFramePr>
        <p:xfrm>
          <a:off x="2428860" y="1928802"/>
          <a:ext cx="3786214" cy="33575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Скругленный прямоугольник 8"/>
          <p:cNvSpPr/>
          <p:nvPr/>
        </p:nvSpPr>
        <p:spPr>
          <a:xfrm>
            <a:off x="6786578" y="1500174"/>
            <a:ext cx="1785950" cy="64294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ИЮЛЬ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858016" y="3286124"/>
            <a:ext cx="1857388" cy="64294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СЕНТЯБРЬ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357818" y="5286388"/>
            <a:ext cx="1785950" cy="50006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СЕНТЯБРЬ-ОКТЯБРЬ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500166" y="5286388"/>
            <a:ext cx="1857388" cy="50006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НОЯБРЬ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28596" y="3571876"/>
            <a:ext cx="1857388" cy="64294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ДО 15 НОЯБРЯ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428596" y="1643050"/>
            <a:ext cx="1857388" cy="64294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ДЕКАБРЬ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357950" y="2214554"/>
            <a:ext cx="3071834" cy="1025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342900" algn="just">
              <a:lnSpc>
                <a:spcPts val="1440"/>
              </a:lnSpc>
              <a:spcBef>
                <a:spcPts val="575"/>
              </a:spcBef>
            </a:pPr>
            <a:r>
              <a:rPr lang="ru-RU" sz="1400" spc="-10" dirty="0" smtClean="0">
                <a:latin typeface="Times New Roman" pitchFamily="18" charset="0"/>
                <a:cs typeface="Times New Roman" pitchFamily="18" charset="0"/>
              </a:rPr>
              <a:t>Разработка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основных </a:t>
            </a:r>
            <a:r>
              <a:rPr lang="ru-RU" sz="1400" spc="-10" dirty="0" smtClean="0">
                <a:latin typeface="Times New Roman" pitchFamily="18" charset="0"/>
                <a:cs typeface="Times New Roman" pitchFamily="18" charset="0"/>
              </a:rPr>
              <a:t>показателей </a:t>
            </a:r>
            <a:r>
              <a:rPr lang="ru-RU" sz="1400" spc="-5" dirty="0" smtClean="0">
                <a:latin typeface="Times New Roman" pitchFamily="18" charset="0"/>
                <a:cs typeface="Times New Roman" pitchFamily="18" charset="0"/>
              </a:rPr>
              <a:t>прогноза </a:t>
            </a:r>
            <a:r>
              <a:rPr lang="ru-RU" sz="1400" spc="-10" dirty="0" smtClean="0">
                <a:latin typeface="Times New Roman" pitchFamily="18" charset="0"/>
                <a:cs typeface="Times New Roman" pitchFamily="18" charset="0"/>
              </a:rPr>
              <a:t>социально-экономического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развития </a:t>
            </a:r>
            <a:r>
              <a:rPr lang="ru-RU" sz="1400" spc="-5" dirty="0" smtClean="0">
                <a:latin typeface="Times New Roman" pitchFamily="18" charset="0"/>
                <a:cs typeface="Times New Roman" pitchFamily="18" charset="0"/>
              </a:rPr>
              <a:t>района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1400" spc="-5" dirty="0" smtClean="0">
                <a:latin typeface="Times New Roman" pitchFamily="18" charset="0"/>
                <a:cs typeface="Times New Roman" pitchFamily="18" charset="0"/>
              </a:rPr>
              <a:t>трехлетний</a:t>
            </a:r>
            <a:r>
              <a:rPr lang="ru-RU" sz="1400" spc="-6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spc="-5" dirty="0" smtClean="0">
                <a:latin typeface="Times New Roman" pitchFamily="18" charset="0"/>
                <a:cs typeface="Times New Roman" pitchFamily="18" charset="0"/>
              </a:rPr>
              <a:t>период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357950" y="4000504"/>
            <a:ext cx="278605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spc="-5" dirty="0" smtClean="0">
                <a:latin typeface="Times New Roman"/>
                <a:cs typeface="Times New Roman"/>
              </a:rPr>
              <a:t>Определение </a:t>
            </a:r>
            <a:r>
              <a:rPr lang="ru-RU" sz="1400" dirty="0" smtClean="0">
                <a:latin typeface="Times New Roman"/>
                <a:cs typeface="Times New Roman"/>
              </a:rPr>
              <a:t>основных </a:t>
            </a:r>
            <a:r>
              <a:rPr lang="ru-RU" sz="1400" spc="-5" dirty="0" smtClean="0">
                <a:latin typeface="Times New Roman"/>
                <a:cs typeface="Times New Roman"/>
              </a:rPr>
              <a:t>направлений</a:t>
            </a:r>
            <a:r>
              <a:rPr lang="ru-RU" sz="1400" spc="-125" dirty="0" smtClean="0">
                <a:latin typeface="Times New Roman"/>
                <a:cs typeface="Times New Roman"/>
              </a:rPr>
              <a:t> </a:t>
            </a:r>
            <a:r>
              <a:rPr lang="ru-RU" sz="1400" spc="-10" dirty="0" smtClean="0">
                <a:latin typeface="Times New Roman"/>
                <a:cs typeface="Times New Roman"/>
              </a:rPr>
              <a:t>бюджетной</a:t>
            </a:r>
            <a:r>
              <a:rPr lang="ru-RU" sz="1400" spc="-5" dirty="0" smtClean="0">
                <a:latin typeface="Times New Roman"/>
                <a:cs typeface="Times New Roman"/>
              </a:rPr>
              <a:t> </a:t>
            </a:r>
            <a:r>
              <a:rPr lang="ru-RU" sz="1400" dirty="0" smtClean="0">
                <a:latin typeface="Times New Roman"/>
                <a:cs typeface="Times New Roman"/>
              </a:rPr>
              <a:t>и </a:t>
            </a:r>
            <a:r>
              <a:rPr lang="ru-RU" sz="1400" spc="-5" dirty="0" smtClean="0">
                <a:latin typeface="Times New Roman"/>
                <a:cs typeface="Times New Roman"/>
              </a:rPr>
              <a:t>налоговой политики </a:t>
            </a:r>
            <a:r>
              <a:rPr lang="ru-RU" sz="1400" dirty="0" smtClean="0">
                <a:latin typeface="Times New Roman"/>
                <a:cs typeface="Times New Roman"/>
              </a:rPr>
              <a:t>на </a:t>
            </a:r>
            <a:r>
              <a:rPr lang="ru-RU" sz="1400" spc="-5" dirty="0" smtClean="0">
                <a:latin typeface="Times New Roman"/>
                <a:cs typeface="Times New Roman"/>
              </a:rPr>
              <a:t>трехлетний  период. Определение основных параметров бюджета.</a:t>
            </a:r>
            <a:endParaRPr lang="ru-RU" sz="1400" dirty="0" smtClean="0">
              <a:latin typeface="Times New Roman"/>
              <a:cs typeface="Times New Roman"/>
            </a:endParaRPr>
          </a:p>
          <a:p>
            <a:pPr algn="just"/>
            <a:endParaRPr lang="ru-RU" sz="1400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0" y="5786454"/>
            <a:ext cx="35719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Рассмотрение проекта районного бюджета администрацией Княгининского </a:t>
            </a:r>
            <a:r>
              <a:rPr lang="ru-RU" sz="1400" spc="-5" dirty="0" smtClean="0">
                <a:latin typeface="Times New Roman"/>
                <a:cs typeface="Times New Roman"/>
              </a:rPr>
              <a:t>муниципального 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района</a:t>
            </a:r>
            <a:r>
              <a:rPr lang="ru-RU" sz="140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85786" y="435769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0" y="4286256"/>
            <a:ext cx="321467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Внесение проекта районного бюджета в Земское собрание Княгининского </a:t>
            </a:r>
            <a:r>
              <a:rPr lang="ru-RU" sz="1400" spc="-5" dirty="0" smtClean="0">
                <a:latin typeface="Times New Roman"/>
                <a:cs typeface="Times New Roman"/>
              </a:rPr>
              <a:t>муниципального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района.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0" y="2357430"/>
            <a:ext cx="271461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Принятие проекта бюджета Земским собранием Княгининского муниципального района.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5" name="Прямая соединительная линия 24"/>
          <p:cNvCxnSpPr/>
          <p:nvPr/>
        </p:nvCxnSpPr>
        <p:spPr>
          <a:xfrm rot="5400000" flipH="1" flipV="1">
            <a:off x="4036215" y="1750207"/>
            <a:ext cx="928694" cy="1588"/>
          </a:xfrm>
          <a:prstGeom prst="line">
            <a:avLst/>
          </a:prstGeom>
          <a:ln>
            <a:prstDash val="sysDot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 flipV="1">
            <a:off x="5572132" y="2000240"/>
            <a:ext cx="1214446" cy="607226"/>
          </a:xfrm>
          <a:prstGeom prst="line">
            <a:avLst/>
          </a:prstGeom>
          <a:ln>
            <a:prstDash val="sysDot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 flipV="1">
            <a:off x="3357554" y="4929198"/>
            <a:ext cx="428628" cy="357190"/>
          </a:xfrm>
          <a:prstGeom prst="line">
            <a:avLst/>
          </a:prstGeom>
          <a:ln>
            <a:prstDash val="sysDot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 rot="16200000" flipH="1">
            <a:off x="5054207" y="5054215"/>
            <a:ext cx="392908" cy="214314"/>
          </a:xfrm>
          <a:prstGeom prst="line">
            <a:avLst/>
          </a:prstGeom>
          <a:ln>
            <a:prstDash val="sysDot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 flipV="1">
            <a:off x="6000760" y="3607596"/>
            <a:ext cx="857256" cy="35718"/>
          </a:xfrm>
          <a:prstGeom prst="line">
            <a:avLst/>
          </a:prstGeom>
          <a:ln>
            <a:prstDash val="sysDot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>
            <a:stCxn id="14" idx="3"/>
          </p:cNvCxnSpPr>
          <p:nvPr/>
        </p:nvCxnSpPr>
        <p:spPr>
          <a:xfrm flipV="1">
            <a:off x="2285984" y="3857628"/>
            <a:ext cx="785818" cy="35719"/>
          </a:xfrm>
          <a:prstGeom prst="line">
            <a:avLst/>
          </a:prstGeom>
          <a:ln>
            <a:prstDash val="sysDot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>
            <a:stCxn id="15" idx="3"/>
          </p:cNvCxnSpPr>
          <p:nvPr/>
        </p:nvCxnSpPr>
        <p:spPr>
          <a:xfrm>
            <a:off x="2285984" y="1964521"/>
            <a:ext cx="1071570" cy="750099"/>
          </a:xfrm>
          <a:prstGeom prst="line">
            <a:avLst/>
          </a:prstGeom>
          <a:ln>
            <a:prstDash val="sysDot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142852"/>
            <a:ext cx="9144000" cy="6858000"/>
          </a:xfrm>
          <a:prstGeom prst="rect">
            <a:avLst/>
          </a:prstGeom>
          <a:noFill/>
          <a:ln>
            <a:solidFill>
              <a:srgbClr val="AD7ACC"/>
            </a:solidFill>
          </a:ln>
        </p:spPr>
      </p:pic>
      <p:sp>
        <p:nvSpPr>
          <p:cNvPr id="14" name="Овал 13"/>
          <p:cNvSpPr/>
          <p:nvPr/>
        </p:nvSpPr>
        <p:spPr>
          <a:xfrm>
            <a:off x="8286776" y="6429396"/>
            <a:ext cx="571507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621071" y="6346209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10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85720" y="428604"/>
            <a:ext cx="864399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Каковы основные направления бюджетной и налоговой политики Княгининского муниципального района на 2022-2024 годы</a:t>
            </a:r>
            <a:endParaRPr lang="ru-RU" sz="2000" b="1" dirty="0" smtClean="0">
              <a:ln w="3175" cmpd="sng">
                <a:noFill/>
                <a:prstDash val="solid"/>
              </a:ln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00034" y="4500570"/>
            <a:ext cx="3429024" cy="714380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1588"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Повышение эффективности процедур проведения муниципальных закупок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1\Desktop\Новая папка\весы_2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000496" y="3500438"/>
            <a:ext cx="1357290" cy="1100129"/>
          </a:xfrm>
          <a:prstGeom prst="rect">
            <a:avLst/>
          </a:prstGeom>
          <a:noFill/>
        </p:spPr>
      </p:pic>
      <p:sp>
        <p:nvSpPr>
          <p:cNvPr id="31" name="Прямоугольник 30"/>
          <p:cNvSpPr/>
          <p:nvPr/>
        </p:nvSpPr>
        <p:spPr>
          <a:xfrm>
            <a:off x="3857620" y="1428736"/>
            <a:ext cx="1500198" cy="107157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tabLst>
                <a:tab pos="361950" algn="l"/>
              </a:tabLst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Безусловное исполнение всех принятых обязательств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 descr="C:\Users\1\Desktop\Новая папка\tytytytytytytytytytyt.jpe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42976" y="2500306"/>
            <a:ext cx="1278967" cy="571504"/>
          </a:xfrm>
          <a:prstGeom prst="rect">
            <a:avLst/>
          </a:prstGeom>
          <a:noFill/>
        </p:spPr>
      </p:pic>
      <p:sp>
        <p:nvSpPr>
          <p:cNvPr id="32" name="Прямоугольник 31"/>
          <p:cNvSpPr/>
          <p:nvPr/>
        </p:nvSpPr>
        <p:spPr>
          <a:xfrm>
            <a:off x="5286380" y="4500570"/>
            <a:ext cx="3500462" cy="71438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tabLst>
                <a:tab pos="895350" algn="l"/>
              </a:tabLst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Реализация принципов открытости и прозрачности управления муниципальными финансами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142844" y="3286124"/>
            <a:ext cx="3429024" cy="78581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tabLst>
                <a:tab pos="895350" algn="l"/>
              </a:tabLst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Повышение эффективности использования бюджетных средств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9" name="Picture 5" descr="C:\Users\1\Desktop\Новая папка\4763460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786578" y="2285992"/>
            <a:ext cx="942787" cy="942787"/>
          </a:xfrm>
          <a:prstGeom prst="rect">
            <a:avLst/>
          </a:prstGeom>
          <a:noFill/>
        </p:spPr>
      </p:pic>
      <p:sp>
        <p:nvSpPr>
          <p:cNvPr id="34" name="Прямоугольник 33"/>
          <p:cNvSpPr/>
          <p:nvPr/>
        </p:nvSpPr>
        <p:spPr>
          <a:xfrm>
            <a:off x="142844" y="1500174"/>
            <a:ext cx="3429024" cy="78581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tabLst>
                <a:tab pos="895350" algn="l"/>
              </a:tabLst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Выполнение в полном объеме утвержденных годовых назначений по доходам районного бюджета и местных бюджетов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5715008" y="3286124"/>
            <a:ext cx="3286148" cy="78581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tabLst>
                <a:tab pos="895350" algn="l"/>
              </a:tabLst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Повышение качества финансового менеджмента в органах местного самоуправления Княгининского муниципального района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643570" y="1428736"/>
            <a:ext cx="3357586" cy="857256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1588"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Совершенствование налогового администрирования,  повышение уровня ответственности главных администраторов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500430" y="2714620"/>
            <a:ext cx="2286016" cy="64294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tabLst>
                <a:tab pos="895350" algn="l"/>
              </a:tabLst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Проведение взвешенной долговой политики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874608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solidFill>
              <a:srgbClr val="AD7ACC"/>
            </a:solidFill>
          </a:ln>
        </p:spPr>
      </p:pic>
      <p:sp>
        <p:nvSpPr>
          <p:cNvPr id="27" name="Блок-схема: данные 26"/>
          <p:cNvSpPr/>
          <p:nvPr/>
        </p:nvSpPr>
        <p:spPr>
          <a:xfrm flipH="1">
            <a:off x="2428860" y="5000636"/>
            <a:ext cx="6715140" cy="1357322"/>
          </a:xfrm>
          <a:prstGeom prst="flowChartInputOutput">
            <a:avLst/>
          </a:prstGeom>
          <a:solidFill>
            <a:srgbClr val="FCD3B2"/>
          </a:solidFill>
          <a:ln>
            <a:solidFill>
              <a:srgbClr val="C3E2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Блок-схема: данные 25"/>
          <p:cNvSpPr/>
          <p:nvPr/>
        </p:nvSpPr>
        <p:spPr>
          <a:xfrm flipH="1">
            <a:off x="2428860" y="3429000"/>
            <a:ext cx="6715140" cy="1285884"/>
          </a:xfrm>
          <a:prstGeom prst="flowChartInputOutput">
            <a:avLst/>
          </a:prstGeom>
          <a:solidFill>
            <a:srgbClr val="D6BCE6"/>
          </a:solidFill>
          <a:ln>
            <a:solidFill>
              <a:srgbClr val="D6BC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8286776" y="6429396"/>
            <a:ext cx="571507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621071" y="6346209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11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85720" y="357166"/>
            <a:ext cx="864399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Из чего складываются доходы бюджета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муниципального района</a:t>
            </a:r>
            <a:endParaRPr lang="ru-RU" sz="2800" b="1" dirty="0" smtClean="0">
              <a:ln w="3175" cmpd="sng">
                <a:noFill/>
                <a:prstDash val="solid"/>
              </a:ln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Блок-схема: данные 20"/>
          <p:cNvSpPr/>
          <p:nvPr/>
        </p:nvSpPr>
        <p:spPr>
          <a:xfrm flipH="1">
            <a:off x="2428860" y="1785926"/>
            <a:ext cx="6715140" cy="1285884"/>
          </a:xfrm>
          <a:prstGeom prst="flowChartInputOutput">
            <a:avLst/>
          </a:prstGeom>
          <a:solidFill>
            <a:srgbClr val="C3E2A6"/>
          </a:solidFill>
          <a:ln>
            <a:solidFill>
              <a:srgbClr val="C3E2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Блок-схема: данные 16"/>
          <p:cNvSpPr/>
          <p:nvPr/>
        </p:nvSpPr>
        <p:spPr>
          <a:xfrm flipH="1">
            <a:off x="142844" y="1857364"/>
            <a:ext cx="3714776" cy="642942"/>
          </a:xfrm>
          <a:prstGeom prst="flowChartInputOutput">
            <a:avLst/>
          </a:prstGeom>
          <a:gradFill flip="none" rotWithShape="1">
            <a:gsLst>
              <a:gs pos="0">
                <a:srgbClr val="99CD69">
                  <a:shade val="30000"/>
                  <a:satMod val="115000"/>
                </a:srgbClr>
              </a:gs>
              <a:gs pos="50000">
                <a:srgbClr val="99CD69">
                  <a:shade val="67500"/>
                  <a:satMod val="115000"/>
                </a:srgbClr>
              </a:gs>
              <a:gs pos="100000">
                <a:srgbClr val="99CD69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571472" y="1857364"/>
            <a:ext cx="3143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400" dirty="0" smtClean="0"/>
              <a:t> </a:t>
            </a:r>
            <a:r>
              <a:rPr lang="ru-RU" sz="2400" b="1" dirty="0" smtClean="0"/>
              <a:t>Налоговые доходы</a:t>
            </a:r>
            <a:endParaRPr lang="ru-RU" sz="24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3786182" y="1714488"/>
            <a:ext cx="428628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Налоги и налоговые сборы, предусмотренные федеральным и  региональным  законодательством и нормативными правовыми актами Княгининского муниципального района: налог на доходы физических лиц, налоги на имущество, акцизы и другие.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Блок-схема: данные 22"/>
          <p:cNvSpPr/>
          <p:nvPr/>
        </p:nvSpPr>
        <p:spPr>
          <a:xfrm flipH="1">
            <a:off x="142844" y="3571876"/>
            <a:ext cx="3786214" cy="642942"/>
          </a:xfrm>
          <a:prstGeom prst="flowChartInputOutput">
            <a:avLst/>
          </a:prstGeom>
          <a:gradFill flip="none" rotWithShape="1">
            <a:gsLst>
              <a:gs pos="0">
                <a:srgbClr val="AD79CD">
                  <a:shade val="30000"/>
                  <a:satMod val="115000"/>
                </a:srgbClr>
              </a:gs>
              <a:gs pos="50000">
                <a:srgbClr val="AD79CD">
                  <a:shade val="67500"/>
                  <a:satMod val="115000"/>
                </a:srgbClr>
              </a:gs>
              <a:gs pos="100000">
                <a:srgbClr val="AD79CD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Блок-схема: данные 23"/>
          <p:cNvSpPr/>
          <p:nvPr/>
        </p:nvSpPr>
        <p:spPr>
          <a:xfrm flipH="1">
            <a:off x="142844" y="5357826"/>
            <a:ext cx="3714776" cy="714380"/>
          </a:xfrm>
          <a:prstGeom prst="flowChartInputOutput">
            <a:avLst/>
          </a:prstGeom>
          <a:gradFill flip="none" rotWithShape="1">
            <a:gsLst>
              <a:gs pos="0">
                <a:schemeClr val="accent6">
                  <a:shade val="30000"/>
                  <a:satMod val="115000"/>
                </a:schemeClr>
              </a:gs>
              <a:gs pos="50000">
                <a:schemeClr val="accent6">
                  <a:shade val="67500"/>
                  <a:satMod val="115000"/>
                </a:schemeClr>
              </a:gs>
              <a:gs pos="100000">
                <a:schemeClr val="accent6"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TextBox 27"/>
          <p:cNvSpPr txBox="1"/>
          <p:nvPr/>
        </p:nvSpPr>
        <p:spPr>
          <a:xfrm>
            <a:off x="357158" y="5357826"/>
            <a:ext cx="32861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400" dirty="0" smtClean="0"/>
              <a:t> </a:t>
            </a:r>
            <a:r>
              <a:rPr lang="ru-RU" sz="2400" b="1" dirty="0" smtClean="0"/>
              <a:t>Безвозмездные</a:t>
            </a:r>
          </a:p>
          <a:p>
            <a:r>
              <a:rPr lang="ru-RU" sz="2400" b="1" dirty="0" smtClean="0"/>
              <a:t>            поступления</a:t>
            </a:r>
            <a:endParaRPr lang="ru-RU" sz="24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428596" y="3643314"/>
            <a:ext cx="32861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400" dirty="0" smtClean="0"/>
              <a:t> </a:t>
            </a:r>
            <a:r>
              <a:rPr lang="ru-RU" sz="2400" b="1" dirty="0" smtClean="0"/>
              <a:t>Неналоговые доходы</a:t>
            </a:r>
            <a:endParaRPr lang="ru-RU" sz="2400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3786182" y="3487166"/>
            <a:ext cx="4286280" cy="116955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Доходы  от продажи и использования имущества, находящегося в муниципальной собственности, от продажи земли и нематериальных активов, административные платежи и сборы, штрафные санкции, возмещение ущерба и прочие.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786182" y="5000636"/>
            <a:ext cx="428628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Межбюджетные трансферты от других бюджетов бюджетной системы РФ в виде дотаций, субвенций, субсидий и иных межбюджетных трансфертов, добровольные и безвозмездные поступления от юридических и физических лиц.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874608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4" name="Овал 23"/>
          <p:cNvSpPr/>
          <p:nvPr/>
        </p:nvSpPr>
        <p:spPr>
          <a:xfrm>
            <a:off x="8286776" y="6429396"/>
            <a:ext cx="571507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12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5688" y="214290"/>
            <a:ext cx="88583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Какие налоги уплачивают жители Княгининского муниципального района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714876" y="1071546"/>
            <a:ext cx="3643339" cy="571504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4786314" y="1142984"/>
            <a:ext cx="35004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Земельный налог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9" name="AutoShape 5" descr="https://st4.depositphotos.com/17569458/20618/v/1600/depositphotos_206186460-stock-illustration-water-drop-icon-vector-illustrati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1" name="AutoShape 7" descr="https://st4.depositphotos.com/17569458/20618/v/1600/depositphotos_206186460-stock-illustration-water-drop-icon-vector-illustrati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4643438" y="1785926"/>
            <a:ext cx="364333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Ставка налога от кадастровой стоимости земельных участков: 0,3% по участкам, занятым жилищным фондом, с/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назначения, для личного подсобного хозяйства, дачного хозяйства; 1,5% - в отношении других участков 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357422" y="3357562"/>
            <a:ext cx="4714908" cy="571504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2357422" y="3429000"/>
            <a:ext cx="4286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Налог на имущество физических лиц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34" name="AutoShape 10" descr="https://banner2.kisspng.com/20180811/soc/kisspng-portable-network-graphics-clip-art-computer-icons-home-icons-green-16-12-x-9-dumielauxepices-n-5b6f67e5d005f2.130537771534027749852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6" name="AutoShape 12" descr="https://banner2.kisspng.com/20180811/soc/kisspng-portable-network-graphics-clip-art-computer-icons-home-icons-green-16-12-x-9-dumielauxepices-n-5b6f67e5d005f2.130537771534027749852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8" name="AutoShape 14" descr="https://banner2.kisspng.com/20180601/acb/kisspng-house-computer-icons-clip-art-office-building-5b10fd09dbe935.449767481527840009900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142844" y="4000505"/>
            <a:ext cx="885831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Ставка налога исходя из кадастровой стоимости объектов налогообложения: 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- по жилым домам, частям жилых домов, квартирам, частям квартир, комнатам, гаражам и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машино-местам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хозяйственным строениям или сооружениям, площадь каждого из которых не превышает 50 кв.м - от 0,1% до 0,3%;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- по определенному министерством инвестиций, земельных и имущественных отношений Нижегородской области перечню объектов недвижимого имущества, в отношении которых налоговая база определяется как кадастровая стоимость в соответствии с НК РФ (административно-деловые и торговые центры, офисы, объекты общественного питания  и бытового обслуживания и др.), а также по объектам, кадастровая стоимость каждого из которых превышает 300 миллионов рублей –  2,0%; 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-  по прочим  объектам – 0,5% 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142844" y="1071546"/>
            <a:ext cx="3786214" cy="571504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285720" y="1142984"/>
            <a:ext cx="3714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Налог на доходы физических лиц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42844" y="1928802"/>
            <a:ext cx="428628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Глава 23 Налогового кодекса Российской Федерации 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ставка налога 13% 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 отдельных случаях 9%, 15, 30% и 35% 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1" name="AutoShape 17" descr="https://image.freepik.com/free-icon/no-translate-detected_318-4828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43" name="AutoShape 19" descr="https://image.freepik.com/free-icon/no-translate-detected_318-4828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8" name="Рисунок 27"/>
          <p:cNvPicPr/>
          <p:nvPr/>
        </p:nvPicPr>
        <p:blipFill>
          <a:blip r:embed="rId3" cstate="print"/>
          <a:srcRect l="27521" t="45458" r="70265" b="51326"/>
          <a:stretch>
            <a:fillRect/>
          </a:stretch>
        </p:blipFill>
        <p:spPr bwMode="auto">
          <a:xfrm>
            <a:off x="8572528" y="1142984"/>
            <a:ext cx="428628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Рисунок 28"/>
          <p:cNvPicPr/>
          <p:nvPr/>
        </p:nvPicPr>
        <p:blipFill>
          <a:blip r:embed="rId4" cstate="print"/>
          <a:srcRect l="27139" t="72704" r="70275" b="23037"/>
          <a:stretch>
            <a:fillRect/>
          </a:stretch>
        </p:blipFill>
        <p:spPr bwMode="auto">
          <a:xfrm>
            <a:off x="4063585" y="1113336"/>
            <a:ext cx="395470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Рисунок 29"/>
          <p:cNvPicPr/>
          <p:nvPr/>
        </p:nvPicPr>
        <p:blipFill>
          <a:blip r:embed="rId5" cstate="print"/>
          <a:srcRect l="62070" t="48092" r="35509" b="48237"/>
          <a:stretch>
            <a:fillRect/>
          </a:stretch>
        </p:blipFill>
        <p:spPr bwMode="auto">
          <a:xfrm>
            <a:off x="6500826" y="3429000"/>
            <a:ext cx="428628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5059337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14" name="Схема 13"/>
          <p:cNvGraphicFramePr/>
          <p:nvPr>
            <p:extLst>
              <p:ext uri="{D42A27DB-BD31-4B8C-83A1-F6EECF244321}">
                <p14:modId xmlns:p14="http://schemas.microsoft.com/office/powerpoint/2010/main" xmlns="" val="9222088"/>
              </p:ext>
            </p:extLst>
          </p:nvPr>
        </p:nvGraphicFramePr>
        <p:xfrm>
          <a:off x="199339" y="1071546"/>
          <a:ext cx="8784975" cy="54938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Заголовок 1"/>
          <p:cNvSpPr txBox="1">
            <a:spLocks/>
          </p:cNvSpPr>
          <p:nvPr/>
        </p:nvSpPr>
        <p:spPr>
          <a:xfrm>
            <a:off x="285720" y="3500439"/>
            <a:ext cx="1730504" cy="54512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Физическая культура и спорт</a:t>
            </a:r>
            <a:endParaRPr lang="ru-RU" sz="1400" dirty="0">
              <a:solidFill>
                <a:srgbClr val="F286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5500694" y="5429265"/>
            <a:ext cx="2071703" cy="371923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Образование</a:t>
            </a:r>
            <a:endParaRPr lang="ru-RU" sz="1400" dirty="0">
              <a:solidFill>
                <a:srgbClr val="F286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357291" y="5357826"/>
            <a:ext cx="2143140" cy="35719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Культура, кинематография</a:t>
            </a:r>
            <a:endParaRPr lang="ru-RU" sz="1400" dirty="0">
              <a:solidFill>
                <a:srgbClr val="F286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7072331" y="2643183"/>
            <a:ext cx="1857388" cy="56305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Национальная экономика</a:t>
            </a:r>
            <a:endParaRPr lang="ru-RU" sz="1400" dirty="0">
              <a:solidFill>
                <a:srgbClr val="F286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285720" y="2428868"/>
            <a:ext cx="1790555" cy="54916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Средства массовой информации</a:t>
            </a:r>
            <a:endParaRPr lang="ru-RU" sz="1400" dirty="0">
              <a:solidFill>
                <a:srgbClr val="F286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285720" y="1357299"/>
            <a:ext cx="2371704" cy="571504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Межбюджетные трансферты</a:t>
            </a:r>
            <a:endParaRPr lang="ru-RU" sz="1400" dirty="0">
              <a:solidFill>
                <a:srgbClr val="F286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7143769" y="3714752"/>
            <a:ext cx="1785951" cy="857256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err="1" smtClean="0">
                <a:latin typeface="Arial Narrow" panose="020B0606020202030204" pitchFamily="34" charset="0"/>
                <a:cs typeface="Times New Roman" panose="02020603050405020304" pitchFamily="18" charset="0"/>
              </a:rPr>
              <a:t>Жилищно</a:t>
            </a:r>
            <a:r>
              <a:rPr lang="ru-RU" sz="14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 -коммунальное хозяйство</a:t>
            </a:r>
            <a:endParaRPr lang="ru-RU" sz="1400" dirty="0">
              <a:solidFill>
                <a:srgbClr val="F286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6715140" y="1357299"/>
            <a:ext cx="2214579" cy="78581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Национальная безопасность и правоохранительная деятельность</a:t>
            </a:r>
            <a:endParaRPr lang="ru-RU" sz="1400" dirty="0">
              <a:solidFill>
                <a:srgbClr val="F286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5286381" y="785795"/>
            <a:ext cx="2428444" cy="35719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Национальная оборона</a:t>
            </a:r>
            <a:endParaRPr lang="ru-RU" sz="1400" dirty="0"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428596" y="4643446"/>
            <a:ext cx="1928827" cy="42862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Социальная политика</a:t>
            </a:r>
            <a:endParaRPr lang="ru-RU" sz="1400" dirty="0">
              <a:solidFill>
                <a:srgbClr val="F286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14876" y="5072075"/>
            <a:ext cx="576064" cy="5530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29325" y="1714489"/>
            <a:ext cx="500065" cy="507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57949" y="3786191"/>
            <a:ext cx="529755" cy="526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32995" y="5000636"/>
            <a:ext cx="624692" cy="642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406" r="18102"/>
          <a:stretch/>
        </p:blipFill>
        <p:spPr bwMode="auto">
          <a:xfrm>
            <a:off x="2214546" y="3429001"/>
            <a:ext cx="579263" cy="539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57620" y="1357299"/>
            <a:ext cx="616352" cy="451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28927" y="1571613"/>
            <a:ext cx="601220" cy="507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86512" y="2643182"/>
            <a:ext cx="617509" cy="492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Рисунок 75" descr="sz_logo.png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14612" y="4500571"/>
            <a:ext cx="551523" cy="5907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Заголовок 1"/>
          <p:cNvSpPr txBox="1">
            <a:spLocks/>
          </p:cNvSpPr>
          <p:nvPr/>
        </p:nvSpPr>
        <p:spPr>
          <a:xfrm>
            <a:off x="2714613" y="714357"/>
            <a:ext cx="2357455" cy="42017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Общегосударственные вопросы</a:t>
            </a:r>
            <a:endParaRPr lang="ru-RU" sz="1400" dirty="0">
              <a:solidFill>
                <a:srgbClr val="F286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051" name="Picture 3" descr="C:\Users\1\Desktop\1111\cdf0cd9f79a0fde50e2f86a455243430.jpg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4929191" y="1357299"/>
            <a:ext cx="571504" cy="495776"/>
          </a:xfrm>
          <a:prstGeom prst="rect">
            <a:avLst/>
          </a:prstGeom>
          <a:noFill/>
        </p:spPr>
      </p:pic>
      <p:sp>
        <p:nvSpPr>
          <p:cNvPr id="27" name="Овал 26"/>
          <p:cNvSpPr/>
          <p:nvPr/>
        </p:nvSpPr>
        <p:spPr>
          <a:xfrm>
            <a:off x="8429652" y="6500834"/>
            <a:ext cx="571507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13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Picture 2" descr="C:\Users\1\Desktop\1111\inx960x640.jpg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5643571" y="4643446"/>
            <a:ext cx="616699" cy="512174"/>
          </a:xfrm>
          <a:prstGeom prst="rect">
            <a:avLst/>
          </a:prstGeom>
          <a:noFill/>
        </p:spPr>
      </p:pic>
      <p:sp>
        <p:nvSpPr>
          <p:cNvPr id="28" name="Заголовок 1"/>
          <p:cNvSpPr txBox="1">
            <a:spLocks/>
          </p:cNvSpPr>
          <p:nvPr/>
        </p:nvSpPr>
        <p:spPr>
          <a:xfrm>
            <a:off x="6500826" y="4857761"/>
            <a:ext cx="2357455" cy="42017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Охрана окружающей среды</a:t>
            </a:r>
            <a:endParaRPr lang="ru-RU" sz="1400" dirty="0">
              <a:solidFill>
                <a:srgbClr val="F286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194876" y="5773003"/>
            <a:ext cx="8893650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indent="534988" algn="just"/>
            <a:r>
              <a:rPr lang="ru-RU" sz="1600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Принципы формирования расходов бюджета:</a:t>
            </a:r>
            <a:r>
              <a:rPr lang="ru-RU" sz="16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 по муниципальным программам, по разделам (подразделам) функциональной структуры, по ведомствам в соответствии с расходными обязательствами, законодательно закрепленными за соответствующими уровнями бюджетов.</a:t>
            </a:r>
            <a:endParaRPr lang="ru-RU" sz="1600" dirty="0">
              <a:solidFill>
                <a:sysClr val="windowText" lastClr="00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85786" y="142852"/>
            <a:ext cx="78864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Как распределяются расходы по основным функциям государства</a:t>
            </a:r>
            <a:endParaRPr lang="ru-RU" sz="2000" dirty="0"/>
          </a:p>
        </p:txBody>
      </p:sp>
      <p:pic>
        <p:nvPicPr>
          <p:cNvPr id="2" name="Picture 2" descr="C:\Users\1\Desktop\картинки\542ef1be1e8d76a78f3ad821b335e9db_XL.jpg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2318234" y="2415805"/>
            <a:ext cx="586014" cy="50006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818054439"/>
      </p:ext>
    </p:extLst>
  </p:cSld>
  <p:clrMapOvr>
    <a:masterClrMapping/>
  </p:clrMapOvr>
  <p:transition spd="slow" advClick="0" advTm="2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4" name="TextBox 23"/>
          <p:cNvSpPr txBox="1"/>
          <p:nvPr/>
        </p:nvSpPr>
        <p:spPr>
          <a:xfrm>
            <a:off x="1428728" y="142852"/>
            <a:ext cx="643060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spc="50" dirty="0" smtClean="0">
                <a:ln w="11430">
                  <a:noFill/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Что такое программный бюджет</a:t>
            </a:r>
          </a:p>
          <a:p>
            <a:endParaRPr lang="ru-RU" sz="3200" dirty="0"/>
          </a:p>
        </p:txBody>
      </p:sp>
      <p:sp>
        <p:nvSpPr>
          <p:cNvPr id="26" name="TextBox 25"/>
          <p:cNvSpPr txBox="1"/>
          <p:nvPr/>
        </p:nvSpPr>
        <p:spPr>
          <a:xfrm>
            <a:off x="214282" y="785794"/>
            <a:ext cx="87154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38163"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Программный бюджет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отличается от традиционного тем, что все или почти все расходы включены в программы и каждая программа своей целью прямо увязана с тем или иным стратегическим итогом деятельности ведомства.</a:t>
            </a:r>
          </a:p>
          <a:p>
            <a:pPr algn="just"/>
            <a:endParaRPr lang="ru-RU" sz="1600" dirty="0"/>
          </a:p>
        </p:txBody>
      </p:sp>
      <p:sp>
        <p:nvSpPr>
          <p:cNvPr id="29" name="TextBox 28"/>
          <p:cNvSpPr txBox="1"/>
          <p:nvPr/>
        </p:nvSpPr>
        <p:spPr>
          <a:xfrm>
            <a:off x="285720" y="1500174"/>
            <a:ext cx="864399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38163"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Программное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бюджетирование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представляет собой методологию планирования, исполнения и контроля за исполнением бюджета, обеспечивающую взаимосвязь процесса распределения расходов с результатами от реализации программ, разрабатываемых на основе стратегических целей, с учетом приоритетов государственной политики, общественной значимости ожидаемых и конечных результатов использования бюджетных средств. </a:t>
            </a:r>
          </a:p>
          <a:p>
            <a:pPr algn="just"/>
            <a:endParaRPr lang="ru-RU" sz="1600" dirty="0"/>
          </a:p>
        </p:txBody>
      </p:sp>
      <p:sp>
        <p:nvSpPr>
          <p:cNvPr id="32" name="Скругленный прямоугольник 4"/>
          <p:cNvSpPr/>
          <p:nvPr/>
        </p:nvSpPr>
        <p:spPr>
          <a:xfrm>
            <a:off x="357158" y="3071810"/>
            <a:ext cx="8429684" cy="3429024"/>
          </a:xfrm>
          <a:prstGeom prst="rect">
            <a:avLst/>
          </a:pr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28575">
            <a:solidFill>
              <a:schemeClr val="tx1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spcFirstLastPara="0" vert="horz" wrap="square" lIns="57150" tIns="28575" rIns="57150" bIns="28575" numCol="1" spcCol="1270" anchor="ctr" anchorCtr="0">
            <a:noAutofit/>
          </a:bodyPr>
          <a:lstStyle/>
          <a:p>
            <a:pPr lvl="0" algn="ctr" defTabSz="6667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0" algn="ctr" defTabSz="6667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5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 defTabSz="6667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5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Блок-схема: узел 32"/>
          <p:cNvSpPr/>
          <p:nvPr/>
        </p:nvSpPr>
        <p:spPr>
          <a:xfrm>
            <a:off x="500034" y="3143248"/>
            <a:ext cx="928694" cy="857256"/>
          </a:xfrm>
          <a:prstGeom prst="flowChartConnector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gradFill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50000">
                      <a:schemeClr val="accent1">
                        <a:tint val="44500"/>
                        <a:satMod val="160000"/>
                      </a:schemeClr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  <a:latin typeface="Arial Black" pitchFamily="34" charset="0"/>
              </a:rPr>
              <a:t>13</a:t>
            </a:r>
            <a:endParaRPr lang="ru-RU" sz="2800" dirty="0">
              <a:gradFill>
                <a:gsLst>
                  <a:gs pos="0">
                    <a:schemeClr val="accent2">
                      <a:lumMod val="40000"/>
                      <a:lumOff val="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  <a:latin typeface="Arial Black" pitchFamily="34" charset="0"/>
            </a:endParaRPr>
          </a:p>
        </p:txBody>
      </p:sp>
      <p:sp>
        <p:nvSpPr>
          <p:cNvPr id="21" name="Овал 20"/>
          <p:cNvSpPr/>
          <p:nvPr/>
        </p:nvSpPr>
        <p:spPr>
          <a:xfrm>
            <a:off x="8429652" y="6572272"/>
            <a:ext cx="571507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14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428728" y="3214686"/>
            <a:ext cx="72152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Бюджет Княгининского муниципального района на 2022-2024 годы сформирован на основе 13 муниципальных программ</a:t>
            </a:r>
          </a:p>
          <a:p>
            <a:endParaRPr lang="ru-RU" dirty="0"/>
          </a:p>
        </p:txBody>
      </p:sp>
      <p:sp>
        <p:nvSpPr>
          <p:cNvPr id="45" name="Блок-схема: узел 44"/>
          <p:cNvSpPr/>
          <p:nvPr/>
        </p:nvSpPr>
        <p:spPr>
          <a:xfrm>
            <a:off x="571472" y="4143380"/>
            <a:ext cx="500066" cy="500066"/>
          </a:xfrm>
          <a:prstGeom prst="flowChartConnector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dirty="0">
              <a:gradFill>
                <a:gsLst>
                  <a:gs pos="0">
                    <a:schemeClr val="accent2">
                      <a:lumMod val="40000"/>
                      <a:lumOff val="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  <a:latin typeface="Arial Black" pitchFamily="34" charset="0"/>
            </a:endParaRPr>
          </a:p>
        </p:txBody>
      </p:sp>
      <p:cxnSp>
        <p:nvCxnSpPr>
          <p:cNvPr id="47" name="Прямая со стрелкой 46"/>
          <p:cNvCxnSpPr>
            <a:stCxn id="45" idx="2"/>
            <a:endCxn id="45" idx="6"/>
          </p:cNvCxnSpPr>
          <p:nvPr/>
        </p:nvCxnSpPr>
        <p:spPr>
          <a:xfrm rot="10800000" flipH="1">
            <a:off x="571472" y="4393413"/>
            <a:ext cx="500066" cy="1588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51" name="Блок-схема: узел 50"/>
          <p:cNvSpPr/>
          <p:nvPr/>
        </p:nvSpPr>
        <p:spPr>
          <a:xfrm>
            <a:off x="571472" y="4714884"/>
            <a:ext cx="500066" cy="500066"/>
          </a:xfrm>
          <a:prstGeom prst="flowChartConnector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dirty="0">
              <a:gradFill>
                <a:gsLst>
                  <a:gs pos="0">
                    <a:schemeClr val="accent2">
                      <a:lumMod val="40000"/>
                      <a:lumOff val="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  <a:latin typeface="Arial Black" pitchFamily="34" charset="0"/>
            </a:endParaRPr>
          </a:p>
        </p:txBody>
      </p:sp>
      <p:sp>
        <p:nvSpPr>
          <p:cNvPr id="52" name="Блок-схема: узел 51"/>
          <p:cNvSpPr/>
          <p:nvPr/>
        </p:nvSpPr>
        <p:spPr>
          <a:xfrm>
            <a:off x="571472" y="5286388"/>
            <a:ext cx="500066" cy="500066"/>
          </a:xfrm>
          <a:prstGeom prst="flowChartConnector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dirty="0">
              <a:gradFill>
                <a:gsLst>
                  <a:gs pos="0">
                    <a:schemeClr val="accent2">
                      <a:lumMod val="40000"/>
                      <a:lumOff val="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  <a:latin typeface="Arial Black" pitchFamily="34" charset="0"/>
            </a:endParaRPr>
          </a:p>
        </p:txBody>
      </p:sp>
      <p:sp>
        <p:nvSpPr>
          <p:cNvPr id="54" name="Блок-схема: узел 53"/>
          <p:cNvSpPr/>
          <p:nvPr/>
        </p:nvSpPr>
        <p:spPr>
          <a:xfrm>
            <a:off x="571472" y="5857892"/>
            <a:ext cx="500066" cy="500066"/>
          </a:xfrm>
          <a:prstGeom prst="flowChartConnec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dirty="0">
              <a:gradFill>
                <a:gsLst>
                  <a:gs pos="0">
                    <a:schemeClr val="accent2">
                      <a:lumMod val="40000"/>
                      <a:lumOff val="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  <a:latin typeface="Arial Black" pitchFamily="34" charset="0"/>
            </a:endParaRPr>
          </a:p>
        </p:txBody>
      </p:sp>
      <p:cxnSp>
        <p:nvCxnSpPr>
          <p:cNvPr id="55" name="Прямая со стрелкой 54"/>
          <p:cNvCxnSpPr/>
          <p:nvPr/>
        </p:nvCxnSpPr>
        <p:spPr>
          <a:xfrm rot="10800000" flipH="1">
            <a:off x="571472" y="5000636"/>
            <a:ext cx="500066" cy="1588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 стрелкой 55"/>
          <p:cNvCxnSpPr/>
          <p:nvPr/>
        </p:nvCxnSpPr>
        <p:spPr>
          <a:xfrm rot="10800000" flipH="1">
            <a:off x="571472" y="5572140"/>
            <a:ext cx="500066" cy="1588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 стрелкой 56"/>
          <p:cNvCxnSpPr/>
          <p:nvPr/>
        </p:nvCxnSpPr>
        <p:spPr>
          <a:xfrm rot="10800000" flipH="1">
            <a:off x="571472" y="6143644"/>
            <a:ext cx="500066" cy="1588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1357290" y="4214818"/>
            <a:ext cx="52677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Исполнение бюджета по программной классификации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0" name="Прямая соединительная линия 59"/>
          <p:cNvCxnSpPr/>
          <p:nvPr/>
        </p:nvCxnSpPr>
        <p:spPr>
          <a:xfrm>
            <a:off x="1357290" y="4714884"/>
            <a:ext cx="7143800" cy="1588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единительная линия 61"/>
          <p:cNvCxnSpPr/>
          <p:nvPr/>
        </p:nvCxnSpPr>
        <p:spPr>
          <a:xfrm>
            <a:off x="1357290" y="5286388"/>
            <a:ext cx="7143800" cy="1588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единительная линия 62"/>
          <p:cNvCxnSpPr/>
          <p:nvPr/>
        </p:nvCxnSpPr>
        <p:spPr>
          <a:xfrm>
            <a:off x="1357290" y="5857892"/>
            <a:ext cx="7143800" cy="1588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1357290" y="4714884"/>
            <a:ext cx="73581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Взаимосвязь бюджетных расходов с результатами реализации муниципальных программ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1357290" y="5286388"/>
            <a:ext cx="72866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Мониторинг показателей исполнения программ, оценка эффективности бюджетных расходов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1357290" y="5929330"/>
            <a:ext cx="73581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Повышение качества бюджетного планирования и исполнения бюджета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7" name="Прямая соединительная линия 66"/>
          <p:cNvCxnSpPr/>
          <p:nvPr/>
        </p:nvCxnSpPr>
        <p:spPr>
          <a:xfrm>
            <a:off x="1357290" y="6357958"/>
            <a:ext cx="7143800" cy="1588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4" name="Овал 13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15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786314" y="1285860"/>
            <a:ext cx="3929124" cy="58477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Площадь - 769 квадратных километров.</a:t>
            </a:r>
          </a:p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786314" y="2000240"/>
            <a:ext cx="3929092" cy="738664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Численность населения  Княгининского муниципального района - 11 107 чел.</a:t>
            </a:r>
          </a:p>
          <a:p>
            <a:endParaRPr lang="ru-RU" sz="14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786314" y="2857496"/>
            <a:ext cx="3929092" cy="738664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Объем отгруженных товаров собственного производства, выполненных работ и услуг – 4,78  млрд.руб.</a:t>
            </a:r>
            <a:endParaRPr lang="ru-RU" sz="1400" dirty="0">
              <a:solidFill>
                <a:sysClr val="windowText" lastClr="00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786314" y="3643314"/>
            <a:ext cx="3929092" cy="52322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Среднемесячная заработная плата на 1 работающего  - 35 890,2 руб.</a:t>
            </a:r>
            <a:endParaRPr lang="ru-RU" sz="1400" dirty="0">
              <a:solidFill>
                <a:sysClr val="windowText" lastClr="0000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786314" y="4286256"/>
            <a:ext cx="3929092" cy="52322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Инвестиции в основной капитал  - 301,9 млн. рублей</a:t>
            </a:r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руб.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786314" y="5000637"/>
            <a:ext cx="3929092" cy="1015663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Муниципальные образования-6</a:t>
            </a:r>
          </a:p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Муниципальные учреждения-26</a:t>
            </a:r>
          </a:p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(казенные - 9, бюджетные - 15, автономные -2)</a:t>
            </a:r>
          </a:p>
          <a:p>
            <a:endParaRPr lang="ru-RU" dirty="0"/>
          </a:p>
        </p:txBody>
      </p:sp>
      <p:pic>
        <p:nvPicPr>
          <p:cNvPr id="2050" name="Picture 2" descr="C:\Users\1\Desktop\1111\Карта_нашей_области_Нижегородской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EFF0F2"/>
              </a:clrFrom>
              <a:clrTo>
                <a:srgbClr val="EFF0F2">
                  <a:alpha val="0"/>
                </a:srgbClr>
              </a:clrTo>
            </a:clrChange>
            <a:lum contrast="-12000"/>
          </a:blip>
          <a:srcRect/>
          <a:stretch>
            <a:fillRect/>
          </a:stretch>
        </p:blipFill>
        <p:spPr bwMode="auto">
          <a:xfrm>
            <a:off x="285722" y="1071546"/>
            <a:ext cx="4238959" cy="5540393"/>
          </a:xfrm>
          <a:prstGeom prst="rect">
            <a:avLst/>
          </a:prstGeom>
          <a:noFill/>
        </p:spPr>
      </p:pic>
      <p:sp>
        <p:nvSpPr>
          <p:cNvPr id="18" name="TextBox 17"/>
          <p:cNvSpPr txBox="1"/>
          <p:nvPr/>
        </p:nvSpPr>
        <p:spPr>
          <a:xfrm>
            <a:off x="1000100" y="0"/>
            <a:ext cx="721520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Какие показатели характеризуют </a:t>
            </a: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наш район в 2021 году</a:t>
            </a:r>
            <a:endParaRPr lang="ru-RU" sz="2800" b="1" dirty="0" smtClean="0">
              <a:ln w="3175" cmpd="sng">
                <a:noFill/>
                <a:prstDash val="solid"/>
              </a:ln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8" name="Picture 2" descr="C:\Users\1\Desktop\1111\Карта_нашей_области_Нижегородской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EFF0F2"/>
              </a:clrFrom>
              <a:clrTo>
                <a:srgbClr val="EFF0F2">
                  <a:alpha val="0"/>
                </a:srgbClr>
              </a:clrTo>
            </a:clrChange>
            <a:lum bright="54000" contrast="-78000"/>
          </a:blip>
          <a:srcRect/>
          <a:stretch>
            <a:fillRect/>
          </a:stretch>
        </p:blipFill>
        <p:spPr bwMode="auto">
          <a:xfrm>
            <a:off x="1714480" y="1142984"/>
            <a:ext cx="5000660" cy="5540393"/>
          </a:xfrm>
          <a:prstGeom prst="rect">
            <a:avLst/>
          </a:prstGeom>
          <a:noFill/>
        </p:spPr>
      </p:pic>
      <p:sp>
        <p:nvSpPr>
          <p:cNvPr id="4" name="Овал 3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768820" y="6411817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16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71604" y="214290"/>
            <a:ext cx="65008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Объем отгруженных товаров собственного производства, выполненных работ и услуг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1285860"/>
            <a:ext cx="44291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Объем отгруженных товаров собственного производства, выполненных работ и услуг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715140" y="2214554"/>
            <a:ext cx="11564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млн.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715008" y="2500306"/>
            <a:ext cx="321467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Объем отгруженных товаров собственного производства, выполненных работ и услуг Княгининского муниципального района в 2021 году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643702" y="1714488"/>
            <a:ext cx="131318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778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4784,1</a:t>
            </a:r>
            <a:endParaRPr lang="ru-RU" sz="3200" b="1" cap="none" spc="0" dirty="0">
              <a:ln w="17780" cmpd="sng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071538" y="4286256"/>
            <a:ext cx="1107997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dirty="0" smtClean="0">
                <a:ln w="1778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433,3</a:t>
            </a:r>
            <a:endParaRPr lang="ru-RU" sz="3200" b="1" cap="none" spc="0" dirty="0">
              <a:ln w="17780" cmpd="sng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000100" y="4714884"/>
            <a:ext cx="11372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тыс.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0" y="4929198"/>
            <a:ext cx="321467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Объем отгруженных товаров собственного производства, выполненных работ и услуг Княгининского муниципального района в 2021 году в расчете на 1 жителя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0" name="Диаграмма 19"/>
          <p:cNvGraphicFramePr>
            <a:graphicFrameLocks/>
          </p:cNvGraphicFramePr>
          <p:nvPr/>
        </p:nvGraphicFramePr>
        <p:xfrm>
          <a:off x="142844" y="1714488"/>
          <a:ext cx="4572000" cy="26717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1" name="Диаграмма 20"/>
          <p:cNvGraphicFramePr>
            <a:graphicFrameLocks/>
          </p:cNvGraphicFramePr>
          <p:nvPr/>
        </p:nvGraphicFramePr>
        <p:xfrm>
          <a:off x="3857620" y="3786190"/>
          <a:ext cx="528638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-24"/>
            <a:ext cx="9144000" cy="6858000"/>
          </a:xfrm>
          <a:prstGeom prst="rect">
            <a:avLst/>
          </a:prstGeom>
          <a:noFill/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17</a:t>
            </a:fld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8429653" y="6429396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17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0034" y="1142984"/>
            <a:ext cx="27146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Среднегодовая численность населения, человек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15008" y="1142984"/>
            <a:ext cx="30081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Среднемесячная заработная плата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на 1 работника,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214678" y="4214818"/>
            <a:ext cx="28249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Индекс потребительских цен, %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14348" y="142852"/>
            <a:ext cx="78581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Какова динамика прогнозных показателей социально - экономического развития района</a:t>
            </a:r>
          </a:p>
          <a:p>
            <a:pPr algn="ctr"/>
            <a:endParaRPr lang="ru-RU" sz="2400" dirty="0"/>
          </a:p>
        </p:txBody>
      </p:sp>
      <p:graphicFrame>
        <p:nvGraphicFramePr>
          <p:cNvPr id="13" name="Диаграмма 12"/>
          <p:cNvGraphicFramePr>
            <a:graphicFrameLocks/>
          </p:cNvGraphicFramePr>
          <p:nvPr/>
        </p:nvGraphicFramePr>
        <p:xfrm>
          <a:off x="142844" y="1643050"/>
          <a:ext cx="4071966" cy="24288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Диаграмма 13"/>
          <p:cNvGraphicFramePr>
            <a:graphicFrameLocks/>
          </p:cNvGraphicFramePr>
          <p:nvPr/>
        </p:nvGraphicFramePr>
        <p:xfrm>
          <a:off x="4500562" y="1643050"/>
          <a:ext cx="4471992" cy="25003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9" name="Диаграмма 18"/>
          <p:cNvGraphicFramePr>
            <a:graphicFrameLocks/>
          </p:cNvGraphicFramePr>
          <p:nvPr/>
        </p:nvGraphicFramePr>
        <p:xfrm>
          <a:off x="2285984" y="4286256"/>
          <a:ext cx="4572000" cy="23574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Овал 3"/>
          <p:cNvSpPr/>
          <p:nvPr/>
        </p:nvSpPr>
        <p:spPr>
          <a:xfrm>
            <a:off x="8358214" y="6500834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18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0034" y="1142984"/>
            <a:ext cx="32358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Инвестиции в основной капитал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00628" y="1142984"/>
            <a:ext cx="39631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Площадь ввода в действие жилых домов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28596" y="0"/>
            <a:ext cx="83582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Какова динамика прогнозных показателей социально - экономического развития района</a:t>
            </a:r>
          </a:p>
          <a:p>
            <a:pPr algn="ctr"/>
            <a:endParaRPr lang="ru-RU" sz="2400" dirty="0"/>
          </a:p>
        </p:txBody>
      </p:sp>
      <p:graphicFrame>
        <p:nvGraphicFramePr>
          <p:cNvPr id="20" name="Диаграмма 19"/>
          <p:cNvGraphicFramePr>
            <a:graphicFrameLocks/>
          </p:cNvGraphicFramePr>
          <p:nvPr/>
        </p:nvGraphicFramePr>
        <p:xfrm>
          <a:off x="0" y="2285992"/>
          <a:ext cx="4500562" cy="39290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1" name="Диаграмма 20"/>
          <p:cNvGraphicFramePr>
            <a:graphicFrameLocks/>
          </p:cNvGraphicFramePr>
          <p:nvPr/>
        </p:nvGraphicFramePr>
        <p:xfrm>
          <a:off x="0" y="1500174"/>
          <a:ext cx="4572000" cy="40719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2" name="Диаграмма 21"/>
          <p:cNvGraphicFramePr>
            <a:graphicFrameLocks/>
          </p:cNvGraphicFramePr>
          <p:nvPr/>
        </p:nvGraphicFramePr>
        <p:xfrm>
          <a:off x="4571999" y="1785926"/>
          <a:ext cx="4572001" cy="4286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3" name="Диаграмма 22"/>
          <p:cNvGraphicFramePr>
            <a:graphicFrameLocks/>
          </p:cNvGraphicFramePr>
          <p:nvPr/>
        </p:nvGraphicFramePr>
        <p:xfrm>
          <a:off x="4429124" y="1571612"/>
          <a:ext cx="4572000" cy="41434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17670" y="26262"/>
            <a:ext cx="9144000" cy="6858000"/>
          </a:xfrm>
          <a:prstGeom prst="rect">
            <a:avLst/>
          </a:prstGeom>
          <a:noFill/>
        </p:spPr>
      </p:pic>
      <p:sp>
        <p:nvSpPr>
          <p:cNvPr id="14" name="Овал 13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19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85720" y="285729"/>
            <a:ext cx="8572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консолидированного бюджета  Княгининского муниципального района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68344" y="701989"/>
            <a:ext cx="12241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млн.рублей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5646" y="847136"/>
            <a:ext cx="38920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588,7</a:t>
            </a:r>
          </a:p>
          <a:p>
            <a:pPr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иллионов рублей</a:t>
            </a:r>
          </a:p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прогноз поступления доходов в консолидированный бюджет в 2022 году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4808637" y="2201383"/>
            <a:ext cx="8434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2020*</a:t>
            </a:r>
            <a:endParaRPr lang="ru-RU" sz="1400" dirty="0"/>
          </a:p>
        </p:txBody>
      </p:sp>
      <p:sp>
        <p:nvSpPr>
          <p:cNvPr id="55" name="TextBox 54"/>
          <p:cNvSpPr txBox="1"/>
          <p:nvPr/>
        </p:nvSpPr>
        <p:spPr>
          <a:xfrm>
            <a:off x="5500694" y="2201384"/>
            <a:ext cx="7994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2021* *</a:t>
            </a:r>
            <a:endParaRPr lang="ru-RU" sz="1400" dirty="0" smtClean="0"/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300192" y="2201384"/>
            <a:ext cx="792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2022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7092280" y="2201383"/>
            <a:ext cx="5760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9" name="Прямая соединительная линия 58"/>
          <p:cNvCxnSpPr/>
          <p:nvPr/>
        </p:nvCxnSpPr>
        <p:spPr>
          <a:xfrm>
            <a:off x="6357950" y="2500306"/>
            <a:ext cx="20717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4" name="Прямая соединительная линия 1023"/>
          <p:cNvCxnSpPr/>
          <p:nvPr/>
        </p:nvCxnSpPr>
        <p:spPr>
          <a:xfrm flipH="1">
            <a:off x="6357950" y="2285992"/>
            <a:ext cx="999" cy="2148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0" name="TextBox 1029"/>
          <p:cNvSpPr txBox="1"/>
          <p:nvPr/>
        </p:nvSpPr>
        <p:spPr>
          <a:xfrm>
            <a:off x="6286512" y="2428868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 </a:t>
            </a:r>
            <a:r>
              <a:rPr lang="ru-RU" dirty="0" smtClean="0"/>
              <a:t>          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32" name="Прямая соединительная линия 1031"/>
          <p:cNvCxnSpPr/>
          <p:nvPr/>
        </p:nvCxnSpPr>
        <p:spPr>
          <a:xfrm flipV="1">
            <a:off x="286860" y="2205273"/>
            <a:ext cx="8605621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5" name="Прямоугольник 1054"/>
          <p:cNvSpPr/>
          <p:nvPr/>
        </p:nvSpPr>
        <p:spPr>
          <a:xfrm>
            <a:off x="465646" y="2355273"/>
            <a:ext cx="3963477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559,4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миллионов рублей</a:t>
            </a:r>
          </a:p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прогноз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поступления доходов в районный бюджет в 2022 году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7" name="Прямая соединительная линия 96"/>
          <p:cNvCxnSpPr/>
          <p:nvPr/>
        </p:nvCxnSpPr>
        <p:spPr>
          <a:xfrm>
            <a:off x="428596" y="4000504"/>
            <a:ext cx="8453221" cy="1320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Скругленный прямоугольник 109"/>
          <p:cNvSpPr/>
          <p:nvPr/>
        </p:nvSpPr>
        <p:spPr>
          <a:xfrm>
            <a:off x="7143770" y="3333420"/>
            <a:ext cx="438503" cy="693231"/>
          </a:xfrm>
          <a:prstGeom prst="roundRect">
            <a:avLst>
              <a:gd name="adj" fmla="val 21237"/>
            </a:avLst>
          </a:prstGeom>
          <a:solidFill>
            <a:srgbClr val="7EA9D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1" name="TextBox 110"/>
          <p:cNvSpPr txBox="1"/>
          <p:nvPr/>
        </p:nvSpPr>
        <p:spPr>
          <a:xfrm>
            <a:off x="7143768" y="3119106"/>
            <a:ext cx="51051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487,1</a:t>
            </a:r>
            <a:endParaRPr lang="ru-RU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6" name="Прямоугольник 115"/>
          <p:cNvSpPr/>
          <p:nvPr/>
        </p:nvSpPr>
        <p:spPr>
          <a:xfrm>
            <a:off x="6286514" y="4000505"/>
            <a:ext cx="67839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2022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8" name="Прямоугольник 117"/>
          <p:cNvSpPr/>
          <p:nvPr/>
        </p:nvSpPr>
        <p:spPr>
          <a:xfrm>
            <a:off x="7072331" y="4000505"/>
            <a:ext cx="7200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2023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72227" y="4149080"/>
            <a:ext cx="419977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53,0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тысяч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</a:p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консолидированного бюджета на душу населения в 2022 году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7786709" y="4643447"/>
            <a:ext cx="12176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тыс.рублей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683569" y="6113987"/>
            <a:ext cx="83175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1"/>
          <p:cNvSpPr txBox="1"/>
          <p:nvPr/>
        </p:nvSpPr>
        <p:spPr>
          <a:xfrm>
            <a:off x="7219064" y="5284318"/>
            <a:ext cx="437737" cy="289891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46,6</a:t>
            </a:r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7233186" y="5508980"/>
            <a:ext cx="438503" cy="607064"/>
          </a:xfrm>
          <a:prstGeom prst="roundRect">
            <a:avLst>
              <a:gd name="adj" fmla="val 21237"/>
            </a:avLst>
          </a:prstGeom>
          <a:solidFill>
            <a:srgbClr val="AEC9E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6407206" y="6108490"/>
            <a:ext cx="5437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7162966" y="6095598"/>
            <a:ext cx="5437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3" name="Прямая соединительная линия 22"/>
          <p:cNvCxnSpPr/>
          <p:nvPr/>
        </p:nvCxnSpPr>
        <p:spPr>
          <a:xfrm>
            <a:off x="6215074" y="6429396"/>
            <a:ext cx="21431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 flipV="1">
            <a:off x="8358214" y="6215083"/>
            <a:ext cx="0" cy="2143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>
            <a:off x="6215074" y="6215082"/>
            <a:ext cx="0" cy="2143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Прямоугольник 47"/>
          <p:cNvSpPr/>
          <p:nvPr/>
        </p:nvSpPr>
        <p:spPr>
          <a:xfrm>
            <a:off x="7000892" y="6429396"/>
            <a:ext cx="79060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214282" y="6143644"/>
            <a:ext cx="290093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 - исполнение</a:t>
            </a:r>
          </a:p>
          <a:p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* * - </a:t>
            </a:r>
            <a:r>
              <a:rPr lang="ru-RU" sz="1100" dirty="0" smtClean="0">
                <a:latin typeface="Times New Roman"/>
                <a:cs typeface="Times New Roman"/>
              </a:rPr>
              <a:t>первоначально принятый бюджет</a:t>
            </a:r>
          </a:p>
        </p:txBody>
      </p:sp>
      <p:sp>
        <p:nvSpPr>
          <p:cNvPr id="71" name="Скругленный прямоугольник 70"/>
          <p:cNvSpPr/>
          <p:nvPr/>
        </p:nvSpPr>
        <p:spPr>
          <a:xfrm>
            <a:off x="4929191" y="1583764"/>
            <a:ext cx="432048" cy="617618"/>
          </a:xfrm>
          <a:prstGeom prst="roundRect">
            <a:avLst>
              <a:gd name="adj" fmla="val 1618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2" name="TextBox 1"/>
          <p:cNvSpPr txBox="1"/>
          <p:nvPr/>
        </p:nvSpPr>
        <p:spPr>
          <a:xfrm>
            <a:off x="4928349" y="1285860"/>
            <a:ext cx="500067" cy="297904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100" b="1" dirty="0" smtClean="0">
                <a:latin typeface="Times New Roman" pitchFamily="18" charset="0"/>
                <a:cs typeface="Times New Roman" pitchFamily="18" charset="0"/>
              </a:rPr>
              <a:t>499,2</a:t>
            </a:r>
          </a:p>
          <a:p>
            <a:pPr algn="ctr"/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3" name="Скругленный прямоугольник 72"/>
          <p:cNvSpPr/>
          <p:nvPr/>
        </p:nvSpPr>
        <p:spPr>
          <a:xfrm>
            <a:off x="5715008" y="1583764"/>
            <a:ext cx="432048" cy="617618"/>
          </a:xfrm>
          <a:prstGeom prst="roundRect">
            <a:avLst>
              <a:gd name="adj" fmla="val 1618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4" name="TextBox 1"/>
          <p:cNvSpPr txBox="1"/>
          <p:nvPr/>
        </p:nvSpPr>
        <p:spPr>
          <a:xfrm>
            <a:off x="5715007" y="1349731"/>
            <a:ext cx="500067" cy="297904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604,2</a:t>
            </a:r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5" name="Скругленный прямоугольник 74"/>
          <p:cNvSpPr/>
          <p:nvPr/>
        </p:nvSpPr>
        <p:spPr>
          <a:xfrm>
            <a:off x="6429388" y="1354967"/>
            <a:ext cx="432048" cy="846415"/>
          </a:xfrm>
          <a:prstGeom prst="roundRect">
            <a:avLst>
              <a:gd name="adj" fmla="val 1618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6" name="TextBox 1"/>
          <p:cNvSpPr txBox="1"/>
          <p:nvPr/>
        </p:nvSpPr>
        <p:spPr>
          <a:xfrm>
            <a:off x="6404524" y="1071456"/>
            <a:ext cx="500067" cy="297904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100" b="1" dirty="0" smtClean="0">
                <a:latin typeface="Times New Roman" pitchFamily="18" charset="0"/>
                <a:cs typeface="Times New Roman" pitchFamily="18" charset="0"/>
              </a:rPr>
              <a:t>588,7</a:t>
            </a:r>
          </a:p>
          <a:p>
            <a:pPr algn="ctr"/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7" name="Скругленный прямоугольник 76"/>
          <p:cNvSpPr/>
          <p:nvPr/>
        </p:nvSpPr>
        <p:spPr>
          <a:xfrm>
            <a:off x="7143768" y="1647635"/>
            <a:ext cx="432048" cy="553746"/>
          </a:xfrm>
          <a:prstGeom prst="roundRect">
            <a:avLst>
              <a:gd name="adj" fmla="val 1618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8" name="TextBox 1"/>
          <p:cNvSpPr txBox="1"/>
          <p:nvPr/>
        </p:nvSpPr>
        <p:spPr>
          <a:xfrm>
            <a:off x="7143768" y="1434812"/>
            <a:ext cx="500067" cy="297904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100" b="1" dirty="0" smtClean="0">
                <a:latin typeface="Times New Roman" pitchFamily="18" charset="0"/>
                <a:cs typeface="Times New Roman" pitchFamily="18" charset="0"/>
              </a:rPr>
              <a:t>518,0</a:t>
            </a:r>
          </a:p>
          <a:p>
            <a:pPr algn="ctr"/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81" name="Прямая соединительная линия 80"/>
          <p:cNvCxnSpPr/>
          <p:nvPr/>
        </p:nvCxnSpPr>
        <p:spPr>
          <a:xfrm flipH="1">
            <a:off x="8429652" y="2285992"/>
            <a:ext cx="999" cy="2148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Скругленный прямоугольник 83"/>
          <p:cNvSpPr/>
          <p:nvPr/>
        </p:nvSpPr>
        <p:spPr>
          <a:xfrm>
            <a:off x="4929191" y="3261982"/>
            <a:ext cx="438503" cy="764671"/>
          </a:xfrm>
          <a:prstGeom prst="roundRect">
            <a:avLst>
              <a:gd name="adj" fmla="val 21237"/>
            </a:avLst>
          </a:prstGeom>
          <a:solidFill>
            <a:srgbClr val="7EA9D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5" name="TextBox 84"/>
          <p:cNvSpPr txBox="1"/>
          <p:nvPr/>
        </p:nvSpPr>
        <p:spPr>
          <a:xfrm>
            <a:off x="4929191" y="3032709"/>
            <a:ext cx="51051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466,6</a:t>
            </a:r>
            <a:endParaRPr lang="ru-RU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6" name="Скругленный прямоугольник 85"/>
          <p:cNvSpPr/>
          <p:nvPr/>
        </p:nvSpPr>
        <p:spPr>
          <a:xfrm>
            <a:off x="5715010" y="3286124"/>
            <a:ext cx="438503" cy="740528"/>
          </a:xfrm>
          <a:prstGeom prst="roundRect">
            <a:avLst>
              <a:gd name="adj" fmla="val 21237"/>
            </a:avLst>
          </a:prstGeom>
          <a:solidFill>
            <a:srgbClr val="7EA9D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7" name="TextBox 86"/>
          <p:cNvSpPr txBox="1"/>
          <p:nvPr/>
        </p:nvSpPr>
        <p:spPr>
          <a:xfrm>
            <a:off x="5715008" y="3071810"/>
            <a:ext cx="51051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571,9</a:t>
            </a:r>
            <a:endParaRPr lang="ru-RU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8" name="Скругленный прямоугольник 87"/>
          <p:cNvSpPr/>
          <p:nvPr/>
        </p:nvSpPr>
        <p:spPr>
          <a:xfrm>
            <a:off x="6429390" y="3071810"/>
            <a:ext cx="438503" cy="954842"/>
          </a:xfrm>
          <a:prstGeom prst="roundRect">
            <a:avLst>
              <a:gd name="adj" fmla="val 21237"/>
            </a:avLst>
          </a:prstGeom>
          <a:solidFill>
            <a:srgbClr val="7EA9D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9" name="TextBox 88"/>
          <p:cNvSpPr txBox="1"/>
          <p:nvPr/>
        </p:nvSpPr>
        <p:spPr>
          <a:xfrm>
            <a:off x="6423819" y="2795467"/>
            <a:ext cx="51051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559,4</a:t>
            </a:r>
            <a:endParaRPr lang="ru-RU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9" name="Прямая соединительная линия 98"/>
          <p:cNvCxnSpPr/>
          <p:nvPr/>
        </p:nvCxnSpPr>
        <p:spPr>
          <a:xfrm flipH="1">
            <a:off x="8429652" y="4071942"/>
            <a:ext cx="999" cy="2148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Прямая соединительная линия 105"/>
          <p:cNvCxnSpPr/>
          <p:nvPr/>
        </p:nvCxnSpPr>
        <p:spPr>
          <a:xfrm flipH="1">
            <a:off x="6429388" y="4071942"/>
            <a:ext cx="999" cy="2148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Прямая соединительная линия 108"/>
          <p:cNvCxnSpPr/>
          <p:nvPr/>
        </p:nvCxnSpPr>
        <p:spPr>
          <a:xfrm flipV="1">
            <a:off x="6429388" y="4286256"/>
            <a:ext cx="1991715" cy="88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TextBox 112"/>
          <p:cNvSpPr txBox="1"/>
          <p:nvPr/>
        </p:nvSpPr>
        <p:spPr>
          <a:xfrm>
            <a:off x="6357950" y="4286256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 </a:t>
            </a:r>
            <a:r>
              <a:rPr lang="ru-RU" dirty="0" smtClean="0"/>
              <a:t>          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1" name="Скругленный прямоугольник 120"/>
          <p:cNvSpPr/>
          <p:nvPr/>
        </p:nvSpPr>
        <p:spPr>
          <a:xfrm>
            <a:off x="5000628" y="5433402"/>
            <a:ext cx="438503" cy="664951"/>
          </a:xfrm>
          <a:prstGeom prst="roundRect">
            <a:avLst>
              <a:gd name="adj" fmla="val 21237"/>
            </a:avLst>
          </a:prstGeom>
          <a:solidFill>
            <a:srgbClr val="AEC9E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2" name="TextBox 1"/>
          <p:cNvSpPr txBox="1"/>
          <p:nvPr/>
        </p:nvSpPr>
        <p:spPr>
          <a:xfrm>
            <a:off x="4904015" y="5219089"/>
            <a:ext cx="596679" cy="289891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44,9</a:t>
            </a:r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3" name="Скругленный прямоугольник 122"/>
          <p:cNvSpPr/>
          <p:nvPr/>
        </p:nvSpPr>
        <p:spPr>
          <a:xfrm>
            <a:off x="5715010" y="5429264"/>
            <a:ext cx="438503" cy="669090"/>
          </a:xfrm>
          <a:prstGeom prst="roundRect">
            <a:avLst>
              <a:gd name="adj" fmla="val 21237"/>
            </a:avLst>
          </a:prstGeom>
          <a:solidFill>
            <a:srgbClr val="AEC9E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4" name="TextBox 1"/>
          <p:cNvSpPr txBox="1"/>
          <p:nvPr/>
        </p:nvSpPr>
        <p:spPr>
          <a:xfrm>
            <a:off x="5725016" y="5160633"/>
            <a:ext cx="596679" cy="289891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54,1</a:t>
            </a:r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5" name="Скругленный прямоугольник 124"/>
          <p:cNvSpPr/>
          <p:nvPr/>
        </p:nvSpPr>
        <p:spPr>
          <a:xfrm>
            <a:off x="6429390" y="5219089"/>
            <a:ext cx="438503" cy="879266"/>
          </a:xfrm>
          <a:prstGeom prst="roundRect">
            <a:avLst>
              <a:gd name="adj" fmla="val 21237"/>
            </a:avLst>
          </a:prstGeom>
          <a:solidFill>
            <a:srgbClr val="AEC9E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6" name="TextBox 1"/>
          <p:cNvSpPr txBox="1"/>
          <p:nvPr/>
        </p:nvSpPr>
        <p:spPr>
          <a:xfrm>
            <a:off x="6448520" y="4957548"/>
            <a:ext cx="456071" cy="289891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53,0</a:t>
            </a:r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7786710" y="2214554"/>
            <a:ext cx="5760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7858148" y="1498683"/>
            <a:ext cx="432048" cy="702698"/>
          </a:xfrm>
          <a:prstGeom prst="roundRect">
            <a:avLst>
              <a:gd name="adj" fmla="val 1618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9" name="TextBox 1"/>
          <p:cNvSpPr txBox="1"/>
          <p:nvPr/>
        </p:nvSpPr>
        <p:spPr>
          <a:xfrm>
            <a:off x="7844911" y="1206015"/>
            <a:ext cx="500067" cy="297904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536,7</a:t>
            </a:r>
            <a:endParaRPr lang="ru-RU" sz="11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2" name="Скругленный прямоугольник 81"/>
          <p:cNvSpPr/>
          <p:nvPr/>
        </p:nvSpPr>
        <p:spPr>
          <a:xfrm>
            <a:off x="7858148" y="3202615"/>
            <a:ext cx="438503" cy="824036"/>
          </a:xfrm>
          <a:prstGeom prst="roundRect">
            <a:avLst>
              <a:gd name="adj" fmla="val 21237"/>
            </a:avLst>
          </a:prstGeom>
          <a:solidFill>
            <a:srgbClr val="7EA9D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3" name="TextBox 82"/>
          <p:cNvSpPr txBox="1"/>
          <p:nvPr/>
        </p:nvSpPr>
        <p:spPr>
          <a:xfrm>
            <a:off x="7858148" y="2928934"/>
            <a:ext cx="51051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504,2</a:t>
            </a:r>
            <a:endParaRPr lang="ru-RU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7786710" y="4000504"/>
            <a:ext cx="5760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714876" y="4000504"/>
            <a:ext cx="8434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2020*</a:t>
            </a:r>
            <a:endParaRPr lang="ru-RU" sz="1400" dirty="0"/>
          </a:p>
        </p:txBody>
      </p:sp>
      <p:sp>
        <p:nvSpPr>
          <p:cNvPr id="92" name="TextBox 91"/>
          <p:cNvSpPr txBox="1"/>
          <p:nvPr/>
        </p:nvSpPr>
        <p:spPr>
          <a:xfrm>
            <a:off x="5500694" y="4000504"/>
            <a:ext cx="7994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2021* *</a:t>
            </a:r>
            <a:endParaRPr lang="ru-RU" sz="1400" dirty="0" smtClean="0"/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4" name="Скругленный прямоугольник 93"/>
          <p:cNvSpPr/>
          <p:nvPr/>
        </p:nvSpPr>
        <p:spPr>
          <a:xfrm>
            <a:off x="7858148" y="5361964"/>
            <a:ext cx="438503" cy="754079"/>
          </a:xfrm>
          <a:prstGeom prst="roundRect">
            <a:avLst>
              <a:gd name="adj" fmla="val 21237"/>
            </a:avLst>
          </a:prstGeom>
          <a:solidFill>
            <a:srgbClr val="AEC9E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5" name="TextBox 1"/>
          <p:cNvSpPr txBox="1"/>
          <p:nvPr/>
        </p:nvSpPr>
        <p:spPr>
          <a:xfrm>
            <a:off x="7844911" y="5131152"/>
            <a:ext cx="513303" cy="289891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48,3</a:t>
            </a:r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7789367" y="6108490"/>
            <a:ext cx="5760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4714876" y="6143644"/>
            <a:ext cx="8434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2020*</a:t>
            </a:r>
            <a:endParaRPr lang="ru-RU" sz="1400" dirty="0"/>
          </a:p>
        </p:txBody>
      </p:sp>
      <p:sp>
        <p:nvSpPr>
          <p:cNvPr id="105" name="TextBox 104"/>
          <p:cNvSpPr txBox="1"/>
          <p:nvPr/>
        </p:nvSpPr>
        <p:spPr>
          <a:xfrm>
            <a:off x="5500694" y="6143644"/>
            <a:ext cx="7994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2021* *</a:t>
            </a:r>
            <a:endParaRPr lang="ru-RU" sz="1400" dirty="0" smtClean="0"/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73497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3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Овал 6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20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39418" y="332656"/>
            <a:ext cx="64329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Какие налоги зачисляются на территории района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85016" y="688415"/>
            <a:ext cx="8893653" cy="5919576"/>
          </a:xfrm>
          <a:prstGeom prst="roundRect">
            <a:avLst/>
          </a:prstGeom>
          <a:solidFill>
            <a:srgbClr val="CADCF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8" name="Содержимое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982481066"/>
              </p:ext>
            </p:extLst>
          </p:nvPr>
        </p:nvGraphicFramePr>
        <p:xfrm>
          <a:off x="285720" y="836711"/>
          <a:ext cx="8514811" cy="5404264"/>
        </p:xfrm>
        <a:graphic>
          <a:graphicData uri="http://schemas.openxmlformats.org/drawingml/2006/table">
            <a:tbl>
              <a:tblPr firstRow="1" bandRow="1">
                <a:tableStyleId>{74C1A8A3-306A-4EB7-A6B1-4F7E0EB9C5D6}</a:tableStyleId>
              </a:tblPr>
              <a:tblGrid>
                <a:gridCol w="806368"/>
                <a:gridCol w="5116155"/>
                <a:gridCol w="1152128"/>
                <a:gridCol w="1440160"/>
              </a:tblGrid>
              <a:tr h="304451">
                <a:tc rowSpan="2"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Налоги и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сборы, установленные законодательством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Уровни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бюджета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94379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Районный бюджет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Бюджеты городского и сельских поселений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9284">
                <a:tc rowSpan="8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Федеральные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1. Акцизы,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 том числе: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5895">
                <a:tc v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доходы от уплаты акцизов на нефтепродукты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04451">
                <a:tc v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Налог на доходы физических лиц (по единым нормативам)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8%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04451">
                <a:tc v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3.Налоги со специальными налоговыми режимами, в том числе: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1756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налог, взимаемый в связи с применением упрощенной системы налогообложения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04451">
                <a:tc v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единый сельскохозяйственный налог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50%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50%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1756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налог, взимаемый в связи с применением патентной системы налогообложения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23195">
                <a:tc v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4. Государственная пошлина ( в зависимости от установленных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полномочий)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85251">
                <a:tc rowSpan="2"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Местные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1. Налог на имущество физических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лиц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50239">
                <a:tc v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2. Земельный налог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56665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214415" y="0"/>
            <a:ext cx="67284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b="1" cap="all" dirty="0" smtClean="0">
                <a:latin typeface="Times New Roman" pitchFamily="18" charset="0"/>
                <a:cs typeface="Times New Roman" pitchFamily="18" charset="0"/>
              </a:rPr>
              <a:t>Расходы консолидированного бюджета Княгининского муниципального района</a:t>
            </a:r>
          </a:p>
          <a:p>
            <a:pPr algn="ctr"/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0" y="1214422"/>
            <a:ext cx="278605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607,3 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миллионов рублей</a:t>
            </a:r>
          </a:p>
          <a:p>
            <a:pPr algn="ctr"/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прогноз расходов консолидированного бюджета в 2022 году</a:t>
            </a:r>
            <a:endParaRPr lang="ru-RU" sz="1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Левая круглая скобка 6"/>
          <p:cNvSpPr/>
          <p:nvPr/>
        </p:nvSpPr>
        <p:spPr>
          <a:xfrm rot="16200000">
            <a:off x="5786446" y="1500174"/>
            <a:ext cx="214314" cy="2500330"/>
          </a:xfrm>
          <a:prstGeom prst="leftBracket">
            <a:avLst>
              <a:gd name="adj" fmla="val 13181"/>
            </a:avLst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5500694" y="2857496"/>
            <a:ext cx="7954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прогноз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8215339" y="6429396"/>
            <a:ext cx="571504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21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14282" y="3429000"/>
            <a:ext cx="250033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572,3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миллионов рублей</a:t>
            </a:r>
          </a:p>
          <a:p>
            <a:pPr algn="ctr"/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прогноз расходов районного бюджета в 2022 году</a:t>
            </a:r>
            <a:endParaRPr lang="ru-RU" sz="1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Левая круглая скобка 11"/>
          <p:cNvSpPr/>
          <p:nvPr/>
        </p:nvSpPr>
        <p:spPr>
          <a:xfrm rot="16200000">
            <a:off x="5857884" y="3286124"/>
            <a:ext cx="214314" cy="2500330"/>
          </a:xfrm>
          <a:prstGeom prst="leftBracket">
            <a:avLst>
              <a:gd name="adj" fmla="val 13181"/>
            </a:avLst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5500694" y="4643446"/>
            <a:ext cx="7954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прогноз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5000636"/>
            <a:ext cx="278605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54,6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тыс. рублей</a:t>
            </a:r>
          </a:p>
          <a:p>
            <a:pPr algn="ctr"/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Расходы консолидированного бюджета на душу населения в 2022 году</a:t>
            </a:r>
            <a:endParaRPr lang="ru-RU" sz="1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Левая круглая скобка 15"/>
          <p:cNvSpPr/>
          <p:nvPr/>
        </p:nvSpPr>
        <p:spPr>
          <a:xfrm rot="16200000">
            <a:off x="5786446" y="5286388"/>
            <a:ext cx="214314" cy="2357454"/>
          </a:xfrm>
          <a:prstGeom prst="leftBracket">
            <a:avLst>
              <a:gd name="adj" fmla="val 13181"/>
            </a:avLst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5500694" y="6550223"/>
            <a:ext cx="7954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прогноз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57158" y="6357958"/>
            <a:ext cx="26680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** - первоначально принятый бюджет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358082" y="857232"/>
            <a:ext cx="11564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млн.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429520" y="5072074"/>
            <a:ext cx="12176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тыс.рублей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3857620" y="5143512"/>
            <a:ext cx="571504" cy="114300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4714876" y="5357826"/>
            <a:ext cx="571504" cy="92869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5572132" y="5643578"/>
            <a:ext cx="571504" cy="63111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6429374" y="5572140"/>
            <a:ext cx="571504" cy="700073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9" name="TextBox 28"/>
          <p:cNvSpPr txBox="1"/>
          <p:nvPr/>
        </p:nvSpPr>
        <p:spPr>
          <a:xfrm>
            <a:off x="3867147" y="6296023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2021**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752974" y="6305548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572132" y="628652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491301" y="6296045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2024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857620" y="5786454"/>
            <a:ext cx="4988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56,9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714876" y="5786454"/>
            <a:ext cx="4988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54,6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572132" y="5786454"/>
            <a:ext cx="4988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46,6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3829047" y="3214687"/>
            <a:ext cx="528639" cy="125098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4714876" y="3357562"/>
            <a:ext cx="571504" cy="108109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5643570" y="3643314"/>
            <a:ext cx="571504" cy="795343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6572264" y="3572539"/>
            <a:ext cx="551550" cy="866117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857620" y="4429132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2021**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786314" y="442913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715008" y="442913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643702" y="442913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2024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798814" y="3810773"/>
            <a:ext cx="5886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601,1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714876" y="3786190"/>
            <a:ext cx="5886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572,3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5643570" y="3786190"/>
            <a:ext cx="5886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487,1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0" name="Скругленный прямоугольник 49"/>
          <p:cNvSpPr/>
          <p:nvPr/>
        </p:nvSpPr>
        <p:spPr>
          <a:xfrm>
            <a:off x="3793766" y="642918"/>
            <a:ext cx="571504" cy="193835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4674124" y="1000108"/>
            <a:ext cx="571504" cy="159086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5572132" y="1643050"/>
            <a:ext cx="571504" cy="94067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6500826" y="1428736"/>
            <a:ext cx="571504" cy="113241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3786182" y="2643182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2021**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4714876" y="264318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5643570" y="264318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572264" y="264318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2024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3786182" y="1857364"/>
            <a:ext cx="5886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633,4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4643438" y="1857364"/>
            <a:ext cx="6429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607,3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5572132" y="1857364"/>
            <a:ext cx="58862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518,0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" name="Скругленный прямоугольник 62"/>
          <p:cNvSpPr/>
          <p:nvPr/>
        </p:nvSpPr>
        <p:spPr>
          <a:xfrm>
            <a:off x="214282" y="3107622"/>
            <a:ext cx="8715436" cy="7143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Скругленный прямоугольник 63"/>
          <p:cNvSpPr/>
          <p:nvPr/>
        </p:nvSpPr>
        <p:spPr>
          <a:xfrm>
            <a:off x="285720" y="5000636"/>
            <a:ext cx="8715436" cy="7143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TextBox 64"/>
          <p:cNvSpPr txBox="1"/>
          <p:nvPr/>
        </p:nvSpPr>
        <p:spPr>
          <a:xfrm>
            <a:off x="7500958" y="3286124"/>
            <a:ext cx="11564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млн.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2928926" y="1785926"/>
            <a:ext cx="571504" cy="79534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2928926" y="2643182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2020*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428596" y="6215082"/>
            <a:ext cx="11572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* - исполнение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6500826" y="1857364"/>
            <a:ext cx="5886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536,7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3000364" y="3786190"/>
            <a:ext cx="571504" cy="652467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3000364" y="4429132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2020*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6572264" y="3786190"/>
            <a:ext cx="5886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504,2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3" name="Скругленный прямоугольник 72"/>
          <p:cNvSpPr/>
          <p:nvPr/>
        </p:nvSpPr>
        <p:spPr>
          <a:xfrm>
            <a:off x="3071802" y="5786454"/>
            <a:ext cx="571504" cy="50006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3143240" y="6286520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2020*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6429388" y="5786454"/>
            <a:ext cx="4988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48,3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2928926" y="1857364"/>
            <a:ext cx="5886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496,6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000364" y="3786190"/>
            <a:ext cx="5886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465,1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071802" y="5786454"/>
            <a:ext cx="4988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44,7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3" name="Скругленный прямоугольник 22"/>
          <p:cNvSpPr/>
          <p:nvPr/>
        </p:nvSpPr>
        <p:spPr>
          <a:xfrm>
            <a:off x="214282" y="5500702"/>
            <a:ext cx="8679371" cy="107157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Овал 3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22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42976" y="142852"/>
            <a:ext cx="71413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Каковы основные параметры районного бюджета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71868" y="500042"/>
            <a:ext cx="11564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млн.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928670"/>
            <a:ext cx="1500167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559,4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миллионов рублей</a:t>
            </a:r>
          </a:p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доходы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районного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бюджета в 2022 году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Левая круглая скобка 8"/>
          <p:cNvSpPr/>
          <p:nvPr/>
        </p:nvSpPr>
        <p:spPr>
          <a:xfrm rot="16200000">
            <a:off x="3214678" y="1857364"/>
            <a:ext cx="142876" cy="1428760"/>
          </a:xfrm>
          <a:prstGeom prst="leftBracket">
            <a:avLst>
              <a:gd name="adj" fmla="val 13181"/>
            </a:avLst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2786050" y="2643182"/>
            <a:ext cx="7954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прогноз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572397" y="857232"/>
            <a:ext cx="1571604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572,3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миллионов рублей</a:t>
            </a:r>
          </a:p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расходы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районного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бюджета в 2022 году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286644" y="500042"/>
            <a:ext cx="11564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млн.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143636" y="2643182"/>
            <a:ext cx="7954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прогноз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Левая круглая скобка 14"/>
          <p:cNvSpPr/>
          <p:nvPr/>
        </p:nvSpPr>
        <p:spPr>
          <a:xfrm rot="16200000">
            <a:off x="6572264" y="1857364"/>
            <a:ext cx="142876" cy="1428760"/>
          </a:xfrm>
          <a:prstGeom prst="leftBracket">
            <a:avLst>
              <a:gd name="adj" fmla="val 13181"/>
            </a:avLst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1000100" y="3143248"/>
            <a:ext cx="2286016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10,2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миллионов рублей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Дефицит (профицит) районного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бюджета в 2022 году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643570" y="3071810"/>
            <a:ext cx="11564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млн.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85720" y="5214950"/>
            <a:ext cx="26680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** - первоначально принятый бюджет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714876" y="4572008"/>
            <a:ext cx="7954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прогноз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Левая круглая скобка 21"/>
          <p:cNvSpPr/>
          <p:nvPr/>
        </p:nvSpPr>
        <p:spPr>
          <a:xfrm rot="16200000">
            <a:off x="5105397" y="3824282"/>
            <a:ext cx="71438" cy="1500198"/>
          </a:xfrm>
          <a:prstGeom prst="leftBracket">
            <a:avLst>
              <a:gd name="adj" fmla="val 13181"/>
            </a:avLst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24" name="Таблица 23"/>
          <p:cNvGraphicFramePr>
            <a:graphicFrameLocks noGrp="1"/>
          </p:cNvGraphicFramePr>
          <p:nvPr/>
        </p:nvGraphicFramePr>
        <p:xfrm>
          <a:off x="214282" y="5500702"/>
          <a:ext cx="8687669" cy="1019925"/>
        </p:xfrm>
        <a:graphic>
          <a:graphicData uri="http://schemas.openxmlformats.org/drawingml/2006/table">
            <a:tbl>
              <a:tblPr/>
              <a:tblGrid>
                <a:gridCol w="4714908"/>
                <a:gridCol w="857256"/>
                <a:gridCol w="857256"/>
                <a:gridCol w="785818"/>
                <a:gridCol w="714380"/>
                <a:gridCol w="758051"/>
              </a:tblGrid>
              <a:tr h="108776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Источники финансирования дефицита районного бюджета</a:t>
                      </a:r>
                      <a:endParaRPr lang="ru-RU" sz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Отчет за 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2020 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год</a:t>
                      </a:r>
                      <a:endParaRPr lang="ru-RU" sz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2021 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год</a:t>
                      </a:r>
                      <a:endParaRPr lang="ru-RU" sz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Прогноз</a:t>
                      </a:r>
                      <a:endParaRPr lang="ru-RU" sz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5982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2022 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год</a:t>
                      </a:r>
                      <a:endParaRPr lang="ru-RU" sz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2023 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год</a:t>
                      </a:r>
                      <a:endParaRPr lang="ru-RU" sz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2024</a:t>
                      </a:r>
                      <a:r>
                        <a:rPr lang="ru-RU" sz="1200" b="1" baseline="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год</a:t>
                      </a:r>
                      <a:endParaRPr lang="ru-RU" sz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97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Изменение остатков средств на счетах по учету средств бюджета</a:t>
                      </a:r>
                      <a:endParaRPr lang="ru-RU" sz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-1,5</a:t>
                      </a:r>
                      <a:endParaRPr lang="ru-RU" sz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29,2</a:t>
                      </a:r>
                      <a:endParaRPr lang="ru-RU" sz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12,9</a:t>
                      </a:r>
                      <a:endParaRPr lang="ru-RU" sz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TextBox 24"/>
          <p:cNvSpPr txBox="1"/>
          <p:nvPr/>
        </p:nvSpPr>
        <p:spPr>
          <a:xfrm>
            <a:off x="7715272" y="5143512"/>
            <a:ext cx="11564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млн.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2071670" y="1000108"/>
            <a:ext cx="285752" cy="1357322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2571736" y="1142984"/>
            <a:ext cx="285752" cy="1200152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3143240" y="1500174"/>
            <a:ext cx="285752" cy="842962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3714744" y="1357298"/>
            <a:ext cx="285752" cy="985838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2" name="TextBox 31"/>
          <p:cNvSpPr txBox="1"/>
          <p:nvPr/>
        </p:nvSpPr>
        <p:spPr>
          <a:xfrm>
            <a:off x="1928794" y="2357430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2021**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500298" y="2357430"/>
            <a:ext cx="4924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000364" y="235743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571868" y="235743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2024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428728" y="1357298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smtClean="0">
                <a:latin typeface="Times New Roman" pitchFamily="18" charset="0"/>
                <a:cs typeface="Times New Roman" pitchFamily="18" charset="0"/>
              </a:rPr>
              <a:t>466,6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000232" y="714356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571,9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500298" y="857232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559,4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000364" y="1214422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487,1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5357818" y="785794"/>
            <a:ext cx="285752" cy="1571636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5929322" y="1000108"/>
            <a:ext cx="285752" cy="1357321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6500826" y="1500174"/>
            <a:ext cx="285752" cy="857256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7072330" y="1285860"/>
            <a:ext cx="285752" cy="1071570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4" name="TextBox 43"/>
          <p:cNvSpPr txBox="1"/>
          <p:nvPr/>
        </p:nvSpPr>
        <p:spPr>
          <a:xfrm>
            <a:off x="5286380" y="2357430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2021**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857884" y="235743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429388" y="235743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929454" y="235743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2024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714876" y="1285860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465,1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5786446" y="714356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572,3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286380" y="500042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601,1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6429388" y="1214422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487,1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3929058" y="3143248"/>
            <a:ext cx="285752" cy="1214446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4500562" y="3786190"/>
            <a:ext cx="285752" cy="571504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4" name="Скругленный прямоугольник 53"/>
          <p:cNvSpPr/>
          <p:nvPr/>
        </p:nvSpPr>
        <p:spPr>
          <a:xfrm flipV="1">
            <a:off x="5081591" y="4300544"/>
            <a:ext cx="285752" cy="45719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5" name="Скругленный прямоугольник 54"/>
          <p:cNvSpPr/>
          <p:nvPr/>
        </p:nvSpPr>
        <p:spPr>
          <a:xfrm flipV="1">
            <a:off x="5580626" y="4291510"/>
            <a:ext cx="285752" cy="45719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6" name="TextBox 55"/>
          <p:cNvSpPr txBox="1"/>
          <p:nvPr/>
        </p:nvSpPr>
        <p:spPr>
          <a:xfrm>
            <a:off x="3786182" y="4357694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2021**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4357686" y="4357694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4929190" y="4357694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5429256" y="4357694"/>
            <a:ext cx="4924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2024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3857620" y="2928934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29,2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4429124" y="3500438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12,9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5072066" y="4071942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5572132" y="4071942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9" name="Скругленный прямоугольник 68"/>
          <p:cNvSpPr/>
          <p:nvPr/>
        </p:nvSpPr>
        <p:spPr>
          <a:xfrm>
            <a:off x="285720" y="4786322"/>
            <a:ext cx="285752" cy="142876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0" name="TextBox 69"/>
          <p:cNvSpPr txBox="1"/>
          <p:nvPr/>
        </p:nvSpPr>
        <p:spPr>
          <a:xfrm>
            <a:off x="3214678" y="4357694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2020*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" name="Скругленный прямоугольник 70"/>
          <p:cNvSpPr/>
          <p:nvPr/>
        </p:nvSpPr>
        <p:spPr>
          <a:xfrm>
            <a:off x="285720" y="4572008"/>
            <a:ext cx="285752" cy="142876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2" name="TextBox 71"/>
          <p:cNvSpPr txBox="1"/>
          <p:nvPr/>
        </p:nvSpPr>
        <p:spPr>
          <a:xfrm>
            <a:off x="3302946" y="3978064"/>
            <a:ext cx="3770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1,5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285720" y="5000636"/>
            <a:ext cx="11572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* - исполнение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571472" y="4500570"/>
            <a:ext cx="7459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дефицит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571472" y="4714884"/>
            <a:ext cx="8322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профицит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1571604" y="1643050"/>
            <a:ext cx="285752" cy="714379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6" name="TextBox 75"/>
          <p:cNvSpPr txBox="1"/>
          <p:nvPr/>
        </p:nvSpPr>
        <p:spPr>
          <a:xfrm>
            <a:off x="3571868" y="1071546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504,2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1428728" y="2357430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2020*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8" name="Скругленный прямоугольник 77"/>
          <p:cNvSpPr/>
          <p:nvPr/>
        </p:nvSpPr>
        <p:spPr>
          <a:xfrm>
            <a:off x="4857752" y="1571612"/>
            <a:ext cx="288406" cy="785818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9" name="TextBox 78"/>
          <p:cNvSpPr txBox="1"/>
          <p:nvPr/>
        </p:nvSpPr>
        <p:spPr>
          <a:xfrm>
            <a:off x="4714876" y="2357430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2020*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6929454" y="1000108"/>
            <a:ext cx="5309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504,2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1" name="Скругленный прямоугольник 80"/>
          <p:cNvSpPr/>
          <p:nvPr/>
        </p:nvSpPr>
        <p:spPr>
          <a:xfrm>
            <a:off x="3357554" y="4214818"/>
            <a:ext cx="285752" cy="142876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155471546"/>
              </p:ext>
            </p:extLst>
          </p:nvPr>
        </p:nvGraphicFramePr>
        <p:xfrm>
          <a:off x="357159" y="6072206"/>
          <a:ext cx="8429683" cy="5257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5337"/>
                <a:gridCol w="897925"/>
                <a:gridCol w="1080727"/>
                <a:gridCol w="864583"/>
                <a:gridCol w="1008680"/>
                <a:gridCol w="1080729"/>
                <a:gridCol w="864583"/>
                <a:gridCol w="864583"/>
                <a:gridCol w="792536"/>
              </a:tblGrid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2022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2023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2024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2022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2023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2024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2022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2023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2024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46" name="Овал 45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71473" y="357167"/>
            <a:ext cx="80724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Из каких поступлений формируются доходы районного бюджета в 2022-2024 годах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2844" y="1500175"/>
            <a:ext cx="8858312" cy="2857520"/>
          </a:xfrm>
          <a:prstGeom prst="roundRect">
            <a:avLst/>
          </a:prstGeom>
          <a:solidFill>
            <a:srgbClr val="94C0F0"/>
          </a:solidFill>
          <a:ln>
            <a:solidFill>
              <a:srgbClr val="94C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01431286"/>
              </p:ext>
            </p:extLst>
          </p:nvPr>
        </p:nvGraphicFramePr>
        <p:xfrm>
          <a:off x="357159" y="1571613"/>
          <a:ext cx="8572560" cy="269642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173097"/>
                <a:gridCol w="1182423"/>
                <a:gridCol w="1108520"/>
                <a:gridCol w="1108520"/>
              </a:tblGrid>
              <a:tr h="214313"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Показатель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Прогноз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6584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2022 год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2023 год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2024 год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0861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Доходы бюджета, ВСЕГО 	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559,4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487,1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504,2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1992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Налоговые и неналоговые доходы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178,0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189,4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201,4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8194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Безвозмездные поступления, ВСЕГО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381,4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297,7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302,8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0861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том числе: 	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1909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i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нецелевые (дотации) 	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88,9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72,0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71,8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257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i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целевые (субсидии, субвенции, иные  межбюджетные трансферты) 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292,5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225,7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231,0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215207" y="1142985"/>
            <a:ext cx="14287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млн.рублей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214283" y="6072206"/>
            <a:ext cx="8715436" cy="0"/>
          </a:xfrm>
          <a:prstGeom prst="line">
            <a:avLst/>
          </a:prstGeom>
          <a:ln w="63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3357555" y="4429133"/>
            <a:ext cx="0" cy="1857388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6286512" y="4429133"/>
            <a:ext cx="0" cy="1857388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714349" y="4429133"/>
            <a:ext cx="21431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Налоговые  доходы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643307" y="4429133"/>
            <a:ext cx="21431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Неналоговые  доходы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215075" y="4429133"/>
            <a:ext cx="27146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Безвозмездные поступления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3571869" y="5643579"/>
            <a:ext cx="357191" cy="357190"/>
          </a:xfrm>
          <a:prstGeom prst="roundRect">
            <a:avLst/>
          </a:prstGeom>
          <a:solidFill>
            <a:srgbClr val="F9AB6B"/>
          </a:solidFill>
          <a:ln>
            <a:solidFill>
              <a:srgbClr val="F68E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6" name="TextBox 25"/>
          <p:cNvSpPr txBox="1"/>
          <p:nvPr/>
        </p:nvSpPr>
        <p:spPr>
          <a:xfrm>
            <a:off x="3571868" y="5643578"/>
            <a:ext cx="400110" cy="42862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4,3</a:t>
            </a:r>
            <a:endParaRPr lang="ru-RU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4500562" y="5643579"/>
            <a:ext cx="357191" cy="357190"/>
          </a:xfrm>
          <a:prstGeom prst="roundRect">
            <a:avLst/>
          </a:prstGeom>
          <a:solidFill>
            <a:srgbClr val="F9AB6B"/>
          </a:solidFill>
          <a:ln>
            <a:solidFill>
              <a:srgbClr val="F68E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5500694" y="5572140"/>
            <a:ext cx="357191" cy="428628"/>
          </a:xfrm>
          <a:prstGeom prst="roundRect">
            <a:avLst/>
          </a:prstGeom>
          <a:solidFill>
            <a:srgbClr val="F9AB6B"/>
          </a:solidFill>
          <a:ln>
            <a:solidFill>
              <a:srgbClr val="F68E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1" name="TextBox 30"/>
          <p:cNvSpPr txBox="1"/>
          <p:nvPr/>
        </p:nvSpPr>
        <p:spPr>
          <a:xfrm>
            <a:off x="4500561" y="5643579"/>
            <a:ext cx="400110" cy="357191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4,3</a:t>
            </a:r>
            <a:endParaRPr lang="ru-RU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513661" y="5572139"/>
            <a:ext cx="400110" cy="42862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4,3</a:t>
            </a:r>
            <a:endParaRPr lang="ru-RU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785786" y="5286388"/>
            <a:ext cx="357191" cy="714380"/>
          </a:xfrm>
          <a:prstGeom prst="roundRect">
            <a:avLst/>
          </a:prstGeom>
          <a:solidFill>
            <a:srgbClr val="82B5E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1643042" y="5143512"/>
            <a:ext cx="357191" cy="857256"/>
          </a:xfrm>
          <a:prstGeom prst="roundRect">
            <a:avLst/>
          </a:prstGeom>
          <a:solidFill>
            <a:srgbClr val="82B5E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2571737" y="5000637"/>
            <a:ext cx="357191" cy="1000132"/>
          </a:xfrm>
          <a:prstGeom prst="roundRect">
            <a:avLst/>
          </a:prstGeom>
          <a:solidFill>
            <a:srgbClr val="82B5E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6" name="TextBox 35"/>
          <p:cNvSpPr txBox="1"/>
          <p:nvPr/>
        </p:nvSpPr>
        <p:spPr>
          <a:xfrm>
            <a:off x="785785" y="5357826"/>
            <a:ext cx="400110" cy="571504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173,7</a:t>
            </a:r>
            <a:endParaRPr lang="ru-RU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643042" y="5385315"/>
            <a:ext cx="400110" cy="51652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185,1</a:t>
            </a:r>
            <a:endParaRPr lang="ru-RU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579700" y="5286387"/>
            <a:ext cx="400110" cy="642943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197,1</a:t>
            </a:r>
            <a:endParaRPr lang="ru-RU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6572265" y="5072073"/>
            <a:ext cx="357191" cy="928695"/>
          </a:xfrm>
          <a:prstGeom prst="roundRect">
            <a:avLst/>
          </a:prstGeom>
          <a:solidFill>
            <a:srgbClr val="64B7C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7358082" y="5214951"/>
            <a:ext cx="357191" cy="785818"/>
          </a:xfrm>
          <a:prstGeom prst="roundRect">
            <a:avLst/>
          </a:prstGeom>
          <a:solidFill>
            <a:srgbClr val="64B7C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8215338" y="5214950"/>
            <a:ext cx="357191" cy="785818"/>
          </a:xfrm>
          <a:prstGeom prst="roundRect">
            <a:avLst/>
          </a:prstGeom>
          <a:solidFill>
            <a:srgbClr val="64B7C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2" name="TextBox 41"/>
          <p:cNvSpPr txBox="1"/>
          <p:nvPr/>
        </p:nvSpPr>
        <p:spPr>
          <a:xfrm>
            <a:off x="7358082" y="5214951"/>
            <a:ext cx="400110" cy="642943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297,7</a:t>
            </a:r>
            <a:endParaRPr lang="ru-RU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8215337" y="5286388"/>
            <a:ext cx="400110" cy="642943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302,8</a:t>
            </a:r>
            <a:endParaRPr lang="ru-RU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550805" y="5237978"/>
            <a:ext cx="400110" cy="642943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381,4</a:t>
            </a:r>
            <a:endParaRPr lang="ru-RU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23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52329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9" name="Скругленный прямоугольник 8"/>
          <p:cNvSpPr/>
          <p:nvPr/>
        </p:nvSpPr>
        <p:spPr>
          <a:xfrm>
            <a:off x="142844" y="1071546"/>
            <a:ext cx="8858312" cy="5572164"/>
          </a:xfrm>
          <a:prstGeom prst="roundRect">
            <a:avLst/>
          </a:prstGeom>
          <a:solidFill>
            <a:srgbClr val="98C3F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xmlns="" val="3757872276"/>
              </p:ext>
            </p:extLst>
          </p:nvPr>
        </p:nvGraphicFramePr>
        <p:xfrm>
          <a:off x="357158" y="1428736"/>
          <a:ext cx="8501119" cy="462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33705"/>
                <a:gridCol w="1095382"/>
                <a:gridCol w="1571636"/>
                <a:gridCol w="1071570"/>
                <a:gridCol w="1000132"/>
                <a:gridCol w="928694"/>
              </a:tblGrid>
              <a:tr h="296110"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Наименование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Исполнено за 2020 год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 год первоначальный бюджет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Прогноз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E4C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E4C9"/>
                    </a:solidFill>
                  </a:tcPr>
                </a:tc>
              </a:tr>
              <a:tr h="510080">
                <a:tc v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E4C9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E4C9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E4C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2022 год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2023 год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2024 год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03387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Налоговые и неналоговые доходы, в том числе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170,8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154,9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178,0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189,4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201,4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96110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Налоговые доходы всего, из них: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164,4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151,1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173,7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185,1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197,1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9611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налог на доходы физических лиц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142,1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142,4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161,9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172,6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184,0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9611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налоги на совокупный доход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7,6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7,7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10,6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11,3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11,8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96110"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государственная</a:t>
                      </a:r>
                      <a:r>
                        <a:rPr lang="ru-RU" sz="14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пошлина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14,7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1,0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1,2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1,2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1,3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03387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Неналоговые доходы всего, из них: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6,4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3,8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4,3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4,3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4,3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710663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доходы от использования имущества, находящегося в муниципальной собственности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3,2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2,8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2,9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3,1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03387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доходы от продажи земельных участков и имущества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2,8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0,4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1,3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1,2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9611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штрафы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0,6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715273" y="772203"/>
            <a:ext cx="11430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млн.рублей</a:t>
            </a:r>
            <a:endParaRPr lang="ru-RU" sz="1400" dirty="0">
              <a:solidFill>
                <a:sysClr val="windowText" lastClr="000000"/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24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87624" y="188641"/>
            <a:ext cx="72420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Какие основные  налоговые и неналоговые доходы  поступят в районный  бюджет в 2022-2024 годах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93122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40565" y="-15389"/>
            <a:ext cx="9144000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571473" y="357167"/>
            <a:ext cx="80724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Какую помощь из областного бюджета получает Княгининский муниципальный район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500959" y="1142985"/>
            <a:ext cx="11430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42844" y="1500174"/>
            <a:ext cx="8858312" cy="2286016"/>
          </a:xfrm>
          <a:prstGeom prst="roundRect">
            <a:avLst/>
          </a:prstGeom>
          <a:solidFill>
            <a:srgbClr val="94C0F0"/>
          </a:solidFill>
          <a:ln>
            <a:solidFill>
              <a:srgbClr val="94C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029593922"/>
              </p:ext>
            </p:extLst>
          </p:nvPr>
        </p:nvGraphicFramePr>
        <p:xfrm>
          <a:off x="285720" y="1575198"/>
          <a:ext cx="8572564" cy="22109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28958"/>
                <a:gridCol w="1071570"/>
                <a:gridCol w="1571636"/>
                <a:gridCol w="1071570"/>
                <a:gridCol w="1000132"/>
                <a:gridCol w="928698"/>
              </a:tblGrid>
              <a:tr h="345468">
                <a:tc rowSpan="2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Исполнено за 2020 год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 год первоначальный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Прогноз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83655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2022 год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2023 год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2024 год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5468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Дотации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97 652,7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73 955,1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88 917,3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71 954,2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71 826,7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5468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Субсидии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52 496,2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163 973,8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24 766,8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27 433,1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31 499,9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5468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Субвенции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143 913,8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168 532,3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188 195,9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184 281,2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185 162,6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5468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Иные межбюджетные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трансферты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17 221,7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66 163,0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721,2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960,6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500297" y="3929067"/>
            <a:ext cx="45005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ВСЕГО безвозмездные поступления  из областного бюджета, тыс.рублей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28597" y="6000768"/>
            <a:ext cx="8358247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473769780"/>
              </p:ext>
            </p:extLst>
          </p:nvPr>
        </p:nvGraphicFramePr>
        <p:xfrm>
          <a:off x="357158" y="6072206"/>
          <a:ext cx="828681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7363"/>
                <a:gridCol w="1657363"/>
                <a:gridCol w="1657363"/>
                <a:gridCol w="1657363"/>
                <a:gridCol w="1657363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2022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2023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2024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cxnSp>
        <p:nvCxnSpPr>
          <p:cNvPr id="13" name="Прямая соединительная линия 12"/>
          <p:cNvCxnSpPr>
            <a:stCxn id="36" idx="0"/>
          </p:cNvCxnSpPr>
          <p:nvPr/>
        </p:nvCxnSpPr>
        <p:spPr>
          <a:xfrm>
            <a:off x="1281066" y="5230338"/>
            <a:ext cx="0" cy="77043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>
            <a:stCxn id="37" idx="5"/>
          </p:cNvCxnSpPr>
          <p:nvPr/>
        </p:nvCxnSpPr>
        <p:spPr>
          <a:xfrm flipH="1">
            <a:off x="2966085" y="4906388"/>
            <a:ext cx="17166" cy="109438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>
            <a:stCxn id="38" idx="4"/>
          </p:cNvCxnSpPr>
          <p:nvPr/>
        </p:nvCxnSpPr>
        <p:spPr>
          <a:xfrm>
            <a:off x="4500562" y="5168822"/>
            <a:ext cx="1" cy="831946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>
            <a:stCxn id="39" idx="0"/>
          </p:cNvCxnSpPr>
          <p:nvPr/>
        </p:nvCxnSpPr>
        <p:spPr>
          <a:xfrm>
            <a:off x="6143636" y="5393545"/>
            <a:ext cx="0" cy="607224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>
            <a:stCxn id="40" idx="0"/>
          </p:cNvCxnSpPr>
          <p:nvPr/>
        </p:nvCxnSpPr>
        <p:spPr>
          <a:xfrm>
            <a:off x="7886746" y="5332746"/>
            <a:ext cx="0" cy="68833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>
            <a:stCxn id="36" idx="6"/>
            <a:endCxn id="37" idx="2"/>
          </p:cNvCxnSpPr>
          <p:nvPr/>
        </p:nvCxnSpPr>
        <p:spPr>
          <a:xfrm flipV="1">
            <a:off x="1352504" y="4855874"/>
            <a:ext cx="1508795" cy="445902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>
            <a:endCxn id="38" idx="2"/>
          </p:cNvCxnSpPr>
          <p:nvPr/>
        </p:nvCxnSpPr>
        <p:spPr>
          <a:xfrm>
            <a:off x="2932737" y="4879786"/>
            <a:ext cx="1496387" cy="217598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>
            <a:stCxn id="38" idx="6"/>
            <a:endCxn id="39" idx="2"/>
          </p:cNvCxnSpPr>
          <p:nvPr/>
        </p:nvCxnSpPr>
        <p:spPr>
          <a:xfrm>
            <a:off x="4572000" y="5097384"/>
            <a:ext cx="1500198" cy="367599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>
            <a:stCxn id="39" idx="6"/>
            <a:endCxn id="40" idx="2"/>
          </p:cNvCxnSpPr>
          <p:nvPr/>
        </p:nvCxnSpPr>
        <p:spPr>
          <a:xfrm flipV="1">
            <a:off x="6215074" y="5404184"/>
            <a:ext cx="1600234" cy="60799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Овал 35"/>
          <p:cNvSpPr/>
          <p:nvPr/>
        </p:nvSpPr>
        <p:spPr>
          <a:xfrm>
            <a:off x="1209628" y="5230338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7" name="Овал 36"/>
          <p:cNvSpPr/>
          <p:nvPr/>
        </p:nvSpPr>
        <p:spPr>
          <a:xfrm>
            <a:off x="2861299" y="4784436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8" name="Овал 37"/>
          <p:cNvSpPr/>
          <p:nvPr/>
        </p:nvSpPr>
        <p:spPr>
          <a:xfrm>
            <a:off x="4429124" y="5025946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9" name="Овал 38"/>
          <p:cNvSpPr/>
          <p:nvPr/>
        </p:nvSpPr>
        <p:spPr>
          <a:xfrm>
            <a:off x="6072198" y="5393545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0" name="Овал 39"/>
          <p:cNvSpPr/>
          <p:nvPr/>
        </p:nvSpPr>
        <p:spPr>
          <a:xfrm>
            <a:off x="7815308" y="5332746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1" name="TextBox 40"/>
          <p:cNvSpPr txBox="1"/>
          <p:nvPr/>
        </p:nvSpPr>
        <p:spPr>
          <a:xfrm>
            <a:off x="714348" y="4572008"/>
            <a:ext cx="100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311 284,4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414551" y="4471904"/>
            <a:ext cx="100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406 461,2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071934" y="4500570"/>
            <a:ext cx="100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368 043,0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740959" y="4855874"/>
            <a:ext cx="100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284 389,7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7429520" y="4699414"/>
            <a:ext cx="100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289 449,8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Овал 30"/>
          <p:cNvSpPr/>
          <p:nvPr/>
        </p:nvSpPr>
        <p:spPr>
          <a:xfrm>
            <a:off x="8358215" y="6512881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738996" y="6429216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25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16473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Овал 4"/>
          <p:cNvSpPr/>
          <p:nvPr/>
        </p:nvSpPr>
        <p:spPr>
          <a:xfrm>
            <a:off x="8286783" y="6500834"/>
            <a:ext cx="642943" cy="214314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26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428992" y="1571612"/>
            <a:ext cx="4357718" cy="928694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Фонд оплаты труда рассчитан с учетом сохранения  целевых показателей заработной платы отдельных категорий работников, установленных указами Президента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428992" y="2714620"/>
            <a:ext cx="4357719" cy="642942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Реализация жилищных программ действующих в Нижегородской области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 rot="16200000">
            <a:off x="-792997" y="3078959"/>
            <a:ext cx="5072098" cy="1200151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Расходы районного бюджета на 2022 год и на плановый период 2023 и 2024 годов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000101" y="142853"/>
            <a:ext cx="7786711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n w="18415" cmpd="sng">
                  <a:noFill/>
                  <a:prstDash val="solid"/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Основные приоритеты и особенности формирования районного бюджета по расходам</a:t>
            </a:r>
          </a:p>
          <a:p>
            <a:endParaRPr lang="ru-RU" sz="2800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3428992" y="3571876"/>
            <a:ext cx="4357719" cy="500064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Укрепление материально-технической базы учреждений социальной сферы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3428992" y="4357694"/>
            <a:ext cx="4357719" cy="857256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Реализация региональных проектов, обеспечивающих достижение целей, показателей и результатов федеральных проектов, входящих в состав национальных проектов Российской Федерации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428992" y="5429264"/>
            <a:ext cx="4357719" cy="428628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Софинансирование социально-значимых расходов органов местного самоуправления поселений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Левая фигурная скобка 25"/>
          <p:cNvSpPr/>
          <p:nvPr/>
        </p:nvSpPr>
        <p:spPr>
          <a:xfrm>
            <a:off x="2786050" y="1428736"/>
            <a:ext cx="571504" cy="4572032"/>
          </a:xfrm>
          <a:prstGeom prst="leftBrac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b="1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857224" y="0"/>
            <a:ext cx="78581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Информация о реализации национальных проектов 2022-2024 годах</a:t>
            </a:r>
            <a:endParaRPr lang="ru-RU" sz="2400" b="1" dirty="0" smtClean="0">
              <a:ln w="18415" cmpd="sng">
                <a:noFill/>
                <a:prstDash val="solid"/>
              </a:ln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27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9" name="Диаграмма 18"/>
          <p:cNvGraphicFramePr/>
          <p:nvPr/>
        </p:nvGraphicFramePr>
        <p:xfrm>
          <a:off x="142844" y="857232"/>
          <a:ext cx="4810125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Диаграмма 10"/>
          <p:cNvGraphicFramePr/>
          <p:nvPr/>
        </p:nvGraphicFramePr>
        <p:xfrm>
          <a:off x="285720" y="3714752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4" name="Диаграмма 13"/>
          <p:cNvGraphicFramePr/>
          <p:nvPr/>
        </p:nvGraphicFramePr>
        <p:xfrm>
          <a:off x="4572000" y="3714752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5" name="Диаграмма 14"/>
          <p:cNvGraphicFramePr/>
          <p:nvPr/>
        </p:nvGraphicFramePr>
        <p:xfrm>
          <a:off x="4572000" y="714356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14" name="Диаграмма 13"/>
          <p:cNvGraphicFramePr>
            <a:graphicFrameLocks/>
          </p:cNvGraphicFramePr>
          <p:nvPr/>
        </p:nvGraphicFramePr>
        <p:xfrm>
          <a:off x="285720" y="785794"/>
          <a:ext cx="4714876" cy="26717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4" name="Диаграмма 23"/>
          <p:cNvGraphicFramePr>
            <a:graphicFrameLocks/>
          </p:cNvGraphicFramePr>
          <p:nvPr/>
        </p:nvGraphicFramePr>
        <p:xfrm>
          <a:off x="2143108" y="2786058"/>
          <a:ext cx="6500858" cy="35575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8" name="Диаграмма 17"/>
          <p:cNvGraphicFramePr>
            <a:graphicFrameLocks/>
          </p:cNvGraphicFramePr>
          <p:nvPr/>
        </p:nvGraphicFramePr>
        <p:xfrm>
          <a:off x="4572000" y="642918"/>
          <a:ext cx="4572000" cy="2933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000100" y="0"/>
            <a:ext cx="75009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Как распределены расходы районного бюджета 2022-2024 годов по основным отраслям</a:t>
            </a:r>
            <a:endParaRPr lang="ru-RU" sz="2000" b="1" dirty="0" smtClean="0">
              <a:ln w="18415" cmpd="sng">
                <a:noFill/>
                <a:prstDash val="solid"/>
              </a:ln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dirty="0">
              <a:solidFill>
                <a:srgbClr val="002060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28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0" y="5500702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2925" algn="just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В соответствии с требованиями Бюджетного кодекса РФ при формировании расходов на 2023 и 2024 годы предусмотрены условно утверждаемые расходы районного бюджета в размере 2,5 % от общего объема расходов бюджета (без учета расходов бюджета, предусмотренных за счет межбюджетных трансфертов из других бюджетов бюджетной системы Российской Федерации, имеющих целевое назначение) в 2023 году (6,5 млн.рублей) и в размере 5% от общего объема расходов бюджета (без учета расходов бюджета, предусмотренных за счет межбюджетных трансфертов из других бюджетов бюджетной системы Российской Федерации, имеющих целевое назначение) в 2024 году (13,7 млн.рублей).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14348" y="1142984"/>
            <a:ext cx="169347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569,6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миллионов рублей 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расходы бюджета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2022 году</a:t>
            </a:r>
            <a:endParaRPr lang="ru-RU" sz="1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000628" y="1142984"/>
            <a:ext cx="169347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487,1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миллионов рублей 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расходы бюджета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2023 году</a:t>
            </a:r>
            <a:endParaRPr lang="ru-RU" sz="1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214678" y="3357562"/>
            <a:ext cx="1643074" cy="11430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504,2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миллионов рублей 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расходы бюджета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2024 году</a:t>
            </a:r>
            <a:endParaRPr lang="ru-RU" sz="1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Овал 4"/>
          <p:cNvSpPr/>
          <p:nvPr/>
        </p:nvSpPr>
        <p:spPr>
          <a:xfrm>
            <a:off x="8215339" y="6429396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215339" y="6356355"/>
            <a:ext cx="471463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29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object 19"/>
          <p:cNvSpPr txBox="1"/>
          <p:nvPr/>
        </p:nvSpPr>
        <p:spPr>
          <a:xfrm>
            <a:off x="357158" y="0"/>
            <a:ext cx="8572560" cy="457176"/>
          </a:xfrm>
          <a:prstGeom prst="rect">
            <a:avLst/>
          </a:prstGeom>
        </p:spPr>
        <p:txBody>
          <a:bodyPr vert="horz" wrap="square" lIns="0" tIns="147955" rIns="0" bIns="0" rtlCol="0">
            <a:spAutoFit/>
          </a:bodyPr>
          <a:lstStyle/>
          <a:p>
            <a:pPr marR="5080" algn="ctr">
              <a:lnSpc>
                <a:spcPct val="100000"/>
              </a:lnSpc>
              <a:spcBef>
                <a:spcPts val="1165"/>
              </a:spcBef>
            </a:pPr>
            <a:r>
              <a:rPr lang="ru-RU" sz="2000" b="1" spc="-10" dirty="0" smtClean="0">
                <a:solidFill>
                  <a:srgbClr val="002060"/>
                </a:solidFill>
                <a:latin typeface="Times New Roman"/>
                <a:cs typeface="Times New Roman"/>
              </a:rPr>
              <a:t>Что включают в себя отрасли </a:t>
            </a:r>
            <a:r>
              <a:rPr sz="2000" b="1" smtClean="0">
                <a:solidFill>
                  <a:srgbClr val="002060"/>
                </a:solidFill>
                <a:latin typeface="Times New Roman"/>
                <a:cs typeface="Times New Roman"/>
              </a:rPr>
              <a:t>социальной</a:t>
            </a:r>
            <a:r>
              <a:rPr sz="2000" b="1" spc="5" smtClean="0">
                <a:solidFill>
                  <a:srgbClr val="002060"/>
                </a:solidFill>
                <a:latin typeface="Times New Roman"/>
                <a:cs typeface="Times New Roman"/>
              </a:rPr>
              <a:t> </a:t>
            </a:r>
            <a:r>
              <a:rPr sz="2000" b="1" spc="-10" smtClean="0">
                <a:solidFill>
                  <a:srgbClr val="002060"/>
                </a:solidFill>
                <a:latin typeface="Times New Roman"/>
                <a:cs typeface="Times New Roman"/>
              </a:rPr>
              <a:t>сферы</a:t>
            </a:r>
            <a:r>
              <a:rPr lang="ru-RU" sz="2000" b="1" spc="-10" dirty="0" smtClean="0">
                <a:solidFill>
                  <a:srgbClr val="002060"/>
                </a:solidFill>
                <a:latin typeface="Times New Roman"/>
                <a:cs typeface="Times New Roman"/>
              </a:rPr>
              <a:t> районного бюджета</a:t>
            </a:r>
            <a:endParaRPr sz="2000">
              <a:solidFill>
                <a:srgbClr val="002060"/>
              </a:solidFill>
              <a:latin typeface="Times New Roman"/>
              <a:cs typeface="Times New Roman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14348" y="642918"/>
            <a:ext cx="27146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Всего расходы по отраслям социальной сферы,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млн.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object 40"/>
          <p:cNvSpPr/>
          <p:nvPr/>
        </p:nvSpPr>
        <p:spPr>
          <a:xfrm>
            <a:off x="3643306" y="571480"/>
            <a:ext cx="571504" cy="500066"/>
          </a:xfrm>
          <a:prstGeom prst="ellipse">
            <a:avLst/>
          </a:prstGeom>
          <a:blipFill>
            <a:blip r:embed="rId3" cstate="print">
              <a:lum bright="22000" contrast="-83000"/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50" name="Picture 2" descr="C:\Users\1\Desktop\картинки\sz_logo.png"/>
          <p:cNvPicPr>
            <a:picLocks noChangeAspect="1" noChangeArrowheads="1"/>
          </p:cNvPicPr>
          <p:nvPr/>
        </p:nvPicPr>
        <p:blipFill>
          <a:blip r:embed="rId4" cstate="print">
            <a:lum bright="-33000" contrast="-70000"/>
          </a:blip>
          <a:srcRect/>
          <a:stretch>
            <a:fillRect/>
          </a:stretch>
        </p:blipFill>
        <p:spPr bwMode="auto">
          <a:xfrm>
            <a:off x="0" y="714356"/>
            <a:ext cx="833423" cy="520889"/>
          </a:xfrm>
          <a:prstGeom prst="rect">
            <a:avLst/>
          </a:prstGeom>
          <a:noFill/>
        </p:spPr>
      </p:pic>
      <p:sp>
        <p:nvSpPr>
          <p:cNvPr id="41" name="TextBox 40"/>
          <p:cNvSpPr txBox="1"/>
          <p:nvPr/>
        </p:nvSpPr>
        <p:spPr>
          <a:xfrm>
            <a:off x="4214810" y="714356"/>
            <a:ext cx="20717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Социальная политика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7072330" y="714356"/>
            <a:ext cx="12858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Образование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object 21"/>
          <p:cNvSpPr/>
          <p:nvPr/>
        </p:nvSpPr>
        <p:spPr>
          <a:xfrm>
            <a:off x="6357950" y="642918"/>
            <a:ext cx="571505" cy="500066"/>
          </a:xfrm>
          <a:prstGeom prst="rect">
            <a:avLst/>
          </a:prstGeom>
          <a:blipFill>
            <a:blip r:embed="rId5" cstate="print">
              <a:lum bright="18000" contrast="-39000"/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TextBox 45"/>
          <p:cNvSpPr txBox="1"/>
          <p:nvPr/>
        </p:nvSpPr>
        <p:spPr>
          <a:xfrm>
            <a:off x="928662" y="3357562"/>
            <a:ext cx="14690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Физическая 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культура и спорт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" name="object 24"/>
          <p:cNvSpPr/>
          <p:nvPr/>
        </p:nvSpPr>
        <p:spPr>
          <a:xfrm>
            <a:off x="357158" y="3429000"/>
            <a:ext cx="500066" cy="428628"/>
          </a:xfrm>
          <a:prstGeom prst="rect">
            <a:avLst/>
          </a:prstGeom>
          <a:blipFill>
            <a:blip r:embed="rId6" cstate="print">
              <a:lum bright="3000" contrast="-65000"/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TextBox 49"/>
          <p:cNvSpPr txBox="1"/>
          <p:nvPr/>
        </p:nvSpPr>
        <p:spPr>
          <a:xfrm>
            <a:off x="7358082" y="3429000"/>
            <a:ext cx="15716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Культура и кинематография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" name="object 22"/>
          <p:cNvSpPr/>
          <p:nvPr/>
        </p:nvSpPr>
        <p:spPr>
          <a:xfrm>
            <a:off x="6786578" y="3357562"/>
            <a:ext cx="571505" cy="571504"/>
          </a:xfrm>
          <a:prstGeom prst="rect">
            <a:avLst/>
          </a:prstGeom>
          <a:blipFill>
            <a:blip r:embed="rId7" cstate="print">
              <a:lum bright="5000" contrast="-61000"/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785786" y="4643446"/>
            <a:ext cx="1457684" cy="28575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785786" y="5143512"/>
            <a:ext cx="1714512" cy="28575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785785" y="5643578"/>
            <a:ext cx="1447051" cy="28575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785786" y="4143380"/>
            <a:ext cx="2214578" cy="28575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9" name="TextBox 28"/>
          <p:cNvSpPr txBox="1"/>
          <p:nvPr/>
        </p:nvSpPr>
        <p:spPr>
          <a:xfrm>
            <a:off x="285720" y="414338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85720" y="4643446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85720" y="514351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85720" y="5643578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2024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571472" y="1357298"/>
            <a:ext cx="357190" cy="128588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1142976" y="1500174"/>
            <a:ext cx="357190" cy="114300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1714480" y="1714488"/>
            <a:ext cx="357190" cy="92869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2285984" y="1733106"/>
            <a:ext cx="357190" cy="91007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2" name="TextBox 51"/>
          <p:cNvSpPr txBox="1"/>
          <p:nvPr/>
        </p:nvSpPr>
        <p:spPr>
          <a:xfrm>
            <a:off x="1357290" y="4143380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27,3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357290" y="4643446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18,0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357290" y="5143512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21,2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1357290" y="5643578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18,0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00034" y="264318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071538" y="264318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1643042" y="264318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2214546" y="264318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2024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1071538" y="1285860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308,1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500034" y="1142984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399,5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1643042" y="1500174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296,7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2214546" y="1500174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295,6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5" name="Скругленный прямоугольник 64"/>
          <p:cNvSpPr/>
          <p:nvPr/>
        </p:nvSpPr>
        <p:spPr>
          <a:xfrm>
            <a:off x="4000496" y="1214422"/>
            <a:ext cx="2071702" cy="21431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4011130" y="1560980"/>
            <a:ext cx="775184" cy="224946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9" name="TextBox 68"/>
          <p:cNvSpPr txBox="1"/>
          <p:nvPr/>
        </p:nvSpPr>
        <p:spPr>
          <a:xfrm>
            <a:off x="3571868" y="1142984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3571868" y="1500174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2022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3571868" y="192880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3571868" y="228599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2024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4" name="Скругленный прямоугольник 73"/>
          <p:cNvSpPr/>
          <p:nvPr/>
        </p:nvSpPr>
        <p:spPr>
          <a:xfrm>
            <a:off x="4000496" y="2325531"/>
            <a:ext cx="1000132" cy="215649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5" name="TextBox 74"/>
          <p:cNvSpPr txBox="1"/>
          <p:nvPr/>
        </p:nvSpPr>
        <p:spPr>
          <a:xfrm>
            <a:off x="5000628" y="2285992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10,4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5000628" y="1928802"/>
            <a:ext cx="5619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10,4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5000628" y="1571612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10,2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5000628" y="1142984"/>
            <a:ext cx="4455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11,4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9" name="Скругленный прямоугольник 78"/>
          <p:cNvSpPr/>
          <p:nvPr/>
        </p:nvSpPr>
        <p:spPr>
          <a:xfrm>
            <a:off x="6858016" y="4071942"/>
            <a:ext cx="2071702" cy="28575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80" name="Скругленный прямоугольник 79"/>
          <p:cNvSpPr/>
          <p:nvPr/>
        </p:nvSpPr>
        <p:spPr>
          <a:xfrm>
            <a:off x="6858016" y="4572008"/>
            <a:ext cx="489082" cy="28575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81" name="Скругленный прямоугольник 80"/>
          <p:cNvSpPr/>
          <p:nvPr/>
        </p:nvSpPr>
        <p:spPr>
          <a:xfrm>
            <a:off x="6858016" y="5072074"/>
            <a:ext cx="428628" cy="28575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84" name="TextBox 83"/>
          <p:cNvSpPr txBox="1"/>
          <p:nvPr/>
        </p:nvSpPr>
        <p:spPr>
          <a:xfrm>
            <a:off x="6357950" y="407194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6357950" y="4572008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6357950" y="5072074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6357950" y="557214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2024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7286644" y="4071942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173,7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7286644" y="4572008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53,8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7286644" y="5072074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53,4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7286644" y="5572140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53,4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4" name="Диаграмма 93"/>
          <p:cNvGraphicFramePr>
            <a:graphicFrameLocks/>
          </p:cNvGraphicFramePr>
          <p:nvPr/>
        </p:nvGraphicFramePr>
        <p:xfrm>
          <a:off x="2285984" y="3571876"/>
          <a:ext cx="4572000" cy="30289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73" name="TextBox 1"/>
          <p:cNvSpPr txBox="1"/>
          <p:nvPr/>
        </p:nvSpPr>
        <p:spPr>
          <a:xfrm>
            <a:off x="3786182" y="5000636"/>
            <a:ext cx="1643074" cy="785818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расходы бюджета по 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отраслям социальной 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сферы 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в 2022 году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3" name="TextBox 1"/>
          <p:cNvSpPr txBox="1"/>
          <p:nvPr/>
        </p:nvSpPr>
        <p:spPr>
          <a:xfrm>
            <a:off x="3786182" y="4357694"/>
            <a:ext cx="1714512" cy="571504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308,1</a:t>
            </a:r>
          </a:p>
          <a:p>
            <a:pPr algn="ctr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иллионов рублей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7" name="Скругленный прямоугольник 96"/>
          <p:cNvSpPr/>
          <p:nvPr/>
        </p:nvSpPr>
        <p:spPr>
          <a:xfrm>
            <a:off x="4003486" y="1938116"/>
            <a:ext cx="1000132" cy="215649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0" name="Скругленный прямоугольник 99"/>
          <p:cNvSpPr/>
          <p:nvPr/>
        </p:nvSpPr>
        <p:spPr>
          <a:xfrm>
            <a:off x="6858016" y="5572140"/>
            <a:ext cx="428628" cy="28575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graphicFrame>
        <p:nvGraphicFramePr>
          <p:cNvPr id="82" name="Диаграмма 81"/>
          <p:cNvGraphicFramePr>
            <a:graphicFrameLocks/>
          </p:cNvGraphicFramePr>
          <p:nvPr/>
        </p:nvGraphicFramePr>
        <p:xfrm>
          <a:off x="6357934" y="1000108"/>
          <a:ext cx="2786066" cy="1714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Овал 4"/>
          <p:cNvSpPr/>
          <p:nvPr/>
        </p:nvSpPr>
        <p:spPr>
          <a:xfrm>
            <a:off x="8215339" y="6429396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215339" y="6356355"/>
            <a:ext cx="471463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30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object 19"/>
          <p:cNvSpPr txBox="1"/>
          <p:nvPr/>
        </p:nvSpPr>
        <p:spPr>
          <a:xfrm>
            <a:off x="0" y="0"/>
            <a:ext cx="9144000" cy="487954"/>
          </a:xfrm>
          <a:prstGeom prst="rect">
            <a:avLst/>
          </a:prstGeom>
        </p:spPr>
        <p:txBody>
          <a:bodyPr vert="horz" wrap="square" lIns="0" tIns="147955" rIns="0" bIns="0" rtlCol="0">
            <a:spAutoFit/>
          </a:bodyPr>
          <a:lstStyle/>
          <a:p>
            <a:pPr marR="5080" algn="ctr">
              <a:lnSpc>
                <a:spcPct val="100000"/>
              </a:lnSpc>
              <a:spcBef>
                <a:spcPts val="1165"/>
              </a:spcBef>
            </a:pPr>
            <a:r>
              <a:rPr lang="ru-RU" sz="2200" b="1" spc="-10" dirty="0" smtClean="0">
                <a:solidFill>
                  <a:srgbClr val="002060"/>
                </a:solidFill>
                <a:latin typeface="Times New Roman"/>
                <a:cs typeface="Times New Roman"/>
              </a:rPr>
              <a:t>Расходы консолидированного бюджета по отраслям </a:t>
            </a:r>
            <a:r>
              <a:rPr sz="2200" b="1" smtClean="0">
                <a:solidFill>
                  <a:srgbClr val="002060"/>
                </a:solidFill>
                <a:latin typeface="Times New Roman"/>
                <a:cs typeface="Times New Roman"/>
              </a:rPr>
              <a:t>социальной</a:t>
            </a:r>
            <a:r>
              <a:rPr sz="2200" b="1" spc="5" smtClean="0">
                <a:solidFill>
                  <a:srgbClr val="002060"/>
                </a:solidFill>
                <a:latin typeface="Times New Roman"/>
                <a:cs typeface="Times New Roman"/>
              </a:rPr>
              <a:t> </a:t>
            </a:r>
            <a:r>
              <a:rPr sz="2200" b="1" spc="-10" smtClean="0">
                <a:solidFill>
                  <a:srgbClr val="002060"/>
                </a:solidFill>
                <a:latin typeface="Times New Roman"/>
                <a:cs typeface="Times New Roman"/>
              </a:rPr>
              <a:t>сферы</a:t>
            </a:r>
            <a:endParaRPr sz="2200">
              <a:solidFill>
                <a:srgbClr val="002060"/>
              </a:solidFill>
              <a:latin typeface="Times New Roman"/>
              <a:cs typeface="Times New Roman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14348" y="714356"/>
            <a:ext cx="27146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Всего расходы по отраслям социальной сферы, млн. рублей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object 40"/>
          <p:cNvSpPr/>
          <p:nvPr/>
        </p:nvSpPr>
        <p:spPr>
          <a:xfrm>
            <a:off x="214282" y="3500438"/>
            <a:ext cx="571504" cy="500066"/>
          </a:xfrm>
          <a:prstGeom prst="ellipse">
            <a:avLst/>
          </a:prstGeom>
          <a:blipFill>
            <a:blip r:embed="rId3" cstate="print">
              <a:lum bright="22000" contrast="-83000"/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50" name="Picture 2" descr="C:\Users\1\Desktop\картинки\sz_logo.png"/>
          <p:cNvPicPr>
            <a:picLocks noChangeAspect="1" noChangeArrowheads="1"/>
          </p:cNvPicPr>
          <p:nvPr/>
        </p:nvPicPr>
        <p:blipFill>
          <a:blip r:embed="rId4" cstate="print">
            <a:lum bright="-33000" contrast="-70000"/>
          </a:blip>
          <a:srcRect/>
          <a:stretch>
            <a:fillRect/>
          </a:stretch>
        </p:blipFill>
        <p:spPr bwMode="auto">
          <a:xfrm>
            <a:off x="0" y="714356"/>
            <a:ext cx="833423" cy="520889"/>
          </a:xfrm>
          <a:prstGeom prst="rect">
            <a:avLst/>
          </a:prstGeom>
          <a:noFill/>
        </p:spPr>
      </p:pic>
      <p:sp>
        <p:nvSpPr>
          <p:cNvPr id="41" name="TextBox 40"/>
          <p:cNvSpPr txBox="1"/>
          <p:nvPr/>
        </p:nvSpPr>
        <p:spPr>
          <a:xfrm>
            <a:off x="785786" y="3571876"/>
            <a:ext cx="20717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Социальная политика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929190" y="785794"/>
            <a:ext cx="12858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Образование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object 21"/>
          <p:cNvSpPr/>
          <p:nvPr/>
        </p:nvSpPr>
        <p:spPr>
          <a:xfrm>
            <a:off x="4357686" y="714356"/>
            <a:ext cx="571505" cy="500066"/>
          </a:xfrm>
          <a:prstGeom prst="rect">
            <a:avLst/>
          </a:prstGeom>
          <a:blipFill>
            <a:blip r:embed="rId5" cstate="print">
              <a:lum bright="18000" contrast="-39000"/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TextBox 45"/>
          <p:cNvSpPr txBox="1"/>
          <p:nvPr/>
        </p:nvSpPr>
        <p:spPr>
          <a:xfrm>
            <a:off x="7143768" y="642918"/>
            <a:ext cx="14690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Физическая 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культура и спорт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" name="object 24"/>
          <p:cNvSpPr/>
          <p:nvPr/>
        </p:nvSpPr>
        <p:spPr>
          <a:xfrm>
            <a:off x="6643702" y="714356"/>
            <a:ext cx="500066" cy="428628"/>
          </a:xfrm>
          <a:prstGeom prst="rect">
            <a:avLst/>
          </a:prstGeom>
          <a:blipFill>
            <a:blip r:embed="rId6" cstate="print">
              <a:lum bright="3000" contrast="-65000"/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TextBox 49"/>
          <p:cNvSpPr txBox="1"/>
          <p:nvPr/>
        </p:nvSpPr>
        <p:spPr>
          <a:xfrm>
            <a:off x="7358082" y="3429000"/>
            <a:ext cx="15716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Культура и кинематография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" name="object 22"/>
          <p:cNvSpPr/>
          <p:nvPr/>
        </p:nvSpPr>
        <p:spPr>
          <a:xfrm>
            <a:off x="6786578" y="3357562"/>
            <a:ext cx="571505" cy="571504"/>
          </a:xfrm>
          <a:prstGeom prst="rect">
            <a:avLst/>
          </a:prstGeom>
          <a:blipFill>
            <a:blip r:embed="rId7" cstate="print">
              <a:lum bright="5000" contrast="-61000"/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785786" y="4643446"/>
            <a:ext cx="1071570" cy="285752"/>
          </a:xfrm>
          <a:prstGeom prst="round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785786" y="5143512"/>
            <a:ext cx="1214446" cy="285752"/>
          </a:xfrm>
          <a:prstGeom prst="round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785786" y="5643578"/>
            <a:ext cx="1285884" cy="285752"/>
          </a:xfrm>
          <a:prstGeom prst="round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785786" y="4143380"/>
            <a:ext cx="1857388" cy="285752"/>
          </a:xfrm>
          <a:prstGeom prst="round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9" name="TextBox 28"/>
          <p:cNvSpPr txBox="1"/>
          <p:nvPr/>
        </p:nvSpPr>
        <p:spPr>
          <a:xfrm>
            <a:off x="285720" y="414338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85720" y="4643446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85720" y="514351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85720" y="5643578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2024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571472" y="1362075"/>
            <a:ext cx="357190" cy="1281107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1142976" y="1643050"/>
            <a:ext cx="357190" cy="1000132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1714480" y="1785926"/>
            <a:ext cx="357190" cy="857256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2285984" y="1800226"/>
            <a:ext cx="357190" cy="842956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2" name="TextBox 51"/>
          <p:cNvSpPr txBox="1"/>
          <p:nvPr/>
        </p:nvSpPr>
        <p:spPr>
          <a:xfrm>
            <a:off x="1357290" y="4143380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13,4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357290" y="4643446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12,2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357290" y="5143512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12,4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1357290" y="5643578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12,5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00034" y="264318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071538" y="264318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1643042" y="264318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2214546" y="264318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2024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500034" y="1142984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436,3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1071538" y="1285860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349,2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1643042" y="1500174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337,9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2214546" y="1500174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336,9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5" name="Скругленный прямоугольник 64"/>
          <p:cNvSpPr/>
          <p:nvPr/>
        </p:nvSpPr>
        <p:spPr>
          <a:xfrm>
            <a:off x="4071934" y="1214422"/>
            <a:ext cx="1143008" cy="21431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4071934" y="1571612"/>
            <a:ext cx="2143140" cy="21431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4064158" y="1968154"/>
            <a:ext cx="1650850" cy="24640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9" name="TextBox 68"/>
          <p:cNvSpPr txBox="1"/>
          <p:nvPr/>
        </p:nvSpPr>
        <p:spPr>
          <a:xfrm>
            <a:off x="3571868" y="1142984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3571868" y="1500174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3571868" y="192880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3571868" y="235743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2024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4" name="Скругленный прямоугольник 73"/>
          <p:cNvSpPr/>
          <p:nvPr/>
        </p:nvSpPr>
        <p:spPr>
          <a:xfrm>
            <a:off x="4071934" y="2357430"/>
            <a:ext cx="1714512" cy="21431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5" name="TextBox 74"/>
          <p:cNvSpPr txBox="1"/>
          <p:nvPr/>
        </p:nvSpPr>
        <p:spPr>
          <a:xfrm>
            <a:off x="4714876" y="2357430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213,8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4714876" y="1928802"/>
            <a:ext cx="5619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211,7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4714876" y="1571612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226,1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4714876" y="1214422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187,1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9" name="Скругленный прямоугольник 78"/>
          <p:cNvSpPr/>
          <p:nvPr/>
        </p:nvSpPr>
        <p:spPr>
          <a:xfrm>
            <a:off x="6858016" y="4071942"/>
            <a:ext cx="2143140" cy="28575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80" name="Скругленный прямоугольник 79"/>
          <p:cNvSpPr/>
          <p:nvPr/>
        </p:nvSpPr>
        <p:spPr>
          <a:xfrm>
            <a:off x="6858016" y="4572008"/>
            <a:ext cx="638159" cy="28575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81" name="Скругленный прямоугольник 80"/>
          <p:cNvSpPr/>
          <p:nvPr/>
        </p:nvSpPr>
        <p:spPr>
          <a:xfrm>
            <a:off x="6858016" y="5072074"/>
            <a:ext cx="714359" cy="28575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84" name="TextBox 83"/>
          <p:cNvSpPr txBox="1"/>
          <p:nvPr/>
        </p:nvSpPr>
        <p:spPr>
          <a:xfrm>
            <a:off x="6357950" y="407194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6357950" y="4572008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6357950" y="5072075"/>
            <a:ext cx="4924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6357950" y="557214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2024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7500958" y="4071942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173,7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7643834" y="4572008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53,7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7643834" y="5072074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53,4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3" name="Скругленный прямоугольник 72"/>
          <p:cNvSpPr/>
          <p:nvPr/>
        </p:nvSpPr>
        <p:spPr>
          <a:xfrm>
            <a:off x="6929454" y="1285860"/>
            <a:ext cx="1785950" cy="21431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3" name="Скругленный прямоугольник 82"/>
          <p:cNvSpPr/>
          <p:nvPr/>
        </p:nvSpPr>
        <p:spPr>
          <a:xfrm>
            <a:off x="6929454" y="1643050"/>
            <a:ext cx="1357322" cy="21431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4" name="Скругленный прямоугольник 93"/>
          <p:cNvSpPr/>
          <p:nvPr/>
        </p:nvSpPr>
        <p:spPr>
          <a:xfrm>
            <a:off x="6929454" y="2000240"/>
            <a:ext cx="1571636" cy="21431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5" name="Скругленный прямоугольник 94"/>
          <p:cNvSpPr/>
          <p:nvPr/>
        </p:nvSpPr>
        <p:spPr>
          <a:xfrm>
            <a:off x="6929454" y="2357430"/>
            <a:ext cx="1357322" cy="21431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6" name="TextBox 95"/>
          <p:cNvSpPr txBox="1"/>
          <p:nvPr/>
        </p:nvSpPr>
        <p:spPr>
          <a:xfrm>
            <a:off x="6429388" y="1285860"/>
            <a:ext cx="5000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6429388" y="1643050"/>
            <a:ext cx="500066" cy="2857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6429388" y="2000240"/>
            <a:ext cx="5000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6429388" y="2357430"/>
            <a:ext cx="5000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2024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7000892" y="1285860"/>
            <a:ext cx="642942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62,1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7000892" y="1643050"/>
            <a:ext cx="500066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57,2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7000892" y="2000240"/>
            <a:ext cx="7858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60,4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7000892" y="2357430"/>
            <a:ext cx="5000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57,2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4" name="Диаграмма 103"/>
          <p:cNvGraphicFramePr>
            <a:graphicFrameLocks/>
          </p:cNvGraphicFramePr>
          <p:nvPr/>
        </p:nvGraphicFramePr>
        <p:xfrm>
          <a:off x="2643174" y="3571876"/>
          <a:ext cx="3571899" cy="26432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92" name="TextBox 1"/>
          <p:cNvSpPr txBox="1"/>
          <p:nvPr/>
        </p:nvSpPr>
        <p:spPr>
          <a:xfrm>
            <a:off x="3214678" y="4286256"/>
            <a:ext cx="2428892" cy="571504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349,2</a:t>
            </a:r>
          </a:p>
          <a:p>
            <a:pPr algn="ctr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иллионов рублей 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расходы консолидированного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бюджета по отраслям 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социальной сферы </a:t>
            </a:r>
          </a:p>
          <a:p>
            <a:pPr algn="ctr"/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в 2022 году</a:t>
            </a:r>
          </a:p>
          <a:p>
            <a:pPr algn="ctr"/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3" name="Скругленный прямоугольник 92"/>
          <p:cNvSpPr/>
          <p:nvPr/>
        </p:nvSpPr>
        <p:spPr>
          <a:xfrm>
            <a:off x="6886591" y="5572140"/>
            <a:ext cx="714359" cy="28575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91" name="TextBox 90"/>
          <p:cNvSpPr txBox="1"/>
          <p:nvPr/>
        </p:nvSpPr>
        <p:spPr>
          <a:xfrm>
            <a:off x="7643834" y="5572140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53,4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7786710" y="714356"/>
            <a:ext cx="11154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42910" y="0"/>
            <a:ext cx="8072494" cy="7566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52705" algn="ctr">
              <a:lnSpc>
                <a:spcPct val="100000"/>
              </a:lnSpc>
              <a:spcBef>
                <a:spcPts val="100"/>
              </a:spcBef>
            </a:pPr>
            <a:r>
              <a:rPr lang="ru-RU" sz="2400" b="1" spc="-5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Сведения 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 </a:t>
            </a:r>
            <a:r>
              <a:rPr lang="ru-RU" sz="2400" b="1" spc="-15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расходах </a:t>
            </a:r>
            <a:r>
              <a:rPr lang="ru-RU" sz="2400" b="1" spc="-1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районного </a:t>
            </a:r>
            <a:r>
              <a:rPr lang="ru-RU" sz="2400" b="1" spc="-15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бюджета</a:t>
            </a:r>
            <a:r>
              <a:rPr lang="ru-RU" sz="2400" b="1" spc="-4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spc="-5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</a:t>
            </a:r>
            <a:endParaRPr lang="ru-RU" sz="2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R="66675" algn="ctr">
              <a:lnSpc>
                <a:spcPts val="2290"/>
              </a:lnSpc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разделам и </a:t>
            </a:r>
            <a:r>
              <a:rPr lang="ru-RU" sz="2400" b="1" spc="-5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подразделам </a:t>
            </a:r>
            <a:r>
              <a:rPr lang="ru-RU" sz="2400" b="1" spc="-15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бюджетной</a:t>
            </a:r>
            <a:r>
              <a:rPr lang="ru-RU" sz="2400" b="1" spc="25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spc="-5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классификации</a:t>
            </a:r>
            <a:endParaRPr lang="ru-RU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8358214" y="6500834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136561" y="6415173"/>
            <a:ext cx="685777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31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142844" y="1000108"/>
          <a:ext cx="8882082" cy="5394298"/>
        </p:xfrm>
        <a:graphic>
          <a:graphicData uri="http://schemas.openxmlformats.org/drawingml/2006/table">
            <a:tbl>
              <a:tblPr/>
              <a:tblGrid>
                <a:gridCol w="960514"/>
                <a:gridCol w="3425832"/>
                <a:gridCol w="885807"/>
                <a:gridCol w="715048"/>
                <a:gridCol w="821773"/>
                <a:gridCol w="618998"/>
                <a:gridCol w="696372"/>
                <a:gridCol w="757738"/>
              </a:tblGrid>
              <a:tr h="71073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err="1">
                          <a:latin typeface="Times New Roman"/>
                        </a:rPr>
                        <a:t>Рз</a:t>
                      </a:r>
                      <a:r>
                        <a:rPr lang="ru-RU" sz="1300" b="0" i="0" u="none" strike="noStrike" dirty="0">
                          <a:latin typeface="Times New Roman"/>
                        </a:rPr>
                        <a:t>/</a:t>
                      </a:r>
                      <a:r>
                        <a:rPr lang="ru-RU" sz="1300" b="0" i="0" u="none" strike="noStrike" dirty="0" err="1">
                          <a:latin typeface="Times New Roman"/>
                        </a:rPr>
                        <a:t>Пз</a:t>
                      </a:r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Исполнено за 2020 год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 2021 год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Прогноз на 2022 год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% к 2021 году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Прогноз на 2023 год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Прогноз на 2024 год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69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0100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Общегосударственные вопросы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44 035,6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50 529,7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57 457,0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113,7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50 921,0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59 341,6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2398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0102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Функционирование высшего должностного лица субъекта Российской Федерации и муниципального образования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1 758,8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1 714,6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1 771,7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103,3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1 771,7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1 771,7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94764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0103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Функционирование законодательных (представительных) органов государственной власти и представительных органов муниципальных образований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386,9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909,3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235,0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909,3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909,3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9443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0104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Функционирование Правительства Российской Федерации, высших исполнительных органов государственной власти субъектов Российской Федерации, местных администраций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22 154,7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25 680,4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30 621,3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119,2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25 523,3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25 659,4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38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0105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Судебная система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3,8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12,6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73,4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582,5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5,9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5,2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073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0106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Обеспечение деятельности финансовых, налоговых и таможенных органов и органов финансового (финансово-бюджетного) надзора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9 681,4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9 654,9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10 181,2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105,5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10 181,2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10 181,2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586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0111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Резервные фонды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6 931,7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6 931,7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100,0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5 568,9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13 859,8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69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0113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Другие общегосударственные вопросы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10 436,9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6 148,6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6 968,4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113,3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6 960,7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6 955,0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69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0200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Национальная оборона 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361,1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375,5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384,8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102,5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397,1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410,4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377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0203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Мобилизационная и вневойсковая подготовка 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361,1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375,5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384,8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102,5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397,1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410,4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Овал 6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001025" y="6356355"/>
            <a:ext cx="685777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32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42844" y="142852"/>
          <a:ext cx="8858311" cy="599936"/>
        </p:xfrm>
        <a:graphic>
          <a:graphicData uri="http://schemas.openxmlformats.org/drawingml/2006/table">
            <a:tbl>
              <a:tblPr/>
              <a:tblGrid>
                <a:gridCol w="971662"/>
                <a:gridCol w="3465592"/>
                <a:gridCol w="896087"/>
                <a:gridCol w="723347"/>
                <a:gridCol w="704454"/>
                <a:gridCol w="626182"/>
                <a:gridCol w="704454"/>
                <a:gridCol w="766533"/>
              </a:tblGrid>
              <a:tr h="41817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err="1">
                          <a:latin typeface="Times New Roman"/>
                        </a:rPr>
                        <a:t>Рз</a:t>
                      </a:r>
                      <a:r>
                        <a:rPr lang="ru-RU" sz="1300" b="0" i="0" u="none" strike="noStrike" dirty="0">
                          <a:latin typeface="Times New Roman"/>
                        </a:rPr>
                        <a:t>/</a:t>
                      </a:r>
                      <a:r>
                        <a:rPr lang="ru-RU" sz="1300" b="0" i="0" u="none" strike="noStrike" dirty="0" err="1">
                          <a:latin typeface="Times New Roman"/>
                        </a:rPr>
                        <a:t>Пз</a:t>
                      </a:r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Исполнено за 2020 год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 2021 год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Прогноз на 2022 год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% к 2021 году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Прогноз на 2023 год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Прогноз на 2024 год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147092" y="766269"/>
          <a:ext cx="8854065" cy="5391793"/>
        </p:xfrm>
        <a:graphic>
          <a:graphicData uri="http://schemas.openxmlformats.org/drawingml/2006/table">
            <a:tbl>
              <a:tblPr/>
              <a:tblGrid>
                <a:gridCol w="957484"/>
                <a:gridCol w="3478057"/>
                <a:gridCol w="903767"/>
                <a:gridCol w="723014"/>
                <a:gridCol w="725174"/>
                <a:gridCol w="603896"/>
                <a:gridCol w="707325"/>
                <a:gridCol w="755348"/>
              </a:tblGrid>
              <a:tr h="50205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0300</a:t>
                      </a:r>
                    </a:p>
                  </a:txBody>
                  <a:tcPr marL="5495" marR="5495" marT="54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5495" marR="5495" marT="54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4 064,0</a:t>
                      </a:r>
                    </a:p>
                  </a:txBody>
                  <a:tcPr marL="5495" marR="5495" marT="54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4 655,6</a:t>
                      </a:r>
                    </a:p>
                  </a:txBody>
                  <a:tcPr marL="5495" marR="5495" marT="54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5 385,0</a:t>
                      </a:r>
                    </a:p>
                  </a:txBody>
                  <a:tcPr marL="5495" marR="5495" marT="54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115,7</a:t>
                      </a:r>
                    </a:p>
                  </a:txBody>
                  <a:tcPr marL="5495" marR="5495" marT="54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5 337,1</a:t>
                      </a:r>
                    </a:p>
                  </a:txBody>
                  <a:tcPr marL="5495" marR="5495" marT="54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5 331,1</a:t>
                      </a:r>
                    </a:p>
                  </a:txBody>
                  <a:tcPr marL="5495" marR="5495" marT="54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461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0309</a:t>
                      </a:r>
                    </a:p>
                  </a:txBody>
                  <a:tcPr marL="5495" marR="5495" marT="54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Гражданская оборона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5495" marR="5495" marT="54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3 983,5</a:t>
                      </a:r>
                    </a:p>
                  </a:txBody>
                  <a:tcPr marL="5495" marR="5495" marT="54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4 655,6</a:t>
                      </a:r>
                    </a:p>
                  </a:txBody>
                  <a:tcPr marL="5495" marR="5495" marT="54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63,2</a:t>
                      </a:r>
                    </a:p>
                  </a:txBody>
                  <a:tcPr marL="5495" marR="5495" marT="54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1,4</a:t>
                      </a:r>
                    </a:p>
                  </a:txBody>
                  <a:tcPr marL="5495" marR="5495" marT="54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17,0</a:t>
                      </a:r>
                    </a:p>
                  </a:txBody>
                  <a:tcPr marL="5495" marR="5495" marT="54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12,0</a:t>
                      </a:r>
                    </a:p>
                  </a:txBody>
                  <a:tcPr marL="5495" marR="5495" marT="54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82336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0310</a:t>
                      </a:r>
                    </a:p>
                  </a:txBody>
                  <a:tcPr marL="5495" marR="5495" marT="54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latin typeface="Times New Roman"/>
                        </a:rPr>
                        <a:t>Защита населения и территории от чрезвычайных ситуаций природного и техногенного характера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, пожарная </a:t>
                      </a:r>
                      <a:r>
                        <a:rPr lang="ru-RU" sz="1400" b="0" i="0" u="none" strike="noStrike" dirty="0">
                          <a:latin typeface="Times New Roman"/>
                        </a:rPr>
                        <a:t>безопасность</a:t>
                      </a:r>
                    </a:p>
                  </a:txBody>
                  <a:tcPr marL="5495" marR="5495" marT="54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80,5</a:t>
                      </a:r>
                    </a:p>
                  </a:txBody>
                  <a:tcPr marL="5495" marR="5495" marT="54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95" marR="5495" marT="54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5 321,8</a:t>
                      </a:r>
                    </a:p>
                  </a:txBody>
                  <a:tcPr marL="5495" marR="5495" marT="54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95" marR="5495" marT="54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5 320,1</a:t>
                      </a:r>
                    </a:p>
                  </a:txBody>
                  <a:tcPr marL="5495" marR="5495" marT="54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5 319,1</a:t>
                      </a:r>
                    </a:p>
                  </a:txBody>
                  <a:tcPr marL="5495" marR="5495" marT="54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510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0400</a:t>
                      </a:r>
                    </a:p>
                  </a:txBody>
                  <a:tcPr marL="5495" marR="5495" marT="54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Национальная экономика</a:t>
                      </a:r>
                    </a:p>
                  </a:txBody>
                  <a:tcPr marL="5495" marR="5495" marT="54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40 481,9</a:t>
                      </a:r>
                    </a:p>
                  </a:txBody>
                  <a:tcPr marL="5495" marR="5495" marT="54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52 795,7</a:t>
                      </a:r>
                    </a:p>
                  </a:txBody>
                  <a:tcPr marL="5495" marR="5495" marT="54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52 858,2</a:t>
                      </a:r>
                    </a:p>
                  </a:txBody>
                  <a:tcPr marL="5495" marR="5495" marT="54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100,1</a:t>
                      </a:r>
                    </a:p>
                  </a:txBody>
                  <a:tcPr marL="5495" marR="5495" marT="54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52 982,1</a:t>
                      </a:r>
                    </a:p>
                  </a:txBody>
                  <a:tcPr marL="5495" marR="5495" marT="54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53 457,9</a:t>
                      </a:r>
                    </a:p>
                  </a:txBody>
                  <a:tcPr marL="5495" marR="5495" marT="54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510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0401</a:t>
                      </a:r>
                    </a:p>
                  </a:txBody>
                  <a:tcPr marL="5495" marR="5495" marT="54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latin typeface="Times New Roman"/>
                        </a:rPr>
                        <a:t>Общеэкономические вопросы</a:t>
                      </a:r>
                    </a:p>
                  </a:txBody>
                  <a:tcPr marL="5495" marR="5495" marT="54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110,6</a:t>
                      </a:r>
                    </a:p>
                  </a:txBody>
                  <a:tcPr marL="5495" marR="5495" marT="54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95" marR="5495" marT="54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95" marR="5495" marT="54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95" marR="5495" marT="54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95" marR="5495" marT="54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95" marR="5495" marT="54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510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0405</a:t>
                      </a:r>
                    </a:p>
                  </a:txBody>
                  <a:tcPr marL="5495" marR="5495" marT="54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latin typeface="Times New Roman"/>
                        </a:rPr>
                        <a:t>Сельское хозяйство и рыболовство</a:t>
                      </a:r>
                    </a:p>
                  </a:txBody>
                  <a:tcPr marL="5495" marR="5495" marT="54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16 639,9</a:t>
                      </a:r>
                    </a:p>
                  </a:txBody>
                  <a:tcPr marL="5495" marR="5495" marT="54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40 593,9</a:t>
                      </a:r>
                    </a:p>
                  </a:txBody>
                  <a:tcPr marL="5495" marR="5495" marT="54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42 526,4</a:t>
                      </a:r>
                    </a:p>
                  </a:txBody>
                  <a:tcPr marL="5495" marR="5495" marT="54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104,8</a:t>
                      </a:r>
                    </a:p>
                  </a:txBody>
                  <a:tcPr marL="5495" marR="5495" marT="54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42 703,4</a:t>
                      </a:r>
                    </a:p>
                  </a:txBody>
                  <a:tcPr marL="5495" marR="5495" marT="54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43 239,2</a:t>
                      </a:r>
                    </a:p>
                  </a:txBody>
                  <a:tcPr marL="5495" marR="5495" marT="54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510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0408</a:t>
                      </a:r>
                    </a:p>
                  </a:txBody>
                  <a:tcPr marL="5495" marR="5495" marT="54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latin typeface="Times New Roman"/>
                        </a:rPr>
                        <a:t>Транспорт</a:t>
                      </a:r>
                    </a:p>
                  </a:txBody>
                  <a:tcPr marL="5495" marR="5495" marT="54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7 793,8</a:t>
                      </a:r>
                    </a:p>
                  </a:txBody>
                  <a:tcPr marL="5495" marR="5495" marT="54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4 264,9</a:t>
                      </a:r>
                    </a:p>
                  </a:txBody>
                  <a:tcPr marL="5495" marR="5495" marT="54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3 794,9</a:t>
                      </a:r>
                    </a:p>
                  </a:txBody>
                  <a:tcPr marL="5495" marR="5495" marT="54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89,0</a:t>
                      </a:r>
                    </a:p>
                  </a:txBody>
                  <a:tcPr marL="5495" marR="5495" marT="54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3 673,9</a:t>
                      </a:r>
                    </a:p>
                  </a:txBody>
                  <a:tcPr marL="5495" marR="5495" marT="54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3 673,9</a:t>
                      </a:r>
                    </a:p>
                  </a:txBody>
                  <a:tcPr marL="5495" marR="5495" marT="54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510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0409</a:t>
                      </a:r>
                    </a:p>
                  </a:txBody>
                  <a:tcPr marL="5495" marR="5495" marT="54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latin typeface="Times New Roman"/>
                        </a:rPr>
                        <a:t>Дорожное хозяйство (дорожные фонды)</a:t>
                      </a:r>
                    </a:p>
                  </a:txBody>
                  <a:tcPr marL="5495" marR="5495" marT="54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5 231,9</a:t>
                      </a:r>
                    </a:p>
                  </a:txBody>
                  <a:tcPr marL="5495" marR="5495" marT="54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95" marR="5495" marT="54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95" marR="5495" marT="54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95" marR="5495" marT="54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95" marR="5495" marT="54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95" marR="5495" marT="54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510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0410</a:t>
                      </a:r>
                    </a:p>
                  </a:txBody>
                  <a:tcPr marL="5495" marR="5495" marT="54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latin typeface="Times New Roman"/>
                        </a:rPr>
                        <a:t>Связь и информатика</a:t>
                      </a:r>
                    </a:p>
                  </a:txBody>
                  <a:tcPr marL="5495" marR="5495" marT="54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4 827,8</a:t>
                      </a:r>
                    </a:p>
                  </a:txBody>
                  <a:tcPr marL="5495" marR="5495" marT="54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2 769,5</a:t>
                      </a:r>
                    </a:p>
                  </a:txBody>
                  <a:tcPr marL="5495" marR="5495" marT="54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848,9</a:t>
                      </a:r>
                    </a:p>
                  </a:txBody>
                  <a:tcPr marL="5495" marR="5495" marT="54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30,7</a:t>
                      </a:r>
                    </a:p>
                  </a:txBody>
                  <a:tcPr marL="5495" marR="5495" marT="54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908,9</a:t>
                      </a:r>
                    </a:p>
                  </a:txBody>
                  <a:tcPr marL="5495" marR="5495" marT="54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848,9</a:t>
                      </a:r>
                    </a:p>
                  </a:txBody>
                  <a:tcPr marL="5495" marR="5495" marT="54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0205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0412</a:t>
                      </a:r>
                    </a:p>
                  </a:txBody>
                  <a:tcPr marL="5495" marR="5495" marT="54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latin typeface="Times New Roman"/>
                        </a:rPr>
                        <a:t>Другие вопросы в области национальной экономики</a:t>
                      </a:r>
                    </a:p>
                  </a:txBody>
                  <a:tcPr marL="5495" marR="5495" marT="54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5 877,9</a:t>
                      </a:r>
                    </a:p>
                  </a:txBody>
                  <a:tcPr marL="5495" marR="5495" marT="54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5 167,4</a:t>
                      </a:r>
                    </a:p>
                  </a:txBody>
                  <a:tcPr marL="5495" marR="5495" marT="54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5 688,0</a:t>
                      </a:r>
                    </a:p>
                  </a:txBody>
                  <a:tcPr marL="5495" marR="5495" marT="54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110,1</a:t>
                      </a:r>
                    </a:p>
                  </a:txBody>
                  <a:tcPr marL="5495" marR="5495" marT="54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5 695,9</a:t>
                      </a:r>
                    </a:p>
                  </a:txBody>
                  <a:tcPr marL="5495" marR="5495" marT="54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5 695,9</a:t>
                      </a:r>
                    </a:p>
                  </a:txBody>
                  <a:tcPr marL="5495" marR="5495" marT="54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510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0500</a:t>
                      </a:r>
                    </a:p>
                  </a:txBody>
                  <a:tcPr marL="5495" marR="5495" marT="54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Жилищно-коммунальное хозяйство</a:t>
                      </a:r>
                    </a:p>
                  </a:txBody>
                  <a:tcPr marL="5495" marR="5495" marT="54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39 036,2</a:t>
                      </a:r>
                    </a:p>
                  </a:txBody>
                  <a:tcPr marL="5495" marR="5495" marT="54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31 945,8</a:t>
                      </a:r>
                    </a:p>
                  </a:txBody>
                  <a:tcPr marL="5495" marR="5495" marT="54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83 673,2</a:t>
                      </a:r>
                    </a:p>
                  </a:txBody>
                  <a:tcPr marL="5495" marR="5495" marT="54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261,9</a:t>
                      </a:r>
                    </a:p>
                  </a:txBody>
                  <a:tcPr marL="5495" marR="5495" marT="54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14 442,1</a:t>
                      </a:r>
                    </a:p>
                  </a:txBody>
                  <a:tcPr marL="5495" marR="5495" marT="54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18 367,8</a:t>
                      </a:r>
                    </a:p>
                  </a:txBody>
                  <a:tcPr marL="5495" marR="5495" marT="54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6106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0501</a:t>
                      </a:r>
                    </a:p>
                  </a:txBody>
                  <a:tcPr marL="5495" marR="5495" marT="54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latin typeface="Times New Roman"/>
                        </a:rPr>
                        <a:t>Жилищное хозяйство</a:t>
                      </a:r>
                    </a:p>
                  </a:txBody>
                  <a:tcPr marL="5495" marR="5495" marT="54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21 315,9</a:t>
                      </a:r>
                    </a:p>
                  </a:txBody>
                  <a:tcPr marL="5495" marR="5495" marT="54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1 027,8</a:t>
                      </a:r>
                    </a:p>
                  </a:txBody>
                  <a:tcPr marL="5495" marR="5495" marT="54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2 040,8</a:t>
                      </a:r>
                    </a:p>
                  </a:txBody>
                  <a:tcPr marL="5495" marR="5495" marT="54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198,6</a:t>
                      </a:r>
                    </a:p>
                  </a:txBody>
                  <a:tcPr marL="5495" marR="5495" marT="54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44,8</a:t>
                      </a:r>
                    </a:p>
                  </a:txBody>
                  <a:tcPr marL="5495" marR="5495" marT="54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44,8</a:t>
                      </a:r>
                    </a:p>
                  </a:txBody>
                  <a:tcPr marL="5495" marR="5495" marT="54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510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0502</a:t>
                      </a:r>
                    </a:p>
                  </a:txBody>
                  <a:tcPr marL="5495" marR="5495" marT="54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latin typeface="Times New Roman"/>
                        </a:rPr>
                        <a:t>Коммунальное хозяйство</a:t>
                      </a:r>
                    </a:p>
                  </a:txBody>
                  <a:tcPr marL="5495" marR="5495" marT="54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8 018,2</a:t>
                      </a:r>
                    </a:p>
                  </a:txBody>
                  <a:tcPr marL="5495" marR="5495" marT="54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26 916,4</a:t>
                      </a:r>
                    </a:p>
                  </a:txBody>
                  <a:tcPr marL="5495" marR="5495" marT="54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5 490,0</a:t>
                      </a:r>
                    </a:p>
                  </a:txBody>
                  <a:tcPr marL="5495" marR="5495" marT="54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20,4</a:t>
                      </a:r>
                    </a:p>
                  </a:txBody>
                  <a:tcPr marL="5495" marR="5495" marT="54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4 286,1</a:t>
                      </a:r>
                    </a:p>
                  </a:txBody>
                  <a:tcPr marL="5495" marR="5495" marT="54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7 856,9</a:t>
                      </a:r>
                    </a:p>
                  </a:txBody>
                  <a:tcPr marL="5495" marR="5495" marT="54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1127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0503</a:t>
                      </a:r>
                    </a:p>
                  </a:txBody>
                  <a:tcPr marL="5495" marR="5495" marT="54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latin typeface="Times New Roman"/>
                        </a:rPr>
                        <a:t>Благоустройство</a:t>
                      </a:r>
                    </a:p>
                  </a:txBody>
                  <a:tcPr marL="5495" marR="5495" marT="54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9 699,6</a:t>
                      </a:r>
                    </a:p>
                  </a:txBody>
                  <a:tcPr marL="5495" marR="5495" marT="54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3 999,4</a:t>
                      </a:r>
                    </a:p>
                  </a:txBody>
                  <a:tcPr marL="5495" marR="5495" marT="54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76 140,2</a:t>
                      </a:r>
                    </a:p>
                  </a:txBody>
                  <a:tcPr marL="5495" marR="5495" marT="54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1903,8</a:t>
                      </a:r>
                    </a:p>
                  </a:txBody>
                  <a:tcPr marL="5495" marR="5495" marT="54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10 109,0</a:t>
                      </a:r>
                    </a:p>
                  </a:txBody>
                  <a:tcPr marL="5495" marR="5495" marT="54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10 463,9</a:t>
                      </a:r>
                    </a:p>
                  </a:txBody>
                  <a:tcPr marL="5495" marR="5495" marT="54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0205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0505</a:t>
                      </a:r>
                    </a:p>
                  </a:txBody>
                  <a:tcPr marL="5495" marR="5495" marT="54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latin typeface="Times New Roman"/>
                        </a:rPr>
                        <a:t>Другие вопросы в области жилищно-коммунального хозяйства</a:t>
                      </a:r>
                    </a:p>
                  </a:txBody>
                  <a:tcPr marL="5495" marR="5495" marT="54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2,5</a:t>
                      </a:r>
                    </a:p>
                  </a:txBody>
                  <a:tcPr marL="5495" marR="5495" marT="54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2,2</a:t>
                      </a:r>
                    </a:p>
                  </a:txBody>
                  <a:tcPr marL="5495" marR="5495" marT="54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2,2</a:t>
                      </a:r>
                    </a:p>
                  </a:txBody>
                  <a:tcPr marL="5495" marR="5495" marT="54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100,0</a:t>
                      </a:r>
                    </a:p>
                  </a:txBody>
                  <a:tcPr marL="5495" marR="5495" marT="54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2,2</a:t>
                      </a:r>
                    </a:p>
                  </a:txBody>
                  <a:tcPr marL="5495" marR="5495" marT="54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2,2</a:t>
                      </a:r>
                    </a:p>
                  </a:txBody>
                  <a:tcPr marL="5495" marR="5495" marT="54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Овал 6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001025" y="6356355"/>
            <a:ext cx="685777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33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142844" y="142852"/>
          <a:ext cx="8858311" cy="599936"/>
        </p:xfrm>
        <a:graphic>
          <a:graphicData uri="http://schemas.openxmlformats.org/drawingml/2006/table">
            <a:tbl>
              <a:tblPr/>
              <a:tblGrid>
                <a:gridCol w="971662"/>
                <a:gridCol w="3465592"/>
                <a:gridCol w="896087"/>
                <a:gridCol w="723347"/>
                <a:gridCol w="704454"/>
                <a:gridCol w="626182"/>
                <a:gridCol w="704454"/>
                <a:gridCol w="766533"/>
              </a:tblGrid>
              <a:tr h="41817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err="1">
                          <a:latin typeface="Times New Roman"/>
                        </a:rPr>
                        <a:t>Рз</a:t>
                      </a:r>
                      <a:r>
                        <a:rPr lang="ru-RU" sz="1300" b="0" i="0" u="none" strike="noStrike" dirty="0">
                          <a:latin typeface="Times New Roman"/>
                        </a:rPr>
                        <a:t>/</a:t>
                      </a:r>
                      <a:r>
                        <a:rPr lang="ru-RU" sz="1300" b="0" i="0" u="none" strike="noStrike" dirty="0" err="1">
                          <a:latin typeface="Times New Roman"/>
                        </a:rPr>
                        <a:t>Пз</a:t>
                      </a:r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Исполнено за 2020 год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 2021 год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Прогноз на 2022 год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% к 2021 году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Прогноз на 2023 год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Прогноз на 2024 год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69682" y="743930"/>
          <a:ext cx="8836095" cy="5681205"/>
        </p:xfrm>
        <a:graphic>
          <a:graphicData uri="http://schemas.openxmlformats.org/drawingml/2006/table">
            <a:tbl>
              <a:tblPr/>
              <a:tblGrid>
                <a:gridCol w="956190"/>
                <a:gridCol w="3446128"/>
                <a:gridCol w="914400"/>
                <a:gridCol w="723014"/>
                <a:gridCol w="701749"/>
                <a:gridCol w="616688"/>
                <a:gridCol w="701749"/>
                <a:gridCol w="776177"/>
              </a:tblGrid>
              <a:tr h="25843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 smtClean="0">
                          <a:latin typeface="Times New Roman"/>
                        </a:rPr>
                        <a:t>0600</a:t>
                      </a:r>
                      <a:endParaRPr lang="ru-RU" sz="1300" b="1" i="0" u="none" strike="noStrike" dirty="0">
                        <a:latin typeface="Times New Roman"/>
                      </a:endParaRP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Охрана окружающей среды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20,3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20,3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20,3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100,0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20,3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20,3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686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0603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Охрана объектов растительного и животного мира и среды их обитания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20,3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20,3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20,3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100,0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20,3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20,3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43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0700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Образование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197 220,6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187 058,3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226 104,3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120,9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211 684,4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213 823,4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43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0701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Дошкольное образование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57 257,2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53 990,6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60 928,4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112,9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61 868,5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61 897,7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43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0702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Общее образование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97 389,5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92 646,7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116 686,2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125,9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110 249,0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112 161,8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43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0703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Дополнительное образование детей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15 340,6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10 109,1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14 849,4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146,9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9 624,7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9 807,4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43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0707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latin typeface="Times New Roman"/>
                        </a:rPr>
                        <a:t>Молодежная политика и оздоровление детей</a:t>
                      </a:r>
                    </a:p>
                  </a:txBody>
                  <a:tcPr marL="5495" marR="5495" marT="54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3 349,9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5 376,2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8 615,0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160,2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4 415,0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4 415,0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43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0709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Другие вопросы в области образования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23 883,4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24 935,7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25 025,3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100,4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25 527,2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25 541,5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38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0800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Культура, кинематография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53 364,5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173 713,0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53 767,8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31,0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53 406,3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53 436,3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43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0801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Культура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38 729,8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158 022,7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37 221,5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23,6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36 860,0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36 890,0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43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0802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Кинематография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572,0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599,8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599,8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100,0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599,8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599,8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365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0804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 dirty="0">
                          <a:latin typeface="Times New Roman"/>
                        </a:rPr>
                        <a:t>Другие вопросы в области культуры, кинематографии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14 062,7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15 090,5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15 946,5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105,7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15 946,5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15 946,5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43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1000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9 067,5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11 376,8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10 190,9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89,6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10 356,0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10 401,6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43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1001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Пенсионное обеспечение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4 024,4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4 230,0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3 857,0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91,2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3 976,6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4 052,8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43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1003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Социальное обеспечение населения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357,8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10,0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6,3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63,0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3,8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3,8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43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1004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Охрана семьи и детства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4 685,3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7 136,8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6 327,6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88,7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6 375,6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6 345,0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43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1100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16 234,3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27 301,5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18 017,7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66,0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21 230,7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18 017,7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43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1103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Спорт высших достижений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15 084,8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26 154,8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16 790,7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64,2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16 790,7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16 790,7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686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1105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Другие вопросы в области физической культуры и спорта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1 149,5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1 146,7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1 227,0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107,0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4 440,0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1 227,0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Овал 6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001025" y="6356355"/>
            <a:ext cx="685777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34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142844" y="142852"/>
          <a:ext cx="8858311" cy="599936"/>
        </p:xfrm>
        <a:graphic>
          <a:graphicData uri="http://schemas.openxmlformats.org/drawingml/2006/table">
            <a:tbl>
              <a:tblPr/>
              <a:tblGrid>
                <a:gridCol w="971662"/>
                <a:gridCol w="3465592"/>
                <a:gridCol w="896087"/>
                <a:gridCol w="723347"/>
                <a:gridCol w="704454"/>
                <a:gridCol w="626182"/>
                <a:gridCol w="704454"/>
                <a:gridCol w="766533"/>
              </a:tblGrid>
              <a:tr h="41817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err="1">
                          <a:latin typeface="Times New Roman"/>
                        </a:rPr>
                        <a:t>Рз</a:t>
                      </a:r>
                      <a:r>
                        <a:rPr lang="ru-RU" sz="1300" b="0" i="0" u="none" strike="noStrike" dirty="0">
                          <a:latin typeface="Times New Roman"/>
                        </a:rPr>
                        <a:t>/</a:t>
                      </a:r>
                      <a:r>
                        <a:rPr lang="ru-RU" sz="1300" b="0" i="0" u="none" strike="noStrike" dirty="0" err="1">
                          <a:latin typeface="Times New Roman"/>
                        </a:rPr>
                        <a:t>Пз</a:t>
                      </a:r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Исполнено за 2020 год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 2021 год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Прогноз на 2022 год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% к 2021 году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Прогноз на 2023 год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Прогноз на 2024 год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42844" y="732631"/>
          <a:ext cx="8858312" cy="2223280"/>
        </p:xfrm>
        <a:graphic>
          <a:graphicData uri="http://schemas.openxmlformats.org/drawingml/2006/table">
            <a:tbl>
              <a:tblPr/>
              <a:tblGrid>
                <a:gridCol w="957943"/>
                <a:gridCol w="3471213"/>
                <a:gridCol w="903767"/>
                <a:gridCol w="723014"/>
                <a:gridCol w="701749"/>
                <a:gridCol w="637954"/>
                <a:gridCol w="706962"/>
                <a:gridCol w="755710"/>
              </a:tblGrid>
              <a:tr h="1373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1200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Средства массовой информации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4 012,8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3 859,7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4 035,0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104,5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4 035,0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4 035,0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1201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Телевидение и радиовещание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1 657,2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1 657,3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0,0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1202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Периодическая печать и издательства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2 355,6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2 202,4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4 035,0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183,2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4 035,0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4 035,0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1400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Межбюджетные трансферты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57 183,4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57 422,1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60 411,4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105,2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55 780,4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53 927,3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213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1401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Дотации на выравнивание бюджетной обеспеченности субъектов Российской Федерации и муниципальных образований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23 847,3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23 854,0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25 256,0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105,9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22 468,1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22 527,8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926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1403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0" i="0" u="none" strike="noStrike">
                          <a:latin typeface="Times New Roman"/>
                        </a:rPr>
                        <a:t>Прочие межбюджетные трансферты общего характера</a:t>
                      </a:r>
                    </a:p>
                  </a:txBody>
                  <a:tcPr marL="5495" marR="5495" marT="54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33 336,1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33 568,1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35 155,4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104,7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33 312,3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31 399,5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34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Условно утверждаемые расходы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6 533,1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13 662,2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i="0" u="none" strike="noStrike">
                          <a:latin typeface="Times New Roman"/>
                        </a:rPr>
                        <a:t>ИТОГО</a:t>
                      </a:r>
                    </a:p>
                  </a:txBody>
                  <a:tcPr marL="5495" marR="5495" marT="54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465 082,2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601 054,0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572 305,6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95,2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487 125,6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latin typeface="Times New Roman"/>
                        </a:rPr>
                        <a:t>504 232,6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142844" y="1000108"/>
          <a:ext cx="8858311" cy="5322800"/>
        </p:xfrm>
        <a:graphic>
          <a:graphicData uri="http://schemas.openxmlformats.org/drawingml/2006/table">
            <a:tbl>
              <a:tblPr/>
              <a:tblGrid>
                <a:gridCol w="947976"/>
                <a:gridCol w="3381116"/>
                <a:gridCol w="874245"/>
                <a:gridCol w="705715"/>
                <a:gridCol w="768914"/>
                <a:gridCol w="610918"/>
                <a:gridCol w="821580"/>
                <a:gridCol w="747847"/>
              </a:tblGrid>
              <a:tr h="6611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err="1">
                          <a:latin typeface="Times New Roman"/>
                        </a:rPr>
                        <a:t>Рз</a:t>
                      </a:r>
                      <a:r>
                        <a:rPr lang="ru-RU" sz="1300" b="0" i="0" u="none" strike="noStrike" dirty="0">
                          <a:latin typeface="Times New Roman"/>
                        </a:rPr>
                        <a:t>/</a:t>
                      </a:r>
                      <a:r>
                        <a:rPr lang="ru-RU" sz="1300" b="0" i="0" u="none" strike="noStrike" dirty="0" err="1">
                          <a:latin typeface="Times New Roman"/>
                        </a:rPr>
                        <a:t>Пз</a:t>
                      </a:r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latin typeface="Times New Roman"/>
                        </a:rPr>
                        <a:t>Исполнено за 2020 год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 2021 год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Прогноз на 2022 год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% к 2021 году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Прогноз на 2023 год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Прогноз на 2024 год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3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0100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Общегосударственные вопросы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53 790,0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59 986,5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67 630,9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112,7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61 307,6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69 727,7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726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0102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0" i="0" u="none" strike="noStrike" dirty="0">
                          <a:latin typeface="Times New Roman"/>
                        </a:rPr>
                        <a:t>Функционирование высшего должностного лица субъекта Российской Федерации и муниципального </a:t>
                      </a:r>
                      <a:r>
                        <a:rPr lang="ru-RU" sz="1300" b="0" i="0" u="none" strike="noStrike" dirty="0" smtClean="0">
                          <a:latin typeface="Times New Roman"/>
                        </a:rPr>
                        <a:t>образования</a:t>
                      </a:r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5436" marR="5436" marT="543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1 758,8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1 714,6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1 771,7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103,3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1 771,7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1 771,7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9060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0103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0" i="0" u="none" strike="noStrike">
                          <a:latin typeface="Times New Roman"/>
                        </a:rPr>
                        <a:t>Функционирование законодательных (представительных) органов государственной власти и представительных органов муниципальных образований</a:t>
                      </a:r>
                    </a:p>
                  </a:txBody>
                  <a:tcPr marL="5436" marR="5436" marT="543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386,9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909,3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235,0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909,3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909,3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995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0104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Функционирование Правительства Российской Федерации, высших исполнительных органов государственной власти субъектов Российской Федерации, местных администраций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31 707,1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34 801,1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40 592,7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116,6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35 580,9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35 716,5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91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0105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Судебная система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3,8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12,6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73,4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582,5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5,9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5,2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611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0106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Обеспечение деятельности финансовых, налоговых и таможенных органов и органов финансового (финансово-бюджетного) надзора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9 681,4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9 654,9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10 181,2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105,5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10 181,2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10 181,2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68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0107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Обеспечение проведения выборов и референдумов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67,0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80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0111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Резервные фонды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6 939,6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6 937,2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5 580,9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13 871,8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03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0113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Другие общегосударственные вопросы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10 571,9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6 476,8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7 165,4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110,6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7 277,7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7 272,0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03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0200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Национальная оборона 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361,1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375,5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384,8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102,5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397,1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410,4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326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0203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Мобилизационная и вневойсковая подготовка 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361,1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375,5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384,8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102,5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397,1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410,4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786710" y="714356"/>
            <a:ext cx="11154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42910" y="0"/>
            <a:ext cx="8072494" cy="7566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52705" algn="ctr">
              <a:lnSpc>
                <a:spcPct val="100000"/>
              </a:lnSpc>
              <a:spcBef>
                <a:spcPts val="100"/>
              </a:spcBef>
            </a:pPr>
            <a:r>
              <a:rPr lang="ru-RU" sz="2400" b="1" spc="-5" dirty="0" smtClean="0">
                <a:latin typeface="Times New Roman" pitchFamily="18" charset="0"/>
                <a:cs typeface="Times New Roman" pitchFamily="18" charset="0"/>
              </a:rPr>
              <a:t>Сведения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 </a:t>
            </a:r>
            <a:r>
              <a:rPr lang="ru-RU" sz="2400" b="1" spc="-15" dirty="0" smtClean="0">
                <a:latin typeface="Times New Roman" pitchFamily="18" charset="0"/>
                <a:cs typeface="Times New Roman" pitchFamily="18" charset="0"/>
              </a:rPr>
              <a:t>расходах </a:t>
            </a:r>
            <a:r>
              <a:rPr lang="ru-RU" sz="2400" b="1" spc="-10" dirty="0" smtClean="0">
                <a:latin typeface="Times New Roman" pitchFamily="18" charset="0"/>
                <a:cs typeface="Times New Roman" pitchFamily="18" charset="0"/>
              </a:rPr>
              <a:t>консолидированного </a:t>
            </a:r>
            <a:r>
              <a:rPr lang="ru-RU" sz="2400" b="1" spc="-15" dirty="0" smtClean="0">
                <a:latin typeface="Times New Roman" pitchFamily="18" charset="0"/>
                <a:cs typeface="Times New Roman" pitchFamily="18" charset="0"/>
              </a:rPr>
              <a:t>бюджета</a:t>
            </a:r>
            <a:r>
              <a:rPr lang="ru-RU" sz="2400" b="1" spc="-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spc="-5" dirty="0" smtClean="0">
                <a:latin typeface="Times New Roman" pitchFamily="18" charset="0"/>
                <a:cs typeface="Times New Roman" pitchFamily="18" charset="0"/>
              </a:rPr>
              <a:t>по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R="66675" algn="ctr">
              <a:lnSpc>
                <a:spcPts val="2290"/>
              </a:lnSpc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разделам и </a:t>
            </a:r>
            <a:r>
              <a:rPr lang="ru-RU" sz="2400" b="1" spc="-5" dirty="0" smtClean="0">
                <a:latin typeface="Times New Roman" pitchFamily="18" charset="0"/>
                <a:cs typeface="Times New Roman" pitchFamily="18" charset="0"/>
              </a:rPr>
              <a:t>подразделам </a:t>
            </a:r>
            <a:r>
              <a:rPr lang="ru-RU" sz="2400" b="1" spc="-15" dirty="0" smtClean="0">
                <a:latin typeface="Times New Roman" pitchFamily="18" charset="0"/>
                <a:cs typeface="Times New Roman" pitchFamily="18" charset="0"/>
              </a:rPr>
              <a:t>бюджетной</a:t>
            </a:r>
            <a:r>
              <a:rPr lang="ru-RU" sz="2400" b="1" spc="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spc="-5" dirty="0" smtClean="0">
                <a:latin typeface="Times New Roman" pitchFamily="18" charset="0"/>
                <a:cs typeface="Times New Roman" pitchFamily="18" charset="0"/>
              </a:rPr>
              <a:t>классификации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001025" y="6356355"/>
            <a:ext cx="685777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35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Овал 6"/>
          <p:cNvSpPr/>
          <p:nvPr/>
        </p:nvSpPr>
        <p:spPr>
          <a:xfrm>
            <a:off x="8445496" y="6592886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224835" y="6508735"/>
            <a:ext cx="685777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36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142844" y="142852"/>
          <a:ext cx="8858311" cy="407729"/>
        </p:xfrm>
        <a:graphic>
          <a:graphicData uri="http://schemas.openxmlformats.org/drawingml/2006/table">
            <a:tbl>
              <a:tblPr/>
              <a:tblGrid>
                <a:gridCol w="947976"/>
                <a:gridCol w="3381116"/>
                <a:gridCol w="874245"/>
                <a:gridCol w="705715"/>
                <a:gridCol w="768914"/>
                <a:gridCol w="610918"/>
                <a:gridCol w="821580"/>
                <a:gridCol w="747847"/>
              </a:tblGrid>
              <a:tr h="4077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err="1">
                          <a:latin typeface="Times New Roman"/>
                        </a:rPr>
                        <a:t>Рз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/</a:t>
                      </a:r>
                      <a:r>
                        <a:rPr lang="ru-RU" sz="1200" b="0" i="0" u="none" strike="noStrike" dirty="0" err="1">
                          <a:latin typeface="Times New Roman"/>
                        </a:rPr>
                        <a:t>Пз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Исполнено за 2020 год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 2021 год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Прогноз на 2022 год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% к 2021 году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Прогноз на 2023 год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Прогноз на 2024 год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42844" y="571480"/>
          <a:ext cx="8858311" cy="5890131"/>
        </p:xfrm>
        <a:graphic>
          <a:graphicData uri="http://schemas.openxmlformats.org/drawingml/2006/table">
            <a:tbl>
              <a:tblPr/>
              <a:tblGrid>
                <a:gridCol w="947976"/>
                <a:gridCol w="3381116"/>
                <a:gridCol w="874245"/>
                <a:gridCol w="705715"/>
                <a:gridCol w="768914"/>
                <a:gridCol w="610918"/>
                <a:gridCol w="821580"/>
                <a:gridCol w="747847"/>
              </a:tblGrid>
              <a:tr h="42507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0300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17 131,3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18 231,6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19 635,9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latin typeface="Times New Roman"/>
                        </a:rPr>
                        <a:t>107,7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19 577,1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19 711,3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930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0309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Гражданская оборона</a:t>
                      </a:r>
                      <a:br>
                        <a:rPr lang="ru-RU" sz="1200" b="0" i="0" u="none" strike="noStrike">
                          <a:latin typeface="Times New Roman"/>
                        </a:rPr>
                      </a:br>
                      <a:endParaRPr lang="ru-RU" sz="1200" b="0" i="0" u="none" strike="noStrike">
                        <a:latin typeface="Times New Roman"/>
                      </a:endParaRP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3 983,5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4 655,6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63,2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17,0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12,0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424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0310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Защита населения и территории от чрезвычайных ситуаций природного и техногенного характера, пожарная безопасность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13 064,3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13 569,7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19 561,2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144,2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19 554,6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19 693,8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4207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0314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Другие вопросы в области национальной безопасности и правоохранительной деятельности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83,5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6,3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11,5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182,5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5,5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5,5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253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0400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Национальная экономика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49 753,2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61 946,7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64 640,5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104,3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63 627,6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63 657,8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253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0401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Общеэкономические вопросы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297,9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301,4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1 841,7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1 796,0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253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0402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Топливно-энергетический комплекс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608,1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728,6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695,2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95,4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767,2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790,2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253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0405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Сельское хозяйство и рыболовство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16 639,9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40 593,9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42 526,4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104,8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42 703,4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43 239,2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253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0406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Водное хозяйство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20,0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50,0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253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0408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Транспорт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7 793,8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4 264,5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3 794,9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89,0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3 673,9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3 673,9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253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0409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Дорожное хозяйство (дорожные фонды)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13 662,0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8 062,4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10 725,7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133,0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7 736,6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7 313,7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253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0410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Связь и информатика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4 827,9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2 769,9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848,9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30,6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908,9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848,9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2507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0412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Другие вопросы в области национальной экономики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5 903,6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5 527,4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5 698,0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103,1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5 995,9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5 995,9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253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0500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Жилищно-коммунальное хозяйство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57 234,6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51 532,4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101 377,4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196,7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24 637,3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28 598,7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10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0501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Жилищное хозяйство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21 641,5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1 406,7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2 353,9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167,3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352,9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352,9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253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0502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Коммунальное хозяйство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8 055,0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31 786,4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6 018,2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18,9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1 704,1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3 124,3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6354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0503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Благоустройство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24 994,1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15 430,1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89 989,7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583,2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19 564,7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22 105,9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2507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0505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Другие вопросы в области жилищно-коммунального хозяйства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2 544,0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2 909,2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3 015,6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103,7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3 015,6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3 015,6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253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0600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Охрана окружающей среды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20,3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20,3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20,3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20,3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20,3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2507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0603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Охрана объектов растительного и животного мира и среды их обитания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20,3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20,3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20,3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20,3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20,3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Овал 6"/>
          <p:cNvSpPr/>
          <p:nvPr/>
        </p:nvSpPr>
        <p:spPr>
          <a:xfrm>
            <a:off x="8240811" y="6522152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7997158" y="6428330"/>
            <a:ext cx="685777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37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142844" y="142852"/>
          <a:ext cx="8858311" cy="407729"/>
        </p:xfrm>
        <a:graphic>
          <a:graphicData uri="http://schemas.openxmlformats.org/drawingml/2006/table">
            <a:tbl>
              <a:tblPr/>
              <a:tblGrid>
                <a:gridCol w="947976"/>
                <a:gridCol w="3381116"/>
                <a:gridCol w="874245"/>
                <a:gridCol w="705715"/>
                <a:gridCol w="768914"/>
                <a:gridCol w="610918"/>
                <a:gridCol w="821580"/>
                <a:gridCol w="747847"/>
              </a:tblGrid>
              <a:tr h="4077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err="1">
                          <a:latin typeface="Times New Roman"/>
                        </a:rPr>
                        <a:t>Рз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/</a:t>
                      </a:r>
                      <a:r>
                        <a:rPr lang="ru-RU" sz="1200" b="0" i="0" u="none" strike="noStrike" dirty="0" err="1">
                          <a:latin typeface="Times New Roman"/>
                        </a:rPr>
                        <a:t>Пз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Исполнено за 2020 год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 2021 год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Прогноз на 2022 год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% к 2021 году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Прогноз на 2023 год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Прогноз на 2024 год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142844" y="571480"/>
          <a:ext cx="8858311" cy="5943358"/>
        </p:xfrm>
        <a:graphic>
          <a:graphicData uri="http://schemas.openxmlformats.org/drawingml/2006/table">
            <a:tbl>
              <a:tblPr/>
              <a:tblGrid>
                <a:gridCol w="442390"/>
                <a:gridCol w="505588"/>
                <a:gridCol w="3381116"/>
                <a:gridCol w="874245"/>
                <a:gridCol w="705715"/>
                <a:gridCol w="768913"/>
                <a:gridCol w="610918"/>
                <a:gridCol w="821579"/>
                <a:gridCol w="747847"/>
              </a:tblGrid>
              <a:tr h="214314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0700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Образование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197 220,6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187 058,3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226 104,3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latin typeface="Times New Roman"/>
                        </a:rPr>
                        <a:t>120,9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211 684,4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213 823,4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4314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0701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Дошкольное образование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57 257,2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53 990,6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60 928,4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112,9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61 868,5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61 897,7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4314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0702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Общее образование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97 389,5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92 646,7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116 686,2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125,9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110 249,0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112 161,8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4314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0703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Дополнительное образование детей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15 340,6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10 109,1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14 849,4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146,9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9 624,7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9 807,4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4314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0707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latin typeface="Times New Roman"/>
                        </a:rPr>
                        <a:t>Молодежная политика и оздоровление детей</a:t>
                      </a:r>
                    </a:p>
                  </a:txBody>
                  <a:tcPr marL="5436" marR="5436" marT="54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3 349,9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5 376,2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8 615,0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160,2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4 415,0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4 415,0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4314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0709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Другие вопросы в области образования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23 883,4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24 935,7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25 025,3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100,4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25 527,2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25 541,5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4314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0800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Культура, кинематография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53 364,5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174 503,7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53 767,8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30,8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53 406,3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53 436,3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4314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0801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Культура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38 729,8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158 813,4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37 221,5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23,4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36 860,0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36 890,0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4314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0802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Кинематография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572,0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599,8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599,8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599,8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599,8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28627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0804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Другие вопросы в области культуры, кинематографии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14 062,7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15 090,5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15 946,5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105,7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15 946,5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15 946,5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4314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1000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10 960,9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13 350,1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12 189,7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91,3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12 393,5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12 463,7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4314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1001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Пенсионное обеспечение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5 911,8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6 203,3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5 855,8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94,4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6 014,1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6 114,9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4314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1003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Социальное обеспечение населения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363,8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63,0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3,8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3,8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4314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1004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Охрана семьи и детства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4 685,3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7 136,8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6 327,6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88,7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6 375,6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6 345,0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4314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1100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52 507,3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62 078,2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57 158,2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92,1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60 371,2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57 158,2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4314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1102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Массовый спорт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36 273,0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34 776,7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39 140,5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112,5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39 140,5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39 140,5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4314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1103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Спорт высших достижений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15 084,9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26 154,8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16 790,7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64,2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16 790,7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16 790,7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28627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1105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Другие вопросы в области физической культуры и спорта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1 149,4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1 146,7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1 227,0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107,0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4 440,0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1 227,0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4314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1200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Средства массовой информации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4 012,8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3 859,7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4 035,0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104,5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4 035,0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4 035,0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4314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1201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Телевидение и радиовещание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1 657,2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1 657,3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4314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1202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Периодическая печать и издательства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2 355,6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2 202,4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4 035,0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183,2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4 035,0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4 035,0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4314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1400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Межбюджетные трансферты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267,5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475,1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375,7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57192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1403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Times New Roman"/>
                        </a:rPr>
                        <a:t>Прочие межбюджетные трансферты общего характера</a:t>
                      </a:r>
                    </a:p>
                  </a:txBody>
                  <a:tcPr marL="5436" marR="5436" marT="543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267,5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475,1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375,7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43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436" marR="5436" marT="5436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latin typeface="Times New Roman"/>
                        </a:rPr>
                        <a:t>Условно утверждаемые расходы</a:t>
                      </a:r>
                    </a:p>
                  </a:txBody>
                  <a:tcPr marL="5436" marR="5436" marT="54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6 533,1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13 662,2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4314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>
                          <a:latin typeface="Times New Roman"/>
                        </a:rPr>
                        <a:t>ИТОГО</a:t>
                      </a:r>
                    </a:p>
                  </a:txBody>
                  <a:tcPr marL="5436" marR="5436" marT="54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496 624,1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633 418,1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607 320,5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latin typeface="Times New Roman"/>
                        </a:rPr>
                        <a:t>95,9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517 990,5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536 705,0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7" name="Скругленный прямоугольник 16"/>
          <p:cNvSpPr/>
          <p:nvPr/>
        </p:nvSpPr>
        <p:spPr>
          <a:xfrm>
            <a:off x="428596" y="1214422"/>
            <a:ext cx="3643339" cy="571504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Программные расходы 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(97,7%), млн. рублей</a:t>
            </a:r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428596" y="2000240"/>
            <a:ext cx="3643339" cy="250033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Распределены исходя из необходимости достижения запланированных индикаторов и конечных результатов по муниципальным программам Княгининского муниципального района (в 2022 - 2024 годах по 13 муниципальным программам)</a:t>
            </a:r>
          </a:p>
          <a:p>
            <a:pPr algn="ctr"/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4786314" y="2000240"/>
            <a:ext cx="4214842" cy="250033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Расходы, не вошедшие в мероприятия муниципальных программ, в том числе на содержание контрольно-счетной инспекции Княгининского муниципального района, муниципального казенного учреждения "Хозяйственно-эксплуатационное</a:t>
            </a:r>
            <a:r>
              <a:rPr lang="en-US" sz="1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управление"</a:t>
            </a:r>
            <a:r>
              <a:rPr lang="en-US" sz="1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Княгининского муниципального района, муниципального казенного учреждения  «Управление капитального строительства Княгининского муниципального района Нижегородской области, Земское собрание Княгининского муниципального района Нижегородской области,  главы местного самоуправления района и другие расходы.</a:t>
            </a:r>
            <a:endParaRPr lang="ru-RU" sz="13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4" name="Овал 53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38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4786314" y="1214422"/>
            <a:ext cx="3643339" cy="571504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Непрограммные расходы 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(2,3%), млн. рублей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1428728" y="4857760"/>
            <a:ext cx="1285884" cy="714380"/>
          </a:xfrm>
          <a:prstGeom prst="rect">
            <a:avLst/>
          </a:prstGeom>
          <a:ln w="12700">
            <a:prstDash val="soli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1428728" y="5572140"/>
            <a:ext cx="1285884" cy="438152"/>
          </a:xfrm>
          <a:prstGeom prst="rect">
            <a:avLst/>
          </a:prstGeom>
          <a:ln w="12700">
            <a:solidFill>
              <a:schemeClr val="tx2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1" name="TextBox 30"/>
          <p:cNvSpPr txBox="1"/>
          <p:nvPr/>
        </p:nvSpPr>
        <p:spPr>
          <a:xfrm>
            <a:off x="1612219" y="5541317"/>
            <a:ext cx="928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12,7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643042" y="4960020"/>
            <a:ext cx="928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559,6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Овал 31"/>
          <p:cNvSpPr/>
          <p:nvPr/>
        </p:nvSpPr>
        <p:spPr>
          <a:xfrm>
            <a:off x="785786" y="4643446"/>
            <a:ext cx="928695" cy="628648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2022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3929058" y="4857760"/>
            <a:ext cx="1285884" cy="714380"/>
          </a:xfrm>
          <a:prstGeom prst="rect">
            <a:avLst/>
          </a:prstGeom>
          <a:ln w="12700">
            <a:prstDash val="soli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467,9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3929058" y="5572140"/>
            <a:ext cx="1285884" cy="438152"/>
          </a:xfrm>
          <a:prstGeom prst="rect">
            <a:avLst/>
          </a:prstGeom>
          <a:ln w="12700">
            <a:solidFill>
              <a:schemeClr val="tx1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12,7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Овал 34"/>
          <p:cNvSpPr/>
          <p:nvPr/>
        </p:nvSpPr>
        <p:spPr>
          <a:xfrm>
            <a:off x="3286116" y="4643446"/>
            <a:ext cx="928695" cy="628648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2023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6357950" y="4857760"/>
            <a:ext cx="1285884" cy="714380"/>
          </a:xfrm>
          <a:prstGeom prst="rect">
            <a:avLst/>
          </a:prstGeom>
          <a:ln w="12700">
            <a:prstDash val="soli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477,9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6357950" y="5572140"/>
            <a:ext cx="1312252" cy="438152"/>
          </a:xfrm>
          <a:prstGeom prst="rect">
            <a:avLst/>
          </a:prstGeom>
          <a:ln w="12700">
            <a:solidFill>
              <a:schemeClr val="tx1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12,7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Овал 37"/>
          <p:cNvSpPr/>
          <p:nvPr/>
        </p:nvSpPr>
        <p:spPr>
          <a:xfrm>
            <a:off x="5715008" y="4572008"/>
            <a:ext cx="928695" cy="628648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2024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14282" y="214291"/>
            <a:ext cx="87923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Программные и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непрограммные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расходы районного бюджета</a:t>
            </a:r>
          </a:p>
          <a:p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Овал 6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215338" y="6356351"/>
            <a:ext cx="471462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39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85720" y="0"/>
            <a:ext cx="8501122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Какие муниципальные программы будут реализовываться в 2022 году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858148" y="428604"/>
            <a:ext cx="10801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Млн. руб.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Диаграмма 9"/>
          <p:cNvGraphicFramePr>
            <a:graphicFrameLocks/>
          </p:cNvGraphicFramePr>
          <p:nvPr/>
        </p:nvGraphicFramePr>
        <p:xfrm>
          <a:off x="0" y="714356"/>
          <a:ext cx="9210675" cy="60007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142844" y="928670"/>
          <a:ext cx="8858313" cy="5787802"/>
        </p:xfrm>
        <a:graphic>
          <a:graphicData uri="http://schemas.openxmlformats.org/drawingml/2006/table">
            <a:tbl>
              <a:tblPr/>
              <a:tblGrid>
                <a:gridCol w="3892565"/>
                <a:gridCol w="1006490"/>
                <a:gridCol w="812467"/>
                <a:gridCol w="791245"/>
                <a:gridCol w="703329"/>
                <a:gridCol w="791245"/>
                <a:gridCol w="860972"/>
              </a:tblGrid>
              <a:tr h="55081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Исполнено за 2020 год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 2021 год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Прогноз на 2022 год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% к 2021 году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Прогноз на 2023 год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Прогноз на 2024 год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41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latin typeface="Times New Roman"/>
                        </a:rPr>
                        <a:t>Расходы всего, в том числе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465 082,2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601 054,0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572 305,6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95,2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480 592,5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490 570,4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720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latin typeface="Times New Roman"/>
                        </a:rPr>
                        <a:t>Расходы на реализацию муниципальных программ: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455 034,1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590 294,0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559 558,7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94,8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467 913,1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477 891,7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0007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latin typeface="Times New Roman"/>
                        </a:rPr>
                        <a:t>Муниципальная программа Княгининского муниципального района Нижегородской области "Развитие образования Княгининского муниципального района Нижегородской области" на 2020-2024 годы</a:t>
                      </a:r>
                    </a:p>
                  </a:txBody>
                  <a:tcPr marL="5648" marR="5648" marT="56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183 437,0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178 330,0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208 894,9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117,1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203 998,6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206 071,2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9855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latin typeface="Times New Roman"/>
                        </a:rPr>
                        <a:t>Муниципальная программа Княгининского муниципального района Нижегородской области "Социальная поддержка граждан Княгининского муниципального района Нижегородской области" на 2020-2024 годы</a:t>
                      </a:r>
                    </a:p>
                  </a:txBody>
                  <a:tcPr marL="5648" marR="5648" marT="56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6 680,0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6 137,9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5 873,1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95,7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4 978,7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5 054,9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9855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latin typeface="Times New Roman"/>
                        </a:rPr>
                        <a:t>Муниципальная программа Княгининского муниципального района Нижегородской области " Обеспечение граждан  Княгининского муниципального района Нижегородской области доступным и комфортным жильем" на 2020-2024 годы</a:t>
                      </a:r>
                    </a:p>
                  </a:txBody>
                  <a:tcPr marL="5648" marR="5648" marT="56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3 584,0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5 079,3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4 828,5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95,1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4 874,0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4 843,4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1716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latin typeface="Times New Roman"/>
                        </a:rPr>
                        <a:t>Муниципальная программа Княгининского муниципального района Нижегородской области "Обеспечение  населения Княгининского муниципального района Нижегородской области качественными услугами в сфере жилищно-коммунального хозяйства и транспортного обслуживания" на 2020-2024 годы</a:t>
                      </a:r>
                    </a:p>
                  </a:txBody>
                  <a:tcPr marL="5648" marR="5648" marT="56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45 340,1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36 697,3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87 225,4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237,7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18 089,3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22 015,0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98554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latin typeface="Times New Roman"/>
                        </a:rPr>
                        <a:t>Муниципальная программа Княгининского муниципального района Нижегородской области "Развитие культуры, молодежной политики и туризма Княгининского муниципального района Нижегородской области" на 2020-2024 годы</a:t>
                      </a:r>
                    </a:p>
                  </a:txBody>
                  <a:tcPr marL="5648" marR="5648" marT="564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60 062,0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179 784,3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64 489,7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35,9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58 733,5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58 733,5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7786710" y="642918"/>
            <a:ext cx="10923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57158" y="214290"/>
            <a:ext cx="8643966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Как изменится финансирование муниципальных программ в 2022 году</a:t>
            </a:r>
          </a:p>
        </p:txBody>
      </p:sp>
      <p:sp>
        <p:nvSpPr>
          <p:cNvPr id="4" name="Овал 3"/>
          <p:cNvSpPr/>
          <p:nvPr/>
        </p:nvSpPr>
        <p:spPr>
          <a:xfrm>
            <a:off x="8429652" y="6429396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40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7000852"/>
          </a:xfrm>
          <a:prstGeom prst="rect">
            <a:avLst/>
          </a:prstGeom>
          <a:noFill/>
        </p:spPr>
      </p:pic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157178" y="654627"/>
          <a:ext cx="8843978" cy="5272119"/>
        </p:xfrm>
        <a:graphic>
          <a:graphicData uri="http://schemas.openxmlformats.org/drawingml/2006/table">
            <a:tbl>
              <a:tblPr/>
              <a:tblGrid>
                <a:gridCol w="3886265"/>
                <a:gridCol w="1004861"/>
                <a:gridCol w="811152"/>
                <a:gridCol w="789965"/>
                <a:gridCol w="702191"/>
                <a:gridCol w="789965"/>
                <a:gridCol w="859579"/>
              </a:tblGrid>
              <a:tr h="113129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latin typeface="Times New Roman"/>
                        </a:rPr>
                        <a:t>Муниципальная программа Княгининского муниципального района Нижегородской области "Информационное общество  Княгининского муниципального района Нижегородской области"на 2020-2024 годы</a:t>
                      </a:r>
                    </a:p>
                  </a:txBody>
                  <a:tcPr marL="6263" marR="6263" marT="62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29 054,7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29 369,3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32 256,2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109,8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28 998,2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29 074,3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85884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latin typeface="Times New Roman"/>
                        </a:rPr>
                        <a:t>Муниципальная программа Княгининского муниципального района Нижегородской области «Развитие физической культуры и спорта Княгининского муниципального района Нижегородской области» на 2020-2024 годы </a:t>
                      </a:r>
                    </a:p>
                  </a:txBody>
                  <a:tcPr marL="6263" marR="6263" marT="62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23 641,5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31 291,7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25 246,7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80,7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24 259,7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21 046,7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35732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latin typeface="Times New Roman"/>
                        </a:rPr>
                        <a:t>Муниципальная программа Княгининского муниципального района Нижегородской области "Развитие агропромышленного комплекса Княгининского муниципального района Нижегородской области" на 2020-2024 годы</a:t>
                      </a:r>
                    </a:p>
                  </a:txBody>
                  <a:tcPr marL="6263" marR="6263" marT="62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16 639,9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40 743,9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42 526,4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104,4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42 703,4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43 239,2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9761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latin typeface="Times New Roman"/>
                        </a:rPr>
                        <a:t>Муниципальная программа Княгининского муниципального района Нижегородской области "Управление муниципальной собственностью Княгининского муниципального района Нижегородской области" на 2020-2024 годы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238,1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222,3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1 210,3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544,4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222,3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222,3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4" name="Овал 3"/>
          <p:cNvSpPr/>
          <p:nvPr/>
        </p:nvSpPr>
        <p:spPr>
          <a:xfrm>
            <a:off x="8358214" y="6643686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41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142844" y="142852"/>
          <a:ext cx="8858311" cy="500066"/>
        </p:xfrm>
        <a:graphic>
          <a:graphicData uri="http://schemas.openxmlformats.org/drawingml/2006/table">
            <a:tbl>
              <a:tblPr/>
              <a:tblGrid>
                <a:gridCol w="3892564"/>
                <a:gridCol w="1006489"/>
                <a:gridCol w="812467"/>
                <a:gridCol w="791245"/>
                <a:gridCol w="703329"/>
                <a:gridCol w="791245"/>
                <a:gridCol w="860972"/>
              </a:tblGrid>
              <a:tr h="50006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Исполнено за 2020 год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 2021 год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Прогноз на 2022 год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% к 2021 году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Прогноз на 2023 год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Прогноз на 2024 год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7000852"/>
          </a:xfrm>
          <a:prstGeom prst="rect">
            <a:avLst/>
          </a:prstGeom>
          <a:noFill/>
        </p:spPr>
      </p:pic>
      <p:sp>
        <p:nvSpPr>
          <p:cNvPr id="4" name="Овал 3"/>
          <p:cNvSpPr/>
          <p:nvPr/>
        </p:nvSpPr>
        <p:spPr>
          <a:xfrm>
            <a:off x="8358214" y="6643686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42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42844" y="142852"/>
          <a:ext cx="8858311" cy="500066"/>
        </p:xfrm>
        <a:graphic>
          <a:graphicData uri="http://schemas.openxmlformats.org/drawingml/2006/table">
            <a:tbl>
              <a:tblPr/>
              <a:tblGrid>
                <a:gridCol w="3892564"/>
                <a:gridCol w="1006489"/>
                <a:gridCol w="812467"/>
                <a:gridCol w="791245"/>
                <a:gridCol w="703329"/>
                <a:gridCol w="791245"/>
                <a:gridCol w="860972"/>
              </a:tblGrid>
              <a:tr h="50006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Исполнено за 2020 год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 2021 год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Прогноз на 2022 год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% к 2021 году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Прогноз на 2023 год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Прогноз на 2024 год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142844" y="642918"/>
          <a:ext cx="8858311" cy="4618244"/>
        </p:xfrm>
        <a:graphic>
          <a:graphicData uri="http://schemas.openxmlformats.org/drawingml/2006/table">
            <a:tbl>
              <a:tblPr/>
              <a:tblGrid>
                <a:gridCol w="3892564"/>
                <a:gridCol w="1006489"/>
                <a:gridCol w="812467"/>
                <a:gridCol w="791245"/>
                <a:gridCol w="703329"/>
                <a:gridCol w="791245"/>
                <a:gridCol w="860972"/>
              </a:tblGrid>
              <a:tr h="90197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latin typeface="Times New Roman"/>
                        </a:rPr>
                        <a:t>Муниципальная программа Княгининского муниципального района Нижегородской области "Развитие предпринимательства Княгининского муниципального района " на 2020-2024 годы</a:t>
                      </a:r>
                    </a:p>
                  </a:txBody>
                  <a:tcPr marL="6263" marR="6263" marT="62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2 064,2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1 220,8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1 210,8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99,2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1 210,8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1 210,8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25550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latin typeface="Times New Roman"/>
                        </a:rPr>
                        <a:t>Муниципальная программа Княгининского муниципального района Нижегородской области "Обеспечение безопасности жизни населения Княгининского муниципального района Нижегородской области" на 2020-2024 годы </a:t>
                      </a:r>
                    </a:p>
                  </a:txBody>
                  <a:tcPr marL="6263" marR="6263" marT="62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12 426,9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5 504,8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6 328,5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115,0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6 363,9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6 452,6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9019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latin typeface="Times New Roman"/>
                        </a:rPr>
                        <a:t>Муниципальная программа Княгининского муниципального района Нижегородской области "Управление муниципальными финансами Княгининского муниципального района" на 2020-2024 годы 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71 506,6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75 560,6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79 089,4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104,7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73 107,9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79 559,0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255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latin typeface="Times New Roman"/>
                        </a:rPr>
                        <a:t>Муниципальная программа Княгининского муниципального района Нижегородской области "Улучшение условий и охраны труда в организациях Княгининского муниципального района Нижегородской области" на 2020-2024 годы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359,1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351,8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378,8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107,7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372,8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368,8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123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>
                          <a:latin typeface="Times New Roman"/>
                        </a:rPr>
                        <a:t>Непрограммные расходы</a:t>
                      </a:r>
                    </a:p>
                  </a:txBody>
                  <a:tcPr marL="6263" marR="6263" marT="62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10 048,1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10 760,0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12 746,9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118,5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12 679,4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12 678,7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  <p:sp>
        <p:nvSpPr>
          <p:cNvPr id="19" name="Скругленный прямоугольник 18"/>
          <p:cNvSpPr/>
          <p:nvPr/>
        </p:nvSpPr>
        <p:spPr>
          <a:xfrm>
            <a:off x="214282" y="1714488"/>
            <a:ext cx="2000264" cy="92869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2285984" y="1714488"/>
            <a:ext cx="2143140" cy="928694"/>
          </a:xfrm>
          <a:prstGeom prst="roundRect">
            <a:avLst/>
          </a:prstGeom>
          <a:solidFill>
            <a:srgbClr val="92D05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6858016" y="1643050"/>
            <a:ext cx="2143140" cy="100013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4572000" y="1714488"/>
            <a:ext cx="2143140" cy="92869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43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00034" y="785794"/>
            <a:ext cx="26432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Срок действия программы: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2020-2024 годы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3214678" y="2857496"/>
            <a:ext cx="26155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Расходы по программе </a:t>
            </a:r>
            <a:endParaRPr lang="ru-RU" dirty="0"/>
          </a:p>
        </p:txBody>
      </p:sp>
      <p:sp>
        <p:nvSpPr>
          <p:cNvPr id="26" name="Овал 25"/>
          <p:cNvSpPr/>
          <p:nvPr/>
        </p:nvSpPr>
        <p:spPr>
          <a:xfrm>
            <a:off x="1000100" y="3214686"/>
            <a:ext cx="2071703" cy="714380"/>
          </a:xfrm>
          <a:prstGeom prst="ellipse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2022 год </a:t>
            </a:r>
          </a:p>
          <a:p>
            <a:pPr algn="ctr"/>
            <a:r>
              <a:rPr lang="ru-RU" sz="1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208,9 </a:t>
            </a:r>
          </a:p>
          <a:p>
            <a:pPr algn="ctr"/>
            <a:r>
              <a:rPr lang="ru-RU" sz="1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 рублей.</a:t>
            </a:r>
            <a:endParaRPr lang="ru-RU" sz="14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Овал 26"/>
          <p:cNvSpPr/>
          <p:nvPr/>
        </p:nvSpPr>
        <p:spPr>
          <a:xfrm>
            <a:off x="3286116" y="3214686"/>
            <a:ext cx="2071703" cy="714380"/>
          </a:xfrm>
          <a:prstGeom prst="ellipse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2023 год </a:t>
            </a:r>
          </a:p>
          <a:p>
            <a:pPr algn="ctr"/>
            <a:r>
              <a:rPr lang="ru-RU" sz="1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204,0</a:t>
            </a:r>
          </a:p>
          <a:p>
            <a:pPr algn="ctr"/>
            <a:r>
              <a:rPr lang="ru-RU" sz="1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 рублей.</a:t>
            </a:r>
            <a:endParaRPr lang="ru-RU" sz="14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Овал 27"/>
          <p:cNvSpPr/>
          <p:nvPr/>
        </p:nvSpPr>
        <p:spPr>
          <a:xfrm>
            <a:off x="5643570" y="3214686"/>
            <a:ext cx="2071703" cy="714380"/>
          </a:xfrm>
          <a:prstGeom prst="ellipse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2024 год</a:t>
            </a:r>
          </a:p>
          <a:p>
            <a:pPr algn="ctr"/>
            <a:r>
              <a:rPr lang="ru-RU" sz="1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206,1</a:t>
            </a:r>
          </a:p>
          <a:p>
            <a:pPr algn="ctr"/>
            <a:r>
              <a:rPr lang="ru-RU" sz="1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 рублей</a:t>
            </a: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00034" y="1214422"/>
            <a:ext cx="36956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Муниципальный заказчик – координатор: </a:t>
            </a:r>
            <a:endParaRPr lang="ru-RU" sz="14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00034" y="1428736"/>
            <a:ext cx="64325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Управление образования администрации Княгининского муниципального района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71472" y="142852"/>
            <a:ext cx="83582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n w="10541" cmpd="sng">
                  <a:noFill/>
                  <a:prstDash val="solid"/>
                </a:ln>
                <a:latin typeface="Times New Roman" pitchFamily="18" charset="0"/>
                <a:cs typeface="Times New Roman" pitchFamily="18" charset="0"/>
              </a:rPr>
              <a:t>Муниципальная программа «Развитие образования Княгининского  муниципального района Нижегородской области» на 2020-2024 годы</a:t>
            </a:r>
          </a:p>
          <a:p>
            <a:pPr algn="ctr"/>
            <a:endParaRPr lang="ru-RU" dirty="0"/>
          </a:p>
        </p:txBody>
      </p:sp>
      <p:sp>
        <p:nvSpPr>
          <p:cNvPr id="31" name="Двойная стрелка влево/вправо 30"/>
          <p:cNvSpPr/>
          <p:nvPr/>
        </p:nvSpPr>
        <p:spPr>
          <a:xfrm>
            <a:off x="714348" y="2571744"/>
            <a:ext cx="8018171" cy="321471"/>
          </a:xfrm>
          <a:prstGeom prst="leftRightArrow">
            <a:avLst/>
          </a:prstGeom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tint val="40000"/>
              <a:hueOff val="0"/>
              <a:satOff val="0"/>
              <a:lumOff val="0"/>
              <a:alphaOff val="0"/>
            </a:schemeClr>
          </a:fillRef>
          <a:effectRef idx="1">
            <a:schemeClr val="accent5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4" name="TextBox 13"/>
          <p:cNvSpPr txBox="1"/>
          <p:nvPr/>
        </p:nvSpPr>
        <p:spPr>
          <a:xfrm>
            <a:off x="3143240" y="2571744"/>
            <a:ext cx="34631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Целевая группа программы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14282" y="1785926"/>
            <a:ext cx="200026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Дети дошкольного возраста - 465 чел.</a:t>
            </a:r>
          </a:p>
          <a:p>
            <a:pPr algn="ctr"/>
            <a:endParaRPr lang="ru-RU" sz="1400" dirty="0"/>
          </a:p>
        </p:txBody>
      </p:sp>
      <p:sp>
        <p:nvSpPr>
          <p:cNvPr id="33" name="TextBox 32"/>
          <p:cNvSpPr txBox="1"/>
          <p:nvPr/>
        </p:nvSpPr>
        <p:spPr>
          <a:xfrm>
            <a:off x="2143108" y="1643051"/>
            <a:ext cx="228601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Учащиеся общеобразовательных учреждений – </a:t>
            </a:r>
          </a:p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1040 чел.</a:t>
            </a:r>
          </a:p>
          <a:p>
            <a:pPr algn="ctr"/>
            <a:endParaRPr lang="ru-RU" sz="1400" dirty="0"/>
          </a:p>
        </p:txBody>
      </p:sp>
      <p:sp>
        <p:nvSpPr>
          <p:cNvPr id="34" name="TextBox 33"/>
          <p:cNvSpPr txBox="1"/>
          <p:nvPr/>
        </p:nvSpPr>
        <p:spPr>
          <a:xfrm>
            <a:off x="4572000" y="1714488"/>
            <a:ext cx="221457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Обучающиеся учреждений дополнительного образования  380 чел.</a:t>
            </a:r>
          </a:p>
          <a:p>
            <a:pPr algn="ctr"/>
            <a:endParaRPr lang="ru-RU" sz="1400" dirty="0"/>
          </a:p>
        </p:txBody>
      </p:sp>
      <p:sp>
        <p:nvSpPr>
          <p:cNvPr id="35" name="TextBox 34"/>
          <p:cNvSpPr txBox="1"/>
          <p:nvPr/>
        </p:nvSpPr>
        <p:spPr>
          <a:xfrm>
            <a:off x="6786578" y="1714488"/>
            <a:ext cx="214310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Работники образовательных учреждений</a:t>
            </a:r>
          </a:p>
          <a:p>
            <a:pPr algn="ctr"/>
            <a:endParaRPr lang="ru-RU" sz="1600" dirty="0"/>
          </a:p>
        </p:txBody>
      </p:sp>
      <p:sp>
        <p:nvSpPr>
          <p:cNvPr id="36" name="Овал 35"/>
          <p:cNvSpPr/>
          <p:nvPr/>
        </p:nvSpPr>
        <p:spPr>
          <a:xfrm>
            <a:off x="3857620" y="5500702"/>
            <a:ext cx="5072098" cy="1143008"/>
          </a:xfrm>
          <a:prstGeom prst="ellipse">
            <a:avLst/>
          </a:prstGeom>
          <a:ln>
            <a:solidFill>
              <a:srgbClr val="FFFF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174,5 млн. рублей</a:t>
            </a:r>
          </a:p>
          <a:p>
            <a:pPr algn="ctr"/>
            <a:r>
              <a:rPr lang="ru-RU" sz="12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содержание в 2022 году муниципальных учреждений и предоставление субсидий на выполнение муниципальных заданий по оказанию муниципальных услуг (выполнение работ)</a:t>
            </a:r>
          </a:p>
          <a:p>
            <a:pPr algn="ctr"/>
            <a:r>
              <a:rPr lang="ru-RU" sz="12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(13 муниципальных учреждений) </a:t>
            </a:r>
            <a:endParaRPr lang="ru-RU" sz="12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Овал 36"/>
          <p:cNvSpPr/>
          <p:nvPr/>
        </p:nvSpPr>
        <p:spPr>
          <a:xfrm>
            <a:off x="428596" y="5572140"/>
            <a:ext cx="3214710" cy="1071570"/>
          </a:xfrm>
          <a:prstGeom prst="ellipse">
            <a:avLst/>
          </a:prstGeom>
          <a:ln>
            <a:solidFill>
              <a:srgbClr val="FFFF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34,4 млн. рублей</a:t>
            </a:r>
          </a:p>
          <a:p>
            <a:pPr algn="ctr"/>
            <a:r>
              <a:rPr lang="ru-RU" sz="12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на решение других вопросов в области образования</a:t>
            </a:r>
            <a:endParaRPr lang="ru-RU" sz="12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214414" y="3929066"/>
            <a:ext cx="64113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Расходы на образование в расчете на одного жителя района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571472" y="4357694"/>
            <a:ext cx="3214710" cy="142876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571472" y="4643446"/>
            <a:ext cx="3929090" cy="142876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571473" y="4929198"/>
            <a:ext cx="3500461" cy="142876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571472" y="5214950"/>
            <a:ext cx="3714776" cy="142876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TextBox 42"/>
          <p:cNvSpPr txBox="1"/>
          <p:nvPr/>
        </p:nvSpPr>
        <p:spPr>
          <a:xfrm>
            <a:off x="500034" y="4286256"/>
            <a:ext cx="7486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 год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00034" y="4572008"/>
            <a:ext cx="7486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2022 год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00034" y="4857760"/>
            <a:ext cx="8413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2023 год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500034" y="5143512"/>
            <a:ext cx="8413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2024 год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500562" y="4286256"/>
            <a:ext cx="12782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16 056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500562" y="4572008"/>
            <a:ext cx="12782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18 808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500562" y="4857760"/>
            <a:ext cx="12782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18 367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4500562" y="5143512"/>
            <a:ext cx="11917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18 553 рубля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42844" y="1214422"/>
          <a:ext cx="8858311" cy="5408299"/>
        </p:xfrm>
        <a:graphic>
          <a:graphicData uri="http://schemas.openxmlformats.org/drawingml/2006/table">
            <a:tbl>
              <a:tblPr/>
              <a:tblGrid>
                <a:gridCol w="3892564"/>
                <a:gridCol w="1006489"/>
                <a:gridCol w="812467"/>
                <a:gridCol w="791245"/>
                <a:gridCol w="703329"/>
                <a:gridCol w="791245"/>
                <a:gridCol w="860972"/>
              </a:tblGrid>
              <a:tr h="71897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Исполнено за 2020 год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 2021 год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Прогноз на 2022 год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% к 2021 году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Прогноз на 2023 год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Прогноз на 2024 год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83257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>
                          <a:latin typeface="Times New Roman"/>
                        </a:rPr>
                        <a:t>Муниципальная программа Княгининского муниципального района Нижегородской области "Развитие образования Княгининского муниципального района Нижегородской области" на 2020-2024 годы</a:t>
                      </a:r>
                    </a:p>
                  </a:txBody>
                  <a:tcPr marL="6263" marR="6263" marT="62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183 437,0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178 330,0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208 894,9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117,1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203 998,6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206 071,2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65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latin typeface="Times New Roman"/>
                        </a:rPr>
                        <a:t>Подпрограмма "Развитие общего образования"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144 354,0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144 584,4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164 728,0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113,9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164 656,3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165 126,3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890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latin typeface="Times New Roman"/>
                        </a:rPr>
                        <a:t>Подпрограмма "Развитие дополнительного образования и воспитания детей"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4 496,3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5 331,1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5 599,7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105,0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5 788,6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5 982,1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980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latin typeface="Times New Roman"/>
                        </a:rPr>
                        <a:t>Подпрограмма "Развитие системы оценки качества образования и информационной прозрачности системы образования"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2 708,7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2 591,4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2 667,3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102,9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2 667,3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2 667,3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856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latin typeface="Times New Roman"/>
                        </a:rPr>
                        <a:t>Подпрограмма "Ресурсное обеспечение сферы образования Княгининского района Нижегородской области"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28 913,2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22 961,1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33 344,6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145,2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27 843,1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29 252,2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65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latin typeface="Times New Roman"/>
                        </a:rPr>
                        <a:t>Подпрограмма "Социально-правовая защита детей"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468,5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466,4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515,7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110,6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515,7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515,7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766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latin typeface="Times New Roman"/>
                        </a:rPr>
                        <a:t>Подпрограмма  «Патриотическое воспитание граждан в Княгининском муниципальном районе»</a:t>
                      </a:r>
                    </a:p>
                  </a:txBody>
                  <a:tcPr marL="6263" marR="6263" marT="62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7,0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8,5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8,5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100,0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8,5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8,5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849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latin typeface="Times New Roman"/>
                        </a:rPr>
                        <a:t>Подпрограмма "Обеспечение реализации муниципальной программы"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2 489,3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2 387,1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2 031,1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85,1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2 519,1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2 519,1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Овал 3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44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858148" y="928671"/>
            <a:ext cx="10923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85720" y="142852"/>
            <a:ext cx="864399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noFill/>
                  <a:prstDash val="solid"/>
                </a:ln>
                <a:latin typeface="Times New Roman" pitchFamily="18" charset="0"/>
                <a:cs typeface="Times New Roman" pitchFamily="18" charset="0"/>
              </a:rPr>
              <a:t>Муниципальная программа «Развитие образования Княгининского муниципального района Нижегородской области» на 2020-2024 годы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1" name="Овал 10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45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Содержимое 9"/>
          <p:cNvGraphicFramePr>
            <a:graphicFrameLocks noGrp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xmlns="" val="353613042"/>
              </p:ext>
            </p:extLst>
          </p:nvPr>
        </p:nvGraphicFramePr>
        <p:xfrm>
          <a:off x="285720" y="1357298"/>
          <a:ext cx="8643998" cy="475913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71900"/>
                <a:gridCol w="1000132"/>
                <a:gridCol w="928694"/>
                <a:gridCol w="1000132"/>
                <a:gridCol w="1143008"/>
                <a:gridCol w="1000132"/>
              </a:tblGrid>
              <a:tr h="695088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Показатель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2020 год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2021 год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2022 год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2023 год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2024 год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590928"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Удельный</a:t>
                      </a:r>
                      <a:r>
                        <a:rPr lang="ru-RU" sz="1400" kern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вес численности обучающихся по программам общего образования, участвующих в олимпиадах и конкурсах различного уровня, в общей численности обучающихся по программам общего образования</a:t>
                      </a:r>
                      <a:endParaRPr lang="ru-RU" sz="140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80%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82%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84%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85%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87%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214446"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Охват детей в возрасте 5-18</a:t>
                      </a:r>
                      <a:r>
                        <a:rPr lang="ru-RU" sz="1400" kern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лет дополнительным образованием (удельный вес численности детей, получающих услуги дополнительного образования, общей численности детей в возрасте 5-18 лет)</a:t>
                      </a:r>
                      <a:endParaRPr lang="ru-RU" sz="140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80%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81%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82%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83%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83%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18410"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Доступность дошкольного образования</a:t>
                      </a:r>
                      <a:endParaRPr lang="ru-RU" sz="140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b="0" i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b="0" i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b="0" i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b="0" i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b="0" i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40262"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Доля детей, отдохнувших в учреждениях, организующих отдых и оздоровление</a:t>
                      </a:r>
                      <a:endParaRPr lang="ru-RU" sz="140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50 %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52%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54%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56%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58%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428596" y="214290"/>
            <a:ext cx="850112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n w="17780" cmpd="sng">
                  <a:noFill/>
                  <a:prstDash val="solid"/>
                  <a:miter lim="800000"/>
                </a:ln>
                <a:latin typeface="Times New Roman" pitchFamily="18" charset="0"/>
                <a:cs typeface="Times New Roman" pitchFamily="18" charset="0"/>
              </a:rPr>
              <a:t>Основные индикаторы достижения цели и показатели непосредственных результатов муниципальной программы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Овал 4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46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5720" y="1643050"/>
            <a:ext cx="850112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42925"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Повышение уровня и качества жизни пожилых граждан, инвалидов, семей с детьми, иных категорий населения, в отношении которых законодательно установлены обязательства государства по предоставлению мер социальной поддержки.</a:t>
            </a:r>
          </a:p>
          <a:p>
            <a:pPr algn="just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643571" y="4429133"/>
            <a:ext cx="3286148" cy="57150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Семьи с несовершеннолетними детьми, дети-сироты</a:t>
            </a:r>
            <a:endPara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285720" y="4357695"/>
            <a:ext cx="2357455" cy="71438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Инвалиды и другие </a:t>
            </a:r>
            <a:r>
              <a:rPr lang="ru-RU" sz="1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маломобильные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группы населения</a:t>
            </a:r>
            <a:endPara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928926" y="6072207"/>
            <a:ext cx="2643207" cy="57150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Граждане пожилого возраста</a:t>
            </a:r>
            <a:endPara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42910" y="1357298"/>
            <a:ext cx="34197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u="sng" dirty="0" smtClean="0">
                <a:latin typeface="Times New Roman" pitchFamily="18" charset="0"/>
                <a:cs typeface="Times New Roman" pitchFamily="18" charset="0"/>
              </a:rPr>
              <a:t>Цель муниципальной программы:</a:t>
            </a:r>
            <a:endParaRPr lang="ru-RU" sz="1600" b="1" u="sng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3214678" y="3714752"/>
            <a:ext cx="18487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Целевая группа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14348" y="2428868"/>
            <a:ext cx="28200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u="sng" dirty="0" smtClean="0">
                <a:latin typeface="Times New Roman" pitchFamily="18" charset="0"/>
                <a:cs typeface="Times New Roman" pitchFamily="18" charset="0"/>
              </a:rPr>
              <a:t>Срок действия программы: </a:t>
            </a:r>
            <a:endParaRPr lang="ru-RU" sz="16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57224" y="2714620"/>
            <a:ext cx="15955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2020-2024 годы.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42910" y="3000372"/>
            <a:ext cx="41931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u="sng" dirty="0" smtClean="0">
                <a:latin typeface="Times New Roman" pitchFamily="18" charset="0"/>
                <a:cs typeface="Times New Roman" pitchFamily="18" charset="0"/>
              </a:rPr>
              <a:t>Муниципальный заказчик – координатор: </a:t>
            </a:r>
            <a:endParaRPr lang="ru-RU" sz="16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42910" y="3357562"/>
            <a:ext cx="52161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Администрация Княгининского муниципального района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357158" y="214290"/>
            <a:ext cx="842968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муниципального района Нижегородской области "Социальная поддержка граждан Княгининского муниципального района Нижегородской области" на 2020-2024 годы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529" name="Picture 1" descr="C:\Users\1\Desktop\картинки\ovz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FEA"/>
              </a:clrFrom>
              <a:clrTo>
                <a:srgbClr val="FEFFEA">
                  <a:alpha val="0"/>
                </a:srgbClr>
              </a:clrTo>
            </a:clrChange>
            <a:lum bright="28000" contrast="-32000"/>
          </a:blip>
          <a:srcRect/>
          <a:stretch>
            <a:fillRect/>
          </a:stretch>
        </p:blipFill>
        <p:spPr bwMode="auto">
          <a:xfrm>
            <a:off x="428596" y="5214950"/>
            <a:ext cx="2109767" cy="1643050"/>
          </a:xfrm>
          <a:prstGeom prst="rect">
            <a:avLst/>
          </a:prstGeom>
          <a:noFill/>
        </p:spPr>
      </p:pic>
      <p:pic>
        <p:nvPicPr>
          <p:cNvPr id="22530" name="Picture 2" descr="C:\Users\1\Desktop\картинки\085cf149381b7895619dc507c4c38f90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25000" contrast="-100000"/>
          </a:blip>
          <a:srcRect/>
          <a:stretch>
            <a:fillRect/>
          </a:stretch>
        </p:blipFill>
        <p:spPr bwMode="auto">
          <a:xfrm>
            <a:off x="3357554" y="4214818"/>
            <a:ext cx="1571636" cy="1427160"/>
          </a:xfrm>
          <a:prstGeom prst="rect">
            <a:avLst/>
          </a:prstGeom>
          <a:noFill/>
        </p:spPr>
      </p:pic>
      <p:pic>
        <p:nvPicPr>
          <p:cNvPr id="22531" name="Picture 3" descr="C:\Users\1\Desktop\картинки\9692141_34950-650x0(1)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25000" contrast="-100000"/>
          </a:blip>
          <a:srcRect/>
          <a:stretch>
            <a:fillRect/>
          </a:stretch>
        </p:blipFill>
        <p:spPr bwMode="auto">
          <a:xfrm>
            <a:off x="5857884" y="5072074"/>
            <a:ext cx="2857520" cy="15791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Овал 3"/>
          <p:cNvSpPr/>
          <p:nvPr/>
        </p:nvSpPr>
        <p:spPr>
          <a:xfrm>
            <a:off x="8286776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99635" y="6437790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47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57158" y="214290"/>
            <a:ext cx="84296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муниципального района Нижегородской области "Социальная поддержка граждан Княгининского муниципального района Нижегородской области" на 2020-2024 годы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858148" y="785794"/>
            <a:ext cx="11154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142844" y="1142984"/>
          <a:ext cx="8858311" cy="5357850"/>
        </p:xfrm>
        <a:graphic>
          <a:graphicData uri="http://schemas.openxmlformats.org/drawingml/2006/table">
            <a:tbl>
              <a:tblPr/>
              <a:tblGrid>
                <a:gridCol w="3819300"/>
                <a:gridCol w="997947"/>
                <a:gridCol w="702258"/>
                <a:gridCol w="837782"/>
                <a:gridCol w="591375"/>
                <a:gridCol w="924024"/>
                <a:gridCol w="985625"/>
              </a:tblGrid>
              <a:tr h="8801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Исполнено за 2020 год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 2021 год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Прогноз на 2022 год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% к 2021 году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Прогноз на 2023 год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Прогноз на 2024 год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27156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>
                          <a:latin typeface="Times New Roman"/>
                        </a:rPr>
                        <a:t>Муниципальная программа Княгининского муниципального района Нижегородской области "Социальная поддержка граждан Княгининского муниципального района Нижегородской области" на 2020-2024 годы</a:t>
                      </a:r>
                    </a:p>
                  </a:txBody>
                  <a:tcPr marL="6359" marR="6359" marT="6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6 680,0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6 137,9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5 873,1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95,7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4 978,7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5 054,9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87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latin typeface="Times New Roman"/>
                        </a:rPr>
                        <a:t>Подпрограмма "Старшее поколение"</a:t>
                      </a:r>
                    </a:p>
                  </a:txBody>
                  <a:tcPr marL="6359" marR="6359" marT="6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4 226,0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4 240,0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3 867,0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91,2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3 986,6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4 062,8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8056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latin typeface="Times New Roman"/>
                        </a:rPr>
                        <a:t>Подпрограмма   «Укрепление института семьи в Княгининском муниципальном районе Нижегородской области»</a:t>
                      </a:r>
                    </a:p>
                  </a:txBody>
                  <a:tcPr marL="6359" marR="6359" marT="6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2 284,4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1 853,9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1 962,1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105,8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954,1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954,1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03796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latin typeface="Times New Roman"/>
                        </a:rPr>
                        <a:t>Подпрограмма   «Социальная поддержка малоимущих граждан Княгининского муниципального района на газификацию домовладений»</a:t>
                      </a:r>
                    </a:p>
                  </a:txBody>
                  <a:tcPr marL="6359" marR="6359" marT="6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15,0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598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latin typeface="Times New Roman"/>
                        </a:rPr>
                        <a:t>Подпрограмма  «Содействие занятости населения Княгининского муниципального района»</a:t>
                      </a:r>
                    </a:p>
                  </a:txBody>
                  <a:tcPr marL="6359" marR="6359" marT="6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110,6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0379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latin typeface="Times New Roman"/>
                        </a:rPr>
                        <a:t>Подпрограмма "Формирование доступной для инвалидов среды жизнедеятельности в Княгининском муниципальном районе Нижегородской области"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44,0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44,0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44,0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100,0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38,0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38,0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1" name="Скругленный прямоугольник 10"/>
          <p:cNvSpPr/>
          <p:nvPr/>
        </p:nvSpPr>
        <p:spPr>
          <a:xfrm>
            <a:off x="214282" y="3929066"/>
            <a:ext cx="8786874" cy="2793503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48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00100" y="1214422"/>
            <a:ext cx="76806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Как меняются расходы на реализацию программы в расчете на одного жителя района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85720" y="3357562"/>
            <a:ext cx="85725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Основные индикаторы достижения цели и показатели непосредственных результатов муниципальной программы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57158" y="214290"/>
            <a:ext cx="84296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муниципального района Нижегородской области "Социальная поддержка граждан Княгининского муниципального района Нижегородской области" на 2020-2024 годы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0" name="Диаграмма 19"/>
          <p:cNvGraphicFramePr/>
          <p:nvPr/>
        </p:nvGraphicFramePr>
        <p:xfrm>
          <a:off x="2071670" y="1000108"/>
          <a:ext cx="5072098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1" name="Скругленный прямоугольник 20"/>
          <p:cNvSpPr/>
          <p:nvPr/>
        </p:nvSpPr>
        <p:spPr>
          <a:xfrm>
            <a:off x="5300139" y="2928934"/>
            <a:ext cx="628635" cy="479612"/>
          </a:xfrm>
          <a:prstGeom prst="roundRect">
            <a:avLst/>
          </a:prstGeom>
          <a:gradFill rotWithShape="1">
            <a:gsLst>
              <a:gs pos="0">
                <a:srgbClr val="8064A2">
                  <a:tint val="50000"/>
                  <a:satMod val="300000"/>
                </a:srgbClr>
              </a:gs>
              <a:gs pos="35000">
                <a:srgbClr val="8064A2">
                  <a:tint val="37000"/>
                  <a:satMod val="300000"/>
                </a:srgbClr>
              </a:gs>
              <a:gs pos="100000">
                <a:srgbClr val="8064A2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8064A2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6233238" y="2857496"/>
            <a:ext cx="628635" cy="547170"/>
          </a:xfrm>
          <a:prstGeom prst="roundRect">
            <a:avLst/>
          </a:prstGeom>
          <a:gradFill rotWithShape="1">
            <a:gsLst>
              <a:gs pos="0">
                <a:srgbClr val="8064A2">
                  <a:tint val="50000"/>
                  <a:satMod val="300000"/>
                </a:srgbClr>
              </a:gs>
              <a:gs pos="35000">
                <a:srgbClr val="8064A2">
                  <a:tint val="37000"/>
                  <a:satMod val="300000"/>
                </a:srgbClr>
              </a:gs>
              <a:gs pos="100000">
                <a:srgbClr val="8064A2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8064A2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2456099" y="2643355"/>
            <a:ext cx="8196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2020 год</a:t>
            </a:r>
          </a:p>
          <a:p>
            <a:pPr algn="ctr"/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601,4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рубля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357554" y="2500306"/>
            <a:ext cx="857256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2021 год</a:t>
            </a:r>
          </a:p>
          <a:p>
            <a:pPr algn="ctr"/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552,6 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рубля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308826" y="2417580"/>
            <a:ext cx="7858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2022 год</a:t>
            </a:r>
          </a:p>
          <a:p>
            <a:pPr algn="ctr"/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528,8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рубля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214942" y="2285992"/>
            <a:ext cx="7858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2023 год</a:t>
            </a:r>
          </a:p>
          <a:p>
            <a:pPr algn="ctr"/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448,2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рублей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143636" y="2214554"/>
            <a:ext cx="785818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2024 год</a:t>
            </a:r>
          </a:p>
          <a:p>
            <a:pPr algn="ctr"/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455,0 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рублей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7" name="Таблица 26"/>
          <p:cNvGraphicFramePr>
            <a:graphicFrameLocks noGrp="1"/>
          </p:cNvGraphicFramePr>
          <p:nvPr/>
        </p:nvGraphicFramePr>
        <p:xfrm>
          <a:off x="383441" y="3914072"/>
          <a:ext cx="8501123" cy="2776726"/>
        </p:xfrm>
        <a:graphic>
          <a:graphicData uri="http://schemas.openxmlformats.org/drawingml/2006/table">
            <a:tbl>
              <a:tblPr/>
              <a:tblGrid>
                <a:gridCol w="354213"/>
                <a:gridCol w="3896348"/>
                <a:gridCol w="566742"/>
                <a:gridCol w="779270"/>
                <a:gridCol w="708427"/>
                <a:gridCol w="708427"/>
                <a:gridCol w="779270"/>
                <a:gridCol w="708426"/>
              </a:tblGrid>
              <a:tr h="193246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№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/</a:t>
                      </a:r>
                      <a:r>
                        <a:rPr lang="ru-RU" sz="1200" dirty="0" err="1"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   </a:t>
                      </a:r>
                      <a:endParaRPr lang="ru-RU" sz="12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Наименование   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индикатора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   Ед.  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измерения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Значение индикатора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2149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2020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2021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2022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2023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2024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7157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 1 </a:t>
                      </a:r>
                    </a:p>
                  </a:txBody>
                  <a:tcPr marL="46042" marR="46042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        2         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    3    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8631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46042" marR="46042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Индикатор 1.1. Доля граждан пожилого возраста, получивших меры социальной поддержки в виде материальной помощи, от общего числа обратившихся за оказанием материальной помощи     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80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725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46042" marR="46042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Индикатор 2.1. 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Доля  семей, имеющих детей, и находящихся в трудной жизненной ситуации,  которым оказана материальная помощь, от общего числа обратившихся за оказанием материальной помощи 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80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4109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Индикатор 5.1. Количество временно трудоустроенных граждан в возрасте от 14  до 18 лет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Чел.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7858148" y="714357"/>
            <a:ext cx="11154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8286776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613897" y="6436908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49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00034" y="142852"/>
            <a:ext cx="850112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Бюджетные ассигнования в рамках программы будут направлены</a:t>
            </a: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/>
        </p:nvGraphicFramePr>
        <p:xfrm>
          <a:off x="214282" y="1000108"/>
          <a:ext cx="8786876" cy="5522945"/>
        </p:xfrm>
        <a:graphic>
          <a:graphicData uri="http://schemas.openxmlformats.org/drawingml/2006/table">
            <a:tbl>
              <a:tblPr/>
              <a:tblGrid>
                <a:gridCol w="4899517"/>
                <a:gridCol w="777362"/>
                <a:gridCol w="777362"/>
                <a:gridCol w="777362"/>
                <a:gridCol w="777911"/>
                <a:gridCol w="777362"/>
              </a:tblGrid>
              <a:tr h="340436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 b="1" kern="1600" dirty="0">
                          <a:latin typeface="Times New Roman"/>
                          <a:ea typeface="Times New Roman"/>
                        </a:rPr>
                        <a:t>Наименование</a:t>
                      </a:r>
                      <a:endParaRPr lang="ru-RU" sz="1200" kern="1600" dirty="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1590" algn="ctr" fontAlgn="auto" hangingPunct="1">
                        <a:spcAft>
                          <a:spcPts val="0"/>
                        </a:spcAft>
                      </a:pPr>
                      <a:r>
                        <a:rPr lang="ru-RU" sz="1200" b="1" kern="0" dirty="0">
                          <a:latin typeface="Times New Roman"/>
                          <a:ea typeface="Times New Roman"/>
                        </a:rPr>
                        <a:t>2020 год</a:t>
                      </a:r>
                      <a:endParaRPr lang="ru-RU" sz="1200" kern="1600" dirty="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1590" algn="ctr" fontAlgn="auto" hangingPunct="1">
                        <a:spcAft>
                          <a:spcPts val="0"/>
                        </a:spcAft>
                      </a:pPr>
                      <a:r>
                        <a:rPr lang="ru-RU" sz="1200" b="1" kern="0">
                          <a:latin typeface="Times New Roman"/>
                          <a:ea typeface="Times New Roman"/>
                        </a:rPr>
                        <a:t>2021 год</a:t>
                      </a:r>
                      <a:endParaRPr lang="ru-RU" sz="12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1590" algn="ctr" fontAlgn="auto" hangingPunct="1">
                        <a:spcAft>
                          <a:spcPts val="0"/>
                        </a:spcAft>
                      </a:pPr>
                      <a:r>
                        <a:rPr lang="ru-RU" sz="1200" b="1" kern="0">
                          <a:latin typeface="Times New Roman"/>
                          <a:ea typeface="Times New Roman"/>
                        </a:rPr>
                        <a:t>2022 год</a:t>
                      </a:r>
                      <a:endParaRPr lang="ru-RU" sz="12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Aft>
                          <a:spcPts val="0"/>
                        </a:spcAft>
                      </a:pPr>
                      <a:r>
                        <a:rPr lang="ru-RU" sz="1200" b="1" kern="0">
                          <a:latin typeface="Times New Roman"/>
                          <a:ea typeface="Times New Roman"/>
                        </a:rPr>
                        <a:t>2023 год</a:t>
                      </a:r>
                      <a:endParaRPr lang="ru-RU" sz="12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Aft>
                          <a:spcPts val="0"/>
                        </a:spcAft>
                      </a:pPr>
                      <a:r>
                        <a:rPr lang="ru-RU" sz="1200" b="1" kern="0">
                          <a:latin typeface="Times New Roman"/>
                          <a:ea typeface="Times New Roman"/>
                        </a:rPr>
                        <a:t>2024 год</a:t>
                      </a:r>
                      <a:endParaRPr lang="ru-RU" sz="12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60049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200" b="1" kern="1600">
                          <a:latin typeface="Times New Roman"/>
                          <a:ea typeface="Times New Roman"/>
                        </a:rPr>
                        <a:t>1. Постановление администрации Княгининского муниципального района от 17 марта 2016 года № 666 «О порядке предоставления материальной помощи гражданам, находящимся в трудной жизненной ситуации, в виде денежных средств»</a:t>
                      </a:r>
                      <a:endParaRPr lang="ru-RU" sz="12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 b="0" kern="1600" dirty="0">
                          <a:latin typeface="Times New Roman"/>
                          <a:ea typeface="Times New Roman"/>
                        </a:rPr>
                        <a:t>105,0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 b="0" kern="1600"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 b="0" kern="1600"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 b="0" kern="1600"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 b="0" kern="1600"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012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200" kern="1600" dirty="0">
                          <a:latin typeface="Times New Roman"/>
                          <a:ea typeface="Times New Roman"/>
                        </a:rPr>
                        <a:t>   в том числе: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ru-RU" sz="1200" b="0" kern="1600" dirty="0">
                        <a:highlight>
                          <a:srgbClr val="FFFF00"/>
                        </a:highlight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ru-RU" sz="1200" b="0" kern="1600" dirty="0">
                        <a:highlight>
                          <a:srgbClr val="FFFF00"/>
                        </a:highlight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ru-RU" sz="1200" b="0" kern="1600">
                        <a:highlight>
                          <a:srgbClr val="FFFF00"/>
                        </a:highlight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ru-RU" sz="1200" b="0" kern="1600">
                        <a:highlight>
                          <a:srgbClr val="FFFF00"/>
                        </a:highlight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ru-RU" sz="1200" b="0" kern="1600">
                        <a:highlight>
                          <a:srgbClr val="FFFF00"/>
                        </a:highlight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0024">
                <a:tc>
                  <a:txBody>
                    <a:bodyPr/>
                    <a:lstStyle/>
                    <a:p>
                      <a:pPr marL="0" lvl="1" indent="0" algn="just" hangingPunct="0">
                        <a:spcAft>
                          <a:spcPts val="600"/>
                        </a:spcAft>
                        <a:buFont typeface="+mj-lt"/>
                        <a:buAutoNum type="arabicPeriod"/>
                      </a:pPr>
                      <a:r>
                        <a:rPr lang="ru-RU" sz="1200" kern="1600" dirty="0">
                          <a:latin typeface="Times New Roman"/>
                          <a:ea typeface="Times New Roman"/>
                        </a:rPr>
                        <a:t>Материальная помощь семьям с детьми, находящимся в трудной жизненной ситуации </a:t>
                      </a:r>
                    </a:p>
                  </a:txBody>
                  <a:tcPr marL="41097" marR="410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 b="0" kern="1600" dirty="0">
                          <a:latin typeface="Times New Roman"/>
                          <a:ea typeface="Times New Roman"/>
                        </a:rPr>
                        <a:t>27,0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200" b="0" kern="1600" dirty="0"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41097" marR="410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200" b="0" kern="1600"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41097" marR="410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200" b="0" kern="1600"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41097" marR="410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200" b="0" kern="1600"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41097" marR="410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0024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60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</a:rPr>
                        <a:t>1.2. Материальная помощь гражданам пожилого возраста, находящимся в трудной жизненной ситуации </a:t>
                      </a:r>
                    </a:p>
                  </a:txBody>
                  <a:tcPr marL="41097" marR="410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ru-RU" sz="1200" b="0" kern="1600"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 b="0" kern="1600">
                          <a:latin typeface="Times New Roman"/>
                          <a:ea typeface="Times New Roman"/>
                        </a:rPr>
                        <a:t>63,0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200" b="0" kern="1600" dirty="0"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41097" marR="410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200" b="0" kern="1600"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41097" marR="410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200" b="0" kern="1600"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41097" marR="410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200" b="0" kern="1600"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41097" marR="410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0024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</a:rPr>
                        <a:t>1.3. Материальная помощь малоимущим гражданам на газификацию домовладений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 b="0" kern="1600">
                          <a:latin typeface="Times New Roman"/>
                          <a:ea typeface="Times New Roman"/>
                        </a:rPr>
                        <a:t>15,0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200" b="0" kern="1600" dirty="0"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41097" marR="410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200" b="0" kern="1600"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41097" marR="410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200" b="0" kern="1600"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41097" marR="410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200" b="0" kern="1600"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41097" marR="410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5036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200" b="1" kern="1600">
                          <a:latin typeface="Times New Roman"/>
                          <a:ea typeface="Times New Roman"/>
                        </a:rPr>
                        <a:t>2.Решение Земского  собрания Княгининского района от 29 ноября 2010 года № 80 «Об утверждении Положения о почетном звании «Почетный гражданин Княгининского района»</a:t>
                      </a:r>
                      <a:endParaRPr lang="ru-RU" sz="12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 b="0" kern="1600">
                          <a:latin typeface="Times New Roman"/>
                          <a:ea typeface="Times New Roman"/>
                        </a:rPr>
                        <a:t>100,0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200" b="0" kern="1600" dirty="0"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41097" marR="410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200" b="0" kern="1600" dirty="0"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41097" marR="410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200" b="0" kern="1600"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41097" marR="410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200" b="0" kern="1600"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41097" marR="410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0024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60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</a:rPr>
                        <a:t>2.1. Ежегодные единовременные социальные выплаты Почетным гражданам Княгининского района</a:t>
                      </a:r>
                    </a:p>
                  </a:txBody>
                  <a:tcPr marL="41097" marR="410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 b="0" kern="1600">
                          <a:latin typeface="Times New Roman"/>
                          <a:ea typeface="Times New Roman"/>
                        </a:rPr>
                        <a:t>100,0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200" b="0" kern="1600" dirty="0"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41097" marR="410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200" b="0" kern="1600" dirty="0"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41097" marR="410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200" b="0" kern="1600"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41097" marR="410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200" b="0" kern="1600"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41097" marR="410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5061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600"/>
                        </a:spcAft>
                      </a:pPr>
                      <a:r>
                        <a:rPr lang="ru-RU" sz="1200" b="1" kern="1600" dirty="0">
                          <a:latin typeface="Times New Roman"/>
                          <a:ea typeface="Times New Roman"/>
                        </a:rPr>
                        <a:t>3.Решение Земского собрания Княгининского района от 03 декабря 2013 года №274 «Об утверждении  Положения о порядке назначения, перерасчета, индексации и выплаты пенсии за выслугу лет лицам, замещавшим муниципальные должности и должности </a:t>
                      </a:r>
                      <a:r>
                        <a:rPr lang="ru-RU" sz="1200" b="1" kern="1600" dirty="0" smtClean="0">
                          <a:latin typeface="Times New Roman"/>
                          <a:ea typeface="Times New Roman"/>
                        </a:rPr>
                        <a:t>муниципальной </a:t>
                      </a:r>
                      <a:r>
                        <a:rPr lang="ru-RU" sz="1200" b="1" kern="1600" dirty="0">
                          <a:latin typeface="Times New Roman"/>
                          <a:ea typeface="Times New Roman"/>
                        </a:rPr>
                        <a:t>службы в Княгининском районе»</a:t>
                      </a:r>
                      <a:endParaRPr lang="ru-RU" sz="1200" kern="1600" dirty="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 b="0" kern="1600">
                          <a:latin typeface="Times New Roman"/>
                          <a:ea typeface="Times New Roman"/>
                        </a:rPr>
                        <a:t>4024,4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 b="0" kern="1600">
                          <a:latin typeface="Times New Roman"/>
                          <a:ea typeface="Times New Roman"/>
                        </a:rPr>
                        <a:t>4230,0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ru-RU" sz="1200" b="0" kern="1600" dirty="0"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endParaRPr lang="ru-RU" sz="1200" b="0" kern="1600" dirty="0" smtClean="0"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endParaRPr lang="ru-RU" sz="1200" b="0" kern="1600" dirty="0" smtClean="0"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endParaRPr lang="ru-RU" sz="1200" b="0" kern="1600" dirty="0" smtClean="0"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endParaRPr lang="ru-RU" sz="1200" b="0" kern="1600" dirty="0" smtClean="0"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 b="0" kern="1600" dirty="0" smtClean="0">
                          <a:latin typeface="Times New Roman"/>
                          <a:ea typeface="Times New Roman"/>
                        </a:rPr>
                        <a:t>3 </a:t>
                      </a:r>
                      <a:r>
                        <a:rPr lang="ru-RU" sz="1200" b="0" kern="1600" dirty="0">
                          <a:latin typeface="Times New Roman"/>
                          <a:ea typeface="Times New Roman"/>
                        </a:rPr>
                        <a:t>857,0</a:t>
                      </a: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ru-RU" sz="1200" b="0" kern="1600" dirty="0"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endParaRPr lang="ru-RU" sz="1200" b="0" kern="1600" dirty="0" smtClean="0"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endParaRPr lang="ru-RU" sz="1200" b="0" kern="1600" dirty="0" smtClean="0"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endParaRPr lang="ru-RU" sz="1200" b="0" kern="1600" dirty="0" smtClean="0"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endParaRPr lang="ru-RU" sz="1200" b="0" kern="1600" dirty="0" smtClean="0"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 b="0" kern="1600" dirty="0" smtClean="0">
                          <a:latin typeface="Times New Roman"/>
                          <a:ea typeface="Times New Roman"/>
                        </a:rPr>
                        <a:t>3 </a:t>
                      </a:r>
                      <a:r>
                        <a:rPr lang="ru-RU" sz="1200" b="0" kern="1600" dirty="0">
                          <a:latin typeface="Times New Roman"/>
                          <a:ea typeface="Times New Roman"/>
                        </a:rPr>
                        <a:t>976,6</a:t>
                      </a: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ru-RU" sz="1200" b="0" kern="1600" dirty="0"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endParaRPr lang="ru-RU" sz="1200" b="0" kern="1600" dirty="0" smtClean="0"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endParaRPr lang="ru-RU" sz="1200" b="0" kern="1600" dirty="0" smtClean="0"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endParaRPr lang="ru-RU" sz="1200" b="0" kern="1600" dirty="0" smtClean="0"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endParaRPr lang="ru-RU" sz="1200" b="0" kern="1600" dirty="0" smtClean="0"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 b="0" kern="1600" dirty="0" smtClean="0">
                          <a:latin typeface="Times New Roman"/>
                          <a:ea typeface="Times New Roman"/>
                        </a:rPr>
                        <a:t>4 </a:t>
                      </a:r>
                      <a:r>
                        <a:rPr lang="ru-RU" sz="1200" b="0" kern="1600" dirty="0">
                          <a:latin typeface="Times New Roman"/>
                          <a:ea typeface="Times New Roman"/>
                        </a:rPr>
                        <a:t>052,8</a:t>
                      </a: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5036">
                <a:tc>
                  <a:txBody>
                    <a:bodyPr/>
                    <a:lstStyle/>
                    <a:p>
                      <a:pPr hangingPunct="0">
                        <a:spcAft>
                          <a:spcPts val="60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</a:rPr>
                        <a:t>3.1. Выплата пенсии за выслугу лет лицам, замещавшим муниципальные должности и должности муниципальной службы в Княгининском муниципальном районе Нижегородской области</a:t>
                      </a:r>
                    </a:p>
                  </a:txBody>
                  <a:tcPr marL="41097" marR="410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 b="0" kern="1600">
                          <a:latin typeface="Times New Roman"/>
                          <a:ea typeface="Times New Roman"/>
                        </a:rPr>
                        <a:t>4024,4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 b="0" kern="1600">
                          <a:latin typeface="Times New Roman"/>
                          <a:ea typeface="Times New Roman"/>
                        </a:rPr>
                        <a:t>4230,0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ru-RU" sz="1200" b="0" kern="1600" dirty="0"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endParaRPr lang="ru-RU" sz="1200" b="0" kern="1600" dirty="0" smtClean="0"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 b="0" kern="1600" dirty="0" smtClean="0">
                          <a:latin typeface="Times New Roman"/>
                          <a:ea typeface="Times New Roman"/>
                        </a:rPr>
                        <a:t>3 </a:t>
                      </a:r>
                      <a:r>
                        <a:rPr lang="ru-RU" sz="1200" b="0" kern="1600" dirty="0">
                          <a:latin typeface="Times New Roman"/>
                          <a:ea typeface="Times New Roman"/>
                        </a:rPr>
                        <a:t>857,0</a:t>
                      </a: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ru-RU" sz="1200" b="0" kern="1600" dirty="0"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endParaRPr lang="ru-RU" sz="1200" b="0" kern="1600" dirty="0" smtClean="0"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 b="0" kern="1600" dirty="0" smtClean="0">
                          <a:latin typeface="Times New Roman"/>
                          <a:ea typeface="Times New Roman"/>
                        </a:rPr>
                        <a:t>3 </a:t>
                      </a:r>
                      <a:r>
                        <a:rPr lang="ru-RU" sz="1200" b="0" kern="1600" dirty="0">
                          <a:latin typeface="Times New Roman"/>
                          <a:ea typeface="Times New Roman"/>
                        </a:rPr>
                        <a:t>976,6</a:t>
                      </a: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ru-RU" sz="1200" b="0" kern="1600" dirty="0"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endParaRPr lang="ru-RU" sz="1200" b="0" kern="1600" dirty="0" smtClean="0"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 b="0" kern="1600" dirty="0" smtClean="0">
                          <a:latin typeface="Times New Roman"/>
                          <a:ea typeface="Times New Roman"/>
                        </a:rPr>
                        <a:t>4 </a:t>
                      </a:r>
                      <a:r>
                        <a:rPr lang="ru-RU" sz="1200" b="0" kern="1600" dirty="0">
                          <a:latin typeface="Times New Roman"/>
                          <a:ea typeface="Times New Roman"/>
                        </a:rPr>
                        <a:t>052,8</a:t>
                      </a: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Овал 3"/>
          <p:cNvSpPr/>
          <p:nvPr/>
        </p:nvSpPr>
        <p:spPr>
          <a:xfrm>
            <a:off x="8215338" y="6357958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72264" y="6286520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50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857224" y="0"/>
            <a:ext cx="77153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Бюджетные ассигнования в рамках программы будут направлены </a:t>
            </a: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42844" y="357166"/>
          <a:ext cx="8858313" cy="202439"/>
        </p:xfrm>
        <a:graphic>
          <a:graphicData uri="http://schemas.openxmlformats.org/drawingml/2006/table">
            <a:tbl>
              <a:tblPr/>
              <a:tblGrid>
                <a:gridCol w="4939350"/>
                <a:gridCol w="783682"/>
                <a:gridCol w="783682"/>
                <a:gridCol w="783682"/>
                <a:gridCol w="784235"/>
                <a:gridCol w="783682"/>
              </a:tblGrid>
              <a:tr h="202439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 b="1" kern="1600" dirty="0">
                          <a:latin typeface="Times New Roman"/>
                          <a:ea typeface="Times New Roman"/>
                        </a:rPr>
                        <a:t>Наименование</a:t>
                      </a:r>
                      <a:endParaRPr lang="ru-RU" sz="1200" kern="1600" dirty="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1590" algn="ctr" fontAlgn="auto" hangingPunct="1">
                        <a:spcAft>
                          <a:spcPts val="0"/>
                        </a:spcAft>
                      </a:pPr>
                      <a:r>
                        <a:rPr lang="ru-RU" sz="1200" b="1" kern="0">
                          <a:latin typeface="Times New Roman"/>
                          <a:ea typeface="Times New Roman"/>
                        </a:rPr>
                        <a:t>2020 год</a:t>
                      </a:r>
                      <a:endParaRPr lang="ru-RU" sz="12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1590" algn="ctr" fontAlgn="auto" hangingPunct="1">
                        <a:spcAft>
                          <a:spcPts val="0"/>
                        </a:spcAft>
                      </a:pPr>
                      <a:r>
                        <a:rPr lang="ru-RU" sz="1200" b="1" kern="0">
                          <a:latin typeface="Times New Roman"/>
                          <a:ea typeface="Times New Roman"/>
                        </a:rPr>
                        <a:t>2021 год</a:t>
                      </a:r>
                      <a:endParaRPr lang="ru-RU" sz="12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1590" algn="ctr" fontAlgn="auto" hangingPunct="1">
                        <a:spcAft>
                          <a:spcPts val="0"/>
                        </a:spcAft>
                      </a:pPr>
                      <a:r>
                        <a:rPr lang="ru-RU" sz="1200" b="1" kern="0">
                          <a:latin typeface="Times New Roman"/>
                          <a:ea typeface="Times New Roman"/>
                        </a:rPr>
                        <a:t>2022 год</a:t>
                      </a:r>
                      <a:endParaRPr lang="ru-RU" sz="12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Aft>
                          <a:spcPts val="0"/>
                        </a:spcAft>
                      </a:pPr>
                      <a:r>
                        <a:rPr lang="ru-RU" sz="1200" b="1" kern="0">
                          <a:latin typeface="Times New Roman"/>
                          <a:ea typeface="Times New Roman"/>
                        </a:rPr>
                        <a:t>2023 год</a:t>
                      </a:r>
                      <a:endParaRPr lang="ru-RU" sz="12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Aft>
                          <a:spcPts val="0"/>
                        </a:spcAft>
                      </a:pPr>
                      <a:r>
                        <a:rPr lang="ru-RU" sz="1200" b="1" kern="0" dirty="0">
                          <a:latin typeface="Times New Roman"/>
                          <a:ea typeface="Times New Roman"/>
                        </a:rPr>
                        <a:t>2024 год</a:t>
                      </a:r>
                      <a:endParaRPr lang="ru-RU" sz="1200" kern="1600" dirty="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142844" y="571480"/>
          <a:ext cx="8858313" cy="4876800"/>
        </p:xfrm>
        <a:graphic>
          <a:graphicData uri="http://schemas.openxmlformats.org/drawingml/2006/table">
            <a:tbl>
              <a:tblPr/>
              <a:tblGrid>
                <a:gridCol w="4939350"/>
                <a:gridCol w="783682"/>
                <a:gridCol w="783682"/>
                <a:gridCol w="783682"/>
                <a:gridCol w="784235"/>
                <a:gridCol w="783682"/>
              </a:tblGrid>
              <a:tr h="383568">
                <a:tc>
                  <a:txBody>
                    <a:bodyPr/>
                    <a:lstStyle/>
                    <a:p>
                      <a:pPr hangingPunct="0">
                        <a:spcAft>
                          <a:spcPts val="600"/>
                        </a:spcAft>
                      </a:pPr>
                      <a:r>
                        <a:rPr lang="ru-RU" sz="1200" kern="1600" dirty="0">
                          <a:latin typeface="Times New Roman"/>
                          <a:ea typeface="Times New Roman"/>
                        </a:rPr>
                        <a:t>3.1. Выплата пенсии за выслугу лет лицам, замещавшим муниципальные должности и должности муниципальной службы в Княгининском муниципальном районе Нижегородской области</a:t>
                      </a:r>
                    </a:p>
                  </a:txBody>
                  <a:tcPr marL="41097" marR="410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 b="0" kern="1600" dirty="0">
                          <a:latin typeface="Times New Roman"/>
                          <a:ea typeface="Times New Roman"/>
                        </a:rPr>
                        <a:t>4024,4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 b="0" kern="1600">
                          <a:latin typeface="Times New Roman"/>
                          <a:ea typeface="Times New Roman"/>
                        </a:rPr>
                        <a:t>4230,0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ru-RU" sz="1200" b="0" kern="1600"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 b="0" kern="1600">
                          <a:latin typeface="Times New Roman"/>
                          <a:ea typeface="Times New Roman"/>
                        </a:rPr>
                        <a:t>3 857,0</a:t>
                      </a: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ru-RU" sz="1200" b="0" kern="1600"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 b="0" kern="1600">
                          <a:latin typeface="Times New Roman"/>
                          <a:ea typeface="Times New Roman"/>
                        </a:rPr>
                        <a:t>3 976,6</a:t>
                      </a: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ru-RU" sz="1200" b="0" kern="1600"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 b="0" kern="1600">
                          <a:latin typeface="Times New Roman"/>
                          <a:ea typeface="Times New Roman"/>
                        </a:rPr>
                        <a:t>4 052,8</a:t>
                      </a: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750">
                <a:tc>
                  <a:txBody>
                    <a:bodyPr/>
                    <a:lstStyle/>
                    <a:p>
                      <a:pPr hangingPunct="0">
                        <a:spcAft>
                          <a:spcPts val="600"/>
                        </a:spcAft>
                      </a:pPr>
                      <a:r>
                        <a:rPr lang="ru-RU" sz="1200" b="1" kern="1600">
                          <a:latin typeface="Times New Roman"/>
                          <a:ea typeface="Times New Roman"/>
                        </a:rPr>
                        <a:t>4. Организация временной занятости несовершеннолетних граждан</a:t>
                      </a:r>
                      <a:endParaRPr lang="ru-RU" sz="12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 b="0" kern="1600" dirty="0">
                          <a:latin typeface="Times New Roman"/>
                          <a:ea typeface="Times New Roman"/>
                        </a:rPr>
                        <a:t>110,6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 b="0" kern="1600"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 b="0" kern="1600"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 b="0" kern="1600"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 b="0" kern="1600"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9281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600"/>
                        </a:spcAft>
                      </a:pPr>
                      <a:r>
                        <a:rPr lang="ru-RU" sz="1200" b="1" kern="1600">
                          <a:latin typeface="Times New Roman"/>
                          <a:ea typeface="Times New Roman"/>
                        </a:rPr>
                        <a:t>5. Постановление администрации Княгининского района от 06.09.2017 №1003 «Об утверждении Положения о порядке предоставления субсидии из бюджета Княгининского района Нижегородской области социально-ориентированным некоммерческим организациям»</a:t>
                      </a:r>
                      <a:endParaRPr lang="ru-RU" sz="12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 b="0" kern="1600" dirty="0">
                          <a:latin typeface="Times New Roman"/>
                          <a:ea typeface="Times New Roman"/>
                        </a:rPr>
                        <a:t>10,0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 b="0" kern="1600" dirty="0">
                          <a:latin typeface="Times New Roman"/>
                          <a:ea typeface="Times New Roman"/>
                        </a:rPr>
                        <a:t>10,0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 b="0" kern="1600">
                          <a:latin typeface="Times New Roman"/>
                          <a:ea typeface="Times New Roman"/>
                        </a:rPr>
                        <a:t>10,0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 b="0" kern="1600">
                          <a:latin typeface="Times New Roman"/>
                          <a:ea typeface="Times New Roman"/>
                        </a:rPr>
                        <a:t>10,0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 b="0" kern="1600">
                          <a:latin typeface="Times New Roman"/>
                          <a:ea typeface="Times New Roman"/>
                        </a:rPr>
                        <a:t>10,0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7856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60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</a:rPr>
                        <a:t>5.1. Финансовая поддержка общественных объединений и организаций</a:t>
                      </a:r>
                    </a:p>
                  </a:txBody>
                  <a:tcPr marL="41097" marR="410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 b="0" kern="1600">
                          <a:latin typeface="Times New Roman"/>
                          <a:ea typeface="Times New Roman"/>
                        </a:rPr>
                        <a:t>10,0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 b="0" kern="1600" dirty="0">
                          <a:latin typeface="Times New Roman"/>
                          <a:ea typeface="Times New Roman"/>
                        </a:rPr>
                        <a:t>10,0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 b="0" kern="1600">
                          <a:latin typeface="Times New Roman"/>
                          <a:ea typeface="Times New Roman"/>
                        </a:rPr>
                        <a:t>10,0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 b="0" kern="1600">
                          <a:latin typeface="Times New Roman"/>
                          <a:ea typeface="Times New Roman"/>
                        </a:rPr>
                        <a:t>10,0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 b="0" kern="1600">
                          <a:latin typeface="Times New Roman"/>
                          <a:ea typeface="Times New Roman"/>
                        </a:rPr>
                        <a:t>10,0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1425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600"/>
                        </a:spcAft>
                      </a:pPr>
                      <a:r>
                        <a:rPr lang="ru-RU" sz="1200" b="1" kern="1600">
                          <a:latin typeface="Times New Roman"/>
                          <a:ea typeface="Times New Roman"/>
                        </a:rPr>
                        <a:t>6. Закон Нижегородской области от 03 ноября 2006 года №134-З «О наделении органов местного самоуправления государственными полномочиями по созданию и организации деятельности комиссий по делам несовершеннолетних и защите их прав»</a:t>
                      </a:r>
                      <a:endParaRPr lang="ru-RU" sz="12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 b="0" kern="1600">
                          <a:latin typeface="Times New Roman"/>
                          <a:ea typeface="Times New Roman"/>
                        </a:rPr>
                        <a:t>473,5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 b="0" kern="1600" dirty="0">
                          <a:latin typeface="Times New Roman"/>
                          <a:ea typeface="Times New Roman"/>
                        </a:rPr>
                        <a:t>469,7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 b="0" kern="1600" dirty="0">
                          <a:latin typeface="Times New Roman"/>
                          <a:ea typeface="Times New Roman"/>
                        </a:rPr>
                        <a:t>519,0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 b="0" kern="1600">
                          <a:latin typeface="Times New Roman"/>
                          <a:ea typeface="Times New Roman"/>
                        </a:rPr>
                        <a:t>519,0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 b="0" kern="1600">
                          <a:latin typeface="Times New Roman"/>
                          <a:ea typeface="Times New Roman"/>
                        </a:rPr>
                        <a:t>519,0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3568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60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</a:rPr>
                        <a:t>6.1. Осуществление полномочий по созданию и  деятельности комиссии по  делам несовершеннолетних и защите их прав Княгининского муниципального района</a:t>
                      </a:r>
                    </a:p>
                  </a:txBody>
                  <a:tcPr marL="41097" marR="410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 b="0" kern="1600">
                          <a:latin typeface="Times New Roman"/>
                          <a:ea typeface="Times New Roman"/>
                        </a:rPr>
                        <a:t>473,5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 b="0" kern="1600">
                          <a:latin typeface="Times New Roman"/>
                          <a:ea typeface="Times New Roman"/>
                        </a:rPr>
                        <a:t>469,7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 b="0" kern="1600" dirty="0">
                          <a:latin typeface="Times New Roman"/>
                          <a:ea typeface="Times New Roman"/>
                        </a:rPr>
                        <a:t>519,0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 b="0" kern="1600">
                          <a:latin typeface="Times New Roman"/>
                          <a:ea typeface="Times New Roman"/>
                        </a:rPr>
                        <a:t>519,0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 b="0" kern="1600">
                          <a:latin typeface="Times New Roman"/>
                          <a:ea typeface="Times New Roman"/>
                        </a:rPr>
                        <a:t>519,0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7137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600"/>
                        </a:spcAft>
                      </a:pPr>
                      <a:r>
                        <a:rPr lang="ru-RU" sz="1200" b="1" kern="1600">
                          <a:latin typeface="Times New Roman"/>
                          <a:ea typeface="Times New Roman"/>
                        </a:rPr>
                        <a:t>7. Закон Нижегородской области от 06 апреля 2017 года №35-З «О наделении органов местного самоуправления муниципальных районов и городских округов Нижегородской области отдельными  государственными полномочиями по организации и осуществлению деятельности по опеке и попечительству в отношении совершеннолетних граждан»</a:t>
                      </a:r>
                      <a:endParaRPr lang="ru-RU" sz="12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 b="0" kern="1600">
                          <a:latin typeface="Times New Roman"/>
                          <a:ea typeface="Times New Roman"/>
                        </a:rPr>
                        <a:t>397,9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 b="0" kern="1600" dirty="0" smtClean="0">
                          <a:latin typeface="Times New Roman"/>
                          <a:ea typeface="Times New Roman"/>
                        </a:rPr>
                        <a:t>394,2</a:t>
                      </a:r>
                      <a:endParaRPr lang="ru-RU" sz="1200" b="0" kern="1600" dirty="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endParaRPr lang="ru-RU" sz="1200" b="0" kern="1600" dirty="0" smtClean="0"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600"/>
                        </a:spcAft>
                      </a:pPr>
                      <a:endParaRPr lang="ru-RU" sz="1200" b="0" kern="1600" dirty="0" smtClean="0"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600"/>
                        </a:spcAft>
                      </a:pPr>
                      <a:endParaRPr lang="ru-RU" sz="1200" b="0" kern="1600" dirty="0" smtClean="0"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600"/>
                        </a:spcAft>
                      </a:pPr>
                      <a:endParaRPr lang="ru-RU" sz="1200" b="0" kern="1600" dirty="0" smtClean="0"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200" b="0" kern="1600" dirty="0" smtClean="0">
                          <a:latin typeface="Times New Roman"/>
                          <a:ea typeface="Times New Roman"/>
                        </a:rPr>
                        <a:t>435,1</a:t>
                      </a:r>
                      <a:endParaRPr lang="ru-RU" sz="1200" b="0" kern="1600" dirty="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endParaRPr lang="ru-RU" sz="1200" b="0" kern="1600" dirty="0" smtClean="0"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600"/>
                        </a:spcAft>
                      </a:pPr>
                      <a:endParaRPr lang="ru-RU" sz="1200" b="0" kern="1600" dirty="0" smtClean="0"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600"/>
                        </a:spcAft>
                      </a:pPr>
                      <a:endParaRPr lang="ru-RU" sz="1200" b="0" kern="1600" dirty="0" smtClean="0"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600"/>
                        </a:spcAft>
                      </a:pPr>
                      <a:endParaRPr lang="ru-RU" sz="1200" b="0" kern="1600" dirty="0" smtClean="0"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200" b="0" kern="1600" dirty="0" smtClean="0">
                          <a:latin typeface="Times New Roman"/>
                          <a:ea typeface="Times New Roman"/>
                        </a:rPr>
                        <a:t>435,1</a:t>
                      </a:r>
                      <a:endParaRPr lang="ru-RU" sz="1200" b="0" kern="1600" dirty="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endParaRPr lang="ru-RU" sz="1200" b="0" kern="1600" dirty="0" smtClean="0"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600"/>
                        </a:spcAft>
                      </a:pPr>
                      <a:endParaRPr lang="ru-RU" sz="1200" b="0" kern="1600" dirty="0" smtClean="0"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600"/>
                        </a:spcAft>
                      </a:pPr>
                      <a:endParaRPr lang="ru-RU" sz="1200" b="0" kern="1600" dirty="0" smtClean="0"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600"/>
                        </a:spcAft>
                      </a:pPr>
                      <a:endParaRPr lang="ru-RU" sz="1200" b="0" kern="1600" dirty="0" smtClean="0"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200" b="0" kern="1600" dirty="0" smtClean="0">
                          <a:latin typeface="Times New Roman"/>
                          <a:ea typeface="Times New Roman"/>
                        </a:rPr>
                        <a:t>435,1</a:t>
                      </a:r>
                      <a:endParaRPr lang="ru-RU" sz="1200" b="0" kern="1600" dirty="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3568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60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</a:rPr>
                        <a:t>7.1. Осуществление полномочий по организации и осуществлению деятельности по опеке и попечительству в отношении совершеннолетних граждан</a:t>
                      </a:r>
                    </a:p>
                  </a:txBody>
                  <a:tcPr marL="41097" marR="410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 b="0" kern="1600">
                          <a:latin typeface="Times New Roman"/>
                          <a:ea typeface="Times New Roman"/>
                        </a:rPr>
                        <a:t>397,9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 b="0" kern="1600">
                          <a:latin typeface="Times New Roman"/>
                          <a:ea typeface="Times New Roman"/>
                        </a:rPr>
                        <a:t>394,2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endParaRPr lang="ru-RU" sz="1200" b="0" kern="1600"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200" b="0" kern="1600">
                          <a:latin typeface="Times New Roman"/>
                          <a:ea typeface="Times New Roman"/>
                        </a:rPr>
                        <a:t>435,1</a:t>
                      </a:r>
                    </a:p>
                  </a:txBody>
                  <a:tcPr marL="41097" marR="410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endParaRPr lang="ru-RU" sz="1200" b="0" kern="1600" dirty="0"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200" b="0" kern="1600" dirty="0">
                          <a:latin typeface="Times New Roman"/>
                          <a:ea typeface="Times New Roman"/>
                        </a:rPr>
                        <a:t>435,1</a:t>
                      </a:r>
                    </a:p>
                  </a:txBody>
                  <a:tcPr marL="41097" marR="410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endParaRPr lang="ru-RU" sz="1200" b="0" kern="1600" dirty="0"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200" b="0" kern="1600" dirty="0">
                          <a:latin typeface="Times New Roman"/>
                          <a:ea typeface="Times New Roman"/>
                        </a:rPr>
                        <a:t>435,1</a:t>
                      </a:r>
                    </a:p>
                  </a:txBody>
                  <a:tcPr marL="41097" marR="410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Овал 3"/>
          <p:cNvSpPr/>
          <p:nvPr/>
        </p:nvSpPr>
        <p:spPr>
          <a:xfrm>
            <a:off x="8286776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604971" y="6413043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51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14282" y="142852"/>
            <a:ext cx="871543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Бюджетные ассигнования в рамках программы будут направлены</a:t>
            </a: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42844" y="857232"/>
          <a:ext cx="8858313" cy="3566160"/>
        </p:xfrm>
        <a:graphic>
          <a:graphicData uri="http://schemas.openxmlformats.org/drawingml/2006/table">
            <a:tbl>
              <a:tblPr/>
              <a:tblGrid>
                <a:gridCol w="4939350"/>
                <a:gridCol w="783682"/>
                <a:gridCol w="783682"/>
                <a:gridCol w="783682"/>
                <a:gridCol w="784235"/>
                <a:gridCol w="783682"/>
              </a:tblGrid>
              <a:tr h="127856">
                <a:tc>
                  <a:txBody>
                    <a:bodyPr/>
                    <a:lstStyle/>
                    <a:p>
                      <a:pPr hangingPunct="0">
                        <a:spcAft>
                          <a:spcPts val="600"/>
                        </a:spcAft>
                      </a:pPr>
                      <a:r>
                        <a:rPr lang="ru-RU" sz="1300" b="1" kern="1600" dirty="0">
                          <a:latin typeface="Times New Roman"/>
                          <a:ea typeface="Times New Roman"/>
                        </a:rPr>
                        <a:t>8. Адаптация социальных объектов для их доступности инвалидам</a:t>
                      </a:r>
                      <a:endParaRPr lang="ru-RU" sz="1300" kern="1600" dirty="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300" b="0" kern="1600" dirty="0">
                          <a:latin typeface="Times New Roman"/>
                          <a:ea typeface="Times New Roman"/>
                        </a:rPr>
                        <a:t>44,0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300" b="0" kern="1600">
                          <a:latin typeface="Times New Roman"/>
                          <a:ea typeface="Times New Roman"/>
                        </a:rPr>
                        <a:t>44,0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ru-RU" sz="1300" b="0" kern="1600" dirty="0" smtClean="0"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300" b="0" kern="1600" dirty="0" smtClean="0">
                          <a:latin typeface="Times New Roman"/>
                          <a:ea typeface="Times New Roman"/>
                        </a:rPr>
                        <a:t>44,0</a:t>
                      </a:r>
                      <a:endParaRPr lang="ru-RU" sz="1300" b="0" kern="1600" dirty="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ru-RU" sz="1300" b="0" kern="1600" dirty="0" smtClean="0"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300" b="0" kern="1600" dirty="0" smtClean="0">
                          <a:latin typeface="Times New Roman"/>
                          <a:ea typeface="Times New Roman"/>
                        </a:rPr>
                        <a:t>38,0</a:t>
                      </a:r>
                      <a:endParaRPr lang="ru-RU" sz="1300" b="0" kern="1600" dirty="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ru-RU" sz="1300" b="0" kern="1600" dirty="0" smtClean="0"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300" b="0" kern="1600" dirty="0" smtClean="0">
                          <a:latin typeface="Times New Roman"/>
                          <a:ea typeface="Times New Roman"/>
                        </a:rPr>
                        <a:t>38,0</a:t>
                      </a:r>
                      <a:endParaRPr lang="ru-RU" sz="1300" b="0" kern="1600" dirty="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1425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600"/>
                        </a:spcAft>
                      </a:pPr>
                      <a:r>
                        <a:rPr lang="ru-RU" sz="1300" b="1" kern="1600" dirty="0">
                          <a:latin typeface="Times New Roman"/>
                          <a:ea typeface="Times New Roman"/>
                        </a:rPr>
                        <a:t>9. Постановление Правительства Нижегородской области от 23 марта 2007 года №86 «Об утверждении Порядка предоставления материальной помощи гражданам, находящимся в трудной жизненной ситуации, в виде денежных средств»</a:t>
                      </a:r>
                      <a:endParaRPr lang="ru-RU" sz="1300" kern="1600" dirty="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300" b="0" kern="1600" dirty="0">
                          <a:latin typeface="Times New Roman"/>
                          <a:ea typeface="Times New Roman"/>
                        </a:rPr>
                        <a:t>28,6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300" b="0" kern="1600"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300" b="0" kern="1600"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300" b="0" kern="1600"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300" b="0" kern="1600"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5712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600"/>
                        </a:spcAft>
                      </a:pPr>
                      <a:r>
                        <a:rPr lang="ru-RU" sz="1300" kern="1600">
                          <a:latin typeface="Times New Roman"/>
                          <a:ea typeface="Times New Roman"/>
                        </a:rPr>
                        <a:t>9.1. Оказание помощи на проведение капитального ремонта жилого помещения инвалидам и ветеранам Великой Отечественной Войны</a:t>
                      </a:r>
                    </a:p>
                  </a:txBody>
                  <a:tcPr marL="41097" marR="410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ru-RU" sz="1300" b="0" kern="1600" dirty="0"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300" b="0" kern="1600" dirty="0">
                          <a:latin typeface="Times New Roman"/>
                          <a:ea typeface="Times New Roman"/>
                        </a:rPr>
                        <a:t>28,6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ru-RU" sz="1300" b="0" kern="1600" dirty="0"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300" b="0" kern="1600" dirty="0"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300" b="0" kern="1600"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ru-RU" sz="1300" b="0" kern="1600"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300" b="0" kern="1600"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ru-RU" sz="1300" b="0" kern="1600"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300" b="0" kern="1600"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7137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600"/>
                        </a:spcAft>
                      </a:pPr>
                      <a:r>
                        <a:rPr lang="ru-RU" sz="1300" b="1" kern="1600">
                          <a:latin typeface="Times New Roman"/>
                          <a:ea typeface="Times New Roman"/>
                        </a:rPr>
                        <a:t>10. Постановление Правительства Нижегородской области от 21 февраля 2013 г. №101 «Об утверждении положения о порядке предоставления субсидий бюджетам муниципальных районов (городских округов) на приобретение жилых помещений для предоставления гражданам, утратившим жилые помещения в результате пожара, по договорам социального найма»</a:t>
                      </a:r>
                      <a:endParaRPr lang="ru-RU" sz="13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300" b="0" kern="1600">
                          <a:latin typeface="Times New Roman"/>
                          <a:ea typeface="Times New Roman"/>
                        </a:rPr>
                        <a:t>1386,0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300" b="0" kern="1600" dirty="0">
                          <a:latin typeface="Times New Roman"/>
                          <a:ea typeface="Times New Roman"/>
                        </a:rPr>
                        <a:t>990,0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300" b="0" kern="1600" dirty="0">
                          <a:latin typeface="Times New Roman"/>
                          <a:ea typeface="Times New Roman"/>
                        </a:rPr>
                        <a:t>1008,0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300" b="0" kern="1600" dirty="0"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300" b="0" kern="1600"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3568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600"/>
                        </a:spcAft>
                      </a:pPr>
                      <a:r>
                        <a:rPr lang="ru-RU" sz="1300" kern="1600">
                          <a:latin typeface="Times New Roman"/>
                          <a:ea typeface="Times New Roman"/>
                        </a:rPr>
                        <a:t>10.1. Приобретение жилых помещений для предоставления гражданам, утратившим жилые помещения в результате пожара, по договорам социального найма</a:t>
                      </a:r>
                    </a:p>
                  </a:txBody>
                  <a:tcPr marL="41097" marR="410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300" b="0" kern="1600">
                          <a:latin typeface="Times New Roman"/>
                          <a:ea typeface="Times New Roman"/>
                        </a:rPr>
                        <a:t>1386,0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300" b="0" kern="1600">
                          <a:latin typeface="Times New Roman"/>
                          <a:ea typeface="Times New Roman"/>
                        </a:rPr>
                        <a:t>990,0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ru-RU" sz="1300" b="0" kern="1600"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300" b="0" kern="1600">
                          <a:latin typeface="Times New Roman"/>
                          <a:ea typeface="Times New Roman"/>
                        </a:rPr>
                        <a:t>1008,0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300" b="0" kern="1600" dirty="0"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ru-RU" sz="1300" b="0" kern="1600" dirty="0"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300" b="0" kern="1600" dirty="0"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7856">
                <a:tc>
                  <a:txBody>
                    <a:bodyPr/>
                    <a:lstStyle/>
                    <a:p>
                      <a:pPr hangingPunct="0">
                        <a:spcAft>
                          <a:spcPts val="600"/>
                        </a:spcAft>
                      </a:pPr>
                      <a:r>
                        <a:rPr lang="ru-RU" sz="1300" b="1" kern="1600">
                          <a:latin typeface="Times New Roman"/>
                          <a:ea typeface="Times New Roman"/>
                        </a:rPr>
                        <a:t>ВСЕГО</a:t>
                      </a:r>
                      <a:endParaRPr lang="ru-RU" sz="13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300" b="1" kern="1600">
                          <a:latin typeface="Times New Roman"/>
                          <a:ea typeface="Times New Roman"/>
                        </a:rPr>
                        <a:t>6 680,0</a:t>
                      </a:r>
                      <a:endParaRPr lang="ru-RU" sz="13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300" b="1" kern="1600">
                          <a:latin typeface="Times New Roman"/>
                          <a:ea typeface="Times New Roman"/>
                        </a:rPr>
                        <a:t>6137,9</a:t>
                      </a:r>
                      <a:endParaRPr lang="ru-RU" sz="13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300" b="1" kern="1600">
                          <a:latin typeface="Times New Roman"/>
                          <a:ea typeface="Times New Roman"/>
                        </a:rPr>
                        <a:t>5 873,1</a:t>
                      </a:r>
                      <a:endParaRPr lang="ru-RU" sz="13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300" b="1" kern="1600">
                          <a:latin typeface="Times New Roman"/>
                          <a:ea typeface="Times New Roman"/>
                        </a:rPr>
                        <a:t>4 978,7</a:t>
                      </a:r>
                      <a:endParaRPr lang="ru-RU" sz="13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300" b="1" kern="1600" dirty="0">
                          <a:latin typeface="Times New Roman"/>
                          <a:ea typeface="Times New Roman"/>
                        </a:rPr>
                        <a:t>5 054,9</a:t>
                      </a:r>
                      <a:endParaRPr lang="ru-RU" sz="1300" kern="1600" dirty="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5" name="Таблица 14"/>
          <p:cNvGraphicFramePr>
            <a:graphicFrameLocks noGrp="1"/>
          </p:cNvGraphicFramePr>
          <p:nvPr/>
        </p:nvGraphicFramePr>
        <p:xfrm>
          <a:off x="142844" y="642918"/>
          <a:ext cx="8858313" cy="202439"/>
        </p:xfrm>
        <a:graphic>
          <a:graphicData uri="http://schemas.openxmlformats.org/drawingml/2006/table">
            <a:tbl>
              <a:tblPr/>
              <a:tblGrid>
                <a:gridCol w="4939350"/>
                <a:gridCol w="783682"/>
                <a:gridCol w="783682"/>
                <a:gridCol w="783682"/>
                <a:gridCol w="784235"/>
                <a:gridCol w="783682"/>
              </a:tblGrid>
              <a:tr h="202439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 b="1" kern="1600">
                          <a:latin typeface="Times New Roman"/>
                          <a:ea typeface="Times New Roman"/>
                        </a:rPr>
                        <a:t>Наименование</a:t>
                      </a:r>
                      <a:endParaRPr lang="ru-RU" sz="12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1590" algn="ctr" fontAlgn="auto" hangingPunct="1">
                        <a:spcAft>
                          <a:spcPts val="0"/>
                        </a:spcAft>
                      </a:pPr>
                      <a:r>
                        <a:rPr lang="ru-RU" sz="1200" b="1" kern="0">
                          <a:latin typeface="Times New Roman"/>
                          <a:ea typeface="Times New Roman"/>
                        </a:rPr>
                        <a:t>2020 год</a:t>
                      </a:r>
                      <a:endParaRPr lang="ru-RU" sz="12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1590" algn="ctr" fontAlgn="auto" hangingPunct="1">
                        <a:spcAft>
                          <a:spcPts val="0"/>
                        </a:spcAft>
                      </a:pPr>
                      <a:r>
                        <a:rPr lang="ru-RU" sz="1200" b="1" kern="0">
                          <a:latin typeface="Times New Roman"/>
                          <a:ea typeface="Times New Roman"/>
                        </a:rPr>
                        <a:t>2021 год</a:t>
                      </a:r>
                      <a:endParaRPr lang="ru-RU" sz="12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1590" algn="ctr" fontAlgn="auto" hangingPunct="1">
                        <a:spcAft>
                          <a:spcPts val="0"/>
                        </a:spcAft>
                      </a:pPr>
                      <a:r>
                        <a:rPr lang="ru-RU" sz="1200" b="1" kern="0">
                          <a:latin typeface="Times New Roman"/>
                          <a:ea typeface="Times New Roman"/>
                        </a:rPr>
                        <a:t>2022 год</a:t>
                      </a:r>
                      <a:endParaRPr lang="ru-RU" sz="12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Aft>
                          <a:spcPts val="0"/>
                        </a:spcAft>
                      </a:pPr>
                      <a:r>
                        <a:rPr lang="ru-RU" sz="1200" b="1" kern="0">
                          <a:latin typeface="Times New Roman"/>
                          <a:ea typeface="Times New Roman"/>
                        </a:rPr>
                        <a:t>2023 год</a:t>
                      </a:r>
                      <a:endParaRPr lang="ru-RU" sz="12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Aft>
                          <a:spcPts val="0"/>
                        </a:spcAft>
                      </a:pPr>
                      <a:r>
                        <a:rPr lang="ru-RU" sz="1200" b="1" kern="0" dirty="0">
                          <a:latin typeface="Times New Roman"/>
                          <a:ea typeface="Times New Roman"/>
                        </a:rPr>
                        <a:t>2024 год</a:t>
                      </a:r>
                      <a:endParaRPr lang="ru-RU" sz="1200" kern="1600" dirty="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Овал 3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52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4282" y="1000108"/>
            <a:ext cx="87154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42925"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Цель муниципальной программы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– повышение доступности жилья и качества жилищного обеспечения населения, в том числе с учетом исполнения государственных обязательств по обеспечению жильем отдельных категорий граждан. </a:t>
            </a: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14282" y="3143248"/>
            <a:ext cx="8644000" cy="464453"/>
          </a:xfrm>
          <a:prstGeom prst="roundRect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реализацию муниципальной программы предусмотрено:</a:t>
            </a:r>
          </a:p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2022 год  – 4 826,0 тысяч рублей; 2023 год  – 4 874,0 тысяч рублей; 2024 год  –  4 843,4 тысяч рублей.</a:t>
            </a:r>
          </a:p>
          <a:p>
            <a:pPr algn="ctr"/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14282" y="3857628"/>
            <a:ext cx="8643998" cy="714380"/>
          </a:xfrm>
          <a:prstGeom prst="roundRect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 на предоставление социальных выплат на обеспечение жильем молодых семей :</a:t>
            </a:r>
          </a:p>
          <a:p>
            <a:pPr lvl="0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2022 год  – 1 046,0 тысяч рублей;  2023год  – 1 094,0 тысяч рублей;  2024 год  – 1 063,4 тысяч рублей.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214282" y="4857760"/>
            <a:ext cx="8643999" cy="500066"/>
          </a:xfrm>
          <a:prstGeom prst="roundRect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 на обеспечение жильем  детей-сирот и детей оставшихся без попечения родителей:</a:t>
            </a:r>
            <a:endParaRPr lang="ru-RU" sz="1400" dirty="0" smtClean="0"/>
          </a:p>
          <a:p>
            <a:pPr lvl="0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2022 год  – 3 780,0 тысяч рублей;  2023 год  – 3 780,0 тысяч рублей;  2024 год  – 3 780,0 тысяч рублей.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57158" y="0"/>
            <a:ext cx="835824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муниципального района Нижегородской области "Обеспечение граждан Княгининского муниципального района Нижегородской области доступным и комфортным жильем" на 2020-2024 годы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85720" y="1714488"/>
            <a:ext cx="864399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39750" algn="just"/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Муниципальный заказчик – координатор: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администрация Княгининского муниципального  района Нижегородской области.</a:t>
            </a:r>
          </a:p>
          <a:p>
            <a:pPr indent="539750" algn="just"/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Представитель муниципального заказчика: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отдел экономики, развития бизнеса и инвестиционной политики администрации Княгининского муниципального района Нижегородской области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57158" y="2643182"/>
            <a:ext cx="44291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39750"/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Срок действия программы: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2020-2024 годы.</a:t>
            </a:r>
          </a:p>
          <a:p>
            <a:endParaRPr lang="ru-RU" sz="1400" b="1" u="sng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357158" y="0"/>
            <a:ext cx="835824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муниципального района Нижегородской области "Обеспечение граждан Княгининского муниципального  района Нижегородской области доступным и комфортным жильем" на 2020-2024 годы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8072429" y="642918"/>
            <a:ext cx="1071571" cy="692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51525" algn="l"/>
              </a:tabLst>
            </a:pPr>
            <a:r>
              <a:rPr kumimoji="0" lang="ru-RU" altLang="zh-CN" sz="13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тыс. рублей</a:t>
            </a:r>
            <a:endParaRPr kumimoji="0" lang="ru-RU" altLang="zh-CN" sz="13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51525" algn="l"/>
              </a:tabLst>
            </a:pPr>
            <a:endParaRPr kumimoji="0" lang="ru-RU" altLang="zh-CN" sz="13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8352877" y="6489817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675004" y="6407534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53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214282" y="1142984"/>
          <a:ext cx="8786875" cy="4643471"/>
        </p:xfrm>
        <a:graphic>
          <a:graphicData uri="http://schemas.openxmlformats.org/drawingml/2006/table">
            <a:tbl>
              <a:tblPr/>
              <a:tblGrid>
                <a:gridCol w="3788500"/>
                <a:gridCol w="989899"/>
                <a:gridCol w="696595"/>
                <a:gridCol w="831026"/>
                <a:gridCol w="586606"/>
                <a:gridCol w="916572"/>
                <a:gridCol w="977677"/>
              </a:tblGrid>
              <a:tr h="8415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Исполнено за 2020 год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 2021 год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Прогноз на 2022 год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% к 2021 году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Прогноз на 2023 год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Прогноз на 2024 год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54425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latin typeface="Times New Roman"/>
                        </a:rPr>
                        <a:t>Муниципальная программа Княгининского муниципального района Нижегородской области " Обеспечение граждан  Княгининского муниципального района Нижегородской области доступным и комфортным жильем" на 2020-2024 годы</a:t>
                      </a:r>
                    </a:p>
                  </a:txBody>
                  <a:tcPr marL="6359" marR="6359" marT="6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3 584,0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5 079,3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4 826,0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95,0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4 874,0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4 843,4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255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latin typeface="Times New Roman"/>
                        </a:rPr>
                        <a:t>Подпрограмма " Обеспечение жильем молодых семей в Княгининском муниципальном районе Нижегородской области" на 2020-2024 годы</a:t>
                      </a:r>
                    </a:p>
                  </a:txBody>
                  <a:tcPr marL="6359" marR="6359" marT="6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614,0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1 172,3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1 046,0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89,2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1 094,0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1 063,4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0491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latin typeface="Times New Roman"/>
                        </a:rPr>
                        <a:t>Подпрограмма "Обеспечение детей-сирот и детей, оставшихся без попечения родителей, лиц из числа детей-сирот и детей, оставшихся без попечения родителей, жилыми помещениями в Княгининском муниципальном районе Нижегородской области" на 2020-2024 годы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2 970,0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3 907,0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3 780,0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96,7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3 780,0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3 780,0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1" name="Скругленный прямоугольник 10"/>
          <p:cNvSpPr/>
          <p:nvPr/>
        </p:nvSpPr>
        <p:spPr>
          <a:xfrm>
            <a:off x="127882" y="3881239"/>
            <a:ext cx="8929718" cy="285752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57158" y="142852"/>
            <a:ext cx="835824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муниципального района Нижегородской области "Обеспечение граждан Княгининского муниципального района Нижегородской области доступным и комфортным жильем" на 2020-2024 годы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214282" y="3929066"/>
          <a:ext cx="8786875" cy="2753550"/>
        </p:xfrm>
        <a:graphic>
          <a:graphicData uri="http://schemas.openxmlformats.org/drawingml/2006/table">
            <a:tbl>
              <a:tblPr/>
              <a:tblGrid>
                <a:gridCol w="3714776"/>
                <a:gridCol w="928694"/>
                <a:gridCol w="785818"/>
                <a:gridCol w="785818"/>
                <a:gridCol w="857256"/>
                <a:gridCol w="857256"/>
                <a:gridCol w="857257"/>
              </a:tblGrid>
              <a:tr h="195471">
                <a:tc rowSpan="2"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endParaRPr lang="ru-RU" sz="1400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Наименование </a:t>
                      </a: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индикатора</a:t>
                      </a:r>
                    </a:p>
                  </a:txBody>
                  <a:tcPr marL="67009" marR="67009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Ед</a:t>
                      </a:r>
                      <a:r>
                        <a:rPr lang="ru-RU" sz="13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. измерения</a:t>
                      </a: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5"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Значение индикатора</a:t>
                      </a: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endParaRPr lang="ru-RU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383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2020 </a:t>
                      </a: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2021 </a:t>
                      </a: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2022</a:t>
                      </a:r>
                      <a:r>
                        <a:rPr lang="ru-RU" sz="1400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год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2023 </a:t>
                      </a: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2024 </a:t>
                      </a: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90943">
                <a:tc>
                  <a:txBody>
                    <a:bodyPr/>
                    <a:lstStyle/>
                    <a:p>
                      <a:pPr marL="0" indent="0" algn="just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Доля молодых семей, получивших свидетельства о праве на</a:t>
                      </a:r>
                      <a:r>
                        <a:rPr lang="ru-RU" sz="1400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получение социальной выплаты, в общем количестве молодых семей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52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56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60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63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67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91130">
                <a:tc>
                  <a:txBody>
                    <a:bodyPr/>
                    <a:lstStyle/>
                    <a:p>
                      <a:pPr marL="0" indent="0"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Обеспеченность социальными выплатами отдельных категорий граждан</a:t>
                      </a:r>
                    </a:p>
                  </a:txBody>
                  <a:tcPr marL="67009" marR="67009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72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75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80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83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87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982260">
                <a:tc>
                  <a:txBody>
                    <a:bodyPr/>
                    <a:lstStyle/>
                    <a:p>
                      <a:pPr marL="0" indent="0"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Доля детей-сирот, обеспеченных жилыми помещениями (от общего количества граждан данной категории, нуждающихся в улучшении жилищных условий, состоящих в списке)</a:t>
                      </a:r>
                    </a:p>
                  </a:txBody>
                  <a:tcPr marL="67009" marR="67009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52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57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63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69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75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6" name="Овал 5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72264" y="6357958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54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7158" y="1214422"/>
            <a:ext cx="85725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 2022 году планируется предоставить социальные выплаты молодой семье на приобретение или строительство жилья и предусмотрены расходы на обеспечение жильем детей-сирот.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85984" y="1714488"/>
            <a:ext cx="46460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Как меняются расходы в расчете на одного жителя района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3211" y="3571876"/>
            <a:ext cx="88267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Основные индикаторы достижения цели и показатели непосредственных результатов муниципальной программы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2" name="Диаграмма 11"/>
          <p:cNvGraphicFramePr/>
          <p:nvPr/>
        </p:nvGraphicFramePr>
        <p:xfrm>
          <a:off x="2143108" y="1500174"/>
          <a:ext cx="5143536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2714612" y="2643182"/>
            <a:ext cx="674672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2021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год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457,3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рублей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500430" y="2643182"/>
            <a:ext cx="674672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2022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год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434,5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рублей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286248" y="2643182"/>
            <a:ext cx="674672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2023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год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438,8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рублей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072066" y="2643182"/>
            <a:ext cx="674672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2024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год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436,1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рублей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142844" y="2571744"/>
          <a:ext cx="8858313" cy="4050061"/>
        </p:xfrm>
        <a:graphic>
          <a:graphicData uri="http://schemas.openxmlformats.org/drawingml/2006/table">
            <a:tbl>
              <a:tblPr/>
              <a:tblGrid>
                <a:gridCol w="4572032"/>
                <a:gridCol w="857256"/>
                <a:gridCol w="571504"/>
                <a:gridCol w="642942"/>
                <a:gridCol w="642942"/>
                <a:gridCol w="785818"/>
                <a:gridCol w="785819"/>
              </a:tblGrid>
              <a:tr h="53528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Исполнено за 2020 год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 2021 год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Прогноз на 2022 год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% к 2021 году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Прогноз на 2023 год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Прогноз на 2024 год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0206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>
                          <a:latin typeface="Times New Roman"/>
                        </a:rPr>
                        <a:t>Муниципальная программа Княгининского муниципального района Нижегородской области "Обеспечение  населения Княгининского муниципального района Нижегородской области качественными услугами в сфере жилищно-коммунального хозяйства и транспортного обслуживания" на 2020-2024 годы</a:t>
                      </a:r>
                    </a:p>
                  </a:txBody>
                  <a:tcPr marL="6298" marR="6298" marT="62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45 340,0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36 697,3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87 225,4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237,7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18 089,3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22 015,0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753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latin typeface="Times New Roman"/>
                        </a:rPr>
                        <a:t>Подпрограмма  «Развитие системы инженерной  инфраструктуры и жилищно-коммунального хозяйства Княгининского муниципального района Нижегородской области» на 2020-2024 годы</a:t>
                      </a:r>
                    </a:p>
                  </a:txBody>
                  <a:tcPr marL="6298" marR="6298" marT="62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30 554,9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22 553,0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5 647,3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25,0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4 000,0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4 000,0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788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Подпрограмма  «Развитие пассажирских перевозок в Княгининском муниципальном районе Нижегородской области» на 2020-2024 годы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7 793,8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4 264,9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3 794,9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89,0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3 673,9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3 673,9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937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latin typeface="Times New Roman"/>
                        </a:rPr>
                        <a:t>Подпрограмма "Формирование комфортной городской  среды и обустройство мест массового отдыха на территории  Княгининского муниципального района Нижегородской области " на 2020-2024 годы</a:t>
                      </a:r>
                    </a:p>
                  </a:txBody>
                  <a:tcPr marL="6298" marR="6298" marT="62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4 751,6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3 849,4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72 140,2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1874,1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6 109,0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6 463,9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8264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Times New Roman"/>
                        </a:rPr>
                        <a:t>Подпрограмма "Обращение с отходами и охрана окружающей среды на территории Княгининского муниципального района Нижегородской области" на 2020-2024 годы</a:t>
                      </a:r>
                    </a:p>
                  </a:txBody>
                  <a:tcPr marL="6298" marR="6298" marT="629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2 239,7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6 030,0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5 643,0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93,6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4 306,4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7 877,2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85720" y="1000108"/>
            <a:ext cx="864399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41338"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Цель муниципальной программы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 создание комфортной среды проживания и жизнедеятельности для населения Княгининского района.</a:t>
            </a:r>
          </a:p>
          <a:p>
            <a:pPr algn="just"/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14282" y="0"/>
            <a:ext cx="871543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муниципального района Нижегородской области </a:t>
            </a:r>
            <a:r>
              <a:rPr lang="ru-RU" sz="1600" b="1" dirty="0" smtClean="0">
                <a:latin typeface="Times New Roman"/>
              </a:rPr>
              <a:t>"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Обеспечение населения Княгининского муниципального района Нижегородской области качественными услугами в сфере жилищно-коммунального хозяйства и транспортного обслуживания</a:t>
            </a:r>
            <a:r>
              <a:rPr lang="ru-RU" sz="1600" b="1" dirty="0" smtClean="0">
                <a:latin typeface="Times New Roman"/>
              </a:rPr>
              <a:t>"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на 2020-2024 годы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85720" y="1428736"/>
            <a:ext cx="857256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41338"/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Муниципальный заказчик – координатор: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администрация Княгининского муниципального района Нижегородской области.</a:t>
            </a:r>
          </a:p>
          <a:p>
            <a:pPr indent="541338" algn="just"/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Представитель муниципального заказчика</a:t>
            </a:r>
            <a:r>
              <a:rPr lang="ru-RU" sz="1400" u="sng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управление инженерной инфраструктуры и общественной безопасности администрации Княгининского муниципального района</a:t>
            </a:r>
            <a:endParaRPr lang="ru-RU" sz="1400" b="1" u="sng" dirty="0" smtClean="0">
              <a:latin typeface="Times New Roman" pitchFamily="18" charset="0"/>
              <a:cs typeface="Times New Roman" pitchFamily="18" charset="0"/>
            </a:endParaRPr>
          </a:p>
          <a:p>
            <a:pPr indent="541338"/>
            <a:endParaRPr lang="ru-RU" sz="1400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57224" y="2285992"/>
            <a:ext cx="37240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Срок действия программы: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2020-2024 годы.</a:t>
            </a:r>
          </a:p>
          <a:p>
            <a:endParaRPr lang="ru-RU" sz="14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8215338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55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858148" y="2285992"/>
            <a:ext cx="11372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тыс. рублей</a:t>
            </a:r>
          </a:p>
          <a:p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90296" y="1421176"/>
          <a:ext cx="8997246" cy="4709757"/>
        </p:xfrm>
        <a:graphic>
          <a:graphicData uri="http://schemas.openxmlformats.org/drawingml/2006/table">
            <a:tbl>
              <a:tblPr/>
              <a:tblGrid>
                <a:gridCol w="5120481"/>
                <a:gridCol w="955823"/>
                <a:gridCol w="546185"/>
                <a:gridCol w="546185"/>
                <a:gridCol w="546185"/>
                <a:gridCol w="546185"/>
                <a:gridCol w="736202"/>
              </a:tblGrid>
              <a:tr h="487355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 индикатора</a:t>
                      </a:r>
                    </a:p>
                  </a:txBody>
                  <a:tcPr marL="35720" marR="35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 Ед.  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измерения</a:t>
                      </a:r>
                    </a:p>
                  </a:txBody>
                  <a:tcPr marL="35720" marR="35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Значение индикатора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35720" marR="35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436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2021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2022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2023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2024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67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35720" marR="35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35720" marR="35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448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Возмещение затрат между экономически обоснованным тарифом и стоимостью одного посещения бани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957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Количество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расселенных многоквартирных домов признанных аварийными и подлежащими сносу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341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Выполнение работ, связанных с осуществлением регулярных перевозок пассажиров и багажа автомобильным транспортом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41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Количество благоустроенных мест массового отдыха населения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957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Количество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приобретенных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контейнеров для раздельного накопления ТКО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29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188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957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Количество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контейнерных площадок обустроенных на территории района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13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105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152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921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Количество приобретенных контейнеров для накопления ТКО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13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105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152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735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Количество приобретенных бункеров для раздельного накопления ТКО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54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48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Овал 6"/>
          <p:cNvSpPr/>
          <p:nvPr/>
        </p:nvSpPr>
        <p:spPr>
          <a:xfrm>
            <a:off x="8143900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482381" y="6411817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56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14282" y="1000108"/>
            <a:ext cx="88267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Основные индикаторы достижения цели и показатели непосредственных результатов муниципальной программы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14282" y="0"/>
            <a:ext cx="871543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муниципального района Нижегородской области "Обеспечение населения Княгининского муниципального района Нижегородской области качественными услугами в сфере жилищно-коммунального хозяйства и транспортного обслуживания" на 2020-2024 годы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Овал 3"/>
          <p:cNvSpPr/>
          <p:nvPr/>
        </p:nvSpPr>
        <p:spPr>
          <a:xfrm>
            <a:off x="8501091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57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0897" name="Rectangle 1"/>
          <p:cNvSpPr>
            <a:spLocks noChangeArrowheads="1"/>
          </p:cNvSpPr>
          <p:nvPr/>
        </p:nvSpPr>
        <p:spPr bwMode="auto">
          <a:xfrm>
            <a:off x="285720" y="1214422"/>
            <a:ext cx="8639757" cy="4662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b="1" i="0" u="sng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Срок действия программы:</a:t>
            </a:r>
            <a:endParaRPr kumimoji="0" lang="ru-RU" altLang="zh-CN" b="0" i="0" u="sng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2020-2024 годы</a:t>
            </a:r>
            <a:endParaRPr kumimoji="0" lang="ru-RU" altLang="zh-CN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b="1" i="0" u="sng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Муниципальный заказчик-координатор программы</a:t>
            </a:r>
            <a:r>
              <a:rPr kumimoji="0" lang="ru-RU" altLang="zh-CN" b="0" i="0" u="sng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altLang="zh-CN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отдел культуры и молодежной политики администрации Княгининского  муниципального района.</a:t>
            </a:r>
            <a:endParaRPr kumimoji="0" lang="ru-RU" altLang="zh-CN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b="1" i="0" u="sng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Цель муниципальной программы</a:t>
            </a:r>
            <a:r>
              <a:rPr kumimoji="0" lang="ru-RU" altLang="zh-CN" b="0" i="0" u="sng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altLang="zh-CN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создание условий и возможностей для повышения роли культуры в воспитании и просвещении населения Княгининского муниципального района в его лучших традициях и достижениях; сохранение культурного наследия и единого культурно-информационного пространства; создание условий для наиболее полного и качественного развития молодежи и реализации ее потенциала в интересах Княгининского  муниципального района.</a:t>
            </a:r>
            <a:endParaRPr kumimoji="0" lang="ru-RU" altLang="zh-CN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b="1" i="0" u="sng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Целевая группа </a:t>
            </a:r>
            <a:r>
              <a:rPr kumimoji="0" lang="ru-RU" altLang="zh-CN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</a:t>
            </a:r>
            <a:r>
              <a:rPr kumimoji="0" lang="ru-RU" altLang="zh-CN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жители Княгининского муниципального района.</a:t>
            </a:r>
            <a:endParaRPr kumimoji="0" lang="ru-RU" altLang="zh-CN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57158" y="142852"/>
            <a:ext cx="850112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муниципального района Нижегородской области «Развитие культуры, молодежной политики и туризма Княгининского муниципального района Нижегородской области»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на 2020-2024 годы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1" name="Скругленный прямоугольник 10"/>
          <p:cNvSpPr/>
          <p:nvPr/>
        </p:nvSpPr>
        <p:spPr>
          <a:xfrm>
            <a:off x="214282" y="4286256"/>
            <a:ext cx="8715436" cy="235745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Овал 4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58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42976" y="928670"/>
            <a:ext cx="67447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Как меняются расходы на культуру и туризм в расчете на одного жителя района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42890" y="3743325"/>
            <a:ext cx="84296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Основные индикаторы достижения цели и показатели непосредственных результатов муниципальной программы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280383" y="4357693"/>
          <a:ext cx="8594308" cy="2278219"/>
        </p:xfrm>
        <a:graphic>
          <a:graphicData uri="http://schemas.openxmlformats.org/drawingml/2006/table">
            <a:tbl>
              <a:tblPr/>
              <a:tblGrid>
                <a:gridCol w="3901497"/>
                <a:gridCol w="867000"/>
                <a:gridCol w="794748"/>
                <a:gridCol w="794748"/>
                <a:gridCol w="791317"/>
                <a:gridCol w="722499"/>
                <a:gridCol w="722499"/>
              </a:tblGrid>
              <a:tr h="202983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   Наименование   индикатора   </a:t>
                      </a:r>
                    </a:p>
                  </a:txBody>
                  <a:tcPr marL="39329" marR="39329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   Ед.  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измерения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Значение индикатора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2069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2020 </a:t>
                      </a:r>
                      <a:r>
                        <a:rPr lang="ru-RU" sz="13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год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2021 </a:t>
                      </a:r>
                      <a:r>
                        <a:rPr lang="ru-RU" sz="13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год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2022 </a:t>
                      </a:r>
                      <a:r>
                        <a:rPr lang="ru-RU" sz="13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год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2023 </a:t>
                      </a:r>
                      <a:r>
                        <a:rPr lang="ru-RU" sz="13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год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2024 </a:t>
                      </a:r>
                      <a:r>
                        <a:rPr lang="ru-RU" sz="13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год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069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39329" marR="39329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3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4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5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6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7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8382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Увеличение количества культурно-массовых мероприятий</a:t>
                      </a:r>
                    </a:p>
                  </a:txBody>
                  <a:tcPr marL="47625" marR="4762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ед.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3880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3996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4116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4240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6240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0410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Повышение уровня удовлетворенности граждан  Княгининского муниципального района качеством предоставления муниципальных услуг</a:t>
                      </a:r>
                    </a:p>
                  </a:txBody>
                  <a:tcPr marL="47625" marR="4762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97,6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97,7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97,7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97,8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97,8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7573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Увеличение доли библиотек, подключенных к сети «Интернет», в общем количестве библиотек ЦБС Княгининского муниципального района</a:t>
                      </a:r>
                    </a:p>
                  </a:txBody>
                  <a:tcPr marL="47625" marR="4762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73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86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93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66,7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16" name="Прямоугольник 15"/>
          <p:cNvSpPr/>
          <p:nvPr/>
        </p:nvSpPr>
        <p:spPr>
          <a:xfrm>
            <a:off x="357158" y="0"/>
            <a:ext cx="850112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муниципального района Нижегородской области "Развитие культуры, молодежной политики и туризма Княгининского муниципального района Нижегородской области" на 2020-2024 годы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215206" y="1214422"/>
            <a:ext cx="11603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Тыс.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8" name="Диаграмма 17"/>
          <p:cNvGraphicFramePr>
            <a:graphicFrameLocks/>
          </p:cNvGraphicFramePr>
          <p:nvPr/>
        </p:nvGraphicFramePr>
        <p:xfrm>
          <a:off x="1643042" y="1285860"/>
          <a:ext cx="6143668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TextBox 18"/>
          <p:cNvSpPr txBox="1"/>
          <p:nvPr/>
        </p:nvSpPr>
        <p:spPr>
          <a:xfrm>
            <a:off x="3214678" y="1500174"/>
            <a:ext cx="6848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58733,5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857620" y="2500306"/>
            <a:ext cx="6848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64489,7</a:t>
            </a:r>
            <a:endParaRPr lang="ru-RU" sz="12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500562" y="2571744"/>
            <a:ext cx="6848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58733,5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143504" y="2643182"/>
            <a:ext cx="6848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58733,5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Овал 4"/>
          <p:cNvSpPr/>
          <p:nvPr/>
        </p:nvSpPr>
        <p:spPr>
          <a:xfrm>
            <a:off x="8358214" y="6548459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715140" y="6492875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59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14282" y="1142984"/>
            <a:ext cx="8715436" cy="550072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376208" y="1142984"/>
          <a:ext cx="8358245" cy="770308"/>
        </p:xfrm>
        <a:graphic>
          <a:graphicData uri="http://schemas.openxmlformats.org/drawingml/2006/table">
            <a:tbl>
              <a:tblPr/>
              <a:tblGrid>
                <a:gridCol w="3739215"/>
                <a:gridCol w="879816"/>
                <a:gridCol w="733179"/>
                <a:gridCol w="733179"/>
                <a:gridCol w="806497"/>
                <a:gridCol w="733179"/>
                <a:gridCol w="733180"/>
              </a:tblGrid>
              <a:tr h="314632">
                <a:tc row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   </a:t>
                      </a:r>
                      <a:r>
                        <a:rPr lang="ru-RU" sz="1300" dirty="0" smtClean="0">
                          <a:latin typeface="Times New Roman"/>
                          <a:ea typeface="Times New Roman"/>
                        </a:rPr>
                        <a:t>                       Наименование   </a:t>
                      </a: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индикатора   </a:t>
                      </a:r>
                    </a:p>
                  </a:txBody>
                  <a:tcPr marL="39329" marR="39329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   Ед.  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измерения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Значение индикатора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639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Times New Roman"/>
                        </a:rPr>
                        <a:t>2020 </a:t>
                      </a: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год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Times New Roman"/>
                        </a:rPr>
                        <a:t>2021 </a:t>
                      </a: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год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Times New Roman"/>
                        </a:rPr>
                        <a:t>2022 </a:t>
                      </a: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год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Times New Roman"/>
                        </a:rPr>
                        <a:t>2023 </a:t>
                      </a: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год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Times New Roman"/>
                        </a:rPr>
                        <a:t>2024 </a:t>
                      </a: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год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736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39329" marR="39329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Times New Roman"/>
                        </a:rPr>
                        <a:t>3</a:t>
                      </a:r>
                      <a:endParaRPr lang="ru-RU" sz="1300" dirty="0">
                        <a:latin typeface="Times New Roman"/>
                        <a:ea typeface="Times New Roman"/>
                      </a:endParaRP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Times New Roman"/>
                        </a:rPr>
                        <a:t>4</a:t>
                      </a:r>
                      <a:endParaRPr lang="ru-RU" sz="1300" dirty="0">
                        <a:latin typeface="Times New Roman"/>
                        <a:ea typeface="Times New Roman"/>
                      </a:endParaRP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5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6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Times New Roman"/>
                        </a:rPr>
                        <a:t>7</a:t>
                      </a:r>
                      <a:endParaRPr lang="ru-RU" sz="1300" dirty="0">
                        <a:latin typeface="Times New Roman"/>
                        <a:ea typeface="Times New Roman"/>
                      </a:endParaRP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364639" y="1926771"/>
          <a:ext cx="8429686" cy="4319714"/>
        </p:xfrm>
        <a:graphic>
          <a:graphicData uri="http://schemas.openxmlformats.org/drawingml/2006/table">
            <a:tbl>
              <a:tblPr/>
              <a:tblGrid>
                <a:gridCol w="3759686"/>
                <a:gridCol w="868460"/>
                <a:gridCol w="731740"/>
                <a:gridCol w="733425"/>
                <a:gridCol w="815327"/>
                <a:gridCol w="727113"/>
                <a:gridCol w="793935"/>
              </a:tblGrid>
              <a:tr h="50678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350" dirty="0">
                          <a:latin typeface="Times New Roman"/>
                          <a:ea typeface="Times New Roman"/>
                          <a:cs typeface="Times New Roman"/>
                        </a:rPr>
                        <a:t>Увеличение посещаемости музея, посещений на 1 жителя в год</a:t>
                      </a:r>
                    </a:p>
                  </a:txBody>
                  <a:tcPr marL="47625" marR="4762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чел.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0,26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0,29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0,29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0,30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0,30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8855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350" dirty="0">
                          <a:latin typeface="Times New Roman"/>
                          <a:ea typeface="Times New Roman"/>
                          <a:cs typeface="Times New Roman"/>
                        </a:rPr>
                        <a:t>Увеличение количества </a:t>
                      </a:r>
                      <a:r>
                        <a:rPr lang="ru-RU" sz="1350" dirty="0" err="1">
                          <a:latin typeface="Times New Roman"/>
                          <a:ea typeface="Times New Roman"/>
                          <a:cs typeface="Times New Roman"/>
                        </a:rPr>
                        <a:t>фильмовыдач</a:t>
                      </a:r>
                      <a:endParaRPr lang="ru-RU" sz="13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565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566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566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567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567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1836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350" dirty="0">
                          <a:latin typeface="Times New Roman"/>
                          <a:ea typeface="Times New Roman"/>
                          <a:cs typeface="Times New Roman"/>
                        </a:rPr>
                        <a:t>Увеличение  доли детей, привлекаемых к участию в творческих мероприятиях,  в общем числе детей ДМШ</a:t>
                      </a:r>
                    </a:p>
                  </a:txBody>
                  <a:tcPr marL="47625" marR="4762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35,5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37,7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38,0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38,2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38,2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320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350" dirty="0">
                          <a:latin typeface="Times New Roman"/>
                          <a:ea typeface="Times New Roman"/>
                          <a:cs typeface="Times New Roman"/>
                        </a:rPr>
                        <a:t>Увеличение количества туристических маршрутов</a:t>
                      </a:r>
                    </a:p>
                  </a:txBody>
                  <a:tcPr marL="47625" marR="4762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11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1836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350" dirty="0">
                          <a:latin typeface="Times New Roman"/>
                          <a:ea typeface="Times New Roman"/>
                          <a:cs typeface="Times New Roman"/>
                        </a:rPr>
                        <a:t>Доля молодых людей, участвующих в деятельности молодежных общественных объединений</a:t>
                      </a:r>
                    </a:p>
                  </a:txBody>
                  <a:tcPr marL="47625" marR="4762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68,5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69,0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69,5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70,0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70,5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7890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350" dirty="0">
                          <a:latin typeface="Times New Roman"/>
                          <a:ea typeface="Times New Roman"/>
                          <a:cs typeface="Times New Roman"/>
                        </a:rPr>
                        <a:t>Финансовое обеспечение деятельности учреждений культуры</a:t>
                      </a:r>
                    </a:p>
                  </a:txBody>
                  <a:tcPr marL="47625" marR="4762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7890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350" dirty="0">
                          <a:latin typeface="Times New Roman"/>
                          <a:ea typeface="Times New Roman"/>
                          <a:cs typeface="Times New Roman"/>
                        </a:rPr>
                        <a:t>Хозяйственное обеспечение деятельности учреждений культуры</a:t>
                      </a:r>
                    </a:p>
                  </a:txBody>
                  <a:tcPr marL="47625" marR="4762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1836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350" dirty="0">
                          <a:latin typeface="Times New Roman"/>
                          <a:ea typeface="Times New Roman"/>
                          <a:cs typeface="Times New Roman"/>
                        </a:rPr>
                        <a:t>Обеспечение выполнения муниципального задания учреждениями, подведомственными отделу культуры и молодежной политики</a:t>
                      </a:r>
                    </a:p>
                  </a:txBody>
                  <a:tcPr marL="47625" marR="4762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428596" y="142852"/>
            <a:ext cx="850112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муниципального района Нижегородской области "Развитие культуры, молодежной политики и туризма Княгининского муниципального района Нижегородской области"  на 2020-2024 годы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42844" y="1000108"/>
          <a:ext cx="8858312" cy="5288129"/>
        </p:xfrm>
        <a:graphic>
          <a:graphicData uri="http://schemas.openxmlformats.org/drawingml/2006/table">
            <a:tbl>
              <a:tblPr/>
              <a:tblGrid>
                <a:gridCol w="3745076"/>
                <a:gridCol w="978552"/>
                <a:gridCol w="860763"/>
                <a:gridCol w="821501"/>
                <a:gridCol w="579882"/>
                <a:gridCol w="906066"/>
                <a:gridCol w="966472"/>
              </a:tblGrid>
              <a:tr h="85303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6237" marR="6237" marT="62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Исполнено за 2020 год</a:t>
                      </a:r>
                    </a:p>
                  </a:txBody>
                  <a:tcPr marL="6237" marR="6237" marT="62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 2021 год</a:t>
                      </a:r>
                    </a:p>
                  </a:txBody>
                  <a:tcPr marL="6237" marR="6237" marT="62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Прогноз на 2022 год</a:t>
                      </a:r>
                    </a:p>
                  </a:txBody>
                  <a:tcPr marL="6237" marR="6237" marT="62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% к 2021 году</a:t>
                      </a:r>
                    </a:p>
                  </a:txBody>
                  <a:tcPr marL="6237" marR="6237" marT="62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Прогноз на 2023 год</a:t>
                      </a:r>
                    </a:p>
                  </a:txBody>
                  <a:tcPr marL="6237" marR="6237" marT="62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Прогноз на 2024 год</a:t>
                      </a:r>
                    </a:p>
                  </a:txBody>
                  <a:tcPr marL="6237" marR="6237" marT="62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61548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>
                          <a:latin typeface="Times New Roman"/>
                        </a:rPr>
                        <a:t>Муниципальная программа Княгининского муниципального района Нижегородской области "Развитие культуры, молодежной политики и туризма Княгининского муниципального района Нижегородской области" на 2020-2024 годы</a:t>
                      </a:r>
                    </a:p>
                  </a:txBody>
                  <a:tcPr marL="6237" marR="6237" marT="623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45 340,0</a:t>
                      </a:r>
                    </a:p>
                  </a:txBody>
                  <a:tcPr marL="6237" marR="6237" marT="62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179 784,3</a:t>
                      </a:r>
                    </a:p>
                  </a:txBody>
                  <a:tcPr marL="6237" marR="6237" marT="62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64 489,7</a:t>
                      </a:r>
                    </a:p>
                  </a:txBody>
                  <a:tcPr marL="6237" marR="6237" marT="62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35,9</a:t>
                      </a:r>
                    </a:p>
                  </a:txBody>
                  <a:tcPr marL="6237" marR="6237" marT="62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58 733,5</a:t>
                      </a:r>
                    </a:p>
                  </a:txBody>
                  <a:tcPr marL="6237" marR="6237" marT="62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58 733,5</a:t>
                      </a:r>
                    </a:p>
                  </a:txBody>
                  <a:tcPr marL="6237" marR="6237" marT="62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117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latin typeface="Times New Roman"/>
                        </a:rPr>
                        <a:t>Подпрограмма "Наследие"</a:t>
                      </a:r>
                    </a:p>
                  </a:txBody>
                  <a:tcPr marL="6237" marR="6237" marT="62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30 554,9</a:t>
                      </a:r>
                    </a:p>
                  </a:txBody>
                  <a:tcPr marL="6237" marR="6237" marT="62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158 425,5</a:t>
                      </a:r>
                    </a:p>
                  </a:txBody>
                  <a:tcPr marL="6237" marR="6237" marT="62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37 659,3</a:t>
                      </a:r>
                    </a:p>
                  </a:txBody>
                  <a:tcPr marL="6237" marR="6237" marT="62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23,8</a:t>
                      </a:r>
                    </a:p>
                  </a:txBody>
                  <a:tcPr marL="6237" marR="6237" marT="62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37 267,8</a:t>
                      </a:r>
                    </a:p>
                  </a:txBody>
                  <a:tcPr marL="6237" marR="6237" marT="62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37 267,8</a:t>
                      </a:r>
                    </a:p>
                  </a:txBody>
                  <a:tcPr marL="6237" marR="6237" marT="62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171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latin typeface="Times New Roman"/>
                        </a:rPr>
                        <a:t>Подпрограмма "Развитие дополнительного музыкального образования детей"</a:t>
                      </a:r>
                    </a:p>
                  </a:txBody>
                  <a:tcPr marL="6237" marR="6237" marT="62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7 793,8</a:t>
                      </a:r>
                    </a:p>
                  </a:txBody>
                  <a:tcPr marL="6237" marR="6237" marT="62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6 137,0</a:t>
                      </a:r>
                    </a:p>
                  </a:txBody>
                  <a:tcPr marL="6237" marR="6237" marT="62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10 760,5</a:t>
                      </a:r>
                    </a:p>
                  </a:txBody>
                  <a:tcPr marL="6237" marR="6237" marT="62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175,3</a:t>
                      </a:r>
                    </a:p>
                  </a:txBody>
                  <a:tcPr marL="6237" marR="6237" marT="62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5 387,9</a:t>
                      </a:r>
                    </a:p>
                  </a:txBody>
                  <a:tcPr marL="6237" marR="6237" marT="62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5 387,9</a:t>
                      </a:r>
                    </a:p>
                  </a:txBody>
                  <a:tcPr marL="6237" marR="6237" marT="62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206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latin typeface="Times New Roman"/>
                        </a:rPr>
                        <a:t>Подпрограмма "Развитие внутреннего культурно-познавательного туризма"</a:t>
                      </a:r>
                    </a:p>
                  </a:txBody>
                  <a:tcPr marL="6237" marR="6237" marT="62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4 751,6</a:t>
                      </a:r>
                    </a:p>
                  </a:txBody>
                  <a:tcPr marL="6237" marR="6237" marT="62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26,0</a:t>
                      </a:r>
                    </a:p>
                  </a:txBody>
                  <a:tcPr marL="6237" marR="6237" marT="62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18,1</a:t>
                      </a:r>
                    </a:p>
                  </a:txBody>
                  <a:tcPr marL="6237" marR="6237" marT="62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69,6</a:t>
                      </a:r>
                    </a:p>
                  </a:txBody>
                  <a:tcPr marL="6237" marR="6237" marT="62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26,0</a:t>
                      </a:r>
                    </a:p>
                  </a:txBody>
                  <a:tcPr marL="6237" marR="6237" marT="62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26,0</a:t>
                      </a:r>
                    </a:p>
                  </a:txBody>
                  <a:tcPr marL="6237" marR="6237" marT="62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121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latin typeface="Times New Roman"/>
                        </a:rPr>
                        <a:t>Подпрограмма "Развитие молодежной политики"</a:t>
                      </a:r>
                    </a:p>
                  </a:txBody>
                  <a:tcPr marL="6237" marR="6237" marT="62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2 239,7</a:t>
                      </a:r>
                    </a:p>
                  </a:txBody>
                  <a:tcPr marL="6237" marR="6237" marT="62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109,8</a:t>
                      </a:r>
                    </a:p>
                  </a:txBody>
                  <a:tcPr marL="6237" marR="6237" marT="62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109,8</a:t>
                      </a:r>
                    </a:p>
                  </a:txBody>
                  <a:tcPr marL="6237" marR="6237" marT="62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100,0</a:t>
                      </a:r>
                    </a:p>
                  </a:txBody>
                  <a:tcPr marL="6237" marR="6237" marT="62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109,8</a:t>
                      </a:r>
                    </a:p>
                  </a:txBody>
                  <a:tcPr marL="6237" marR="6237" marT="62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109,8</a:t>
                      </a:r>
                    </a:p>
                  </a:txBody>
                  <a:tcPr marL="6237" marR="6237" marT="62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3855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400" b="0" i="0" u="none" strike="noStrike">
                          <a:latin typeface="Times New Roman"/>
                        </a:rPr>
                        <a:t>Подпрограмма "Финансовое и хозяйственное обеспечение деятельности учреждений культуры Княгининского муниципального района"</a:t>
                      </a:r>
                    </a:p>
                  </a:txBody>
                  <a:tcPr marL="6237" marR="6237" marT="623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6237" marR="6237" marT="62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13 926,8</a:t>
                      </a:r>
                    </a:p>
                  </a:txBody>
                  <a:tcPr marL="6237" marR="6237" marT="62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14 717,3</a:t>
                      </a:r>
                    </a:p>
                  </a:txBody>
                  <a:tcPr marL="6237" marR="6237" marT="62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105,7</a:t>
                      </a:r>
                    </a:p>
                  </a:txBody>
                  <a:tcPr marL="6237" marR="6237" marT="62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14 717,3</a:t>
                      </a:r>
                    </a:p>
                  </a:txBody>
                  <a:tcPr marL="6237" marR="6237" marT="62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14 717,3</a:t>
                      </a:r>
                    </a:p>
                  </a:txBody>
                  <a:tcPr marL="6237" marR="6237" marT="62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178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latin typeface="Times New Roman"/>
                        </a:rPr>
                        <a:t>Подпрограмма "Обеспечение реализации муниципальной программы"</a:t>
                      </a:r>
                    </a:p>
                  </a:txBody>
                  <a:tcPr marL="6237" marR="6237" marT="62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6237" marR="6237" marT="62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1 159,2</a:t>
                      </a:r>
                    </a:p>
                  </a:txBody>
                  <a:tcPr marL="6237" marR="6237" marT="62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1 224,7</a:t>
                      </a:r>
                    </a:p>
                  </a:txBody>
                  <a:tcPr marL="6237" marR="6237" marT="62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105,7</a:t>
                      </a:r>
                    </a:p>
                  </a:txBody>
                  <a:tcPr marL="6237" marR="6237" marT="62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1 224,7</a:t>
                      </a:r>
                    </a:p>
                  </a:txBody>
                  <a:tcPr marL="6237" marR="6237" marT="62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1 224,7</a:t>
                      </a:r>
                    </a:p>
                  </a:txBody>
                  <a:tcPr marL="6237" marR="6237" marT="62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Овал 3"/>
          <p:cNvSpPr/>
          <p:nvPr/>
        </p:nvSpPr>
        <p:spPr>
          <a:xfrm>
            <a:off x="8358214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60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57158" y="0"/>
            <a:ext cx="850112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муниципального района Нижегородской области </a:t>
            </a:r>
            <a:r>
              <a:rPr lang="ru-RU" sz="1600" dirty="0" smtClean="0">
                <a:latin typeface="Times New Roman"/>
              </a:rPr>
              <a:t>"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Развитие культуры, молодежной политики и туризма Княгининского муниципального района Нижегородской области" на 2020-2024 годы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858148" y="714356"/>
            <a:ext cx="11372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тыс.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2" name="Стрелка вниз 11"/>
          <p:cNvSpPr/>
          <p:nvPr/>
        </p:nvSpPr>
        <p:spPr>
          <a:xfrm>
            <a:off x="1500166" y="3714752"/>
            <a:ext cx="428628" cy="357190"/>
          </a:xfrm>
          <a:prstGeom prst="downArrow">
            <a:avLst/>
          </a:prstGeom>
          <a:gradFill>
            <a:gsLst>
              <a:gs pos="0">
                <a:schemeClr val="tx2">
                  <a:lumMod val="60000"/>
                  <a:lumOff val="4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428597" y="4071942"/>
            <a:ext cx="2857520" cy="189282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рамках программы поселениям Княгининского муниципального района будут предоставляться межбюджетные трансферты на выполнение собственных и передаваемых полномочий в сумме: </a:t>
            </a:r>
          </a:p>
          <a:p>
            <a:pPr algn="ctr"/>
            <a:r>
              <a:rPr lang="ru-RU" sz="1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2022 год – 60,8 млн.рублей.</a:t>
            </a:r>
          </a:p>
          <a:p>
            <a:pPr algn="ctr"/>
            <a:r>
              <a:rPr lang="ru-RU" sz="1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2023 год – 56,2 млн.рублей.</a:t>
            </a:r>
          </a:p>
          <a:p>
            <a:pPr algn="ctr"/>
            <a:r>
              <a:rPr lang="ru-RU" sz="1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2024 год – 54,3 млн.рублей.</a:t>
            </a:r>
          </a:p>
        </p:txBody>
      </p:sp>
      <p:sp>
        <p:nvSpPr>
          <p:cNvPr id="14" name="Стрелка вниз 13"/>
          <p:cNvSpPr/>
          <p:nvPr/>
        </p:nvSpPr>
        <p:spPr>
          <a:xfrm>
            <a:off x="7072330" y="3714752"/>
            <a:ext cx="428628" cy="357190"/>
          </a:xfrm>
          <a:prstGeom prst="downArrow">
            <a:avLst/>
          </a:prstGeom>
          <a:gradFill>
            <a:gsLst>
              <a:gs pos="0">
                <a:schemeClr val="tx2">
                  <a:lumMod val="60000"/>
                  <a:lumOff val="4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5929323" y="4071942"/>
            <a:ext cx="2928958" cy="149271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Предоставление субсидии на выполнение муниципального задания по оказанию муниципальных услуг: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МАУ «Княгининский РИЦ» в сумме: 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2022 год – 4,0 млн.рублей.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2023 год – 4,0 млн.рублей.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2024 год – 4,0 млн.рублей.</a:t>
            </a:r>
          </a:p>
        </p:txBody>
      </p:sp>
      <p:sp>
        <p:nvSpPr>
          <p:cNvPr id="6" name="Овал 5"/>
          <p:cNvSpPr/>
          <p:nvPr/>
        </p:nvSpPr>
        <p:spPr>
          <a:xfrm>
            <a:off x="8358214" y="6429396"/>
            <a:ext cx="571504" cy="214314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61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142976" y="0"/>
            <a:ext cx="707236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Муниципальные программы общего характера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428596" y="571480"/>
            <a:ext cx="2714644" cy="3214710"/>
          </a:xfrm>
          <a:prstGeom prst="roundRect">
            <a:avLst/>
          </a:prstGeom>
          <a:gradFill>
            <a:gsLst>
              <a:gs pos="0">
                <a:srgbClr val="66A0F6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3214678" y="571480"/>
            <a:ext cx="2714644" cy="3214710"/>
          </a:xfrm>
          <a:prstGeom prst="roundRect">
            <a:avLst/>
          </a:prstGeom>
          <a:gradFill>
            <a:gsLst>
              <a:gs pos="0">
                <a:srgbClr val="66A0F6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6000760" y="571480"/>
            <a:ext cx="2714644" cy="3214710"/>
          </a:xfrm>
          <a:prstGeom prst="roundRect">
            <a:avLst/>
          </a:prstGeom>
          <a:gradFill>
            <a:gsLst>
              <a:gs pos="0">
                <a:srgbClr val="66A0F6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Двойная стрелка влево/вправо 20"/>
          <p:cNvSpPr/>
          <p:nvPr/>
        </p:nvSpPr>
        <p:spPr>
          <a:xfrm>
            <a:off x="571472" y="3214686"/>
            <a:ext cx="8017491" cy="482206"/>
          </a:xfrm>
          <a:prstGeom prst="leftRightArrow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2" name="TextBox 21"/>
          <p:cNvSpPr txBox="1"/>
          <p:nvPr/>
        </p:nvSpPr>
        <p:spPr>
          <a:xfrm>
            <a:off x="357158" y="1285860"/>
            <a:ext cx="278605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«Управление муниципальными финансами Княгининского муниципального района» на 2020-2024 годы:   </a:t>
            </a:r>
          </a:p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2022 год – 79,1 млн.рублей</a:t>
            </a:r>
          </a:p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2023 год – 73,1 млн.рублей</a:t>
            </a:r>
          </a:p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 год – 79,6 млн.рублей</a:t>
            </a: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143240" y="1285860"/>
            <a:ext cx="278608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«Управление муниципальной собственностью Княгининского муниципального района Нижегородской области» на 2020-2024 годы:</a:t>
            </a:r>
          </a:p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2022 год –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,2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млн.рублей</a:t>
            </a:r>
          </a:p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2023 год – 0,2 млн.рублей</a:t>
            </a:r>
          </a:p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 год – 0,2 млн.рублей</a:t>
            </a:r>
            <a:endParaRPr lang="ru-RU" sz="1400" dirty="0" smtClean="0"/>
          </a:p>
          <a:p>
            <a:pPr algn="ctr"/>
            <a:endParaRPr lang="ru-RU" sz="1400" dirty="0"/>
          </a:p>
        </p:txBody>
      </p:sp>
      <p:sp>
        <p:nvSpPr>
          <p:cNvPr id="24" name="TextBox 23"/>
          <p:cNvSpPr txBox="1"/>
          <p:nvPr/>
        </p:nvSpPr>
        <p:spPr>
          <a:xfrm>
            <a:off x="6000760" y="1285860"/>
            <a:ext cx="264320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«Информационное общество Княгининского муниципального района Нижегородской области» на 2020-2024 годы:</a:t>
            </a:r>
          </a:p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2022 год –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32,2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млн.рублей</a:t>
            </a:r>
          </a:p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2023 год – 29,0 млн.рублей</a:t>
            </a:r>
          </a:p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 год – 29,1 млн.рублей</a:t>
            </a:r>
          </a:p>
          <a:p>
            <a:pPr algn="ctr"/>
            <a:endParaRPr lang="ru-RU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3500430" y="3286124"/>
            <a:ext cx="30718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Общего характера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214283" y="1357299"/>
            <a:ext cx="8715436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sz="1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Срок действия программы:</a:t>
            </a:r>
            <a:endParaRPr kumimoji="0" lang="ru-RU" altLang="zh-CN" sz="1400" b="0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2020-2024 годы</a:t>
            </a:r>
            <a:endParaRPr kumimoji="0" lang="ru-RU" altLang="zh-CN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sz="1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Муниципальный заказчик-координатор программы</a:t>
            </a:r>
            <a:r>
              <a:rPr kumimoji="0" lang="ru-RU" altLang="zh-CN" sz="1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altLang="zh-CN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отдел физической культуры и спорта администрации Княгининского муниципального района Нижегородской области.</a:t>
            </a:r>
          </a:p>
          <a:p>
            <a:pPr algn="just"/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Цель:</a:t>
            </a:r>
            <a:r>
              <a:rPr lang="ru-RU" sz="1400" u="sng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Создание условий для развития физической культуры и спорта в Княгининском </a:t>
            </a:r>
            <a:r>
              <a:rPr lang="ru-RU" altLang="zh-CN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муниципальном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районе, повышение конкурентоспособности Княгининского спорта на соревнованиях всех уровней.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zh-CN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428596" y="142852"/>
            <a:ext cx="82867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муниципального района Нижегородской области "Развитие физической культуры и  спорта Княгининского муниципального района Нижегородской области" на 2020-2024 годы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42844" y="3303616"/>
          <a:ext cx="8858311" cy="3318257"/>
        </p:xfrm>
        <a:graphic>
          <a:graphicData uri="http://schemas.openxmlformats.org/drawingml/2006/table">
            <a:tbl>
              <a:tblPr/>
              <a:tblGrid>
                <a:gridCol w="3791615"/>
                <a:gridCol w="990713"/>
                <a:gridCol w="761380"/>
                <a:gridCol w="831709"/>
                <a:gridCol w="587088"/>
                <a:gridCol w="917326"/>
                <a:gridCol w="978480"/>
              </a:tblGrid>
              <a:tr h="77793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Исполнено за 2020 год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 2021 год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Прогноз на 2022 год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% к 2021 году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Прогноз на 2023 год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Прогноз на 2024 год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3252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>
                          <a:latin typeface="Times New Roman"/>
                        </a:rPr>
                        <a:t>Муниципальная программа Княгининского муниципального района Нижегородской области «Развитие физической культуры и спорта Княгининского муниципального района Нижегородской области» на 2020-2024 годы </a:t>
                      </a:r>
                    </a:p>
                  </a:txBody>
                  <a:tcPr marL="6315" marR="6315" marT="63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23 641,5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31 291,7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25 246,7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80,7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24 259,7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21 046,7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793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latin typeface="Times New Roman"/>
                        </a:rPr>
                        <a:t>Подпрограмма "Развитие физической культуры и массового спорта, развитие спорта высших достижений"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22 492,0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30 145,0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24 019,7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79,7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23 032,7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19 819,7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591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latin typeface="Times New Roman"/>
                        </a:rPr>
                        <a:t>Подпрограмма "Обеспечение реализации муниципальной программы"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1 149,5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1 146,7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1 227,0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107,0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1 227,0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1 227,0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Овал 3"/>
          <p:cNvSpPr/>
          <p:nvPr/>
        </p:nvSpPr>
        <p:spPr>
          <a:xfrm>
            <a:off x="8440384" y="6540146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62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786710" y="3000372"/>
            <a:ext cx="11372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тыс.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Овал 3"/>
          <p:cNvSpPr/>
          <p:nvPr/>
        </p:nvSpPr>
        <p:spPr>
          <a:xfrm>
            <a:off x="8501091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63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8" name="Таблица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6055512"/>
              </p:ext>
            </p:extLst>
          </p:nvPr>
        </p:nvGraphicFramePr>
        <p:xfrm>
          <a:off x="357158" y="1214422"/>
          <a:ext cx="8462176" cy="2076995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3617867"/>
                <a:gridCol w="767192"/>
                <a:gridCol w="770493"/>
                <a:gridCol w="842865"/>
                <a:gridCol w="778029"/>
                <a:gridCol w="842865"/>
                <a:gridCol w="842865"/>
              </a:tblGrid>
              <a:tr h="234754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Индикаторы достижения цели  муниципальной программы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Ед.  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измерения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Значение индикатора 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</a:tr>
              <a:tr h="66562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 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 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2022 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2023 год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2024 год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</a:tr>
              <a:tr h="4246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Занимающиеся в ДЮСШ, МБУ «Княгининская СШ» общая численность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%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3,8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3,9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4,0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4,1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4,1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</a:tr>
              <a:tr h="6752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Количество спортивно-массовых мероприятий, спортивных соревнований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единиц</a:t>
                      </a:r>
                      <a:endParaRPr lang="ru-RU" sz="140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135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136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137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138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138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1142976" y="3857628"/>
            <a:ext cx="7215239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Как изменяются расходы на физическую культуру и спорт в расчете на одного жителя района, рублей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785918" y="5143512"/>
            <a:ext cx="1000132" cy="714380"/>
          </a:xfrm>
          <a:prstGeom prst="roundRect">
            <a:avLst/>
          </a:prstGeom>
          <a:gradFill flip="none" rotWithShape="1">
            <a:gsLst>
              <a:gs pos="0">
                <a:schemeClr val="lt1">
                  <a:shade val="30000"/>
                  <a:satMod val="115000"/>
                </a:schemeClr>
              </a:gs>
              <a:gs pos="50000">
                <a:schemeClr val="lt1">
                  <a:shade val="67500"/>
                  <a:satMod val="115000"/>
                </a:schemeClr>
              </a:gs>
              <a:gs pos="100000">
                <a:schemeClr val="lt1"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2020 год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2128,5</a:t>
            </a:r>
            <a:endParaRPr lang="ru-RU" sz="1600" dirty="0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071802" y="5143512"/>
            <a:ext cx="1000132" cy="714380"/>
          </a:xfrm>
          <a:prstGeom prst="roundRect">
            <a:avLst/>
          </a:prstGeom>
          <a:gradFill flip="none" rotWithShape="1">
            <a:gsLst>
              <a:gs pos="0">
                <a:schemeClr val="lt1">
                  <a:shade val="30000"/>
                  <a:satMod val="115000"/>
                </a:schemeClr>
              </a:gs>
              <a:gs pos="50000">
                <a:schemeClr val="lt1">
                  <a:shade val="67500"/>
                  <a:satMod val="115000"/>
                </a:schemeClr>
              </a:gs>
              <a:gs pos="100000">
                <a:schemeClr val="lt1"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2021 год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2817,3</a:t>
            </a:r>
            <a:endParaRPr lang="ru-RU" sz="1600" dirty="0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4357686" y="5143512"/>
            <a:ext cx="1000132" cy="714380"/>
          </a:xfrm>
          <a:prstGeom prst="roundRect">
            <a:avLst/>
          </a:prstGeom>
          <a:gradFill flip="none" rotWithShape="1">
            <a:gsLst>
              <a:gs pos="0">
                <a:schemeClr val="lt1">
                  <a:shade val="30000"/>
                  <a:satMod val="115000"/>
                </a:schemeClr>
              </a:gs>
              <a:gs pos="50000">
                <a:schemeClr val="lt1">
                  <a:shade val="67500"/>
                  <a:satMod val="115000"/>
                </a:schemeClr>
              </a:gs>
              <a:gs pos="100000">
                <a:schemeClr val="lt1"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2022 год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2273,0</a:t>
            </a:r>
            <a:endParaRPr lang="ru-RU" sz="1600" dirty="0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643570" y="5143512"/>
            <a:ext cx="1000132" cy="714380"/>
          </a:xfrm>
          <a:prstGeom prst="roundRect">
            <a:avLst/>
          </a:prstGeom>
          <a:gradFill flip="none" rotWithShape="1">
            <a:gsLst>
              <a:gs pos="0">
                <a:schemeClr val="lt1">
                  <a:shade val="30000"/>
                  <a:satMod val="115000"/>
                </a:schemeClr>
              </a:gs>
              <a:gs pos="50000">
                <a:schemeClr val="lt1">
                  <a:shade val="67500"/>
                  <a:satMod val="115000"/>
                </a:schemeClr>
              </a:gs>
              <a:gs pos="100000">
                <a:schemeClr val="lt1"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2023 год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2184,2</a:t>
            </a:r>
            <a:endParaRPr lang="ru-RU" sz="1600" dirty="0"/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6929454" y="5143512"/>
            <a:ext cx="1000132" cy="714380"/>
          </a:xfrm>
          <a:prstGeom prst="roundRect">
            <a:avLst/>
          </a:prstGeom>
          <a:gradFill flip="none" rotWithShape="1">
            <a:gsLst>
              <a:gs pos="0">
                <a:schemeClr val="lt1">
                  <a:shade val="30000"/>
                  <a:satMod val="115000"/>
                </a:schemeClr>
              </a:gs>
              <a:gs pos="50000">
                <a:schemeClr val="lt1">
                  <a:shade val="67500"/>
                  <a:satMod val="115000"/>
                </a:schemeClr>
              </a:gs>
              <a:gs pos="100000">
                <a:schemeClr val="lt1"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2024 год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1894,9</a:t>
            </a:r>
            <a:endParaRPr lang="ru-RU" sz="16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214282" y="142852"/>
            <a:ext cx="8715436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7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муниципального района Нижегородской области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sz="1700" b="1" dirty="0" smtClean="0">
                <a:latin typeface="Times New Roman" pitchFamily="18" charset="0"/>
                <a:cs typeface="Times New Roman" pitchFamily="18" charset="0"/>
              </a:rPr>
              <a:t>Развитие физической культуры и  спорта Княгининского муниципального района Нижегородской области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sz="1700" b="1" dirty="0" smtClean="0">
                <a:latin typeface="Times New Roman" pitchFamily="18" charset="0"/>
                <a:cs typeface="Times New Roman" pitchFamily="18" charset="0"/>
              </a:rPr>
              <a:t> на 2020-2024 годы</a:t>
            </a:r>
            <a:endParaRPr lang="ru-RU" sz="17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386065" y="2175014"/>
            <a:ext cx="43577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Срок действия программы: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2020-2024 годы.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7158" y="1071546"/>
            <a:ext cx="878684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500" b="1" u="sng" dirty="0" smtClean="0">
                <a:latin typeface="Times New Roman" pitchFamily="18" charset="0"/>
                <a:cs typeface="Times New Roman" pitchFamily="18" charset="0"/>
              </a:rPr>
              <a:t>Цель</a:t>
            </a:r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algn="just"/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-развитие производственно-финансовой деятельности организаций агропромышленного комплекса;</a:t>
            </a:r>
          </a:p>
          <a:p>
            <a:pPr algn="just"/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-обеспечение продовольственной независимости Княгининского  муниципального района.</a:t>
            </a:r>
          </a:p>
          <a:p>
            <a:pPr algn="just"/>
            <a:endParaRPr lang="ru-RU" sz="15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7158" y="1714488"/>
            <a:ext cx="54292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Муниципальный заказчик-координатор Программы: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66815" y="1957717"/>
            <a:ext cx="78581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Управление сельского хозяйства и природопользования Княгининского муниципального района</a:t>
            </a:r>
            <a:endParaRPr lang="ru-RU" sz="14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28596" y="142852"/>
            <a:ext cx="835824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района Нижегородской области "Развитие агропромышленного комплекса Княгининского муниципального района Нижегородской области" на 2020-2024 годы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142844" y="2500306"/>
          <a:ext cx="8858312" cy="4071966"/>
        </p:xfrm>
        <a:graphic>
          <a:graphicData uri="http://schemas.openxmlformats.org/drawingml/2006/table">
            <a:tbl>
              <a:tblPr/>
              <a:tblGrid>
                <a:gridCol w="3782475"/>
                <a:gridCol w="988324"/>
                <a:gridCol w="780898"/>
                <a:gridCol w="829704"/>
                <a:gridCol w="585673"/>
                <a:gridCol w="915115"/>
                <a:gridCol w="976123"/>
              </a:tblGrid>
              <a:tr h="6567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Исполнено за 2020 год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 2021 год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Прогноз на 2022 год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% к 2021 году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Прогноз на 2023 год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Прогноз на 2024 год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8991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>
                          <a:latin typeface="Times New Roman"/>
                        </a:rPr>
                        <a:t>Муниципальная программа Княгининского муниципального района Нижегородской области "Развитие агропромышленного комплекса Княгининского муниципального района Нижегородской области" на 2020-2024 годы</a:t>
                      </a:r>
                    </a:p>
                  </a:txBody>
                  <a:tcPr marL="6298" marR="6298" marT="62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latin typeface="Times New Roman"/>
                        </a:rPr>
                        <a:t>16 639,9</a:t>
                      </a:r>
                      <a:endParaRPr lang="ru-RU" sz="1200" b="1" i="0" u="none" strike="noStrike" dirty="0">
                        <a:latin typeface="Times New Roman"/>
                      </a:endParaRP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40 743,9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42 526,4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104,4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42 703,4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43 239,2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585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latin typeface="Times New Roman"/>
                        </a:rPr>
                        <a:t>Подпрограмма  "Развитие сельского хозяйства, пищевой и перерабатывающей промышленности Княгининского муниципального района Нижегородской области" до 2024 года</a:t>
                      </a:r>
                    </a:p>
                  </a:txBody>
                  <a:tcPr marL="6298" marR="6298" marT="62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11 766,7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35 834,2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37 733,9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105,3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37 965,0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38 608,9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404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Подпрограмма "Эпизоотическое благополучие Княгининского муниципального района Нижегородской области до 2024 года"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177,7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166,7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305,0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183,0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305,0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305,0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905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Подпрограмма "Обеспечение реализации муниципальной программы"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4 695,5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4 593,0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4 487,5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97,7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4 433,4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4 325,3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335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latin typeface="Times New Roman"/>
                        </a:rPr>
                        <a:t>Подпрограмма "Борьба со злостным сорняком борщевик Сосновского"</a:t>
                      </a:r>
                    </a:p>
                  </a:txBody>
                  <a:tcPr marL="6298" marR="6298" marT="62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150,0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0,0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0,0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7858148" y="2214554"/>
            <a:ext cx="11372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тыс.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8501091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64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85720" y="285728"/>
            <a:ext cx="86439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муниципального района Нижегородской области "Развитие агропромышленного комплекса Княгининского муниципального района Нижегородской области" на 2020-2024 годы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28794" y="1357298"/>
            <a:ext cx="53773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Как меняются расходы в расчете на 1 жителя района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500299" y="2000240"/>
            <a:ext cx="714380" cy="112407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2021 год</a:t>
            </a:r>
          </a:p>
          <a:p>
            <a:pPr algn="ctr"/>
            <a:r>
              <a:rPr lang="ru-RU" sz="1200" b="1" dirty="0" smtClean="0">
                <a:latin typeface="Times New Roman"/>
              </a:rPr>
              <a:t>3 668,3</a:t>
            </a:r>
            <a:r>
              <a:rPr lang="ru-RU" sz="1200" b="1" dirty="0" smtClean="0"/>
              <a:t> </a:t>
            </a:r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рублей</a:t>
            </a:r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571868" y="1928801"/>
            <a:ext cx="714380" cy="121444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2022 год</a:t>
            </a:r>
          </a:p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3 828,8 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рубля</a:t>
            </a:r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643438" y="2071678"/>
            <a:ext cx="714380" cy="104860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2023 год</a:t>
            </a:r>
          </a:p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3 844,7 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рублей</a:t>
            </a:r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5643570" y="2071679"/>
            <a:ext cx="714380" cy="104076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2024 год</a:t>
            </a:r>
          </a:p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3 892,9 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рублей</a:t>
            </a:r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/>
        </p:nvGraphicFramePr>
        <p:xfrm>
          <a:off x="214282" y="3357562"/>
          <a:ext cx="8715436" cy="3055826"/>
        </p:xfrm>
        <a:graphic>
          <a:graphicData uri="http://schemas.openxmlformats.org/drawingml/2006/table">
            <a:tbl>
              <a:tblPr/>
              <a:tblGrid>
                <a:gridCol w="4357718"/>
                <a:gridCol w="1000132"/>
                <a:gridCol w="928694"/>
                <a:gridCol w="857256"/>
                <a:gridCol w="785818"/>
                <a:gridCol w="785818"/>
              </a:tblGrid>
              <a:tr h="142876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 индикатора</a:t>
                      </a: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Значение 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индикатора 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195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2020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2021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2022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2023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2024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319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Индекс производства продукции сельского хозяйства в хозяйствах всех категорий (в сопоставимых ценах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),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% к предыдущему году</a:t>
                      </a: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100,6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100,8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100,4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100,5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100,5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830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Индекс физического объема инвестиций в основной капитал сельского 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хозяйства,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% к предыдущему году</a:t>
                      </a: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101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100,5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100,5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102,8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101,8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72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Объем инвестиций в основной капитал сельского 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хозяйства,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млрд. руб.</a:t>
                      </a: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106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106,5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107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112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09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Уровень рентабельности сельскохозяйственных 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организаций,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200" dirty="0">
                        <a:solidFill>
                          <a:schemeClr val="tx1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14,5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18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18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72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Среднемесячная номинальная заработная плата в сельском 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хозяйстве, руб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25100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26100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28000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30000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35000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72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Валовая продукция сельского хозяйства во всех категориях хозяйств 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,тыс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 руб.</a:t>
                      </a: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905 464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940 000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977 735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1 018 500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1 062 462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Овал 3"/>
          <p:cNvSpPr/>
          <p:nvPr/>
        </p:nvSpPr>
        <p:spPr>
          <a:xfrm>
            <a:off x="8286776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606130" y="6414402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65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707229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21" name="Овал 20"/>
          <p:cNvSpPr/>
          <p:nvPr/>
        </p:nvSpPr>
        <p:spPr>
          <a:xfrm>
            <a:off x="8429652" y="6750843"/>
            <a:ext cx="571504" cy="214314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66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85720" y="142852"/>
            <a:ext cx="85725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Сколько средств в бюджетах поселений распределено в рамках муниципальных программ на 2022 год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57158" y="1000108"/>
            <a:ext cx="8572560" cy="714380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 муниципальных программы поселений </a:t>
            </a:r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Княгининского муниципального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района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162,7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 руб.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57158" y="1928802"/>
            <a:ext cx="3500462" cy="1357322"/>
          </a:xfrm>
          <a:prstGeom prst="roundRect">
            <a:avLst/>
          </a:prstGeom>
          <a:gradFill flip="none" rotWithShape="1">
            <a:gsLst>
              <a:gs pos="0">
                <a:schemeClr val="accent3">
                  <a:tint val="50000"/>
                  <a:satMod val="300000"/>
                </a:schemeClr>
              </a:gs>
              <a:gs pos="35000">
                <a:schemeClr val="accent3">
                  <a:tint val="37000"/>
                  <a:satMod val="30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Социальная поддержка граждан города Княгинино Княгининского района Нижегородской области на 2020-2024 годы </a:t>
            </a:r>
          </a:p>
          <a:p>
            <a:pPr lvl="0" algn="ctr"/>
            <a:r>
              <a:rPr lang="ru-RU" sz="1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0,5 млн.рублей</a:t>
            </a:r>
            <a:endParaRPr lang="ru-RU" sz="1300" b="1" dirty="0">
              <a:solidFill>
                <a:schemeClr val="tx1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85720" y="4286256"/>
            <a:ext cx="2428892" cy="1571636"/>
          </a:xfrm>
          <a:prstGeom prst="roundRect">
            <a:avLst/>
          </a:prstGeom>
          <a:gradFill flip="none" rotWithShape="1">
            <a:gsLst>
              <a:gs pos="0">
                <a:schemeClr val="accent3">
                  <a:tint val="50000"/>
                  <a:satMod val="300000"/>
                </a:schemeClr>
              </a:gs>
              <a:gs pos="35000">
                <a:schemeClr val="accent3">
                  <a:tint val="37000"/>
                  <a:satMod val="30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Развитие благоустройства территорий поселений Княгининского муниципального района– </a:t>
            </a:r>
            <a:r>
              <a:rPr lang="ru-RU" sz="1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17,1</a:t>
            </a:r>
            <a:r>
              <a:rPr lang="ru-RU" sz="1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 рублей</a:t>
            </a:r>
            <a:endParaRPr lang="ru-RU" sz="1300" b="1" dirty="0">
              <a:solidFill>
                <a:schemeClr val="tx1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6643702" y="4286256"/>
            <a:ext cx="2286016" cy="1571636"/>
          </a:xfrm>
          <a:prstGeom prst="roundRect">
            <a:avLst/>
          </a:prstGeom>
          <a:gradFill flip="none" rotWithShape="1">
            <a:gsLst>
              <a:gs pos="0">
                <a:schemeClr val="accent3">
                  <a:tint val="50000"/>
                  <a:satMod val="300000"/>
                </a:schemeClr>
              </a:gs>
              <a:gs pos="35000">
                <a:schemeClr val="accent3">
                  <a:tint val="37000"/>
                  <a:satMod val="30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Обеспечение безопасности жизни населения поселений Княгининского муниципального района – </a:t>
            </a:r>
            <a:r>
              <a:rPr lang="ru-RU" sz="1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26,9 млн. рублей</a:t>
            </a:r>
            <a:endParaRPr lang="ru-RU" sz="1300" b="1" dirty="0">
              <a:solidFill>
                <a:schemeClr val="tx1"/>
              </a:solidFill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3071802" y="3929066"/>
            <a:ext cx="3214710" cy="2214578"/>
          </a:xfrm>
          <a:prstGeom prst="ellipse">
            <a:avLst/>
          </a:prstGeom>
          <a:gradFill flip="none" rotWithShape="1">
            <a:gsLst>
              <a:gs pos="0">
                <a:schemeClr val="accent3">
                  <a:tint val="50000"/>
                  <a:satMod val="300000"/>
                </a:schemeClr>
              </a:gs>
              <a:gs pos="35000">
                <a:schemeClr val="accent3">
                  <a:tint val="37000"/>
                  <a:satMod val="30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Развитие физической культуры и спорта на территории города Княгинино Княгининского района Нижегородской области на 2020-2024 годы  (предоставление субсидии МАУ "ФОК Молодежный")</a:t>
            </a:r>
          </a:p>
          <a:p>
            <a:pPr lvl="0" algn="ctr"/>
            <a:r>
              <a:rPr lang="ru-RU" sz="1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38,9 млн.рублей</a:t>
            </a:r>
            <a:endParaRPr lang="ru-RU" sz="13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5429256" y="1928802"/>
            <a:ext cx="3500462" cy="1357322"/>
          </a:xfrm>
          <a:prstGeom prst="roundRect">
            <a:avLst/>
          </a:prstGeom>
          <a:gradFill flip="none" rotWithShape="1">
            <a:gsLst>
              <a:gs pos="0">
                <a:schemeClr val="accent3">
                  <a:tint val="50000"/>
                  <a:satMod val="300000"/>
                </a:schemeClr>
              </a:gs>
              <a:gs pos="35000">
                <a:schemeClr val="accent3">
                  <a:tint val="37000"/>
                  <a:satMod val="30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Формирование современной городской среды на территории  города Княгинино Княгининского района Нижегородской области на 2018-2024 годы</a:t>
            </a:r>
          </a:p>
          <a:p>
            <a:pPr lvl="0" algn="ctr"/>
            <a:r>
              <a:rPr lang="ru-RU" sz="1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</a:t>
            </a:r>
            <a:r>
              <a:rPr lang="ru-RU" sz="1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79,0 </a:t>
            </a:r>
            <a:r>
              <a:rPr lang="ru-RU" sz="1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млн.рублей</a:t>
            </a:r>
            <a:endParaRPr lang="ru-RU" sz="1300" b="1" dirty="0">
              <a:solidFill>
                <a:schemeClr val="tx1"/>
              </a:solidFill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785786" y="6286520"/>
            <a:ext cx="7858180" cy="428628"/>
          </a:xfrm>
          <a:prstGeom prst="roundRect">
            <a:avLst/>
          </a:prstGeom>
          <a:gradFill flip="none" rotWithShape="1">
            <a:gsLst>
              <a:gs pos="0">
                <a:schemeClr val="accent3">
                  <a:tint val="50000"/>
                  <a:satMod val="300000"/>
                </a:schemeClr>
              </a:gs>
              <a:gs pos="35000">
                <a:schemeClr val="accent3">
                  <a:tint val="37000"/>
                  <a:satMod val="30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Борьба с борщевиком Сосновского на территории муниципального образования – </a:t>
            </a:r>
            <a:r>
              <a:rPr lang="ru-RU" sz="1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0,2</a:t>
            </a:r>
            <a:r>
              <a:rPr lang="ru-RU" sz="1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 рублей</a:t>
            </a:r>
            <a:endParaRPr lang="ru-RU" sz="1300" b="1" dirty="0">
              <a:solidFill>
                <a:schemeClr val="tx1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714348" y="3429000"/>
            <a:ext cx="7858180" cy="428628"/>
          </a:xfrm>
          <a:prstGeom prst="roundRect">
            <a:avLst/>
          </a:prstGeom>
          <a:gradFill flip="none" rotWithShape="1">
            <a:gsLst>
              <a:gs pos="0">
                <a:schemeClr val="accent3">
                  <a:tint val="50000"/>
                  <a:satMod val="300000"/>
                </a:schemeClr>
              </a:gs>
              <a:gs pos="35000">
                <a:schemeClr val="accent3">
                  <a:tint val="37000"/>
                  <a:satMod val="30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Энергосбережение и повышение энергетической эффективности на территории поселений Княгининского муниципального района– </a:t>
            </a:r>
            <a:r>
              <a:rPr lang="ru-RU" sz="1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0,1</a:t>
            </a:r>
            <a:r>
              <a:rPr lang="ru-RU" sz="1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 рублей</a:t>
            </a:r>
            <a:endParaRPr lang="ru-RU" sz="13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4" name="Овал 23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67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Стрелка вправо 20"/>
          <p:cNvSpPr/>
          <p:nvPr/>
        </p:nvSpPr>
        <p:spPr>
          <a:xfrm>
            <a:off x="4071934" y="1857364"/>
            <a:ext cx="978408" cy="714380"/>
          </a:xfrm>
          <a:prstGeom prst="rightArrow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2" name="Схема 21"/>
          <p:cNvGraphicFramePr/>
          <p:nvPr/>
        </p:nvGraphicFramePr>
        <p:xfrm>
          <a:off x="5143504" y="1571612"/>
          <a:ext cx="3214712" cy="11430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5" name="Овал 24"/>
          <p:cNvSpPr/>
          <p:nvPr/>
        </p:nvSpPr>
        <p:spPr>
          <a:xfrm>
            <a:off x="1500166" y="3357562"/>
            <a:ext cx="6215106" cy="2571768"/>
          </a:xfrm>
          <a:prstGeom prst="ellipse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5400000" scaled="1"/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Расходы бюджета на содержание и ремонт автомобильных дорог в 2022 году предусмотрены в сумме 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10 725,7 тыс. руб.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857224" y="428604"/>
            <a:ext cx="78581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Как формируются и используются средства дорожного фонда поселений Княгининского муниципального района</a:t>
            </a:r>
          </a:p>
        </p:txBody>
      </p:sp>
      <p:grpSp>
        <p:nvGrpSpPr>
          <p:cNvPr id="10" name="Группа 9"/>
          <p:cNvGrpSpPr/>
          <p:nvPr/>
        </p:nvGrpSpPr>
        <p:grpSpPr>
          <a:xfrm>
            <a:off x="714348" y="1571612"/>
            <a:ext cx="3214712" cy="1141891"/>
            <a:chOff x="0" y="0"/>
            <a:chExt cx="3214712" cy="1141891"/>
          </a:xfrm>
          <a:scene3d>
            <a:camera prst="orthographicFront"/>
            <a:lightRig rig="flat" dir="t"/>
          </a:scene3d>
        </p:grpSpPr>
        <p:sp>
          <p:nvSpPr>
            <p:cNvPr id="11" name="Скругленный прямоугольник 10"/>
            <p:cNvSpPr/>
            <p:nvPr/>
          </p:nvSpPr>
          <p:spPr>
            <a:xfrm>
              <a:off x="0" y="0"/>
              <a:ext cx="3214712" cy="1141891"/>
            </a:xfrm>
            <a:prstGeom prst="roundRect">
              <a:avLst/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4">
                <a:hueOff val="0"/>
                <a:satOff val="0"/>
                <a:lumOff val="0"/>
                <a:alphaOff val="0"/>
              </a:schemeClr>
            </a:fillRef>
            <a:effectRef idx="1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12" name="Скругленный прямоугольник 4"/>
            <p:cNvSpPr/>
            <p:nvPr/>
          </p:nvSpPr>
          <p:spPr>
            <a:xfrm>
              <a:off x="55743" y="55743"/>
              <a:ext cx="3103226" cy="103040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>
                <a:lnSpc>
                  <a:spcPct val="300000"/>
                </a:lnSpc>
              </a:pPr>
              <a:r>
                <a:rPr lang="ru-RU" b="1" dirty="0" smtClean="0">
                  <a:latin typeface="Times New Roman" pitchFamily="18" charset="0"/>
                  <a:cs typeface="Times New Roman" pitchFamily="18" charset="0"/>
                </a:rPr>
                <a:t>Акцизы на нефтепродукты</a:t>
              </a:r>
            </a:p>
            <a:p>
              <a:pPr lvl="0" algn="l" defTabSz="8001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600" b="1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17" name="Диаграмма 16"/>
          <p:cNvGraphicFramePr>
            <a:graphicFrameLocks/>
          </p:cNvGraphicFramePr>
          <p:nvPr/>
        </p:nvGraphicFramePr>
        <p:xfrm>
          <a:off x="5072066" y="2643182"/>
          <a:ext cx="4071934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Схема 9"/>
          <p:cNvGraphicFramePr/>
          <p:nvPr/>
        </p:nvGraphicFramePr>
        <p:xfrm>
          <a:off x="2643174" y="1785926"/>
          <a:ext cx="2357454" cy="11430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1" name="Схема 10"/>
          <p:cNvGraphicFramePr/>
          <p:nvPr/>
        </p:nvGraphicFramePr>
        <p:xfrm>
          <a:off x="428596" y="4071942"/>
          <a:ext cx="2143140" cy="10001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357158" y="1071546"/>
            <a:ext cx="42148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Структура финансовой помощи 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в 2022 году, тыс. рублей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786451" y="1214425"/>
            <a:ext cx="3214712" cy="830997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Собственные доходы  бюджетов поселений в 2022 году в расчете на 1 жителя (рублей)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68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643042" y="142852"/>
            <a:ext cx="57160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Финансовая помощь бюджетам поселений на исполнение собственных полномочий</a:t>
            </a:r>
          </a:p>
          <a:p>
            <a:pPr algn="ctr"/>
            <a:endParaRPr lang="ru-RU" sz="2000" dirty="0">
              <a:solidFill>
                <a:srgbClr val="FF0000"/>
              </a:solidFill>
            </a:endParaRPr>
          </a:p>
        </p:txBody>
      </p:sp>
      <p:graphicFrame>
        <p:nvGraphicFramePr>
          <p:cNvPr id="21" name="Диаграмма 20"/>
          <p:cNvGraphicFramePr>
            <a:graphicFrameLocks/>
          </p:cNvGraphicFramePr>
          <p:nvPr/>
        </p:nvGraphicFramePr>
        <p:xfrm>
          <a:off x="0" y="1857364"/>
          <a:ext cx="2857488" cy="21431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sp>
        <p:nvSpPr>
          <p:cNvPr id="20" name="TextBox 1"/>
          <p:cNvSpPr txBox="1"/>
          <p:nvPr/>
        </p:nvSpPr>
        <p:spPr>
          <a:xfrm>
            <a:off x="1643042" y="2500306"/>
            <a:ext cx="742952" cy="285732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25 256,0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1"/>
          <p:cNvSpPr txBox="1"/>
          <p:nvPr/>
        </p:nvSpPr>
        <p:spPr>
          <a:xfrm>
            <a:off x="857224" y="3357562"/>
            <a:ext cx="742952" cy="285732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35 155,4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"/>
          <p:cNvSpPr txBox="1"/>
          <p:nvPr/>
        </p:nvSpPr>
        <p:spPr>
          <a:xfrm>
            <a:off x="7858148" y="2643182"/>
            <a:ext cx="742944" cy="314327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9 288,1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1"/>
          <p:cNvSpPr txBox="1"/>
          <p:nvPr/>
        </p:nvSpPr>
        <p:spPr>
          <a:xfrm>
            <a:off x="6215074" y="3714752"/>
            <a:ext cx="742944" cy="314327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3 849,0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00034" y="1214422"/>
            <a:ext cx="8143925" cy="1000132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Муниципальный долг – долговые обязательства бюджета, выраженные в валюте Российской Федерации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28596" y="2857496"/>
            <a:ext cx="8215363" cy="1214446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Муниципальный долг Княгининского муниципального района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равен 0,00 рублей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28596" y="4714884"/>
            <a:ext cx="8286808" cy="1071570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Источником покрытия дефицита районного бюджета в 2022 году являются остатки средств на начало года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8358215" y="6500834"/>
            <a:ext cx="642943" cy="214314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69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57158" y="142852"/>
            <a:ext cx="85725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spc="50" dirty="0" smtClean="0">
                <a:ln w="12700" cmpd="sng">
                  <a:noFill/>
                  <a:prstDash val="solid"/>
                </a:ln>
                <a:latin typeface="Times New Roman" pitchFamily="18" charset="0"/>
                <a:cs typeface="Times New Roman" pitchFamily="18" charset="0"/>
              </a:rPr>
              <a:t>Муниципальный долг Княгининского </a:t>
            </a:r>
          </a:p>
          <a:p>
            <a:pPr algn="ctr"/>
            <a:r>
              <a:rPr lang="ru-RU" sz="2400" b="1" spc="50" dirty="0" smtClean="0">
                <a:ln w="12700" cmpd="sng">
                  <a:noFill/>
                  <a:prstDash val="solid"/>
                </a:ln>
                <a:latin typeface="Times New Roman" pitchFamily="18" charset="0"/>
                <a:cs typeface="Times New Roman" pitchFamily="18" charset="0"/>
              </a:rPr>
              <a:t>муниципального района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214281" y="571480"/>
            <a:ext cx="892971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Разработчиком презентации «Бюджет для граждан» является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финансовое управление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администрации    </a:t>
            </a:r>
          </a:p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Княгининского муниципального района Нижегородской области</a:t>
            </a:r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338203355"/>
              </p:ext>
            </p:extLst>
          </p:nvPr>
        </p:nvGraphicFramePr>
        <p:xfrm>
          <a:off x="214282" y="4015220"/>
          <a:ext cx="8750207" cy="263271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613921"/>
                <a:gridCol w="5136286"/>
              </a:tblGrid>
              <a:tr h="365760">
                <a:tc gridSpan="2"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Контактная</a:t>
                      </a:r>
                      <a:r>
                        <a:rPr 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информация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262466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Начальник финансового управления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Ильичева Наталья Александровна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43418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Адрес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606340, Нижегородская обл</a:t>
                      </a:r>
                      <a:r>
                        <a:rPr lang="ru-RU" sz="1400" smtClean="0">
                          <a:latin typeface="Times New Roman" pitchFamily="18" charset="0"/>
                          <a:cs typeface="Times New Roman" pitchFamily="18" charset="0"/>
                        </a:rPr>
                        <a:t>.,</a:t>
                      </a:r>
                      <a:r>
                        <a:rPr lang="ru-RU" sz="1400" baseline="0" smtClean="0">
                          <a:latin typeface="Times New Roman" pitchFamily="18" charset="0"/>
                          <a:cs typeface="Times New Roman" pitchFamily="18" charset="0"/>
                        </a:rPr>
                        <a:t>  г.  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Княгинино, ул. Свободы, д.45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52932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Телефон, факс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(83166) 4-12-81, (83166) 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4-10-51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7676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Адрес электронной почты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Kng_fin@mts-nn.ru</a:t>
                      </a:r>
                    </a:p>
                  </a:txBody>
                  <a:tcPr/>
                </a:tc>
              </a:tr>
              <a:tr h="257712">
                <a:tc>
                  <a:txBody>
                    <a:bodyPr/>
                    <a:lstStyle/>
                    <a:p>
                      <a:r>
                        <a:rPr lang="ru-RU" sz="1400" smtClean="0">
                          <a:latin typeface="Times New Roman" pitchFamily="18" charset="0"/>
                          <a:cs typeface="Times New Roman" pitchFamily="18" charset="0"/>
                        </a:rPr>
                        <a:t>Информационный ресурс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http://admknyaginino.ru/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4295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Режим работы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smtClean="0">
                          <a:latin typeface="Times New Roman" pitchFamily="18" charset="0"/>
                          <a:cs typeface="Times New Roman" pitchFamily="18" charset="0"/>
                        </a:rPr>
                        <a:t>Понедельник-</a:t>
                      </a:r>
                      <a:r>
                        <a:rPr lang="ru-RU" sz="1400" baseline="0" smtClean="0">
                          <a:latin typeface="Times New Roman" pitchFamily="18" charset="0"/>
                          <a:cs typeface="Times New Roman" pitchFamily="18" charset="0"/>
                        </a:rPr>
                        <a:t> пятница </a:t>
                      </a:r>
                      <a:r>
                        <a:rPr lang="ru-RU" sz="1400" smtClean="0">
                          <a:latin typeface="Times New Roman" pitchFamily="18" charset="0"/>
                          <a:cs typeface="Times New Roman" pitchFamily="18" charset="0"/>
                        </a:rPr>
                        <a:t>с 8-00 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до 17-00,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 перерыв на обед с 12-00 до 13-00</a:t>
                      </a:r>
                    </a:p>
                    <a:p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Выходные дни – суббота,  воскресенье.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Овал 8"/>
          <p:cNvSpPr/>
          <p:nvPr/>
        </p:nvSpPr>
        <p:spPr>
          <a:xfrm>
            <a:off x="8215339" y="6450227"/>
            <a:ext cx="571504" cy="264921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215338" y="6429396"/>
            <a:ext cx="471463" cy="287356"/>
          </a:xfrm>
        </p:spPr>
        <p:txBody>
          <a:bodyPr/>
          <a:lstStyle/>
          <a:p>
            <a:fld id="{961F6A53-3CAA-4B6E-8049-A0505713C5E0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70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9" name="Picture 5" descr="C:\Users\1\Desktop\1111\карта княгинино 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868" y="1142985"/>
            <a:ext cx="5357851" cy="2857520"/>
          </a:xfrm>
          <a:prstGeom prst="rect">
            <a:avLst/>
          </a:prstGeom>
          <a:noFill/>
        </p:spPr>
      </p:pic>
      <p:pic>
        <p:nvPicPr>
          <p:cNvPr id="5122" name="Picture 2" descr="C:\Users\1\Desktop\1111\администрация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7" y="1571612"/>
            <a:ext cx="3155311" cy="2286016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14" name="Прямоугольник 13"/>
          <p:cNvSpPr/>
          <p:nvPr/>
        </p:nvSpPr>
        <p:spPr>
          <a:xfrm>
            <a:off x="2285984" y="142852"/>
            <a:ext cx="50179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ФИНАНСОВОМ УПРАВЛЕНИИ</a:t>
            </a:r>
          </a:p>
        </p:txBody>
      </p:sp>
    </p:spTree>
    <p:extLst>
      <p:ext uri="{BB962C8B-B14F-4D97-AF65-F5344CB8AC3E}">
        <p14:creationId xmlns:p14="http://schemas.microsoft.com/office/powerpoint/2010/main" xmlns="" val="4267220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Овал 5"/>
          <p:cNvSpPr/>
          <p:nvPr/>
        </p:nvSpPr>
        <p:spPr>
          <a:xfrm>
            <a:off x="8286776" y="6429396"/>
            <a:ext cx="571504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71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0" y="1643063"/>
            <a:ext cx="9001156" cy="4373562"/>
          </a:xfrm>
          <a:ln>
            <a:noFill/>
          </a:ln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Администрация Княгининского района</a:t>
            </a:r>
          </a:p>
          <a:p>
            <a:pPr algn="just"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http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//admknyaginino.ru</a:t>
            </a:r>
            <a:endPara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2.  Интернет портал государственных и муниципальных услуг Нижегородской области</a:t>
            </a:r>
          </a:p>
          <a:p>
            <a:pPr algn="just"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http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//gu.nnov.ru/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marL="173038" indent="-173038" algn="just"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3. Официальный сайт Нижегородской области для размещения информации о размещении государственных и муниципальных заказов</a:t>
            </a:r>
          </a:p>
          <a:p>
            <a:pPr algn="just">
              <a:buNone/>
            </a:pP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http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//www.goszakaz.nnov.ru/index.html</a:t>
            </a:r>
          </a:p>
          <a:p>
            <a:pPr algn="just"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4. Официальный сайт для размещения информации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 государственных и муниципальных учреждениях </a:t>
            </a:r>
          </a:p>
          <a:p>
            <a:pPr algn="just"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http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//bus.gov.ru/public/home.html</a:t>
            </a:r>
            <a:endParaRPr lang="ru-RU" sz="2000" b="1" u="sng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71472" y="285728"/>
            <a:ext cx="800105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Открытые муниципальные информационные ресурсы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27234</TotalTime>
  <Words>9775</Words>
  <Application>Microsoft Office PowerPoint</Application>
  <PresentationFormat>Экран (4:3)</PresentationFormat>
  <Paragraphs>2969</Paragraphs>
  <Slides>71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71</vt:i4>
      </vt:variant>
    </vt:vector>
  </HeadingPairs>
  <TitlesOfParts>
    <vt:vector size="7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Консолидированный бюджет  Княгининского муниципального района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  <vt:lpstr>Слайд 57</vt:lpstr>
      <vt:lpstr>Слайд 58</vt:lpstr>
      <vt:lpstr>Слайд 59</vt:lpstr>
      <vt:lpstr>Слайд 60</vt:lpstr>
      <vt:lpstr>Слайд 61</vt:lpstr>
      <vt:lpstr>Слайд 62</vt:lpstr>
      <vt:lpstr>Слайд 63</vt:lpstr>
      <vt:lpstr>Слайд 64</vt:lpstr>
      <vt:lpstr>Слайд 65</vt:lpstr>
      <vt:lpstr>Слайд 66</vt:lpstr>
      <vt:lpstr>Слайд 67</vt:lpstr>
      <vt:lpstr>Слайд 68</vt:lpstr>
      <vt:lpstr>Слайд 69</vt:lpstr>
      <vt:lpstr>Слайд 70</vt:lpstr>
      <vt:lpstr>Слайд 71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Лариса Михайловна</dc:creator>
  <cp:lastModifiedBy>1</cp:lastModifiedBy>
  <cp:revision>3079</cp:revision>
  <cp:lastPrinted>2021-04-05T08:52:14Z</cp:lastPrinted>
  <dcterms:created xsi:type="dcterms:W3CDTF">2013-11-18T11:27:07Z</dcterms:created>
  <dcterms:modified xsi:type="dcterms:W3CDTF">2022-03-21T11:59:46Z</dcterms:modified>
</cp:coreProperties>
</file>