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colors8.xml" ContentType="application/vnd.openxmlformats-officedocument.drawingml.diagramColors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rawings/drawing7.xml" ContentType="application/vnd.openxmlformats-officedocument.drawingml.chartshape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charts/chart30.xml" ContentType="application/vnd.openxmlformats-officedocument.drawingml.char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rawings/drawing6.xml" ContentType="application/vnd.openxmlformats-officedocument.drawingml.chartshapes+xml"/>
  <Override PartName="/ppt/slides/slide29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3"/>
  </p:notesMasterIdLst>
  <p:handoutMasterIdLst>
    <p:handoutMasterId r:id="rId74"/>
  </p:handoutMasterIdLst>
  <p:sldIdLst>
    <p:sldId id="385" r:id="rId2"/>
    <p:sldId id="258" r:id="rId3"/>
    <p:sldId id="259" r:id="rId4"/>
    <p:sldId id="260" r:id="rId5"/>
    <p:sldId id="399" r:id="rId6"/>
    <p:sldId id="398" r:id="rId7"/>
    <p:sldId id="386" r:id="rId8"/>
    <p:sldId id="389" r:id="rId9"/>
    <p:sldId id="390" r:id="rId10"/>
    <p:sldId id="400" r:id="rId11"/>
    <p:sldId id="360" r:id="rId12"/>
    <p:sldId id="308" r:id="rId13"/>
    <p:sldId id="302" r:id="rId14"/>
    <p:sldId id="401" r:id="rId15"/>
    <p:sldId id="317" r:id="rId16"/>
    <p:sldId id="335" r:id="rId17"/>
    <p:sldId id="336" r:id="rId18"/>
    <p:sldId id="267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396" r:id="rId28"/>
    <p:sldId id="368" r:id="rId29"/>
    <p:sldId id="411" r:id="rId30"/>
    <p:sldId id="369" r:id="rId31"/>
    <p:sldId id="371" r:id="rId32"/>
    <p:sldId id="372" r:id="rId33"/>
    <p:sldId id="373" r:id="rId34"/>
    <p:sldId id="412" r:id="rId35"/>
    <p:sldId id="413" r:id="rId36"/>
    <p:sldId id="414" r:id="rId37"/>
    <p:sldId id="310" r:id="rId38"/>
    <p:sldId id="394" r:id="rId39"/>
    <p:sldId id="342" r:id="rId40"/>
    <p:sldId id="343" r:id="rId41"/>
    <p:sldId id="322" r:id="rId42"/>
    <p:sldId id="345" r:id="rId43"/>
    <p:sldId id="344" r:id="rId44"/>
    <p:sldId id="282" r:id="rId45"/>
    <p:sldId id="346" r:id="rId46"/>
    <p:sldId id="405" r:id="rId47"/>
    <p:sldId id="406" r:id="rId48"/>
    <p:sldId id="374" r:id="rId49"/>
    <p:sldId id="375" r:id="rId50"/>
    <p:sldId id="376" r:id="rId51"/>
    <p:sldId id="349" r:id="rId52"/>
    <p:sldId id="407" r:id="rId53"/>
    <p:sldId id="408" r:id="rId54"/>
    <p:sldId id="350" r:id="rId55"/>
    <p:sldId id="409" r:id="rId56"/>
    <p:sldId id="410" r:id="rId57"/>
    <p:sldId id="378" r:id="rId58"/>
    <p:sldId id="403" r:id="rId59"/>
    <p:sldId id="404" r:id="rId60"/>
    <p:sldId id="379" r:id="rId61"/>
    <p:sldId id="324" r:id="rId62"/>
    <p:sldId id="354" r:id="rId63"/>
    <p:sldId id="384" r:id="rId64"/>
    <p:sldId id="355" r:id="rId65"/>
    <p:sldId id="402" r:id="rId66"/>
    <p:sldId id="383" r:id="rId67"/>
    <p:sldId id="298" r:id="rId68"/>
    <p:sldId id="296" r:id="rId69"/>
    <p:sldId id="327" r:id="rId70"/>
    <p:sldId id="367" r:id="rId71"/>
    <p:sldId id="297" r:id="rId7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A0F6"/>
    <a:srgbClr val="98C3F6"/>
    <a:srgbClr val="CADCFA"/>
    <a:srgbClr val="7ACDEA"/>
    <a:srgbClr val="BDD3E9"/>
    <a:srgbClr val="AEC9E4"/>
    <a:srgbClr val="7EA9D4"/>
    <a:srgbClr val="66D498"/>
    <a:srgbClr val="6D7BC1"/>
    <a:srgbClr val="99ED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100" d="100"/>
          <a:sy n="100" d="100"/>
        </p:scale>
        <p:origin x="-1050" y="264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&#1089;&#1083;&#1077;%20&#1087;&#1091;&#1073;&#1083;&#1080;&#1095;&#1085;%20&#1089;&#1083;&#1091;&#1096;&#1072;&#1085;&#1080;&#1081;\&#1086;&#1089;&#1085;&#1086;&#1074;&#1085;%20&#1084;&#1091;&#1085;%20&#1087;&#1088;&#1086;&#1075;&#1088;.xlsx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6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dLbls>
            <c:dLbl>
              <c:idx val="0"/>
              <c:layout>
                <c:manualLayout>
                  <c:x val="1.5957407202783803E-2"/>
                  <c:y val="-0.32701518192580259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Доходы</a:t>
                    </a:r>
                    <a:endParaRPr lang="en-US" sz="1200"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3.4337765287324802E-2"/>
                  <c:y val="-0.4692806431903929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Расходы</a:t>
                    </a:r>
                    <a:endParaRPr lang="en-US" sz="12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Лист1!$A$3:$A$4</c:f>
              <c:strCache>
                <c:ptCount val="2"/>
                <c:pt idx="0">
                  <c:v>доходы</c:v>
                </c:pt>
                <c:pt idx="1">
                  <c:v> расходы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80</c:v>
                </c:pt>
                <c:pt idx="1">
                  <c:v>135</c:v>
                </c:pt>
              </c:numCache>
            </c:numRef>
          </c:val>
        </c:ser>
        <c:dLbls/>
        <c:shape val="cylinder"/>
        <c:axId val="83383424"/>
        <c:axId val="83384960"/>
        <c:axId val="0"/>
      </c:bar3DChart>
      <c:catAx>
        <c:axId val="83383424"/>
        <c:scaling>
          <c:orientation val="minMax"/>
        </c:scaling>
        <c:delete val="1"/>
        <c:axPos val="b"/>
        <c:tickLblPos val="none"/>
        <c:crossAx val="83384960"/>
        <c:crosses val="autoZero"/>
        <c:auto val="1"/>
        <c:lblAlgn val="ctr"/>
        <c:lblOffset val="100"/>
      </c:catAx>
      <c:valAx>
        <c:axId val="83384960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8338342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8571741032371027E-2"/>
          <c:y val="6.0659813356663754E-2"/>
          <c:w val="0.87087270341209699"/>
          <c:h val="0.79822506561679785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0772794705009711E-2"/>
                  <c:y val="-5.5994105999907909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Д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оходы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4.1666704705390092E-2"/>
                  <c:y val="-5.526324998848833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Лист4!$A$4:$A$5</c:f>
              <c:strCache>
                <c:ptCount val="2"/>
                <c:pt idx="0">
                  <c:v>доходы </c:v>
                </c:pt>
                <c:pt idx="1">
                  <c:v>расходы</c:v>
                </c:pt>
              </c:strCache>
            </c:strRef>
          </c:cat>
          <c:val>
            <c:numRef>
              <c:f>Лист4!$B$4:$B$5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/>
        <c:shape val="cylinder"/>
        <c:axId val="83459072"/>
        <c:axId val="83460864"/>
        <c:axId val="0"/>
      </c:bar3DChart>
      <c:catAx>
        <c:axId val="83459072"/>
        <c:scaling>
          <c:orientation val="minMax"/>
        </c:scaling>
        <c:delete val="1"/>
        <c:axPos val="b"/>
        <c:tickLblPos val="none"/>
        <c:crossAx val="83460864"/>
        <c:crosses val="autoZero"/>
        <c:auto val="1"/>
        <c:lblAlgn val="ctr"/>
        <c:lblOffset val="100"/>
      </c:catAx>
      <c:valAx>
        <c:axId val="83460864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83459072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016E-2"/>
          <c:w val="0.76761727026501225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dLbls/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299387576553083"/>
          <c:y val="8.3217774861475649E-2"/>
          <c:w val="0.45284711286089241"/>
          <c:h val="0.75474518810149482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rgbClr val="7EA9D4"/>
              </a:solidFill>
            </c:spPr>
          </c:dPt>
          <c:dPt>
            <c:idx val="2"/>
            <c:spPr>
              <a:solidFill>
                <a:srgbClr val="66D498"/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7723549261507693"/>
          <c:y val="6.0046842675816663E-2"/>
          <c:w val="0.65356259587035759"/>
          <c:h val="0.91594834269195402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rgbClr val="7EA9D4"/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3718624333200194"/>
          <c:y val="4.6371801035466294E-2"/>
          <c:w val="0.51462337518053569"/>
          <c:h val="0.91678201840398565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8045100048572399"/>
          <c:y val="0"/>
          <c:w val="0.52281846837692558"/>
          <c:h val="0.88372462711520661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rgbClr val="66D498"/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65000"/>
                </a:schemeClr>
              </a:solidFill>
            </c:spPr>
          </c:dPt>
          <c:val>
            <c:numRef>
              <c:f>'структура мун расх'!$B$18:$B$19</c:f>
              <c:numCache>
                <c:formatCode>General</c:formatCode>
                <c:ptCount val="2"/>
                <c:pt idx="0">
                  <c:v>60.6</c:v>
                </c:pt>
                <c:pt idx="1">
                  <c:v>39.4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plotArea>
      <c:layout/>
      <c:doughnutChart>
        <c:ser>
          <c:idx val="0"/>
          <c:order val="0"/>
          <c:spPr>
            <a:solidFill>
              <a:prstClr val="white">
                <a:lumMod val="65000"/>
              </a:prstClr>
            </a:solidFill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val>
            <c:numRef>
              <c:f>'структура мун расх'!$B$25:$B$26</c:f>
              <c:numCache>
                <c:formatCode>General</c:formatCode>
                <c:ptCount val="2"/>
                <c:pt idx="0">
                  <c:v>39.4</c:v>
                </c:pt>
                <c:pt idx="1">
                  <c:v>60.6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val>
            <c:numRef>
              <c:f>'структура мун расх'!$B$18:$B$19</c:f>
              <c:numCache>
                <c:formatCode>General</c:formatCode>
                <c:ptCount val="2"/>
                <c:pt idx="0">
                  <c:v>60.6</c:v>
                </c:pt>
                <c:pt idx="1">
                  <c:v>39.4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3147.7</c:v>
                </c:pt>
                <c:pt idx="1">
                  <c:v>3280</c:v>
                </c:pt>
                <c:pt idx="2">
                  <c:v>3437.5</c:v>
                </c:pt>
                <c:pt idx="3">
                  <c:v>3623.1</c:v>
                </c:pt>
                <c:pt idx="4">
                  <c:v>3818.8</c:v>
                </c:pt>
                <c:pt idx="5">
                  <c:v>4025</c:v>
                </c:pt>
              </c:numCache>
            </c:numRef>
          </c:val>
        </c:ser>
        <c:dLbls>
          <c:showVal val="1"/>
        </c:dLbls>
        <c:gapWidth val="95"/>
        <c:overlap val="100"/>
        <c:axId val="29840512"/>
        <c:axId val="29842048"/>
      </c:barChart>
      <c:catAx>
        <c:axId val="298405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842048"/>
        <c:crosses val="autoZero"/>
        <c:auto val="1"/>
        <c:lblAlgn val="ctr"/>
        <c:lblOffset val="100"/>
      </c:catAx>
      <c:valAx>
        <c:axId val="298420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9840512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263.8</c:v>
                </c:pt>
                <c:pt idx="1">
                  <c:v>276.7</c:v>
                </c:pt>
                <c:pt idx="2">
                  <c:v>297.5</c:v>
                </c:pt>
                <c:pt idx="3">
                  <c:v>316.60000000000002</c:v>
                </c:pt>
                <c:pt idx="4">
                  <c:v>336.4</c:v>
                </c:pt>
                <c:pt idx="5">
                  <c:v>356.3</c:v>
                </c:pt>
              </c:numCache>
            </c:numRef>
          </c:val>
        </c:ser>
        <c:dLbls>
          <c:showVal val="1"/>
        </c:dLbls>
        <c:gapWidth val="95"/>
        <c:overlap val="100"/>
        <c:axId val="75905280"/>
        <c:axId val="75911168"/>
      </c:barChart>
      <c:catAx>
        <c:axId val="759052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5911168"/>
        <c:crosses val="autoZero"/>
        <c:auto val="1"/>
        <c:lblAlgn val="ctr"/>
        <c:lblOffset val="100"/>
      </c:catAx>
      <c:valAx>
        <c:axId val="75911168"/>
        <c:scaling>
          <c:orientation val="minMax"/>
        </c:scaling>
        <c:delete val="1"/>
        <c:axPos val="l"/>
        <c:numFmt formatCode="General" sourceLinked="1"/>
        <c:tickLblPos val="none"/>
        <c:crossAx val="75905280"/>
        <c:crosses val="autoZero"/>
        <c:crossBetween val="between"/>
      </c:valAx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layout>
        <c:manualLayout>
          <c:xMode val="edge"/>
          <c:yMode val="edge"/>
          <c:x val="0.14111462239831768"/>
          <c:y val="0.1327398116781919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40"/>
      <c:perspective val="30"/>
    </c:view3D>
    <c:plotArea>
      <c:layout>
        <c:manualLayout>
          <c:layoutTarget val="inner"/>
          <c:xMode val="edge"/>
          <c:yMode val="edge"/>
          <c:x val="0"/>
          <c:y val="1.3195591515253321E-4"/>
          <c:w val="0.7116270778652668"/>
          <c:h val="0.94254164247421324"/>
        </c:manualLayout>
      </c:layout>
      <c:pie3DChart>
        <c:varyColors val="1"/>
        <c:ser>
          <c:idx val="0"/>
          <c:order val="0"/>
          <c:tx>
            <c:strRef>
              <c:f>'ранжир мун рай'!$U$6</c:f>
              <c:strCache>
                <c:ptCount val="1"/>
                <c:pt idx="0">
                  <c:v>Рейтинг районов</c:v>
                </c:pt>
              </c:strCache>
            </c:strRef>
          </c:tx>
          <c:cat>
            <c:strRef>
              <c:f>'ранжир мун рай'!$V$5:$AI$5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 мун рай'!$V$6:$AI$6</c:f>
              <c:numCache>
                <c:formatCode>General</c:formatCode>
                <c:ptCount val="14"/>
                <c:pt idx="0">
                  <c:v>5.9100000000000014E-2</c:v>
                </c:pt>
                <c:pt idx="1">
                  <c:v>6.0299999999999999E-2</c:v>
                </c:pt>
                <c:pt idx="2">
                  <c:v>5.9900000000000113E-2</c:v>
                </c:pt>
                <c:pt idx="3">
                  <c:v>5.930000000000054E-2</c:v>
                </c:pt>
                <c:pt idx="4">
                  <c:v>5.8500000000000003E-2</c:v>
                </c:pt>
                <c:pt idx="5">
                  <c:v>5.6599999999999998E-2</c:v>
                </c:pt>
                <c:pt idx="6">
                  <c:v>6.0800000000000014E-2</c:v>
                </c:pt>
                <c:pt idx="7">
                  <c:v>5.8100000000000013E-2</c:v>
                </c:pt>
                <c:pt idx="8">
                  <c:v>5.7200000000000001E-2</c:v>
                </c:pt>
                <c:pt idx="9">
                  <c:v>5.7600000000000012E-2</c:v>
                </c:pt>
                <c:pt idx="10">
                  <c:v>5.6500000000000002E-2</c:v>
                </c:pt>
                <c:pt idx="11">
                  <c:v>5.9100000000000014E-2</c:v>
                </c:pt>
                <c:pt idx="12">
                  <c:v>5.6800000000000003E-2</c:v>
                </c:pt>
                <c:pt idx="13">
                  <c:v>5.9900000000000113E-2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70336246548354908"/>
          <c:y val="0.12192483925455173"/>
          <c:w val="0.29364621644565947"/>
          <c:h val="0.78047836352268152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layout>
        <c:manualLayout>
          <c:xMode val="edge"/>
          <c:yMode val="edge"/>
          <c:x val="0.16378949572126675"/>
          <c:y val="3.9197571018664751E-2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40"/>
      <c:perspective val="30"/>
    </c:view3D>
    <c:plotArea>
      <c:layout>
        <c:manualLayout>
          <c:layoutTarget val="inner"/>
          <c:xMode val="edge"/>
          <c:yMode val="edge"/>
          <c:x val="0"/>
          <c:y val="9.4624764433056924E-2"/>
          <c:w val="0.71545073924313862"/>
          <c:h val="0.88073088638014063"/>
        </c:manualLayout>
      </c:layout>
      <c:pie3DChart>
        <c:varyColors val="1"/>
        <c:ser>
          <c:idx val="0"/>
          <c:order val="0"/>
          <c:tx>
            <c:strRef>
              <c:f>'ранжир мун рай'!$A$6</c:f>
              <c:strCache>
                <c:ptCount val="1"/>
                <c:pt idx="0">
                  <c:v>Рейтинг районов</c:v>
                </c:pt>
              </c:strCache>
            </c:strRef>
          </c:tx>
          <c:dLbls>
            <c:delete val="1"/>
          </c:dLbls>
          <c:cat>
            <c:strRef>
              <c:f>'ранжир мун рай'!$B$5:$O$5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 мун рай'!$B$6:$O$6</c:f>
              <c:numCache>
                <c:formatCode>General</c:formatCode>
                <c:ptCount val="14"/>
                <c:pt idx="0">
                  <c:v>0.12790000000000001</c:v>
                </c:pt>
                <c:pt idx="1">
                  <c:v>0.12959999999999999</c:v>
                </c:pt>
                <c:pt idx="2">
                  <c:v>0.13220000000000001</c:v>
                </c:pt>
                <c:pt idx="3">
                  <c:v>0.1283</c:v>
                </c:pt>
                <c:pt idx="4">
                  <c:v>0.1208</c:v>
                </c:pt>
                <c:pt idx="5">
                  <c:v>0.1263</c:v>
                </c:pt>
                <c:pt idx="6">
                  <c:v>0.1258</c:v>
                </c:pt>
                <c:pt idx="7">
                  <c:v>0.12410000000000022</c:v>
                </c:pt>
                <c:pt idx="8">
                  <c:v>0.12060000000000012</c:v>
                </c:pt>
                <c:pt idx="9">
                  <c:v>0.12360000000000022</c:v>
                </c:pt>
                <c:pt idx="10">
                  <c:v>0.126</c:v>
                </c:pt>
                <c:pt idx="11">
                  <c:v>0.12290000000000002</c:v>
                </c:pt>
                <c:pt idx="12">
                  <c:v>0.1255</c:v>
                </c:pt>
                <c:pt idx="13">
                  <c:v>0.12089999999999998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8108834221809744"/>
          <c:y val="0"/>
          <c:w val="0.31052646544182466"/>
          <c:h val="1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autoTitleDeleted val="1"/>
    <c:plotArea>
      <c:layout/>
      <c:lineChart>
        <c:grouping val="stacked"/>
        <c:ser>
          <c:idx val="0"/>
          <c:order val="0"/>
          <c:dLbls>
            <c:dLbl>
              <c:idx val="1"/>
              <c:layout>
                <c:manualLayout>
                  <c:x val="-8.3333333333333367E-3"/>
                  <c:y val="-6.4197680640064134E-2"/>
                </c:manualLayout>
              </c:layout>
              <c:showVal val="1"/>
            </c:dLbl>
            <c:dLbl>
              <c:idx val="2"/>
              <c:layout>
                <c:manualLayout>
                  <c:x val="2.7777777777778854E-3"/>
                  <c:y val="2.4691415630793811E-2"/>
                </c:manualLayout>
              </c:layout>
              <c:showVal val="1"/>
            </c:dLbl>
            <c:dLbl>
              <c:idx val="3"/>
              <c:layout>
                <c:manualLayout>
                  <c:x val="-1.3888888888889058E-2"/>
                  <c:y val="-6.9444444444444503E-2"/>
                </c:manualLayout>
              </c:layout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105.9</c:v>
                </c:pt>
                <c:pt idx="1">
                  <c:v>104.3</c:v>
                </c:pt>
                <c:pt idx="2">
                  <c:v>103.3</c:v>
                </c:pt>
                <c:pt idx="3">
                  <c:v>104.2</c:v>
                </c:pt>
                <c:pt idx="4">
                  <c:v>103.8</c:v>
                </c:pt>
                <c:pt idx="5">
                  <c:v>103.9</c:v>
                </c:pt>
              </c:numCache>
            </c:numRef>
          </c:val>
        </c:ser>
        <c:dLbls>
          <c:showVal val="1"/>
        </c:dLbls>
        <c:marker val="1"/>
        <c:axId val="76099584"/>
        <c:axId val="76101120"/>
      </c:lineChart>
      <c:catAx>
        <c:axId val="760995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101120"/>
        <c:crosses val="autoZero"/>
        <c:auto val="1"/>
        <c:lblAlgn val="ctr"/>
        <c:lblOffset val="100"/>
      </c:catAx>
      <c:valAx>
        <c:axId val="7610112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099584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2"/>
  <c:chart>
    <c:autoTitleDeleted val="1"/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-2.7777777777778283E-2"/>
                </c:manualLayout>
              </c:layout>
              <c:showVal val="1"/>
            </c:dLbl>
            <c:dLbl>
              <c:idx val="2"/>
              <c:layout>
                <c:manualLayout>
                  <c:x val="-8.3333333333333228E-3"/>
                  <c:y val="-4.1666666666666664E-2"/>
                </c:manualLayout>
              </c:layout>
              <c:showVal val="1"/>
            </c:dLbl>
            <c:dLbl>
              <c:idx val="3"/>
              <c:layout>
                <c:manualLayout>
                  <c:x val="-8.3333333333333367E-3"/>
                  <c:y val="-3.7037037037037056E-2"/>
                </c:manualLayout>
              </c:layout>
              <c:showVal val="1"/>
            </c:dLbl>
            <c:dLbl>
              <c:idx val="4"/>
              <c:layout>
                <c:manualLayout>
                  <c:x val="-1.1111111111111125E-2"/>
                  <c:y val="-4.6296296296296523E-2"/>
                </c:manualLayout>
              </c:layout>
              <c:showVal val="1"/>
            </c:dLbl>
            <c:dLbl>
              <c:idx val="5"/>
              <c:layout>
                <c:manualLayout>
                  <c:x val="-1.1111111111111021E-2"/>
                  <c:y val="-5.555555555555545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11933</c:v>
                </c:pt>
                <c:pt idx="1">
                  <c:v>11855</c:v>
                </c:pt>
                <c:pt idx="2">
                  <c:v>11554</c:v>
                </c:pt>
                <c:pt idx="3">
                  <c:v>11444</c:v>
                </c:pt>
                <c:pt idx="4">
                  <c:v>11351</c:v>
                </c:pt>
                <c:pt idx="5">
                  <c:v>11296</c:v>
                </c:pt>
              </c:numCache>
            </c:numRef>
          </c:val>
        </c:ser>
        <c:dLbls>
          <c:showVal val="1"/>
        </c:dLbls>
        <c:marker val="1"/>
        <c:axId val="76126464"/>
        <c:axId val="76132352"/>
      </c:lineChart>
      <c:catAx>
        <c:axId val="761264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132352"/>
        <c:crosses val="autoZero"/>
        <c:auto val="1"/>
        <c:lblAlgn val="ctr"/>
        <c:lblOffset val="100"/>
      </c:catAx>
      <c:valAx>
        <c:axId val="761323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126464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>
        <c:manualLayout>
          <c:layoutTarget val="inner"/>
          <c:xMode val="edge"/>
          <c:yMode val="edge"/>
          <c:x val="3.0555555555555582E-2"/>
          <c:y val="0.23611111111111124"/>
          <c:w val="0.93888888888889366"/>
          <c:h val="0.60180555555556181"/>
        </c:manualLayout>
      </c:layout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5.5555555555555455E-2"/>
                  <c:y val="-7.4074074074074112E-2"/>
                </c:manualLayout>
              </c:layout>
              <c:showVal val="1"/>
            </c:dLbl>
            <c:dLbl>
              <c:idx val="1"/>
              <c:layout>
                <c:manualLayout>
                  <c:x val="-5.5555555555555455E-2"/>
                  <c:y val="-7.8703703703703803E-2"/>
                </c:manualLayout>
              </c:layout>
              <c:showVal val="1"/>
            </c:dLbl>
            <c:dLbl>
              <c:idx val="2"/>
              <c:layout>
                <c:manualLayout>
                  <c:x val="-5.5555555555555455E-2"/>
                  <c:y val="-8.3333333333333343E-2"/>
                </c:manualLayout>
              </c:layout>
              <c:showVal val="1"/>
            </c:dLbl>
            <c:dLbl>
              <c:idx val="3"/>
              <c:layout>
                <c:manualLayout>
                  <c:x val="-4.1666666666666664E-2"/>
                  <c:y val="-8.3333333333333343E-2"/>
                </c:manualLayout>
              </c:layout>
              <c:showVal val="1"/>
            </c:dLbl>
            <c:dLbl>
              <c:idx val="4"/>
              <c:layout>
                <c:manualLayout>
                  <c:x val="-5.5555555555555455E-2"/>
                  <c:y val="-7.8703703703703734E-2"/>
                </c:manualLayout>
              </c:layout>
              <c:showVal val="1"/>
            </c:dLbl>
            <c:dLbl>
              <c:idx val="5"/>
              <c:layout>
                <c:manualLayout>
                  <c:x val="-3.0555555555555582E-2"/>
                  <c:y val="-6.944444444444450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20424</c:v>
                </c:pt>
                <c:pt idx="1">
                  <c:v>21610.7</c:v>
                </c:pt>
                <c:pt idx="2">
                  <c:v>23848.7</c:v>
                </c:pt>
                <c:pt idx="3">
                  <c:v>25274</c:v>
                </c:pt>
                <c:pt idx="4">
                  <c:v>26789.7</c:v>
                </c:pt>
                <c:pt idx="5">
                  <c:v>28397.4</c:v>
                </c:pt>
              </c:numCache>
            </c:numRef>
          </c:val>
        </c:ser>
        <c:dLbls>
          <c:showVal val="1"/>
        </c:dLbls>
        <c:marker val="1"/>
        <c:axId val="76147712"/>
        <c:axId val="76026624"/>
      </c:lineChart>
      <c:catAx>
        <c:axId val="761477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026624"/>
        <c:crosses val="autoZero"/>
        <c:auto val="1"/>
        <c:lblAlgn val="ctr"/>
        <c:lblOffset val="100"/>
      </c:catAx>
      <c:valAx>
        <c:axId val="760266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147712"/>
        <c:crosses val="autoZero"/>
        <c:crossBetween val="between"/>
      </c:valAx>
    </c:plotArea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>
        <c:manualLayout>
          <c:layoutTarget val="inner"/>
          <c:xMode val="edge"/>
          <c:yMode val="edge"/>
          <c:x val="0"/>
          <c:y val="0.24396358059114845"/>
          <c:w val="0.93888888888889366"/>
          <c:h val="0.5348005414636619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'[основн мун прогр.xlsx]динамика прогнозных показат'!$B$30:$B$35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'[основн мун прогр.xlsx]динамика прогнозных показат'!$C$30:$C$35</c:f>
              <c:numCache>
                <c:formatCode>General</c:formatCode>
                <c:ptCount val="6"/>
                <c:pt idx="0">
                  <c:v>165</c:v>
                </c:pt>
                <c:pt idx="1">
                  <c:v>223.6</c:v>
                </c:pt>
                <c:pt idx="2">
                  <c:v>233.6</c:v>
                </c:pt>
                <c:pt idx="3">
                  <c:v>248.7</c:v>
                </c:pt>
                <c:pt idx="4">
                  <c:v>265.39999999999969</c:v>
                </c:pt>
                <c:pt idx="5">
                  <c:v>284.60000000000002</c:v>
                </c:pt>
              </c:numCache>
            </c:numRef>
          </c:val>
        </c:ser>
        <c:dLbls>
          <c:showVal val="1"/>
        </c:dLbls>
        <c:gapWidth val="95"/>
        <c:overlap val="100"/>
        <c:axId val="76041216"/>
        <c:axId val="76063488"/>
      </c:barChart>
      <c:catAx>
        <c:axId val="760412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063488"/>
        <c:crosses val="autoZero"/>
        <c:auto val="1"/>
        <c:lblAlgn val="ctr"/>
        <c:lblOffset val="100"/>
      </c:catAx>
      <c:valAx>
        <c:axId val="760634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0412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902580927384169"/>
          <c:y val="0.91932108204960183"/>
          <c:w val="0.51805927384076988"/>
          <c:h val="5.18502847946651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6745149640247823E-4"/>
          <c:w val="0.95277777777777772"/>
          <c:h val="0.88969179752483918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9.7222222222222224E-2"/>
                  <c:y val="-2.9678661364068326E-2"/>
                </c:manualLayout>
              </c:layout>
              <c:showVal val="1"/>
            </c:dLbl>
            <c:dLbl>
              <c:idx val="1"/>
              <c:layout>
                <c:manualLayout>
                  <c:x val="-8.3333333333333367E-3"/>
                  <c:y val="-1.1354895890584547E-2"/>
                </c:manualLayout>
              </c:layout>
              <c:showVal val="1"/>
            </c:dLbl>
            <c:dLbl>
              <c:idx val="2"/>
              <c:layout>
                <c:manualLayout>
                  <c:x val="-2.5000218722660089E-2"/>
                  <c:y val="-3.4454425700018124E-2"/>
                </c:manualLayout>
              </c:layout>
              <c:showVal val="1"/>
            </c:dLbl>
            <c:dLbl>
              <c:idx val="3"/>
              <c:layout>
                <c:manualLayout>
                  <c:x val="-3.0555555555555582E-2"/>
                  <c:y val="-4.1374485936277482E-2"/>
                </c:manualLayout>
              </c:layout>
              <c:showVal val="1"/>
            </c:dLbl>
            <c:dLbl>
              <c:idx val="4"/>
              <c:layout>
                <c:manualLayout>
                  <c:x val="-4.7222222222222332E-2"/>
                  <c:y val="-3.9035321021835642E-2"/>
                </c:manualLayout>
              </c:layout>
              <c:showVal val="1"/>
            </c:dLbl>
            <c:dLbl>
              <c:idx val="5"/>
              <c:layout>
                <c:manualLayout>
                  <c:x val="-6.3888888888888884E-2"/>
                  <c:y val="-3.669615610739383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94.7</c:v>
                </c:pt>
                <c:pt idx="1">
                  <c:v>137.6</c:v>
                </c:pt>
                <c:pt idx="2">
                  <c:v>101</c:v>
                </c:pt>
                <c:pt idx="3">
                  <c:v>102</c:v>
                </c:pt>
                <c:pt idx="4">
                  <c:v>102.5</c:v>
                </c:pt>
                <c:pt idx="5">
                  <c:v>103</c:v>
                </c:pt>
              </c:numCache>
            </c:numRef>
          </c:val>
        </c:ser>
        <c:dLbls>
          <c:showVal val="1"/>
        </c:dLbls>
        <c:marker val="1"/>
        <c:axId val="76218752"/>
        <c:axId val="76220288"/>
      </c:lineChart>
      <c:catAx>
        <c:axId val="7621875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6220288"/>
        <c:crosses val="autoZero"/>
        <c:auto val="1"/>
        <c:lblAlgn val="ctr"/>
        <c:lblOffset val="100"/>
      </c:catAx>
      <c:valAx>
        <c:axId val="762202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218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828324584427107"/>
          <c:y val="0.90740740740740744"/>
          <c:w val="0.85676662292213468"/>
          <c:h val="8.8690215806357553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1"/>
  <c:chart>
    <c:autoTitleDeleted val="1"/>
    <c:plotArea>
      <c:layout>
        <c:manualLayout>
          <c:layoutTarget val="inner"/>
          <c:xMode val="edge"/>
          <c:yMode val="edge"/>
          <c:x val="1.7486439195100643E-2"/>
          <c:y val="5.1865903700711508E-2"/>
          <c:w val="0.93588341705129363"/>
          <c:h val="0.68625541428531955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'[основн мун прогр.xlsx]динамика прогнозных показат'!$B$44:$B$49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'[основн мун прогр.xlsx]динамика прогнозных показат'!$C$44:$C$49</c:f>
              <c:numCache>
                <c:formatCode>General</c:formatCode>
                <c:ptCount val="6"/>
                <c:pt idx="0">
                  <c:v>3.085</c:v>
                </c:pt>
                <c:pt idx="1">
                  <c:v>3.0680000000000001</c:v>
                </c:pt>
                <c:pt idx="2">
                  <c:v>3.1</c:v>
                </c:pt>
                <c:pt idx="3">
                  <c:v>3.2</c:v>
                </c:pt>
                <c:pt idx="4">
                  <c:v>3.3</c:v>
                </c:pt>
                <c:pt idx="5">
                  <c:v>3.4</c:v>
                </c:pt>
              </c:numCache>
            </c:numRef>
          </c:val>
        </c:ser>
        <c:dLbls>
          <c:showVal val="1"/>
        </c:dLbls>
        <c:gapWidth val="95"/>
        <c:overlap val="100"/>
        <c:axId val="76253824"/>
        <c:axId val="76272000"/>
      </c:barChart>
      <c:catAx>
        <c:axId val="762538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272000"/>
        <c:crosses val="autoZero"/>
        <c:auto val="1"/>
        <c:lblAlgn val="ctr"/>
        <c:lblOffset val="100"/>
      </c:catAx>
      <c:valAx>
        <c:axId val="7627200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2538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924642243520157"/>
          <c:w val="0.45487020981543952"/>
          <c:h val="6.543991365553543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388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7.6971812861522368E-2"/>
                  <c:y val="-4.2019952657901573E-2"/>
                </c:manualLayout>
              </c:layout>
              <c:showVal val="1"/>
            </c:dLbl>
            <c:dLbl>
              <c:idx val="1"/>
              <c:layout>
                <c:manualLayout>
                  <c:x val="-9.8963759393385947E-2"/>
                  <c:y val="-2.9090705481422254E-2"/>
                </c:manualLayout>
              </c:layout>
              <c:showVal val="1"/>
            </c:dLbl>
            <c:dLbl>
              <c:idx val="2"/>
              <c:layout>
                <c:manualLayout>
                  <c:x val="-8.5218792810971181E-2"/>
                  <c:y val="-4.2019907917609935E-2"/>
                </c:manualLayout>
              </c:layout>
              <c:showVal val="1"/>
            </c:dLbl>
            <c:dLbl>
              <c:idx val="3"/>
              <c:layout>
                <c:manualLayout>
                  <c:x val="-0.10171275270986886"/>
                  <c:y val="-3.2323006090468794E-2"/>
                </c:manualLayout>
              </c:layout>
              <c:showVal val="1"/>
            </c:dLbl>
            <c:dLbl>
              <c:idx val="4"/>
              <c:layout>
                <c:manualLayout>
                  <c:x val="-8.7967786127454164E-2"/>
                  <c:y val="-3.232300609046878E-2"/>
                </c:manualLayout>
              </c:layout>
              <c:showVal val="1"/>
            </c:dLbl>
            <c:dLbl>
              <c:idx val="5"/>
              <c:layout>
                <c:manualLayout>
                  <c:x val="-2.1991946531863787E-2"/>
                  <c:y val="-3.146559819075288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81.599999999999994</c:v>
                </c:pt>
                <c:pt idx="1">
                  <c:v>99.4</c:v>
                </c:pt>
                <c:pt idx="2">
                  <c:v>101</c:v>
                </c:pt>
                <c:pt idx="3">
                  <c:v>103.2</c:v>
                </c:pt>
                <c:pt idx="4">
                  <c:v>103.1</c:v>
                </c:pt>
                <c:pt idx="5">
                  <c:v>103</c:v>
                </c:pt>
              </c:numCache>
            </c:numRef>
          </c:val>
        </c:ser>
        <c:dLbls>
          <c:showVal val="1"/>
        </c:dLbls>
        <c:marker val="1"/>
        <c:axId val="76288000"/>
        <c:axId val="76289536"/>
      </c:lineChart>
      <c:catAx>
        <c:axId val="7628800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6289536"/>
        <c:crosses val="autoZero"/>
        <c:auto val="1"/>
        <c:lblAlgn val="ctr"/>
        <c:lblOffset val="100"/>
      </c:catAx>
      <c:valAx>
        <c:axId val="7628953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62880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6355977750904017E-2"/>
          <c:y val="0.85250166371253411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6.3319192407707239E-2"/>
          <c:y val="7.8971750499014406E-2"/>
          <c:w val="0.47363974633948036"/>
          <c:h val="0.79095713103202059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сферы-58,4% </c:v>
                </c:pt>
                <c:pt idx="1">
                  <c:v>Общегосударственные вопросы-12,5%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Жилищно-коммунальное хозяйство-4,9%</c:v>
                </c:pt>
                <c:pt idx="4">
                  <c:v>Национальная экономика-11,7%</c:v>
                </c:pt>
                <c:pt idx="5">
                  <c:v>Межбюджетные трансферты общего характера-10,6%</c:v>
                </c:pt>
                <c:pt idx="6">
                  <c:v>прочие расходы-0,9%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58.4</c:v>
                </c:pt>
                <c:pt idx="1">
                  <c:v>12.5</c:v>
                </c:pt>
                <c:pt idx="2">
                  <c:v>1</c:v>
                </c:pt>
                <c:pt idx="3">
                  <c:v>4.9000000000000004</c:v>
                </c:pt>
                <c:pt idx="4">
                  <c:v>11.7</c:v>
                </c:pt>
                <c:pt idx="5">
                  <c:v>10.6</c:v>
                </c:pt>
                <c:pt idx="6">
                  <c:v>0.9</c:v>
                </c:pt>
              </c:numCache>
            </c:numRef>
          </c:val>
        </c:ser>
        <c:dLbls/>
        <c:firstSliceAng val="25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464291972440093"/>
          <c:y val="0"/>
          <c:w val="0.43866658255707225"/>
          <c:h val="1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0"/>
          <c:y val="5.8832364496889215E-2"/>
          <c:w val="0.66666687418697468"/>
          <c:h val="0.81026329777675188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сферы-62,0% </c:v>
                </c:pt>
                <c:pt idx="1">
                  <c:v>Общегосударственные вопросы-12,4%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экономика-11,9%</c:v>
                </c:pt>
                <c:pt idx="4">
                  <c:v>Межбюджетные трансферты общего характера-11,4%</c:v>
                </c:pt>
                <c:pt idx="5">
                  <c:v>Жилищно-коммунальное хозяйство-0,1%</c:v>
                </c:pt>
                <c:pt idx="6">
                  <c:v>прочие расходы-1,1%</c:v>
                </c:pt>
              </c:strCache>
            </c:strRef>
          </c:cat>
          <c:val>
            <c:numRef>
              <c:f>'по основным отраслям'!$B$19:$B$25</c:f>
              <c:numCache>
                <c:formatCode>General</c:formatCode>
                <c:ptCount val="7"/>
                <c:pt idx="0">
                  <c:v>62</c:v>
                </c:pt>
                <c:pt idx="1">
                  <c:v>12.4</c:v>
                </c:pt>
                <c:pt idx="2">
                  <c:v>1.1000000000000001</c:v>
                </c:pt>
                <c:pt idx="3">
                  <c:v>11.9</c:v>
                </c:pt>
                <c:pt idx="4">
                  <c:v>11.4</c:v>
                </c:pt>
                <c:pt idx="5">
                  <c:v>0.1</c:v>
                </c:pt>
                <c:pt idx="6">
                  <c:v>1.1000000000000001</c:v>
                </c:pt>
              </c:numCache>
            </c:numRef>
          </c:val>
        </c:ser>
        <c:dLbls/>
        <c:firstSliceAng val="250"/>
      </c:pieChart>
    </c:plotArea>
    <c:legend>
      <c:legendPos val="r"/>
      <c:layout>
        <c:manualLayout>
          <c:xMode val="edge"/>
          <c:yMode val="edge"/>
          <c:x val="0.61034448715927414"/>
          <c:y val="0"/>
          <c:w val="0.37298101212043533"/>
          <c:h val="1"/>
        </c:manualLayout>
      </c:layout>
      <c:txPr>
        <a:bodyPr/>
        <a:lstStyle/>
        <a:p>
          <a:pPr>
            <a:defRPr sz="9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effectLst>
      <a:outerShdw dist="50800" sx="1000" sy="1000" algn="ctr" rotWithShape="0">
        <a:srgbClr val="000000"/>
      </a:outerShdw>
    </a:effectLst>
  </c:sp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0.11597185627193415"/>
          <c:y val="0.10899030057218981"/>
          <c:w val="0.3983723515584553"/>
          <c:h val="0.83888390350198061"/>
        </c:manualLayout>
      </c:layout>
      <c:pieChart>
        <c:varyColors val="1"/>
        <c:ser>
          <c:idx val="0"/>
          <c:order val="0"/>
          <c:cat>
            <c:strRef>
              <c:f>'по основным отраслям'!$A$35:$A$41</c:f>
              <c:strCache>
                <c:ptCount val="7"/>
                <c:pt idx="0">
                  <c:v>Отрасли социальной сферы-61,2% </c:v>
                </c:pt>
                <c:pt idx="1">
                  <c:v>Общегосударственные вопросы-13,1%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экономика-11,7%</c:v>
                </c:pt>
                <c:pt idx="4">
                  <c:v>Межбюджетные трансферты общего характера-10,9%</c:v>
                </c:pt>
                <c:pt idx="5">
                  <c:v>Жилищно-коммунальное хозяйство-1,0%</c:v>
                </c:pt>
                <c:pt idx="6">
                  <c:v>прочие расходы-1,0%</c:v>
                </c:pt>
              </c:strCache>
            </c:strRef>
          </c:cat>
          <c:val>
            <c:numRef>
              <c:f>'по основным отраслям'!$B$35:$B$41</c:f>
              <c:numCache>
                <c:formatCode>General</c:formatCode>
                <c:ptCount val="7"/>
                <c:pt idx="0">
                  <c:v>61.2</c:v>
                </c:pt>
                <c:pt idx="1">
                  <c:v>13.1</c:v>
                </c:pt>
                <c:pt idx="2">
                  <c:v>1.1000000000000001</c:v>
                </c:pt>
                <c:pt idx="3">
                  <c:v>11.7</c:v>
                </c:pt>
                <c:pt idx="4">
                  <c:v>10.9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/>
        <c:firstSliceAng val="248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477087505461963"/>
          <c:y val="2.8432252323179953E-2"/>
          <c:w val="0.43047537725020318"/>
          <c:h val="0.91944195175099019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dLbls/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plotArea>
      <c:layout/>
      <c:barChart>
        <c:barDir val="bar"/>
        <c:grouping val="stacked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dLbl>
              <c:idx val="3"/>
              <c:tx>
                <c:rich>
                  <a:bodyPr/>
                  <a:lstStyle/>
                  <a:p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,0</a:t>
                    </a:r>
                    <a:endParaRPr lang="en-US" sz="12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  <c:pt idx="3">
                  <c:v>2018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0.8</c:v>
                </c:pt>
                <c:pt idx="1">
                  <c:v>0.8</c:v>
                </c:pt>
                <c:pt idx="2">
                  <c:v>0.70000000000000051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gapWidth val="95"/>
        <c:overlap val="100"/>
        <c:axId val="76749824"/>
        <c:axId val="76804864"/>
      </c:barChart>
      <c:catAx>
        <c:axId val="7674982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804864"/>
        <c:crosses val="autoZero"/>
        <c:auto val="1"/>
        <c:lblAlgn val="ctr"/>
        <c:lblOffset val="100"/>
      </c:catAx>
      <c:valAx>
        <c:axId val="76804864"/>
        <c:scaling>
          <c:orientation val="minMax"/>
        </c:scaling>
        <c:delete val="1"/>
        <c:axPos val="b"/>
        <c:numFmt formatCode="General" sourceLinked="1"/>
        <c:tickLblPos val="none"/>
        <c:crossAx val="76749824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dLbls/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dLbls/>
        <c:gapWidth val="55"/>
        <c:overlap val="100"/>
        <c:axId val="76807168"/>
        <c:axId val="76871168"/>
      </c:barChart>
      <c:catAx>
        <c:axId val="76807168"/>
        <c:scaling>
          <c:orientation val="minMax"/>
        </c:scaling>
        <c:delete val="1"/>
        <c:axPos val="b"/>
        <c:title/>
        <c:majorTickMark val="none"/>
        <c:tickLblPos val="none"/>
        <c:crossAx val="76871168"/>
        <c:crosses val="autoZero"/>
        <c:auto val="1"/>
        <c:lblAlgn val="ctr"/>
        <c:lblOffset val="100"/>
      </c:catAx>
      <c:valAx>
        <c:axId val="76871168"/>
        <c:scaling>
          <c:orientation val="minMax"/>
        </c:scaling>
        <c:delete val="1"/>
        <c:axPos val="l"/>
        <c:title/>
        <c:numFmt formatCode="General" sourceLinked="1"/>
        <c:majorTickMark val="none"/>
        <c:tickLblPos val="none"/>
        <c:crossAx val="76807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/>
    <c:plotArea>
      <c:layout/>
      <c:barChart>
        <c:barDir val="col"/>
        <c:grouping val="stacked"/>
        <c:dLbls/>
        <c:gapWidth val="55"/>
        <c:overlap val="100"/>
        <c:axId val="87540480"/>
        <c:axId val="87664128"/>
      </c:barChart>
      <c:catAx>
        <c:axId val="87540480"/>
        <c:scaling>
          <c:orientation val="minMax"/>
        </c:scaling>
        <c:axPos val="b"/>
        <c:title/>
        <c:majorTickMark val="none"/>
        <c:tickLblPos val="nextTo"/>
        <c:crossAx val="87664128"/>
        <c:crosses val="autoZero"/>
        <c:auto val="1"/>
        <c:lblAlgn val="ctr"/>
        <c:lblOffset val="100"/>
      </c:catAx>
      <c:valAx>
        <c:axId val="87664128"/>
        <c:scaling>
          <c:orientation val="minMax"/>
        </c:scaling>
        <c:delete val="1"/>
        <c:axPos val="l"/>
        <c:majorGridlines/>
        <c:title/>
        <c:numFmt formatCode="General" sourceLinked="1"/>
        <c:majorTickMark val="none"/>
        <c:tickLblPos val="none"/>
        <c:crossAx val="8754048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4605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 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4623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4625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 год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4625</c:v>
                </c:pt>
              </c:numCache>
            </c:numRef>
          </c:val>
        </c:ser>
        <c:dLbls/>
        <c:shape val="cylinder"/>
        <c:axId val="151322624"/>
        <c:axId val="151324160"/>
        <c:axId val="0"/>
      </c:bar3DChart>
      <c:catAx>
        <c:axId val="151322624"/>
        <c:scaling>
          <c:orientation val="minMax"/>
        </c:scaling>
        <c:axPos val="b"/>
        <c:numFmt formatCode="General" sourceLinked="1"/>
        <c:tickLblPos val="nextTo"/>
        <c:crossAx val="151324160"/>
        <c:crosses val="autoZero"/>
        <c:auto val="1"/>
        <c:lblAlgn val="ctr"/>
        <c:lblOffset val="100"/>
      </c:catAx>
      <c:valAx>
        <c:axId val="151324160"/>
        <c:scaling>
          <c:orientation val="minMax"/>
          <c:max val="4700"/>
        </c:scaling>
        <c:delete val="1"/>
        <c:axPos val="l"/>
        <c:numFmt formatCode="General" sourceLinked="1"/>
        <c:tickLblPos val="none"/>
        <c:crossAx val="151322624"/>
        <c:crosses val="autoZero"/>
        <c:crossBetween val="between"/>
        <c:majorUnit val="100"/>
        <c:minorUnit val="50"/>
      </c:valAx>
    </c:plotArea>
    <c:legend>
      <c:legendPos val="r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dLbls/>
        <c:overlap val="100"/>
        <c:axId val="95179904"/>
        <c:axId val="95181440"/>
      </c:barChart>
      <c:catAx>
        <c:axId val="9517990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5181440"/>
        <c:crosses val="autoZero"/>
        <c:auto val="1"/>
        <c:lblAlgn val="ctr"/>
        <c:lblOffset val="100"/>
      </c:catAx>
      <c:valAx>
        <c:axId val="95181440"/>
        <c:scaling>
          <c:orientation val="minMax"/>
        </c:scaling>
        <c:axPos val="l"/>
        <c:majorGridlines/>
        <c:numFmt formatCode="General" sourceLinked="1"/>
        <c:tickLblPos val="nextTo"/>
        <c:crossAx val="9517990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47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57</a:t>
                    </a:r>
                    <a:r>
                      <a:rPr lang="ru-RU" sz="1600" dirty="0" smtClean="0"/>
                      <a:t>,4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676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2,6%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BCDF68-8FB4-499E-B0AE-0EFE648B0C2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8ABC7A5-1078-451F-8469-DD183B4CD2C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Реализация принципов открытости и прозрачности управления муниципальными финансами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DBF2FE7-0D01-4315-BD10-D3DCD6CC46FC}" type="parTrans" cxnId="{B38AC02F-7348-43E6-8DDE-0A13B33F3CB4}">
      <dgm:prSet/>
      <dgm:spPr/>
      <dgm:t>
        <a:bodyPr/>
        <a:lstStyle/>
        <a:p>
          <a:endParaRPr lang="ru-RU"/>
        </a:p>
      </dgm:t>
    </dgm:pt>
    <dgm:pt modelId="{68BFDC89-5D0D-493A-8E58-8F46B11AB0DA}" type="sibTrans" cxnId="{B38AC02F-7348-43E6-8DDE-0A13B33F3CB4}">
      <dgm:prSet/>
      <dgm:spPr/>
      <dgm:t>
        <a:bodyPr/>
        <a:lstStyle/>
        <a:p>
          <a:endParaRPr lang="ru-RU"/>
        </a:p>
      </dgm:t>
    </dgm:pt>
    <dgm:pt modelId="{09CB0584-341C-4732-9849-CB329C74FDB6}" type="pres">
      <dgm:prSet presAssocID="{0BBCDF68-8FB4-499E-B0AE-0EFE648B0C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6BA1A0-DA99-4FD8-8F32-213D9264E597}" type="pres">
      <dgm:prSet presAssocID="{C8ABC7A5-1078-451F-8469-DD183B4CD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AC02F-7348-43E6-8DDE-0A13B33F3CB4}" srcId="{0BBCDF68-8FB4-499E-B0AE-0EFE648B0C27}" destId="{C8ABC7A5-1078-451F-8469-DD183B4CD2CE}" srcOrd="0" destOrd="0" parTransId="{8DBF2FE7-0D01-4315-BD10-D3DCD6CC46FC}" sibTransId="{68BFDC89-5D0D-493A-8E58-8F46B11AB0DA}"/>
    <dgm:cxn modelId="{BC6EA7FC-519A-4534-B5FF-A151399647DF}" type="presOf" srcId="{C8ABC7A5-1078-451F-8469-DD183B4CD2CE}" destId="{846BA1A0-DA99-4FD8-8F32-213D9264E597}" srcOrd="0" destOrd="0" presId="urn:microsoft.com/office/officeart/2005/8/layout/vList2"/>
    <dgm:cxn modelId="{DCD4F47A-2527-4E90-B875-F59DBE658D58}" type="presOf" srcId="{0BBCDF68-8FB4-499E-B0AE-0EFE648B0C27}" destId="{09CB0584-341C-4732-9849-CB329C74FDB6}" srcOrd="0" destOrd="0" presId="urn:microsoft.com/office/officeart/2005/8/layout/vList2"/>
    <dgm:cxn modelId="{57827DBA-146C-4460-A260-D5A25EBFA326}" type="presParOf" srcId="{09CB0584-341C-4732-9849-CB329C74FDB6}" destId="{846BA1A0-DA99-4FD8-8F32-213D9264E5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AD6F5B-1A92-4B3B-8AF4-BC4091C8C74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754D81-ABA8-4A95-A217-5AE6465C2C6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just"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долгосрочной устойчивости  консолидированного и районного  бюджетов Княгининского района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C5CEF5-024F-481C-A315-E1B9BF7DE2D4}" type="parTrans" cxnId="{0B092359-1442-42C3-B788-139C4D0695AD}">
      <dgm:prSet/>
      <dgm:spPr/>
      <dgm:t>
        <a:bodyPr/>
        <a:lstStyle/>
        <a:p>
          <a:endParaRPr lang="ru-RU"/>
        </a:p>
      </dgm:t>
    </dgm:pt>
    <dgm:pt modelId="{6CE5D117-B095-4535-B0C0-467B773AC25F}" type="sibTrans" cxnId="{0B092359-1442-42C3-B788-139C4D0695AD}">
      <dgm:prSet/>
      <dgm:spPr/>
      <dgm:t>
        <a:bodyPr/>
        <a:lstStyle/>
        <a:p>
          <a:endParaRPr lang="ru-RU"/>
        </a:p>
      </dgm:t>
    </dgm:pt>
    <dgm:pt modelId="{63FD0977-6AAE-4EEB-A9BF-D3AE8CFB567E}" type="pres">
      <dgm:prSet presAssocID="{56AD6F5B-1A92-4B3B-8AF4-BC4091C8C7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F82621-0019-47B6-B34E-2FF4019376CD}" type="pres">
      <dgm:prSet presAssocID="{9A754D81-ABA8-4A95-A217-5AE6465C2C6C}" presName="parentText" presStyleLbl="node1" presStyleIdx="0" presStyleCnt="1" custLinFactNeighborX="4000" custLinFactNeighborY="-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3BA1CE-A941-4AB7-8D7F-F58558D0A52F}" type="presOf" srcId="{9A754D81-ABA8-4A95-A217-5AE6465C2C6C}" destId="{D6F82621-0019-47B6-B34E-2FF4019376CD}" srcOrd="0" destOrd="0" presId="urn:microsoft.com/office/officeart/2005/8/layout/vList2"/>
    <dgm:cxn modelId="{4B1FABB9-1D97-4545-8912-B6ABDA21BD91}" type="presOf" srcId="{56AD6F5B-1A92-4B3B-8AF4-BC4091C8C74A}" destId="{63FD0977-6AAE-4EEB-A9BF-D3AE8CFB567E}" srcOrd="0" destOrd="0" presId="urn:microsoft.com/office/officeart/2005/8/layout/vList2"/>
    <dgm:cxn modelId="{0B092359-1442-42C3-B788-139C4D0695AD}" srcId="{56AD6F5B-1A92-4B3B-8AF4-BC4091C8C74A}" destId="{9A754D81-ABA8-4A95-A217-5AE6465C2C6C}" srcOrd="0" destOrd="0" parTransId="{BEC5CEF5-024F-481C-A315-E1B9BF7DE2D4}" sibTransId="{6CE5D117-B095-4535-B0C0-467B773AC25F}"/>
    <dgm:cxn modelId="{21050C4F-914E-4102-A29B-68F74DADD172}" type="presParOf" srcId="{63FD0977-6AAE-4EEB-A9BF-D3AE8CFB567E}" destId="{D6F82621-0019-47B6-B34E-2FF4019376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 и оптимизация бюджетных расходов</a:t>
          </a: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D1A127-6684-447F-A239-038979F008CD}" type="presOf" srcId="{B2932490-463E-42BC-9D28-20590F13A96E}" destId="{52269DA4-A6D8-4B4F-ACFD-64566BF84BEF}" srcOrd="0" destOrd="0" presId="urn:microsoft.com/office/officeart/2005/8/layout/vList2"/>
    <dgm:cxn modelId="{B4E2F99F-3EBD-477D-A37A-9447530F3E75}" type="presOf" srcId="{D7418491-39AF-4934-BB23-8CCD8F5010A7}" destId="{D3B0D773-D5A0-45C6-8BE6-ADD0FFF84AB0}" srcOrd="0" destOrd="0" presId="urn:microsoft.com/office/officeart/2005/8/layout/vList2"/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9A2DCC62-5C96-49F7-8358-8C69C0E2A7EE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831B08-5C95-4181-8E6D-DB4F3AD4002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19FD8B3-8D00-4A7D-8365-C1BA4BD2976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 муниципального управления</a:t>
          </a:r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F0571C-BA5D-46CA-9CE4-31DF9B927D71}" type="parTrans" cxnId="{FF07519B-A46D-4D2F-91E5-9D1EA77DAF97}">
      <dgm:prSet/>
      <dgm:spPr/>
      <dgm:t>
        <a:bodyPr/>
        <a:lstStyle/>
        <a:p>
          <a:endParaRPr lang="ru-RU"/>
        </a:p>
      </dgm:t>
    </dgm:pt>
    <dgm:pt modelId="{ADB9B151-07D7-4AF8-9419-81762DBA0371}" type="sibTrans" cxnId="{FF07519B-A46D-4D2F-91E5-9D1EA77DAF97}">
      <dgm:prSet/>
      <dgm:spPr/>
      <dgm:t>
        <a:bodyPr/>
        <a:lstStyle/>
        <a:p>
          <a:endParaRPr lang="ru-RU"/>
        </a:p>
      </dgm:t>
    </dgm:pt>
    <dgm:pt modelId="{3BA6F68A-B384-4CC2-B92B-82A68B02D4B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938C7-37D9-4905-894D-DA58FF2A2D55}" type="parTrans" cxnId="{B72CD93A-B6BA-4318-A170-92F4A6633E59}">
      <dgm:prSet/>
      <dgm:spPr/>
      <dgm:t>
        <a:bodyPr/>
        <a:lstStyle/>
        <a:p>
          <a:endParaRPr lang="ru-RU"/>
        </a:p>
      </dgm:t>
    </dgm:pt>
    <dgm:pt modelId="{9F3B6638-191A-49D5-B105-56F84841F0CD}" type="sibTrans" cxnId="{B72CD93A-B6BA-4318-A170-92F4A6633E59}">
      <dgm:prSet/>
      <dgm:spPr/>
      <dgm:t>
        <a:bodyPr/>
        <a:lstStyle/>
        <a:p>
          <a:endParaRPr lang="ru-RU"/>
        </a:p>
      </dgm:t>
    </dgm:pt>
    <dgm:pt modelId="{1A0FFB35-48F0-4DEA-A2A7-2539B17570F9}" type="pres">
      <dgm:prSet presAssocID="{AC831B08-5C95-4181-8E6D-DB4F3AD400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BB05A8-FAAA-4508-B71E-1FD947C57B1D}" type="pres">
      <dgm:prSet presAssocID="{319FD8B3-8D00-4A7D-8365-C1BA4BD2976D}" presName="parentText" presStyleLbl="node1" presStyleIdx="0" presStyleCnt="2" custScaleY="6037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9490A-B284-4691-87C7-BEBC34FA09A5}" type="pres">
      <dgm:prSet presAssocID="{ADB9B151-07D7-4AF8-9419-81762DBA0371}" presName="spacer" presStyleCnt="0"/>
      <dgm:spPr/>
    </dgm:pt>
    <dgm:pt modelId="{401BE742-38B0-4F84-B189-510224F74D4F}" type="pres">
      <dgm:prSet presAssocID="{3BA6F68A-B384-4CC2-B92B-82A68B02D4B1}" presName="parentText" presStyleLbl="node1" presStyleIdx="1" presStyleCnt="2" custFlipVert="1" custScaleY="498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D93A-B6BA-4318-A170-92F4A6633E59}" srcId="{AC831B08-5C95-4181-8E6D-DB4F3AD40025}" destId="{3BA6F68A-B384-4CC2-B92B-82A68B02D4B1}" srcOrd="1" destOrd="0" parTransId="{3E1938C7-37D9-4905-894D-DA58FF2A2D55}" sibTransId="{9F3B6638-191A-49D5-B105-56F84841F0CD}"/>
    <dgm:cxn modelId="{ACCF0210-174E-4B90-BDC8-AB794674C287}" type="presOf" srcId="{319FD8B3-8D00-4A7D-8365-C1BA4BD2976D}" destId="{D4BB05A8-FAAA-4508-B71E-1FD947C57B1D}" srcOrd="0" destOrd="0" presId="urn:microsoft.com/office/officeart/2005/8/layout/vList2"/>
    <dgm:cxn modelId="{C0D6A549-6918-4DD6-AB2B-43DBA3713680}" type="presOf" srcId="{3BA6F68A-B384-4CC2-B92B-82A68B02D4B1}" destId="{401BE742-38B0-4F84-B189-510224F74D4F}" srcOrd="0" destOrd="0" presId="urn:microsoft.com/office/officeart/2005/8/layout/vList2"/>
    <dgm:cxn modelId="{90F687F1-A90C-416F-A704-5D0B1D4926AB}" type="presOf" srcId="{AC831B08-5C95-4181-8E6D-DB4F3AD40025}" destId="{1A0FFB35-48F0-4DEA-A2A7-2539B17570F9}" srcOrd="0" destOrd="0" presId="urn:microsoft.com/office/officeart/2005/8/layout/vList2"/>
    <dgm:cxn modelId="{FF07519B-A46D-4D2F-91E5-9D1EA77DAF97}" srcId="{AC831B08-5C95-4181-8E6D-DB4F3AD40025}" destId="{319FD8B3-8D00-4A7D-8365-C1BA4BD2976D}" srcOrd="0" destOrd="0" parTransId="{F8F0571C-BA5D-46CA-9CE4-31DF9B927D71}" sibTransId="{ADB9B151-07D7-4AF8-9419-81762DBA0371}"/>
    <dgm:cxn modelId="{328BC35F-7BC7-4793-83E3-5EA4EFD79962}" type="presParOf" srcId="{1A0FFB35-48F0-4DEA-A2A7-2539B17570F9}" destId="{D4BB05A8-FAAA-4508-B71E-1FD947C57B1D}" srcOrd="0" destOrd="0" presId="urn:microsoft.com/office/officeart/2005/8/layout/vList2"/>
    <dgm:cxn modelId="{57C9C4A8-C211-4060-91F9-2D478C9141B8}" type="presParOf" srcId="{1A0FFB35-48F0-4DEA-A2A7-2539B17570F9}" destId="{4749490A-B284-4691-87C7-BEBC34FA09A5}" srcOrd="1" destOrd="0" presId="urn:microsoft.com/office/officeart/2005/8/layout/vList2"/>
    <dgm:cxn modelId="{5D16DB3D-3251-48AB-9FA1-C1A34E417E45}" type="presParOf" srcId="{1A0FFB35-48F0-4DEA-A2A7-2539B17570F9}" destId="{401BE742-38B0-4F84-B189-510224F74D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и совершенствование системы финансового контроля и контроля в сфере закупок</a:t>
          </a:r>
          <a:endParaRPr lang="ru-RU" sz="1400" b="1" baseline="0" dirty="0" smtClean="0">
            <a:latin typeface="Times New Roman" pitchFamily="18" charset="0"/>
            <a:cs typeface="Times New Roman" pitchFamily="18" charset="0"/>
          </a:endParaRP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20986E06-F2D2-4690-B336-7DD9D59C873D}" type="presOf" srcId="{B2932490-463E-42BC-9D28-20590F13A96E}" destId="{52269DA4-A6D8-4B4F-ACFD-64566BF84BEF}" srcOrd="0" destOrd="0" presId="urn:microsoft.com/office/officeart/2005/8/layout/vList2"/>
    <dgm:cxn modelId="{7D146AD7-3592-496C-9EA9-BC0F478786D7}" type="presOf" srcId="{D7418491-39AF-4934-BB23-8CCD8F5010A7}" destId="{D3B0D773-D5A0-45C6-8BE6-ADD0FFF84AB0}" srcOrd="0" destOrd="0" presId="urn:microsoft.com/office/officeart/2005/8/layout/vList2"/>
    <dgm:cxn modelId="{FD87EF7D-EA9B-4860-9398-AC2698404FCD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961B6D-6129-497C-87CF-43901C1C7B23}" type="doc">
      <dgm:prSet loTypeId="urn:microsoft.com/office/officeart/2005/8/layout/vList6" loCatId="list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08A9A6E-2EDB-415A-92C8-BD9386E396F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2018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CB3EFD7-CFD6-46E4-87B1-899D46B4AB8B}" type="parTrans" cxnId="{1089BB65-0F8E-4283-B644-34CE255980EE}">
      <dgm:prSet/>
      <dgm:spPr/>
      <dgm:t>
        <a:bodyPr/>
        <a:lstStyle/>
        <a:p>
          <a:endParaRPr lang="ru-RU"/>
        </a:p>
      </dgm:t>
    </dgm:pt>
    <dgm:pt modelId="{53F876BA-EE06-45AC-8430-40144E4321B8}" type="sibTrans" cxnId="{1089BB65-0F8E-4283-B644-34CE255980EE}">
      <dgm:prSet/>
      <dgm:spPr/>
      <dgm:t>
        <a:bodyPr/>
        <a:lstStyle/>
        <a:p>
          <a:endParaRPr lang="ru-RU"/>
        </a:p>
      </dgm:t>
    </dgm:pt>
    <dgm:pt modelId="{D7AD52FA-18A6-49E2-AAB7-6A4E4D34FDC4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13,2 тыс.  рублей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4E9EF65-97A3-46F3-AEA0-476C852B10AB}" type="parTrans" cxnId="{404B00C0-167F-4A3F-BA3D-EBE8FEE4F495}">
      <dgm:prSet/>
      <dgm:spPr/>
      <dgm:t>
        <a:bodyPr/>
        <a:lstStyle/>
        <a:p>
          <a:endParaRPr lang="ru-RU"/>
        </a:p>
      </dgm:t>
    </dgm:pt>
    <dgm:pt modelId="{9F3EA8E0-778E-45F1-939F-B59E5A879893}" type="sibTrans" cxnId="{404B00C0-167F-4A3F-BA3D-EBE8FEE4F495}">
      <dgm:prSet/>
      <dgm:spPr/>
      <dgm:t>
        <a:bodyPr/>
        <a:lstStyle/>
        <a:p>
          <a:endParaRPr lang="ru-RU"/>
        </a:p>
      </dgm:t>
    </dgm:pt>
    <dgm:pt modelId="{F1611502-FACB-4A4A-811D-29E760A683AB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2019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F7D701B-4405-4A01-A437-C271117ACD12}" type="parTrans" cxnId="{15D172AF-6901-471C-ACFC-CCBBDFF562C0}">
      <dgm:prSet/>
      <dgm:spPr/>
      <dgm:t>
        <a:bodyPr/>
        <a:lstStyle/>
        <a:p>
          <a:endParaRPr lang="ru-RU"/>
        </a:p>
      </dgm:t>
    </dgm:pt>
    <dgm:pt modelId="{F63C9332-3BA7-4214-82CB-AAAE729270FC}" type="sibTrans" cxnId="{15D172AF-6901-471C-ACFC-CCBBDFF562C0}">
      <dgm:prSet/>
      <dgm:spPr/>
      <dgm:t>
        <a:bodyPr/>
        <a:lstStyle/>
        <a:p>
          <a:endParaRPr lang="ru-RU"/>
        </a:p>
      </dgm:t>
    </dgm:pt>
    <dgm:pt modelId="{A75CD034-3395-4451-B5F8-CBF0AEBD6EAF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2020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81BC17C1-BD2E-43E9-9464-FD7564FA285E}" type="parTrans" cxnId="{F85E45DF-A709-4912-AB2B-D34B23137533}">
      <dgm:prSet/>
      <dgm:spPr/>
      <dgm:t>
        <a:bodyPr/>
        <a:lstStyle/>
        <a:p>
          <a:endParaRPr lang="ru-RU"/>
        </a:p>
      </dgm:t>
    </dgm:pt>
    <dgm:pt modelId="{3B4F36D7-3E31-49C6-9A7C-ED2F373E1674}" type="sibTrans" cxnId="{F85E45DF-A709-4912-AB2B-D34B23137533}">
      <dgm:prSet/>
      <dgm:spPr/>
      <dgm:t>
        <a:bodyPr/>
        <a:lstStyle/>
        <a:p>
          <a:endParaRPr lang="ru-RU"/>
        </a:p>
      </dgm:t>
    </dgm:pt>
    <dgm:pt modelId="{02996946-860C-4699-8C5E-0DBBAF38C8D3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2021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511C1CE1-8A8D-4B1C-AE3B-B2322EDE1E01}" type="parTrans" cxnId="{214F058C-9E78-405B-A813-16E654F18AE6}">
      <dgm:prSet/>
      <dgm:spPr/>
      <dgm:t>
        <a:bodyPr/>
        <a:lstStyle/>
        <a:p>
          <a:endParaRPr lang="ru-RU"/>
        </a:p>
      </dgm:t>
    </dgm:pt>
    <dgm:pt modelId="{4FAB07B8-B81C-4CB6-89D6-22102C4206E6}" type="sibTrans" cxnId="{214F058C-9E78-405B-A813-16E654F18AE6}">
      <dgm:prSet/>
      <dgm:spPr/>
      <dgm:t>
        <a:bodyPr/>
        <a:lstStyle/>
        <a:p>
          <a:endParaRPr lang="ru-RU"/>
        </a:p>
      </dgm:t>
    </dgm:pt>
    <dgm:pt modelId="{EBE13F8B-B551-47DB-814D-2B03AF966E7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sz="2000" dirty="0"/>
        </a:p>
      </dgm:t>
    </dgm:pt>
    <dgm:pt modelId="{CBD42106-893F-45C0-957B-7273FE84F49E}" type="parTrans" cxnId="{5AB8CC7B-830D-4342-B37F-42D24888CD89}">
      <dgm:prSet/>
      <dgm:spPr/>
      <dgm:t>
        <a:bodyPr/>
        <a:lstStyle/>
        <a:p>
          <a:endParaRPr lang="ru-RU"/>
        </a:p>
      </dgm:t>
    </dgm:pt>
    <dgm:pt modelId="{303A653F-F9C1-44B1-B897-245AAFDF1958}" type="sibTrans" cxnId="{5AB8CC7B-830D-4342-B37F-42D24888CD89}">
      <dgm:prSet/>
      <dgm:spPr/>
      <dgm:t>
        <a:bodyPr/>
        <a:lstStyle/>
        <a:p>
          <a:endParaRPr lang="ru-RU"/>
        </a:p>
      </dgm:t>
    </dgm:pt>
    <dgm:pt modelId="{11E3CCAA-61C8-4AA0-8844-D32C47D16972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dirty="0"/>
        </a:p>
      </dgm:t>
    </dgm:pt>
    <dgm:pt modelId="{008B13E7-2E32-44DA-A2F4-FD37922BBCFD}" type="parTrans" cxnId="{B5B4B196-3494-4E38-90DA-21BDC788AE1E}">
      <dgm:prSet/>
      <dgm:spPr/>
      <dgm:t>
        <a:bodyPr/>
        <a:lstStyle/>
        <a:p>
          <a:endParaRPr lang="ru-RU"/>
        </a:p>
      </dgm:t>
    </dgm:pt>
    <dgm:pt modelId="{592D0EB0-98EF-47E5-BC1B-07B3A8066A3E}" type="sibTrans" cxnId="{B5B4B196-3494-4E38-90DA-21BDC788AE1E}">
      <dgm:prSet/>
      <dgm:spPr/>
      <dgm:t>
        <a:bodyPr/>
        <a:lstStyle/>
        <a:p>
          <a:endParaRPr lang="ru-RU"/>
        </a:p>
      </dgm:t>
    </dgm:pt>
    <dgm:pt modelId="{B81CE10A-BCF8-4D2E-90A6-EF4188F3895B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14,1 тыс. рублей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EC7EDDB3-75C5-40FC-9BD1-439E04CF40BD}" type="parTrans" cxnId="{024333A2-4352-4987-BC09-2477A04686CB}">
      <dgm:prSet/>
      <dgm:spPr/>
      <dgm:t>
        <a:bodyPr/>
        <a:lstStyle/>
        <a:p>
          <a:endParaRPr lang="ru-RU"/>
        </a:p>
      </dgm:t>
    </dgm:pt>
    <dgm:pt modelId="{6522DDA5-151B-47BC-828C-0AA13EB83CF6}" type="sibTrans" cxnId="{024333A2-4352-4987-BC09-2477A04686CB}">
      <dgm:prSet/>
      <dgm:spPr/>
      <dgm:t>
        <a:bodyPr/>
        <a:lstStyle/>
        <a:p>
          <a:endParaRPr lang="ru-RU"/>
        </a:p>
      </dgm:t>
    </dgm:pt>
    <dgm:pt modelId="{228D00BE-9079-4A01-937B-FB7FBA172ED7}" type="pres">
      <dgm:prSet presAssocID="{41961B6D-6129-497C-87CF-43901C1C7B2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70FDB9F-2E3C-4C8C-B61D-4D40E50EA54B}" type="pres">
      <dgm:prSet presAssocID="{A08A9A6E-2EDB-415A-92C8-BD9386E396F0}" presName="linNode" presStyleCnt="0"/>
      <dgm:spPr/>
    </dgm:pt>
    <dgm:pt modelId="{64DB72E8-582F-416A-B0E1-2F0B8E48F59A}" type="pres">
      <dgm:prSet presAssocID="{A08A9A6E-2EDB-415A-92C8-BD9386E396F0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DAE7E-DFDD-47E5-89B3-611D347B744C}" type="pres">
      <dgm:prSet presAssocID="{A08A9A6E-2EDB-415A-92C8-BD9386E396F0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CE32C-DD5B-4F74-A1BE-80C19C50AD6B}" type="pres">
      <dgm:prSet presAssocID="{53F876BA-EE06-45AC-8430-40144E4321B8}" presName="spacing" presStyleCnt="0"/>
      <dgm:spPr/>
    </dgm:pt>
    <dgm:pt modelId="{12A35477-10A4-48D8-853B-DF6BCD2E8713}" type="pres">
      <dgm:prSet presAssocID="{F1611502-FACB-4A4A-811D-29E760A683AB}" presName="linNode" presStyleCnt="0"/>
      <dgm:spPr/>
    </dgm:pt>
    <dgm:pt modelId="{F32DB873-A661-43FB-B14E-5B594EE02D68}" type="pres">
      <dgm:prSet presAssocID="{F1611502-FACB-4A4A-811D-29E760A683AB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26A5B-9F4F-47E4-BBA6-50EB33BC2F1B}" type="pres">
      <dgm:prSet presAssocID="{F1611502-FACB-4A4A-811D-29E760A683AB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BE142-B95D-49F2-BBF1-93787D9995BD}" type="pres">
      <dgm:prSet presAssocID="{F63C9332-3BA7-4214-82CB-AAAE729270FC}" presName="spacing" presStyleCnt="0"/>
      <dgm:spPr/>
    </dgm:pt>
    <dgm:pt modelId="{2FF7B8B6-F4A8-44C4-8653-830A0BE34D4C}" type="pres">
      <dgm:prSet presAssocID="{A75CD034-3395-4451-B5F8-CBF0AEBD6EAF}" presName="linNode" presStyleCnt="0"/>
      <dgm:spPr/>
    </dgm:pt>
    <dgm:pt modelId="{2168B81C-F36B-40F4-B8EC-0D2582FC2458}" type="pres">
      <dgm:prSet presAssocID="{A75CD034-3395-4451-B5F8-CBF0AEBD6EA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A2556-222D-4546-9021-4FAE9BD1DDB0}" type="pres">
      <dgm:prSet presAssocID="{A75CD034-3395-4451-B5F8-CBF0AEBD6EAF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1E9D8-3274-4F8F-AFF4-A5C5D8DC9B6C}" type="pres">
      <dgm:prSet presAssocID="{3B4F36D7-3E31-49C6-9A7C-ED2F373E1674}" presName="spacing" presStyleCnt="0"/>
      <dgm:spPr/>
    </dgm:pt>
    <dgm:pt modelId="{924CB6DE-161C-4684-B39F-FB9A8376330B}" type="pres">
      <dgm:prSet presAssocID="{02996946-860C-4699-8C5E-0DBBAF38C8D3}" presName="linNode" presStyleCnt="0"/>
      <dgm:spPr/>
    </dgm:pt>
    <dgm:pt modelId="{983C36BD-8AA6-4FE5-BFCF-FF27A4910E43}" type="pres">
      <dgm:prSet presAssocID="{02996946-860C-4699-8C5E-0DBBAF38C8D3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B0586-26AB-4FC4-9C70-0C4640C7B06D}" type="pres">
      <dgm:prSet presAssocID="{02996946-860C-4699-8C5E-0DBBAF38C8D3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172AF-6901-471C-ACFC-CCBBDFF562C0}" srcId="{41961B6D-6129-497C-87CF-43901C1C7B23}" destId="{F1611502-FACB-4A4A-811D-29E760A683AB}" srcOrd="1" destOrd="0" parTransId="{FF7D701B-4405-4A01-A437-C271117ACD12}" sibTransId="{F63C9332-3BA7-4214-82CB-AAAE729270FC}"/>
    <dgm:cxn modelId="{214F058C-9E78-405B-A813-16E654F18AE6}" srcId="{41961B6D-6129-497C-87CF-43901C1C7B23}" destId="{02996946-860C-4699-8C5E-0DBBAF38C8D3}" srcOrd="3" destOrd="0" parTransId="{511C1CE1-8A8D-4B1C-AE3B-B2322EDE1E01}" sibTransId="{4FAB07B8-B81C-4CB6-89D6-22102C4206E6}"/>
    <dgm:cxn modelId="{2690CC66-299A-4698-8ABC-D1A79F757D86}" type="presOf" srcId="{D7AD52FA-18A6-49E2-AAB7-6A4E4D34FDC4}" destId="{017DAE7E-DFDD-47E5-89B3-611D347B744C}" srcOrd="0" destOrd="0" presId="urn:microsoft.com/office/officeart/2005/8/layout/vList6"/>
    <dgm:cxn modelId="{3298229A-13B4-4726-AE18-FC36C7AF7827}" type="presOf" srcId="{B81CE10A-BCF8-4D2E-90A6-EF4188F3895B}" destId="{5D726A5B-9F4F-47E4-BBA6-50EB33BC2F1B}" srcOrd="0" destOrd="0" presId="urn:microsoft.com/office/officeart/2005/8/layout/vList6"/>
    <dgm:cxn modelId="{F85E45DF-A709-4912-AB2B-D34B23137533}" srcId="{41961B6D-6129-497C-87CF-43901C1C7B23}" destId="{A75CD034-3395-4451-B5F8-CBF0AEBD6EAF}" srcOrd="2" destOrd="0" parTransId="{81BC17C1-BD2E-43E9-9464-FD7564FA285E}" sibTransId="{3B4F36D7-3E31-49C6-9A7C-ED2F373E1674}"/>
    <dgm:cxn modelId="{09FFF88A-0452-4E71-8ED8-7881F94ACCE1}" type="presOf" srcId="{A08A9A6E-2EDB-415A-92C8-BD9386E396F0}" destId="{64DB72E8-582F-416A-B0E1-2F0B8E48F59A}" srcOrd="0" destOrd="0" presId="urn:microsoft.com/office/officeart/2005/8/layout/vList6"/>
    <dgm:cxn modelId="{EA274F43-9E74-4625-9609-47836CC95328}" type="presOf" srcId="{41961B6D-6129-497C-87CF-43901C1C7B23}" destId="{228D00BE-9079-4A01-937B-FB7FBA172ED7}" srcOrd="0" destOrd="0" presId="urn:microsoft.com/office/officeart/2005/8/layout/vList6"/>
    <dgm:cxn modelId="{925C72FD-DA37-46C2-A353-79A024E36FE5}" type="presOf" srcId="{11E3CCAA-61C8-4AA0-8844-D32C47D16972}" destId="{776B0586-26AB-4FC4-9C70-0C4640C7B06D}" srcOrd="0" destOrd="0" presId="urn:microsoft.com/office/officeart/2005/8/layout/vList6"/>
    <dgm:cxn modelId="{BFB307BA-3339-4C8A-AC2D-E733647A7A1B}" type="presOf" srcId="{A75CD034-3395-4451-B5F8-CBF0AEBD6EAF}" destId="{2168B81C-F36B-40F4-B8EC-0D2582FC2458}" srcOrd="0" destOrd="0" presId="urn:microsoft.com/office/officeart/2005/8/layout/vList6"/>
    <dgm:cxn modelId="{CF647A00-2DAE-44E9-8CBE-27A339224CFE}" type="presOf" srcId="{F1611502-FACB-4A4A-811D-29E760A683AB}" destId="{F32DB873-A661-43FB-B14E-5B594EE02D68}" srcOrd="0" destOrd="0" presId="urn:microsoft.com/office/officeart/2005/8/layout/vList6"/>
    <dgm:cxn modelId="{1089BB65-0F8E-4283-B644-34CE255980EE}" srcId="{41961B6D-6129-497C-87CF-43901C1C7B23}" destId="{A08A9A6E-2EDB-415A-92C8-BD9386E396F0}" srcOrd="0" destOrd="0" parTransId="{DCB3EFD7-CFD6-46E4-87B1-899D46B4AB8B}" sibTransId="{53F876BA-EE06-45AC-8430-40144E4321B8}"/>
    <dgm:cxn modelId="{B5B4B196-3494-4E38-90DA-21BDC788AE1E}" srcId="{02996946-860C-4699-8C5E-0DBBAF38C8D3}" destId="{11E3CCAA-61C8-4AA0-8844-D32C47D16972}" srcOrd="0" destOrd="0" parTransId="{008B13E7-2E32-44DA-A2F4-FD37922BBCFD}" sibTransId="{592D0EB0-98EF-47E5-BC1B-07B3A8066A3E}"/>
    <dgm:cxn modelId="{412A71D2-B5CC-40F4-8519-16A5182C8A71}" type="presOf" srcId="{EBE13F8B-B551-47DB-814D-2B03AF966E74}" destId="{DC0A2556-222D-4546-9021-4FAE9BD1DDB0}" srcOrd="0" destOrd="0" presId="urn:microsoft.com/office/officeart/2005/8/layout/vList6"/>
    <dgm:cxn modelId="{024333A2-4352-4987-BC09-2477A04686CB}" srcId="{F1611502-FACB-4A4A-811D-29E760A683AB}" destId="{B81CE10A-BCF8-4D2E-90A6-EF4188F3895B}" srcOrd="0" destOrd="0" parTransId="{EC7EDDB3-75C5-40FC-9BD1-439E04CF40BD}" sibTransId="{6522DDA5-151B-47BC-828C-0AA13EB83CF6}"/>
    <dgm:cxn modelId="{404B00C0-167F-4A3F-BA3D-EBE8FEE4F495}" srcId="{A08A9A6E-2EDB-415A-92C8-BD9386E396F0}" destId="{D7AD52FA-18A6-49E2-AAB7-6A4E4D34FDC4}" srcOrd="0" destOrd="0" parTransId="{44E9EF65-97A3-46F3-AEA0-476C852B10AB}" sibTransId="{9F3EA8E0-778E-45F1-939F-B59E5A879893}"/>
    <dgm:cxn modelId="{5AB8CC7B-830D-4342-B37F-42D24888CD89}" srcId="{A75CD034-3395-4451-B5F8-CBF0AEBD6EAF}" destId="{EBE13F8B-B551-47DB-814D-2B03AF966E74}" srcOrd="0" destOrd="0" parTransId="{CBD42106-893F-45C0-957B-7273FE84F49E}" sibTransId="{303A653F-F9C1-44B1-B897-245AAFDF1958}"/>
    <dgm:cxn modelId="{4F24BF44-A319-49A6-AE23-AB6D2EB44239}" type="presOf" srcId="{02996946-860C-4699-8C5E-0DBBAF38C8D3}" destId="{983C36BD-8AA6-4FE5-BFCF-FF27A4910E43}" srcOrd="0" destOrd="0" presId="urn:microsoft.com/office/officeart/2005/8/layout/vList6"/>
    <dgm:cxn modelId="{B2BEFE96-7080-4971-9DF3-1FD2ED7DB284}" type="presParOf" srcId="{228D00BE-9079-4A01-937B-FB7FBA172ED7}" destId="{C70FDB9F-2E3C-4C8C-B61D-4D40E50EA54B}" srcOrd="0" destOrd="0" presId="urn:microsoft.com/office/officeart/2005/8/layout/vList6"/>
    <dgm:cxn modelId="{E6E631D6-7C81-48FD-882E-9ABBC0EFEC13}" type="presParOf" srcId="{C70FDB9F-2E3C-4C8C-B61D-4D40E50EA54B}" destId="{64DB72E8-582F-416A-B0E1-2F0B8E48F59A}" srcOrd="0" destOrd="0" presId="urn:microsoft.com/office/officeart/2005/8/layout/vList6"/>
    <dgm:cxn modelId="{3902310F-4BB9-4D4A-95C7-3FCC58009253}" type="presParOf" srcId="{C70FDB9F-2E3C-4C8C-B61D-4D40E50EA54B}" destId="{017DAE7E-DFDD-47E5-89B3-611D347B744C}" srcOrd="1" destOrd="0" presId="urn:microsoft.com/office/officeart/2005/8/layout/vList6"/>
    <dgm:cxn modelId="{1D34E5A3-F3CB-43F3-BB69-4C8124D98BA4}" type="presParOf" srcId="{228D00BE-9079-4A01-937B-FB7FBA172ED7}" destId="{8C4CE32C-DD5B-4F74-A1BE-80C19C50AD6B}" srcOrd="1" destOrd="0" presId="urn:microsoft.com/office/officeart/2005/8/layout/vList6"/>
    <dgm:cxn modelId="{46CAD9A4-682C-4E46-82EF-A49962BC8411}" type="presParOf" srcId="{228D00BE-9079-4A01-937B-FB7FBA172ED7}" destId="{12A35477-10A4-48D8-853B-DF6BCD2E8713}" srcOrd="2" destOrd="0" presId="urn:microsoft.com/office/officeart/2005/8/layout/vList6"/>
    <dgm:cxn modelId="{50DA2A54-0D4B-40F0-9236-16CF56857797}" type="presParOf" srcId="{12A35477-10A4-48D8-853B-DF6BCD2E8713}" destId="{F32DB873-A661-43FB-B14E-5B594EE02D68}" srcOrd="0" destOrd="0" presId="urn:microsoft.com/office/officeart/2005/8/layout/vList6"/>
    <dgm:cxn modelId="{D101D63F-FD6C-4234-8C7E-BC55517A980A}" type="presParOf" srcId="{12A35477-10A4-48D8-853B-DF6BCD2E8713}" destId="{5D726A5B-9F4F-47E4-BBA6-50EB33BC2F1B}" srcOrd="1" destOrd="0" presId="urn:microsoft.com/office/officeart/2005/8/layout/vList6"/>
    <dgm:cxn modelId="{29E126ED-818D-4AC3-A2AE-0C27A8197B96}" type="presParOf" srcId="{228D00BE-9079-4A01-937B-FB7FBA172ED7}" destId="{5A1BE142-B95D-49F2-BBF1-93787D9995BD}" srcOrd="3" destOrd="0" presId="urn:microsoft.com/office/officeart/2005/8/layout/vList6"/>
    <dgm:cxn modelId="{BE044A0F-8DDA-42F5-9FFC-75C6B502F36F}" type="presParOf" srcId="{228D00BE-9079-4A01-937B-FB7FBA172ED7}" destId="{2FF7B8B6-F4A8-44C4-8653-830A0BE34D4C}" srcOrd="4" destOrd="0" presId="urn:microsoft.com/office/officeart/2005/8/layout/vList6"/>
    <dgm:cxn modelId="{E8907229-C841-4574-AE8D-41CD0C936C9F}" type="presParOf" srcId="{2FF7B8B6-F4A8-44C4-8653-830A0BE34D4C}" destId="{2168B81C-F36B-40F4-B8EC-0D2582FC2458}" srcOrd="0" destOrd="0" presId="urn:microsoft.com/office/officeart/2005/8/layout/vList6"/>
    <dgm:cxn modelId="{423A44ED-E49A-45E7-819B-4362FDA6B09D}" type="presParOf" srcId="{2FF7B8B6-F4A8-44C4-8653-830A0BE34D4C}" destId="{DC0A2556-222D-4546-9021-4FAE9BD1DDB0}" srcOrd="1" destOrd="0" presId="urn:microsoft.com/office/officeart/2005/8/layout/vList6"/>
    <dgm:cxn modelId="{15B19619-A4BB-493A-BD69-A7B92ECA0C16}" type="presParOf" srcId="{228D00BE-9079-4A01-937B-FB7FBA172ED7}" destId="{0391E9D8-3274-4F8F-AFF4-A5C5D8DC9B6C}" srcOrd="5" destOrd="0" presId="urn:microsoft.com/office/officeart/2005/8/layout/vList6"/>
    <dgm:cxn modelId="{55B2EE77-CFFC-4C01-A844-FF0884081E09}" type="presParOf" srcId="{228D00BE-9079-4A01-937B-FB7FBA172ED7}" destId="{924CB6DE-161C-4684-B39F-FB9A8376330B}" srcOrd="6" destOrd="0" presId="urn:microsoft.com/office/officeart/2005/8/layout/vList6"/>
    <dgm:cxn modelId="{C05263C3-0F7D-4177-B11A-0061A58C4CE5}" type="presParOf" srcId="{924CB6DE-161C-4684-B39F-FB9A8376330B}" destId="{983C36BD-8AA6-4FE5-BFCF-FF27A4910E43}" srcOrd="0" destOrd="0" presId="urn:microsoft.com/office/officeart/2005/8/layout/vList6"/>
    <dgm:cxn modelId="{5B4BC3BE-3BB1-46EA-93B1-F746568A5FB1}" type="presParOf" srcId="{924CB6DE-161C-4684-B39F-FB9A8376330B}" destId="{776B0586-26AB-4FC4-9C70-0C4640C7B0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района на выравнивание бюджетной обеспеченности поселений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BA1A0-DA99-4FD8-8F32-213D9264E597}">
      <dsp:nvSpPr>
        <dsp:cNvPr id="0" name=""/>
        <dsp:cNvSpPr/>
      </dsp:nvSpPr>
      <dsp:spPr>
        <a:xfrm>
          <a:off x="0" y="163"/>
          <a:ext cx="5286412" cy="42829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Реализация принципов открытости и прозрачности управления муниципальными финансами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908" y="21071"/>
        <a:ext cx="5244596" cy="3864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82621-0019-47B6-B34E-2FF4019376CD}">
      <dsp:nvSpPr>
        <dsp:cNvPr id="0" name=""/>
        <dsp:cNvSpPr/>
      </dsp:nvSpPr>
      <dsp:spPr>
        <a:xfrm>
          <a:off x="0" y="0"/>
          <a:ext cx="5429287" cy="57082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долгосрочной устойчивости  консолидированного и районного  бюджетов Княгининского района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65" y="27865"/>
        <a:ext cx="5373557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30"/>
          <a:ext cx="5500726" cy="28569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 и оптимизация бюджетных расходов</a:t>
          </a:r>
        </a:p>
      </dsp:txBody>
      <dsp:txXfrm>
        <a:off x="13946" y="13976"/>
        <a:ext cx="5472834" cy="257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B05A8-FAAA-4508-B71E-1FD947C57B1D}">
      <dsp:nvSpPr>
        <dsp:cNvPr id="0" name=""/>
        <dsp:cNvSpPr/>
      </dsp:nvSpPr>
      <dsp:spPr>
        <a:xfrm>
          <a:off x="0" y="531"/>
          <a:ext cx="6215105" cy="58682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 муниципального управления</a:t>
          </a: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46" y="29177"/>
        <a:ext cx="6157813" cy="529531"/>
      </dsp:txXfrm>
    </dsp:sp>
    <dsp:sp modelId="{401BE742-38B0-4F84-B189-510224F74D4F}">
      <dsp:nvSpPr>
        <dsp:cNvPr id="0" name=""/>
        <dsp:cNvSpPr/>
      </dsp:nvSpPr>
      <dsp:spPr>
        <a:xfrm flipV="1">
          <a:off x="0" y="593913"/>
          <a:ext cx="6215105" cy="4849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367" y="596280"/>
        <a:ext cx="6210371" cy="437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166"/>
          <a:ext cx="5643602" cy="42829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и совершенствование системы финансового контроля и контроля в сфере закупок</a:t>
          </a:r>
          <a:endParaRPr lang="ru-RU" sz="1400" b="1" kern="1200" baseline="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0908" y="21074"/>
        <a:ext cx="5601786" cy="3864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DAE7E-DFDD-47E5-89B3-611D347B744C}">
      <dsp:nvSpPr>
        <dsp:cNvPr id="0" name=""/>
        <dsp:cNvSpPr/>
      </dsp:nvSpPr>
      <dsp:spPr>
        <a:xfrm>
          <a:off x="1114420" y="1737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13,2 тыс.  рублей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14420" y="174001"/>
        <a:ext cx="1154838" cy="1033583"/>
      </dsp:txXfrm>
    </dsp:sp>
    <dsp:sp modelId="{64DB72E8-582F-416A-B0E1-2F0B8E48F59A}">
      <dsp:nvSpPr>
        <dsp:cNvPr id="0" name=""/>
        <dsp:cNvSpPr/>
      </dsp:nvSpPr>
      <dsp:spPr>
        <a:xfrm>
          <a:off x="0" y="1737"/>
          <a:ext cx="1114420" cy="13781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2018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56139"/>
        <a:ext cx="1005616" cy="1269307"/>
      </dsp:txXfrm>
    </dsp:sp>
    <dsp:sp modelId="{5D726A5B-9F4F-47E4-BBA6-50EB33BC2F1B}">
      <dsp:nvSpPr>
        <dsp:cNvPr id="0" name=""/>
        <dsp:cNvSpPr/>
      </dsp:nvSpPr>
      <dsp:spPr>
        <a:xfrm>
          <a:off x="1114420" y="1517659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3580161"/>
            <a:satOff val="16084"/>
            <a:lumOff val="110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14,1 тыс. рублей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14420" y="1689923"/>
        <a:ext cx="1154838" cy="1033583"/>
      </dsp:txXfrm>
    </dsp:sp>
    <dsp:sp modelId="{F32DB873-A661-43FB-B14E-5B594EE02D68}">
      <dsp:nvSpPr>
        <dsp:cNvPr id="0" name=""/>
        <dsp:cNvSpPr/>
      </dsp:nvSpPr>
      <dsp:spPr>
        <a:xfrm>
          <a:off x="0" y="1517659"/>
          <a:ext cx="1114420" cy="1378111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2019  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1572061"/>
        <a:ext cx="1005616" cy="1269307"/>
      </dsp:txXfrm>
    </dsp:sp>
    <dsp:sp modelId="{DC0A2556-222D-4546-9021-4FAE9BD1DDB0}">
      <dsp:nvSpPr>
        <dsp:cNvPr id="0" name=""/>
        <dsp:cNvSpPr/>
      </dsp:nvSpPr>
      <dsp:spPr>
        <a:xfrm>
          <a:off x="1114420" y="3033582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160321"/>
            <a:satOff val="32169"/>
            <a:lumOff val="221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sz="2000" kern="1200" dirty="0"/>
        </a:p>
      </dsp:txBody>
      <dsp:txXfrm>
        <a:off x="1114420" y="3205846"/>
        <a:ext cx="1154838" cy="1033583"/>
      </dsp:txXfrm>
    </dsp:sp>
    <dsp:sp modelId="{2168B81C-F36B-40F4-B8EC-0D2582FC2458}">
      <dsp:nvSpPr>
        <dsp:cNvPr id="0" name=""/>
        <dsp:cNvSpPr/>
      </dsp:nvSpPr>
      <dsp:spPr>
        <a:xfrm>
          <a:off x="0" y="3033582"/>
          <a:ext cx="1114420" cy="1378111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2020 год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3087984"/>
        <a:ext cx="1005616" cy="1269307"/>
      </dsp:txXfrm>
    </dsp:sp>
    <dsp:sp modelId="{776B0586-26AB-4FC4-9C70-0C4640C7B06D}">
      <dsp:nvSpPr>
        <dsp:cNvPr id="0" name=""/>
        <dsp:cNvSpPr/>
      </dsp:nvSpPr>
      <dsp:spPr>
        <a:xfrm>
          <a:off x="1114420" y="4549505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sz="2000" kern="1200" dirty="0"/>
        </a:p>
      </dsp:txBody>
      <dsp:txXfrm>
        <a:off x="1114420" y="4721769"/>
        <a:ext cx="1154838" cy="1033583"/>
      </dsp:txXfrm>
    </dsp:sp>
    <dsp:sp modelId="{983C36BD-8AA6-4FE5-BFCF-FF27A4910E43}">
      <dsp:nvSpPr>
        <dsp:cNvPr id="0" name=""/>
        <dsp:cNvSpPr/>
      </dsp:nvSpPr>
      <dsp:spPr>
        <a:xfrm>
          <a:off x="0" y="4549505"/>
          <a:ext cx="1114420" cy="1378111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2021 год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4603907"/>
        <a:ext cx="1005616" cy="12693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7A24E-F8C4-4162-AED9-1292484C95B4}">
      <dsp:nvSpPr>
        <dsp:cNvPr id="0" name=""/>
        <dsp:cNvSpPr/>
      </dsp:nvSpPr>
      <dsp:spPr>
        <a:xfrm>
          <a:off x="0" y="0"/>
          <a:ext cx="3214712" cy="114189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5743"/>
        <a:ext cx="3103226" cy="10304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1116"/>
          <a:ext cx="2357453" cy="11418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района на выравнивание бюджетной обеспеченности поселений 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6859"/>
        <a:ext cx="2245967" cy="10304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976"/>
          <a:ext cx="2143140" cy="9991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9751"/>
        <a:ext cx="2045590" cy="901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247,4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бюджета по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отраслям социальной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2019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279,8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консолидированного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бюджета по отраслям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социальной 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2019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0.09313</cdr:x>
      <cdr:y>0.76711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84" y="2104337"/>
          <a:ext cx="628635" cy="3108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0.43789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201225"/>
          <a:ext cx="628635" cy="1217803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0.39674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4" y="1088337"/>
          <a:ext cx="628635" cy="133139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0.125</cdr:x>
      <cdr:y>0.46875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285884"/>
          <a:ext cx="571498" cy="78581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0.3125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60" y="857256"/>
          <a:ext cx="571498" cy="121444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578" y="1071570"/>
          <a:ext cx="571498" cy="1000116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0.37372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01" y="1025193"/>
          <a:ext cx="571498" cy="107154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0.18367</cdr:x>
      <cdr:y>0.44291</cdr:y>
    </cdr:from>
    <cdr:to>
      <cdr:x>0.25154</cdr:x>
      <cdr:y>0.77953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590881" y="2266640"/>
          <a:ext cx="1357340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kern="100" dirty="0" smtClean="0">
              <a:latin typeface="Times New Roman" pitchFamily="18" charset="0"/>
              <a:cs typeface="Times New Roman" pitchFamily="18" charset="0"/>
            </a:rPr>
            <a:t>4238 руб.</a:t>
          </a:r>
          <a:endParaRPr lang="ru-RU" sz="20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0.29388</cdr:x>
      <cdr:y>0.35433</cdr:y>
    </cdr:from>
    <cdr:to>
      <cdr:x>0.3889</cdr:x>
      <cdr:y>0.77588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1141789" y="2001483"/>
          <a:ext cx="1699801" cy="554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4658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0.39184</cdr:x>
      <cdr:y>0.30118</cdr:y>
    </cdr:from>
    <cdr:to>
      <cdr:x>0.48686</cdr:x>
      <cdr:y>0.78174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1594322" y="1906141"/>
          <a:ext cx="1937745" cy="554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4660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0.51429</cdr:x>
      <cdr:y>0.15945</cdr:y>
    </cdr:from>
    <cdr:to>
      <cdr:x>0.60253</cdr:x>
      <cdr:y>0.77069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2025455" y="1617884"/>
          <a:ext cx="2464682" cy="51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4660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6883,4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3032,0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18973,4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25524,7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9" tIns="45854" rIns="91709" bIns="458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709" tIns="45854" rIns="91709" bIns="458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jpeg"/><Relationship Id="rId3" Type="http://schemas.openxmlformats.org/officeDocument/2006/relationships/diagramData" Target="../diagrams/data1.xml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image" Target="../media/image15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QuickStyle" Target="../diagrams/quickStyle4.xml"/><Relationship Id="rId18" Type="http://schemas.openxmlformats.org/officeDocument/2006/relationships/diagramColors" Target="../diagrams/colors5.xml"/><Relationship Id="rId26" Type="http://schemas.microsoft.com/office/2007/relationships/diagramDrawing" Target="../diagrams/drawing5.xml"/><Relationship Id="rId3" Type="http://schemas.openxmlformats.org/officeDocument/2006/relationships/diagramData" Target="../diagrams/data2.xml"/><Relationship Id="rId21" Type="http://schemas.openxmlformats.org/officeDocument/2006/relationships/diagramQuickStyle" Target="../diagrams/quickStyle6.xml"/><Relationship Id="rId7" Type="http://schemas.openxmlformats.org/officeDocument/2006/relationships/diagramData" Target="../diagrams/data3.xml"/><Relationship Id="rId12" Type="http://schemas.openxmlformats.org/officeDocument/2006/relationships/diagramLayout" Target="../diagrams/layout4.xml"/><Relationship Id="rId17" Type="http://schemas.openxmlformats.org/officeDocument/2006/relationships/diagramQuickStyle" Target="../diagrams/quickStyle5.xml"/><Relationship Id="rId25" Type="http://schemas.microsoft.com/office/2007/relationships/diagramDrawing" Target="../diagrams/drawing4.xml"/><Relationship Id="rId2" Type="http://schemas.openxmlformats.org/officeDocument/2006/relationships/image" Target="../media/image15.png"/><Relationship Id="rId16" Type="http://schemas.openxmlformats.org/officeDocument/2006/relationships/diagramLayout" Target="../diagrams/layout5.xml"/><Relationship Id="rId20" Type="http://schemas.openxmlformats.org/officeDocument/2006/relationships/diagramLayout" Target="../diagrams/layout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Data" Target="../diagrams/data4.xml"/><Relationship Id="rId24" Type="http://schemas.microsoft.com/office/2007/relationships/diagramDrawing" Target="../diagrams/drawing3.xml"/><Relationship Id="rId5" Type="http://schemas.openxmlformats.org/officeDocument/2006/relationships/diagramQuickStyle" Target="../diagrams/quickStyle2.xml"/><Relationship Id="rId15" Type="http://schemas.openxmlformats.org/officeDocument/2006/relationships/diagramData" Target="../diagrams/data5.xml"/><Relationship Id="rId23" Type="http://schemas.microsoft.com/office/2007/relationships/diagramDrawing" Target="../diagrams/drawing2.xml"/><Relationship Id="rId10" Type="http://schemas.openxmlformats.org/officeDocument/2006/relationships/diagramColors" Target="../diagrams/colors3.xml"/><Relationship Id="rId19" Type="http://schemas.openxmlformats.org/officeDocument/2006/relationships/diagramData" Target="../diagrams/data6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Relationship Id="rId14" Type="http://schemas.openxmlformats.org/officeDocument/2006/relationships/diagramColors" Target="../diagrams/colors4.xml"/><Relationship Id="rId22" Type="http://schemas.openxmlformats.org/officeDocument/2006/relationships/diagramColors" Target="../diagrams/colors6.xml"/><Relationship Id="rId27" Type="http://schemas.microsoft.com/office/2007/relationships/diagramDrawing" Target="../diagrams/drawing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chart" Target="../charts/chart25.xml"/><Relationship Id="rId9" Type="http://schemas.openxmlformats.org/officeDocument/2006/relationships/chart" Target="../charts/chart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chart" Target="../charts/char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microsoft.com/office/2007/relationships/diagramDrawing" Target="../diagrams/drawing9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openxmlformats.org/officeDocument/2006/relationships/chart" Target="../charts/chart3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chart" Target="../charts/chart31.xml"/><Relationship Id="rId5" Type="http://schemas.openxmlformats.org/officeDocument/2006/relationships/diagramQuickStyle" Target="../diagrams/quickStyle9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Relationship Id="rId14" Type="http://schemas.microsoft.com/office/2007/relationships/diagramDrawing" Target="../diagrams/drawing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2018\фото для презентации на 2019 год\luxfon.com-3402.jpg"/>
          <p:cNvPicPr>
            <a:picLocks noChangeAspect="1" noChangeArrowheads="1"/>
          </p:cNvPicPr>
          <p:nvPr/>
        </p:nvPicPr>
        <p:blipFill>
          <a:blip r:embed="rId2" cstate="print">
            <a:lum bright="55000" contrast="-4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028" name="Picture 4" descr="D:\ДОКУМЕНТЫ\2018\фото для презентации на 2019 год\resource-bim-the-importance-of-bim-in-the-lighting-industry.jpg"/>
          <p:cNvPicPr>
            <a:picLocks noChangeAspect="1" noChangeArrowheads="1"/>
          </p:cNvPicPr>
          <p:nvPr/>
        </p:nvPicPr>
        <p:blipFill>
          <a:blip r:embed="rId3" cstate="print">
            <a:lum bright="56000" contrast="-40000"/>
          </a:blip>
          <a:srcRect/>
          <a:stretch>
            <a:fillRect/>
          </a:stretch>
        </p:blipFill>
        <p:spPr bwMode="auto">
          <a:xfrm>
            <a:off x="1" y="0"/>
            <a:ext cx="9286908" cy="685800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герб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3" y="214291"/>
            <a:ext cx="569299" cy="73519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57754" y="214291"/>
            <a:ext cx="4054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14546" y="1928802"/>
            <a:ext cx="6929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Нижегородской области от 26.12.2018 №69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 на 2019 год и на плановый период 2020 и 2021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пользователей- всех граждан Княгининского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района - районного бюджета, а именно районного бюджета на 2019 год и на плановый период 2020 и 2021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1438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714349" y="6000768"/>
            <a:ext cx="8001057" cy="5810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Сбалансированность бюджета по доходам и расходам - основополагающее требование, предъявляемое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 органам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местного самоуправления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576439573"/>
              </p:ext>
            </p:extLst>
          </p:nvPr>
        </p:nvGraphicFramePr>
        <p:xfrm>
          <a:off x="428597" y="1643051"/>
          <a:ext cx="3786215" cy="271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Содержимое 1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712280122"/>
              </p:ext>
            </p:extLst>
          </p:nvPr>
        </p:nvGraphicFramePr>
        <p:xfrm>
          <a:off x="4714876" y="1571612"/>
          <a:ext cx="4214811" cy="307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Текст 4"/>
          <p:cNvSpPr txBox="1">
            <a:spLocks/>
          </p:cNvSpPr>
          <p:nvPr/>
        </p:nvSpPr>
        <p:spPr>
          <a:xfrm>
            <a:off x="285720" y="4429133"/>
            <a:ext cx="3929091" cy="14287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превышения расходов над доходами образуется дефицит бюджета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необходимы источники покрытия дефицита, можно, например,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использовать остатки средств на начало года или привлечь средства в долг )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929191" y="4429133"/>
            <a:ext cx="4000527" cy="14287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 превышения доходов над расходами образуется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профицит бюджета (можно накапливать резервы, погашать имеющиеся долги)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схема доходов и расходов определённого объекта (семьи, бизнеса, организации, государства и т.д.), устанавливаемая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-это план доходов и расходов  Княгининского района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4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города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214282" y="4929198"/>
            <a:ext cx="8786874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3314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78581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в Княгининском районе на 2019 год и на плановый период 2020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района на среднесрочный период (на 2019 год и на плановый период 2020 и 2021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500498" y="3571876"/>
            <a:ext cx="4643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и Указ от 7 мая 2018 г. №204 «О национальных целях и стратегических задачах развития Российской Федерации на период до 2024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бюджетов осуществляют финансовые органы муниципальных образований.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Районный бюджет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Бюджеты  поселений Княгининского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547616" y="5759572"/>
            <a:ext cx="42148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5786454"/>
            <a:ext cx="4071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Княгининского района администрацией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29289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428868"/>
            <a:ext cx="2714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на заседании Земского собрания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3" y="2928937"/>
            <a:ext cx="2214579" cy="3570208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9" y="2928939"/>
            <a:ext cx="3143272" cy="3539430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3" y="2928937"/>
            <a:ext cx="3286148" cy="3539430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980728"/>
            <a:ext cx="7488832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Доходы районного  бюджета   </a:t>
            </a:r>
          </a:p>
          <a:p>
            <a:pPr algn="just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денежные средства, поступающие в   безвозмездном и безвозвратном порядке в соответствии с законодательством Российской Федерации </a:t>
            </a:r>
            <a:endParaRPr lang="ru-RU" dirty="0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9771733"/>
              </p:ext>
            </p:extLst>
          </p:nvPr>
        </p:nvGraphicFramePr>
        <p:xfrm>
          <a:off x="1043609" y="983035"/>
          <a:ext cx="3502521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211960" y="1124744"/>
            <a:ext cx="3888432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Доходы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бюджета   </a:t>
            </a:r>
          </a:p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это денежные средства, поступающие в   безвозмездном и безвозвратном порядке в соответствии с законодательством Российской Федерации </a:t>
            </a:r>
            <a:endParaRPr lang="ru-RU" sz="1600" dirty="0"/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51400463"/>
              </p:ext>
            </p:extLst>
          </p:nvPr>
        </p:nvGraphicFramePr>
        <p:xfrm>
          <a:off x="214283" y="2928938"/>
          <a:ext cx="2214579" cy="158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28453489"/>
              </p:ext>
            </p:extLst>
          </p:nvPr>
        </p:nvGraphicFramePr>
        <p:xfrm>
          <a:off x="2699792" y="2928939"/>
          <a:ext cx="2848307" cy="1652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12949705"/>
              </p:ext>
            </p:extLst>
          </p:nvPr>
        </p:nvGraphicFramePr>
        <p:xfrm>
          <a:off x="6156177" y="3056791"/>
          <a:ext cx="2775252" cy="1641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12107" y="142503"/>
            <a:ext cx="54927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3175" cmpd="sng">
                  <a:noFill/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 бюджета</a:t>
            </a:r>
          </a:p>
          <a:p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1" y="428605"/>
            <a:ext cx="86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28597" y="1428737"/>
            <a:ext cx="2053463" cy="1008111"/>
          </a:xfrm>
          <a:prstGeom prst="homePlate">
            <a:avLst/>
          </a:prstGeom>
          <a:solidFill>
            <a:srgbClr val="FF6565"/>
          </a:solidFill>
          <a:ln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3175" y="1285860"/>
            <a:ext cx="6143668" cy="1357322"/>
          </a:xfrm>
          <a:prstGeom prst="roundRect">
            <a:avLst/>
          </a:prstGeom>
          <a:noFill/>
          <a:ln w="38100"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86049" y="1428736"/>
            <a:ext cx="5929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лиц, имущественные налоги, акцизы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28597" y="3000372"/>
            <a:ext cx="2053463" cy="1071570"/>
          </a:xfrm>
          <a:prstGeom prst="homePlate">
            <a:avLst/>
          </a:prstGeom>
          <a:solidFill>
            <a:srgbClr val="75BDAF"/>
          </a:solidFill>
          <a:ln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5" y="2857497"/>
            <a:ext cx="6143668" cy="1428760"/>
          </a:xfrm>
          <a:prstGeom prst="roundRect">
            <a:avLst/>
          </a:prstGeom>
          <a:noFill/>
          <a:ln w="38100"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86049" y="2857497"/>
            <a:ext cx="5929355" cy="136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законодательством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имущества, плата за негативное воздействие на окружающую среду, штрафы за нарушение законодательства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28597" y="4643446"/>
            <a:ext cx="2053463" cy="1071570"/>
          </a:xfrm>
          <a:prstGeom prst="homePlate">
            <a:avLst/>
          </a:prstGeom>
          <a:solidFill>
            <a:srgbClr val="61A2E9"/>
          </a:solidFill>
          <a:ln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4572009"/>
            <a:ext cx="5929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600" dirty="0">
              <a:solidFill>
                <a:srgbClr val="75BD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14613" y="4500570"/>
            <a:ext cx="6143668" cy="1428760"/>
          </a:xfrm>
          <a:prstGeom prst="roundRect">
            <a:avLst/>
          </a:prstGeom>
          <a:noFill/>
          <a:ln w="38100"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no-translate-detected_318-482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5" y="1071548"/>
            <a:ext cx="571504" cy="571504"/>
          </a:xfrm>
          <a:prstGeom prst="rect">
            <a:avLst/>
          </a:prstGeom>
        </p:spPr>
      </p:pic>
      <p:pic>
        <p:nvPicPr>
          <p:cNvPr id="23" name="Рисунок 22" descr="https://im0-tub-ru.yandex.net/i?id=e328b8660bcde033d5b11e9f49fc16e8&amp;n=13&amp;exp=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1" y="3286124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moyaokruga.ru/img/image_big/a2bc7784-6999-48b0-ba3c-96d14f21b906.jpg"/>
          <p:cNvPicPr/>
          <p:nvPr/>
        </p:nvPicPr>
        <p:blipFill>
          <a:blip r:embed="rId5" cstate="print"/>
          <a:srcRect l="9341" t="1436" r="6527"/>
          <a:stretch>
            <a:fillRect/>
          </a:stretch>
        </p:blipFill>
        <p:spPr bwMode="auto">
          <a:xfrm>
            <a:off x="8215340" y="1142985"/>
            <a:ext cx="500065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428605"/>
            <a:ext cx="88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596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85985" y="3214686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1" y="3286125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00561" y="1071546"/>
            <a:ext cx="4286280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1142985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1" y="1857365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30% и 35%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5984" y="285728"/>
            <a:ext cx="536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муниципальных расходов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00100" y="928670"/>
            <a:ext cx="7215238" cy="2214578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424113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Муниципальные расходы </a:t>
            </a:r>
          </a:p>
          <a:p>
            <a:pPr marL="2424113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 денежные средства, направляемые из бюджетов органов местного самоуправления на решение вопросов местного значения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14480" y="3500438"/>
          <a:ext cx="214310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57290" y="5286388"/>
            <a:ext cx="2681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расходы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643578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культуру, социальную политику, физкультуру и спорт.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Левая круглая скобка 10"/>
          <p:cNvSpPr/>
          <p:nvPr/>
        </p:nvSpPr>
        <p:spPr>
          <a:xfrm rot="16200000" flipH="1">
            <a:off x="2678893" y="1750207"/>
            <a:ext cx="71438" cy="342902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круглая скобка 12"/>
          <p:cNvSpPr/>
          <p:nvPr/>
        </p:nvSpPr>
        <p:spPr>
          <a:xfrm rot="16200000" flipH="1">
            <a:off x="6465107" y="1750207"/>
            <a:ext cx="71438" cy="342902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5286380" y="3500438"/>
          <a:ext cx="2428892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29256" y="5286388"/>
            <a:ext cx="202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Другие расходы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5572140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–коммунальное хозяйство, общегосударственные вопросы, охрану окружающей среды и национальную экономику.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14414" y="1000108"/>
          <a:ext cx="214310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7506" y="5853720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124341" y="4771332"/>
            <a:ext cx="1714479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815" y="3449654"/>
              <a:ext cx="1260550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latin typeface="Times New Roman" pitchFamily="18" charset="0"/>
                  <a:cs typeface="Times New Roman" pitchFamily="18" charset="0"/>
                </a:rPr>
                <a:t>Осуществление бюджетных расходов посредством финансирования муниципальных программ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000232" y="4786322"/>
            <a:ext cx="1571635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Взаимосвязь бюджетных расходов с результатами реализации муниципальных программ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714744" y="4786322"/>
            <a:ext cx="1571635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Повышение качества бюджетного планирования и исполнения бюджета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785786" y="2786058"/>
            <a:ext cx="7716011" cy="1571636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муниципальных программ сформировано в районном бюджете на 2019-2021 годы</a:t>
            </a:r>
            <a:endParaRPr lang="ru-RU" sz="16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3714744" y="2786058"/>
            <a:ext cx="1571636" cy="1285884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54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5429256" y="4786322"/>
            <a:ext cx="1643073" cy="162375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877815" y="3449654"/>
              <a:ext cx="1317471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Исполнение бюджета в программной классификации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228738" y="4794035"/>
            <a:ext cx="1785951" cy="1612832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8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877815" y="3449654"/>
              <a:ext cx="1330384" cy="9282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Мониторинг показателей исполнения программ, оценка эффективности бюджетных расходов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857224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2571736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286248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6000760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7929586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42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14311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11554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786058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2087,7  млн.руб.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23 848,7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233,6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автономные-3)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2018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1785926"/>
          <a:ext cx="514350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86578" y="228599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района в 2019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857364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3 623,1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316,6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района в 2019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071802" y="3857604"/>
          <a:ext cx="5643602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6" name="Диаграмма 65"/>
          <p:cNvGraphicFramePr/>
          <p:nvPr/>
        </p:nvGraphicFramePr>
        <p:xfrm>
          <a:off x="4500562" y="785794"/>
          <a:ext cx="4643438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Диаграмма 47"/>
          <p:cNvGraphicFramePr/>
          <p:nvPr/>
        </p:nvGraphicFramePr>
        <p:xfrm>
          <a:off x="0" y="1500174"/>
          <a:ext cx="4814857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5286378" y="5357825"/>
            <a:ext cx="2428893" cy="1285861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уровня жизни населения Княгининский район занимает 1 место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Текст 36"/>
          <p:cNvSpPr>
            <a:spLocks noGrp="1"/>
          </p:cNvSpPr>
          <p:nvPr>
            <p:ph type="body" idx="4294967295"/>
          </p:nvPr>
        </p:nvSpPr>
        <p:spPr>
          <a:xfrm>
            <a:off x="214282" y="1000108"/>
            <a:ext cx="4040188" cy="7508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Индикаторы, характеризующие наращивание налогового потенциала (экономические и финансовые)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4294967295"/>
          </p:nvPr>
        </p:nvSpPr>
        <p:spPr>
          <a:xfrm>
            <a:off x="4857752" y="1000108"/>
            <a:ext cx="4041775" cy="4286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 уровня жизни (социальные)</a:t>
            </a:r>
            <a:endParaRPr lang="ru-RU" sz="1300" b="1" i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7379731">
            <a:off x="1539535" y="238321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0,1279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5913" y="5072073"/>
            <a:ext cx="2429852" cy="1542355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по наращиванию налогового потенциала Княгининский район занимает 7 место среди 14 районов.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794983" y="5214951"/>
            <a:ext cx="2353083" cy="1428760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интегральный показатель Княгининского района в двух рейтингах равен 0,1866, что соответствует 5 месту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9168622">
            <a:off x="2005659" y="241041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0,1296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20810387">
            <a:off x="2379695" y="264837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0,1322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515180">
            <a:off x="1514166" y="366670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164128">
            <a:off x="2454848" y="3323939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324655">
            <a:off x="2080769" y="3547731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392">
            <a:off x="220428" y="294542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7859276">
            <a:off x="1076733" y="359562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0,1241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9396842">
            <a:off x="655763" y="346943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1054915">
            <a:off x="303166" y="3268616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0,1236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71736" y="3000372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0,1283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233445">
            <a:off x="454779" y="2686724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0,1229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405781">
            <a:off x="863564" y="2551951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3892164">
            <a:off x="1136970" y="238262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253692">
            <a:off x="6738698" y="3131395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2510181">
            <a:off x="6421596" y="3370011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4147264">
            <a:off x="5948725" y="3492655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0,0608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85720" y="214290"/>
            <a:ext cx="8572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Ранжирование муниципальных районов и городских округов по блокам индикаторов по группам территорий за первое полугодие 2018 года</a:t>
            </a:r>
          </a:p>
        </p:txBody>
      </p:sp>
      <p:sp>
        <p:nvSpPr>
          <p:cNvPr id="50" name="TextBox 43"/>
          <p:cNvSpPr txBox="1"/>
          <p:nvPr/>
        </p:nvSpPr>
        <p:spPr>
          <a:xfrm rot="17721734">
            <a:off x="5515584" y="3406737"/>
            <a:ext cx="785815" cy="285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43"/>
          <p:cNvSpPr txBox="1"/>
          <p:nvPr/>
        </p:nvSpPr>
        <p:spPr>
          <a:xfrm rot="19193049">
            <a:off x="5065995" y="3300292"/>
            <a:ext cx="810346" cy="277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0,0572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43"/>
          <p:cNvSpPr txBox="1"/>
          <p:nvPr/>
        </p:nvSpPr>
        <p:spPr>
          <a:xfrm rot="20739875">
            <a:off x="4807988" y="3096380"/>
            <a:ext cx="810346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0,0576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43"/>
          <p:cNvSpPr txBox="1"/>
          <p:nvPr/>
        </p:nvSpPr>
        <p:spPr>
          <a:xfrm rot="21356790">
            <a:off x="4723652" y="2814353"/>
            <a:ext cx="810346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43"/>
          <p:cNvSpPr txBox="1"/>
          <p:nvPr/>
        </p:nvSpPr>
        <p:spPr>
          <a:xfrm rot="1167630">
            <a:off x="4952181" y="2555950"/>
            <a:ext cx="810393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 rot="2259893">
            <a:off x="5217688" y="2354337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43"/>
          <p:cNvSpPr txBox="1"/>
          <p:nvPr/>
        </p:nvSpPr>
        <p:spPr>
          <a:xfrm rot="3866217">
            <a:off x="5545144" y="227595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 rot="17814838">
            <a:off x="5980638" y="2203347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9009768">
            <a:off x="6417792" y="2231568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0,0603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 rot="20900414">
            <a:off x="6806461" y="2505417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00892" y="2786058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6" name="Диаграмма 25"/>
          <p:cNvGraphicFramePr/>
          <p:nvPr/>
        </p:nvGraphicFramePr>
        <p:xfrm>
          <a:off x="2428860" y="4286256"/>
          <a:ext cx="4572000" cy="257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86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0" y="14287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4572000" y="14287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14282" y="1142984"/>
          <a:ext cx="4572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0" y="642918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857232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14942" y="1928802"/>
            <a:ext cx="3487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4572000" y="2285992"/>
          <a:ext cx="457200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6" name="Диаграмма 25"/>
          <p:cNvGraphicFramePr/>
          <p:nvPr/>
        </p:nvGraphicFramePr>
        <p:xfrm>
          <a:off x="4393498" y="2202679"/>
          <a:ext cx="4619873" cy="4036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" name="Овал 3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214282" y="5286388"/>
            <a:ext cx="8715404" cy="571504"/>
            <a:chOff x="71437" y="0"/>
            <a:chExt cx="714380" cy="6236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9" name="Скругленный прямоугольник 4"/>
            <p:cNvSpPr/>
            <p:nvPr/>
          </p:nvSpPr>
          <p:spPr>
            <a:xfrm>
              <a:off x="99113" y="30442"/>
              <a:ext cx="680268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Главные приоритеты бюджетной и налоговой политики на 2019-2021 годы</a:t>
              </a:r>
              <a:endParaRPr lang="ru-RU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Стрелка вниз 30"/>
          <p:cNvSpPr/>
          <p:nvPr/>
        </p:nvSpPr>
        <p:spPr>
          <a:xfrm>
            <a:off x="4143372" y="5857892"/>
            <a:ext cx="785818" cy="28575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357291" y="6143643"/>
            <a:ext cx="6429421" cy="57150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выполнение всех принятых обязательств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3214678" y="1142984"/>
            <a:ext cx="5929321" cy="4071965"/>
          </a:xfrm>
          <a:prstGeom prst="triangl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214282" y="1142984"/>
          <a:ext cx="5286412" cy="428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1643050"/>
          <a:ext cx="5429288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501170864"/>
              </p:ext>
            </p:extLst>
          </p:nvPr>
        </p:nvGraphicFramePr>
        <p:xfrm>
          <a:off x="214282" y="2285993"/>
          <a:ext cx="5500726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2305906641"/>
              </p:ext>
            </p:extLst>
          </p:nvPr>
        </p:nvGraphicFramePr>
        <p:xfrm>
          <a:off x="214282" y="4572008"/>
          <a:ext cx="621510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57158" y="214290"/>
            <a:ext cx="8501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 Княгининского района на 2019 и плановый период 2020 и 2021 годов</a:t>
            </a:r>
          </a:p>
          <a:p>
            <a:pPr algn="ctr"/>
            <a:endParaRPr lang="ru-RU" sz="2000" b="1" dirty="0"/>
          </a:p>
        </p:txBody>
      </p:sp>
      <p:graphicFrame>
        <p:nvGraphicFramePr>
          <p:cNvPr id="39" name="Схема 38"/>
          <p:cNvGraphicFramePr/>
          <p:nvPr>
            <p:extLst>
              <p:ext uri="{D42A27DB-BD31-4B8C-83A1-F6EECF244321}">
                <p14:modId xmlns:p14="http://schemas.microsoft.com/office/powerpoint/2010/main" xmlns="" val="501170864"/>
              </p:ext>
            </p:extLst>
          </p:nvPr>
        </p:nvGraphicFramePr>
        <p:xfrm>
          <a:off x="214282" y="2643182"/>
          <a:ext cx="5643602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pSp>
        <p:nvGrpSpPr>
          <p:cNvPr id="41" name="Группа 40"/>
          <p:cNvGrpSpPr/>
          <p:nvPr/>
        </p:nvGrpSpPr>
        <p:grpSpPr>
          <a:xfrm>
            <a:off x="214282" y="3143248"/>
            <a:ext cx="5786478" cy="357190"/>
            <a:chOff x="0" y="4952"/>
            <a:chExt cx="5643602" cy="561600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 оказываемых муниципальных услуг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14282" y="3571876"/>
            <a:ext cx="5929354" cy="428628"/>
            <a:chOff x="0" y="4952"/>
            <a:chExt cx="5643602" cy="561600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Создание условий для исполнения органами местного самоуправления поселений закрепленных за ними полномочий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14282" y="4071942"/>
            <a:ext cx="6072230" cy="428628"/>
            <a:chOff x="0" y="4952"/>
            <a:chExt cx="5643602" cy="561600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Сохранение и развитие налогового потенциала на территории района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 Княгининского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159,9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налоговых и неналоговых доходов в консолидированный бюджет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652120" y="220138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V="1">
            <a:off x="5652120" y="2500307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5651122" y="2294287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5643571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налоговых и неналоговых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районный бюджет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2928934"/>
            <a:ext cx="438503" cy="109771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70" y="271462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857753" y="4000505"/>
            <a:ext cx="84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lang="ru-RU" sz="1400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5" y="4000505"/>
            <a:ext cx="7200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на душу населения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143769" y="492919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15,3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143513"/>
            <a:ext cx="438503" cy="972532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932041" y="6116046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61651" y="6116046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700277" y="6422544"/>
            <a:ext cx="21108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7811176" y="6262378"/>
            <a:ext cx="0" cy="161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697883" y="6249486"/>
            <a:ext cx="0" cy="166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269461" y="6345817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286520"/>
            <a:ext cx="29009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00174"/>
            <a:ext cx="432048" cy="70120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857752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144,1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285860"/>
            <a:ext cx="432048" cy="9155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643569" y="107154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159,9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214422"/>
            <a:ext cx="432048" cy="986960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357949" y="1000109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168,3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142985"/>
            <a:ext cx="432048" cy="10583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072329" y="92867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176,5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7643834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86125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7181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143248"/>
            <a:ext cx="438503" cy="883404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10" y="2928935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00372"/>
            <a:ext cx="438503" cy="1026280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9390" y="278605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7643834" y="4071943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5643570" y="4071943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643569" y="4286257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5643571" y="421481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30" y="5572141"/>
            <a:ext cx="438503" cy="52621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29190" y="5357827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643570" y="5214951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13,8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86389"/>
            <a:ext cx="438503" cy="8119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357950" y="5072075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4608308"/>
              </p:ext>
            </p:extLst>
          </p:nvPr>
        </p:nvGraphicFramePr>
        <p:xfrm>
          <a:off x="274437" y="911899"/>
          <a:ext cx="8514811" cy="535398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569112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3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6258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70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18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3" y="1214423"/>
            <a:ext cx="2500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455,3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822165" y="146445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3" y="3071812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424,0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22165" y="325040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1472" y="5000636"/>
            <a:ext cx="2500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39,4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893603" y="5179231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43768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00892" y="5000636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143512"/>
            <a:ext cx="571504" cy="11430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315340"/>
            <a:ext cx="571504" cy="9568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57620" y="564357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714752"/>
            <a:ext cx="571504" cy="7048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214686"/>
            <a:ext cx="571504" cy="12239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643314"/>
            <a:ext cx="571504" cy="7953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500438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4757" y="371951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376,9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385,2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1643050"/>
            <a:ext cx="571504" cy="9382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071546"/>
            <a:ext cx="571504" cy="15194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500174"/>
            <a:ext cx="571504" cy="106097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407,1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455,3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409,0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416,3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429264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00108"/>
            <a:ext cx="1768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385,8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571636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424,0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571636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00166" y="3714752"/>
            <a:ext cx="1768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38,2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7818" y="3143248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072074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43504" y="4214818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429264"/>
          <a:ext cx="8643997" cy="1080721"/>
        </p:xfrm>
        <a:graphic>
          <a:graphicData uri="http://schemas.openxmlformats.org/drawingml/2006/table">
            <a:tbl>
              <a:tblPr/>
              <a:tblGrid>
                <a:gridCol w="5593368"/>
                <a:gridCol w="834829"/>
                <a:gridCol w="834829"/>
                <a:gridCol w="667866"/>
                <a:gridCol w="713105"/>
              </a:tblGrid>
              <a:tr h="7143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2018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2019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2020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2021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20,1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38,2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00232" y="1643050"/>
            <a:ext cx="285752" cy="7000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428736"/>
            <a:ext cx="285752" cy="914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214422"/>
            <a:ext cx="285752" cy="112871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85735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28860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735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356,8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0036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379,7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71868" y="10001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286380" y="1214422"/>
            <a:ext cx="285752" cy="114300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785794"/>
            <a:ext cx="285752" cy="157163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142984"/>
            <a:ext cx="285752" cy="121444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000108"/>
            <a:ext cx="285752" cy="135732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5143504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86446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57950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43504" y="10001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29388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379,7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6446" y="57148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23968" y="73024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786190"/>
            <a:ext cx="285752" cy="92869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357562"/>
            <a:ext cx="285752" cy="135732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72066" y="4714883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643570" y="4714883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3786182" y="471488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00694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50043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42913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43570" y="442913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357686" y="3071810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42900"/>
            <a:ext cx="9144000" cy="6858000"/>
          </a:xfrm>
          <a:prstGeom prst="rect">
            <a:avLst/>
          </a:prstGeom>
          <a:noFill/>
        </p:spPr>
      </p:pic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2019-2021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379,7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385,2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261,0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81,3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173,1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00693" y="5500702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118,0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1" y="5286389"/>
            <a:ext cx="400110" cy="500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124,7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1736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130,9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00637"/>
            <a:ext cx="357191" cy="1000132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143512"/>
            <a:ext cx="357191" cy="857257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143512"/>
            <a:ext cx="400110" cy="64294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248,1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247,2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2264" y="5000636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261,0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276633574"/>
              </p:ext>
            </p:extLst>
          </p:nvPr>
        </p:nvGraphicFramePr>
        <p:xfrm>
          <a:off x="285723" y="1071547"/>
          <a:ext cx="8501119" cy="5546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2172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Платежи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негативное воздействие на окружающую среду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2019-2021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2017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69 559,7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80 489,8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81 275,6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80 075,8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19 210,1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18 890,5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10 990,9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3 069,6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3069,6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165 131,2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138 767,8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154 791,6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156 353,2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692,2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760,8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1214415" y="4572009"/>
            <a:ext cx="0" cy="14287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3" y="4857760"/>
            <a:ext cx="0" cy="1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858148" y="5357826"/>
            <a:ext cx="0" cy="6429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14415" y="4572008"/>
            <a:ext cx="1714512" cy="50006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28927" y="4786323"/>
            <a:ext cx="1571636" cy="28575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500561" y="4786322"/>
            <a:ext cx="1643075" cy="4286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>
            <a:off x="6215075" y="5214950"/>
            <a:ext cx="1571635" cy="714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7" y="450057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9" y="500063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5" y="471488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9" y="514351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0" y="521495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85787" y="4214819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254 661,8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00298" y="464344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238 148,1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5" y="4429133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253 631,0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9" y="485776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240 698,4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92919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239 837,6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7" y="1357301"/>
            <a:ext cx="4357719" cy="114300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необходимости выполнения «дорожных карт» в рамках реализации указов Президента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7" y="3071810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бюджета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3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7" y="4786324"/>
            <a:ext cx="4357719" cy="120015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Индексация заработной платы по «неуказным» категориям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1150185" y="3078958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2019 год и на плановый период 2020 и 2021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 flipV="1">
            <a:off x="2500299" y="1928802"/>
            <a:ext cx="2000263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19601970">
            <a:off x="1942011" y="2559614"/>
            <a:ext cx="2734312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2313376">
            <a:off x="1898487" y="4261595"/>
            <a:ext cx="2879904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143114" y="3357564"/>
            <a:ext cx="2357455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подходы к формированию бюджета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2019-2021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500034" y="1071546"/>
          <a:ext cx="4565472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0100" y="1428736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424,0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2019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929190" y="1000108"/>
          <a:ext cx="4071966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29256" y="1214422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379,7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2020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571736" y="3786190"/>
          <a:ext cx="5643602" cy="2680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00430" y="4143380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385,2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785786" y="142852"/>
            <a:ext cx="7429552" cy="518732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4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400" b="1" smtClean="0">
                <a:latin typeface="Times New Roman"/>
                <a:cs typeface="Times New Roman"/>
              </a:rPr>
              <a:t>социальной</a:t>
            </a:r>
            <a:r>
              <a:rPr sz="2400" b="1" spc="5" smtClean="0">
                <a:latin typeface="Times New Roman"/>
                <a:cs typeface="Times New Roman"/>
              </a:rPr>
              <a:t> </a:t>
            </a:r>
            <a:r>
              <a:rPr sz="2400" b="1" spc="-10" smtClean="0">
                <a:latin typeface="Times New Roman"/>
                <a:cs typeface="Times New Roman"/>
              </a:rPr>
              <a:t>сферы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85738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881214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928826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285860"/>
            <a:ext cx="428628" cy="13573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428736"/>
            <a:ext cx="357190" cy="12144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071547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247,4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21457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5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170,0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44,3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8" name="Диаграмма 67"/>
          <p:cNvGraphicFramePr>
            <a:graphicFrameLocks/>
          </p:cNvGraphicFramePr>
          <p:nvPr/>
        </p:nvGraphicFramePr>
        <p:xfrm>
          <a:off x="6286512" y="928670"/>
          <a:ext cx="328614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071810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85738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92882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00026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285860"/>
            <a:ext cx="357190" cy="13573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13,8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251,7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071546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279,8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14314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5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170,0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44,3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50006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929454" y="1285860"/>
            <a:ext cx="57150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3" y="1214422"/>
          <a:ext cx="8858313" cy="483331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00067"/>
                <a:gridCol w="3786181"/>
                <a:gridCol w="785851"/>
                <a:gridCol w="1143008"/>
                <a:gridCol w="714380"/>
                <a:gridCol w="571504"/>
                <a:gridCol w="642942"/>
                <a:gridCol w="714380"/>
              </a:tblGrid>
              <a:tr h="571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Пз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расходов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2019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к 2018 году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2020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2021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44 756,0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50 359,4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53 150,1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105,5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47 162,6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3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635,5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803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20796,3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</a:t>
                      </a:r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224,7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23 909,6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107,6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22 664,5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21 979,6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305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49,8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650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10277,7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10 413,7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10 867,3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104,4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10 829,6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10 829,6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39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2 128,1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6 255,9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13682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10 739,5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11 433,7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106,5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11 532,3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11 561,9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3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3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364,4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377,4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74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364,4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377,4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43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3 015,9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4 732,9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4 049,8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85,6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4 149,5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4 148,5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650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2554,6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050,1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4 049,8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4 149,5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4 148,5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74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пожарной безопасности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461,3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6"/>
          <a:ext cx="8858313" cy="57108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71472"/>
                <a:gridCol w="3571933"/>
                <a:gridCol w="857255"/>
                <a:gridCol w="1214446"/>
                <a:gridCol w="714380"/>
                <a:gridCol w="500066"/>
                <a:gridCol w="714380"/>
                <a:gridCol w="714381"/>
              </a:tblGrid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56 806,8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35 204,5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49 421,3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140,4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45 160,1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45 140,2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86,8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116,3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44206,5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21 993,1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40 402,8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183,7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39 503,8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39 483,9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2134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033,6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189,0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2 762,1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2 762,1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2982,3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246,4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4092,6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2 653,2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4 816,0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181,5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2 535,3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2 535,3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142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3304,6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54,0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68,4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244,0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8 698,4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25 698,0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20 751,8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80,8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344,6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3 673,6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31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57,0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1786,3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16 972,0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7 673,0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3 633,6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51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6 826,1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8 491,4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13 021,8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67,8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830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86,0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67732"/>
          <a:ext cx="8858313" cy="7180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62435"/>
                <a:gridCol w="3580969"/>
                <a:gridCol w="857256"/>
                <a:gridCol w="1214446"/>
                <a:gridCol w="714380"/>
                <a:gridCol w="500066"/>
                <a:gridCol w="714380"/>
                <a:gridCol w="714381"/>
              </a:tblGrid>
              <a:tr h="7180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Пз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расходов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2019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к 2018 году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2020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2021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35749" y="6448952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214290"/>
          <a:ext cx="8858312" cy="554216"/>
        </p:xfrm>
        <a:graphic>
          <a:graphicData uri="http://schemas.openxmlformats.org/drawingml/2006/table">
            <a:tbl>
              <a:tblPr/>
              <a:tblGrid>
                <a:gridCol w="571504"/>
                <a:gridCol w="3500462"/>
                <a:gridCol w="785818"/>
                <a:gridCol w="1143008"/>
                <a:gridCol w="857256"/>
                <a:gridCol w="500066"/>
                <a:gridCol w="714380"/>
                <a:gridCol w="785818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78934"/>
          <a:ext cx="8858312" cy="5438212"/>
        </p:xfrm>
        <a:graphic>
          <a:graphicData uri="http://schemas.openxmlformats.org/drawingml/2006/table">
            <a:tbl>
              <a:tblPr/>
              <a:tblGrid>
                <a:gridCol w="571504"/>
                <a:gridCol w="3500462"/>
                <a:gridCol w="785818"/>
                <a:gridCol w="1143008"/>
                <a:gridCol w="857256"/>
                <a:gridCol w="500066"/>
                <a:gridCol w="714380"/>
                <a:gridCol w="785818"/>
              </a:tblGrid>
              <a:tr h="44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4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168 715,6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170 058,6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186 935,2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latin typeface="Times New Roman"/>
                        </a:rPr>
                        <a:t>174 746,1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174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717,1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46 183,7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45 296,0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50 867,9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112,3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48 575,9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573,9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82 526,6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79 977,9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85 294,6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106,6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78 522,6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78 495,6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18 928,5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20 595,9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112,7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3 143,7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3 503,8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6 845,3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195,4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3 372,1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3 372,1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17 933,1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20 685,0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20 713,9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21 062,0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21 062,0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46 296,1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44 317,0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48 369,6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109,2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48 392,1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421,1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32 579,6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31 636,3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109,5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34 683,9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529,4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468,7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118,0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13 187,1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12 212,0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13 161,5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107,8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3" y="214290"/>
          <a:ext cx="8858313" cy="737096"/>
        </p:xfrm>
        <a:graphic>
          <a:graphicData uri="http://schemas.openxmlformats.org/drawingml/2006/table">
            <a:tbl>
              <a:tblPr/>
              <a:tblGrid>
                <a:gridCol w="642942"/>
                <a:gridCol w="3357587"/>
                <a:gridCol w="857256"/>
                <a:gridCol w="1143008"/>
                <a:gridCol w="785818"/>
                <a:gridCol w="500066"/>
                <a:gridCol w="785818"/>
                <a:gridCol w="785818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952846"/>
          <a:ext cx="8858312" cy="5310228"/>
        </p:xfrm>
        <a:graphic>
          <a:graphicData uri="http://schemas.openxmlformats.org/drawingml/2006/table">
            <a:tbl>
              <a:tblPr/>
              <a:tblGrid>
                <a:gridCol w="642942"/>
                <a:gridCol w="3357586"/>
                <a:gridCol w="857256"/>
                <a:gridCol w="1143008"/>
                <a:gridCol w="785818"/>
                <a:gridCol w="500066"/>
                <a:gridCol w="785818"/>
                <a:gridCol w="785818"/>
              </a:tblGrid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11 462,8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8 758,4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11 425,8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130,5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552,7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736,5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2 647,7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3 050,0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3 448,8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113,1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4 456,8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4 490,6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3 091,5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1 738,6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157,1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868,1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924,1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5 723,6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3 969,8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132,2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6 227,8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6 321,8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1 831,8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1 961,9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1 254,1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1 243,0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718,9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3 576,6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703,6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102,6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3 622,1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3 622,1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1 491,3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2 085,3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2 111,9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104,3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2 030,4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2 030,4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35 889,1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31 826,7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45 098,1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141,7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43 394,3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41 931,7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9 868,2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14 655,4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18 973,4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21 333,7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21 821,5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26 020,9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17 171,3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26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124,7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22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060,6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110,2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381 374,6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376 882,4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424 011,0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112,5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379</a:t>
                      </a:r>
                      <a:r>
                        <a:rPr lang="ru-RU" sz="1400" b="1" i="0" u="none" strike="noStrike" baseline="0" dirty="0" smtClean="0">
                          <a:latin typeface="Times New Roman"/>
                        </a:rPr>
                        <a:t> 657,8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385 173,0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0351" y="708952"/>
          <a:ext cx="9001156" cy="5872639"/>
        </p:xfrm>
        <a:graphic>
          <a:graphicData uri="http://schemas.openxmlformats.org/drawingml/2006/table">
            <a:tbl>
              <a:tblPr/>
              <a:tblGrid>
                <a:gridCol w="963262"/>
                <a:gridCol w="3435638"/>
                <a:gridCol w="888343"/>
                <a:gridCol w="717095"/>
                <a:gridCol w="781313"/>
                <a:gridCol w="620770"/>
                <a:gridCol w="834828"/>
                <a:gridCol w="759907"/>
              </a:tblGrid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52 266,1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59 701,3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62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159,0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104,1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56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340,4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59 789,6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28 102,3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31 283,0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32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611,5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104,2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31 584,3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30 885,6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10277,7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10 413,7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10 867,3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2 136,5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6 264,3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13 876,1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11 012,8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732,3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106,5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11 781,9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11 801,6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305,2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11 892,1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14 304,0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16 218,5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16 531,8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16 587,2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2554,6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4 050,1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9 335,1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10 250,2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12 165,9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12 379,5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12 435,9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63 026,9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41 871,0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57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 272,9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136,8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53 241,1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53 425,7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709,9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770,5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44206,5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21 993,1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40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402,8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183,7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39 503,8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483,9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085980" y="6554807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6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9320" y="1137558"/>
          <a:ext cx="8858311" cy="5220405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4"/>
                <a:gridCol w="768913"/>
                <a:gridCol w="610919"/>
                <a:gridCol w="821580"/>
                <a:gridCol w="747848"/>
              </a:tblGrid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2 134,0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2 134,0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033,6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189,0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762,1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762,1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7 907,8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13 939,0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6 810,1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7 220,4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4092,6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2 535,3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2 535,3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18 510,6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35 486,1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31 406,0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88,5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10 996,7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370,0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29,7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412,6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125,3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1 884,1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16 972,0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7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673,0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45,2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304,6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3633,6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14 964,3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16 408,3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20 736,8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126,4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7 774,5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7 822,8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1 632,5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1 776,4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2 583,6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168 715,6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170 058,6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186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935,2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174 746,1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174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717,1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46 183,7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45 296,0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50 867,9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112,3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48 575,9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48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573,9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82 526,6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79 977,9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85 294,6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106,6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78 522,6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78 495,6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18 928,5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20 595,9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3 143,7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3 503,8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845,3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195,4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17 933,1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20 685,0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20 713,9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21 062,0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21 062,0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46 296,1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44 317,0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48 369,6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48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421,1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32 579,6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31 636,3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34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683,9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529,4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13 187,1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12 212,0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13 184,0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6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440" y="1125990"/>
          <a:ext cx="8858311" cy="5089094"/>
        </p:xfrm>
        <a:graphic>
          <a:graphicData uri="http://schemas.openxmlformats.org/drawingml/2006/table">
            <a:tbl>
              <a:tblPr/>
              <a:tblGrid>
                <a:gridCol w="947976"/>
                <a:gridCol w="3381117"/>
                <a:gridCol w="874246"/>
                <a:gridCol w="705715"/>
                <a:gridCol w="768913"/>
                <a:gridCol w="610918"/>
                <a:gridCol w="821579"/>
                <a:gridCol w="747847"/>
              </a:tblGrid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13 145,0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10 503,9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13 273,8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13 554,6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13 765,0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4 329,9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6 458,7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6 519,1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3 091,5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868,1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924,1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5 723,6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3 969,8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6 227,8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6 321,8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25 449,8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26 852,1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31 215,4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31 237,6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31 237,6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24 872,1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26 133,2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30 488,9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3 576,6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703,6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102,6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1 491,3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2 085,3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111,9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104,3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2 030,4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2 030,4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403 204,3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407 059,0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451 705,3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111,0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409 047,2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416 333,1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(99,0%),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285992"/>
            <a:ext cx="3643339" cy="20717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района (в 2019 - 2021 годах по 13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муниципальным программам)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285992"/>
            <a:ext cx="3643339" cy="20717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 управление" и другие расходы.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(1,0%),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4,1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419,9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375,5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381,0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271169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" name="Овал 91"/>
          <p:cNvSpPr/>
          <p:nvPr/>
        </p:nvSpPr>
        <p:spPr>
          <a:xfrm>
            <a:off x="8220071" y="655796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0" name="Таблица 79"/>
          <p:cNvGraphicFramePr>
            <a:graphicFrameLocks noGrp="1"/>
          </p:cNvGraphicFramePr>
          <p:nvPr/>
        </p:nvGraphicFramePr>
        <p:xfrm>
          <a:off x="4643437" y="945099"/>
          <a:ext cx="4500563" cy="63422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563"/>
              </a:tblGrid>
              <a:tr h="26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образования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121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финансами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 </a:t>
                      </a:r>
                      <a:r>
                        <a:rPr lang="ru-RU" sz="13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агропромышленного комплекса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Информационное общество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7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физической культуры и спорта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жизни населения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77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граждан Княгининского района Нижегородской области доступным и комфортным жильем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граждан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Улучшение условий и охраны труда в организациях Княгининского района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муниципальной собственностью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8035"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142844" y="2500306"/>
            <a:ext cx="1357323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42844" y="1714488"/>
            <a:ext cx="2000264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42844" y="1000108"/>
            <a:ext cx="4500595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2844" y="1357298"/>
            <a:ext cx="2214579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42845" y="3000372"/>
            <a:ext cx="928695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42844" y="3643314"/>
            <a:ext cx="785818" cy="285752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42845" y="4143380"/>
            <a:ext cx="642941" cy="285752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42844" y="4857760"/>
            <a:ext cx="357191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42844" y="5286388"/>
            <a:ext cx="285752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42844" y="5643579"/>
            <a:ext cx="104807" cy="204773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2845" y="6143644"/>
            <a:ext cx="50339" cy="231398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2357421" y="1500174"/>
            <a:ext cx="2286016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143108" y="1857364"/>
            <a:ext cx="2500331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071538" y="3143248"/>
            <a:ext cx="3571900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714348" y="3929066"/>
            <a:ext cx="4000528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714348" y="4429132"/>
            <a:ext cx="400052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1500167" y="2643183"/>
            <a:ext cx="3143272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464301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285720" y="5429264"/>
            <a:ext cx="4357719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500034" y="5000636"/>
            <a:ext cx="4214843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285720" y="5786454"/>
            <a:ext cx="4357719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Скругленный прямоугольник 98"/>
          <p:cNvSpPr/>
          <p:nvPr/>
        </p:nvSpPr>
        <p:spPr>
          <a:xfrm>
            <a:off x="142844" y="2071678"/>
            <a:ext cx="1714512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Прямая соединительная линия 103"/>
          <p:cNvCxnSpPr/>
          <p:nvPr/>
        </p:nvCxnSpPr>
        <p:spPr>
          <a:xfrm>
            <a:off x="1857356" y="2214555"/>
            <a:ext cx="2786083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228600" y="6216671"/>
            <a:ext cx="4414839" cy="3155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485748" y="132872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64,4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52410" y="1700201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53,8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366683" y="204310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40,4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295246" y="2471732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34,9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0" y="3000372"/>
            <a:ext cx="1214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24,8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0" y="364331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19,7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0" y="4197311"/>
            <a:ext cx="1357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7,0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0" y="4643446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5,5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142844" y="5072074"/>
            <a:ext cx="10715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526" y="542926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0" y="5857893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0,2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642910" y="1000109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163,4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85720" y="142852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2019 году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2019 году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1142985"/>
          <a:ext cx="8786874" cy="5548867"/>
        </p:xfrm>
        <a:graphic>
          <a:graphicData uri="http://schemas.openxmlformats.org/drawingml/2006/table">
            <a:tbl>
              <a:tblPr/>
              <a:tblGrid>
                <a:gridCol w="4143404"/>
                <a:gridCol w="928694"/>
                <a:gridCol w="1000132"/>
                <a:gridCol w="785818"/>
                <a:gridCol w="500066"/>
                <a:gridCol w="714380"/>
                <a:gridCol w="714380"/>
              </a:tblGrid>
              <a:tr h="9286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381 374,6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376 882,4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424 011,0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112,5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379 657,8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385 173,0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370 862,2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372 923,9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419 872,7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112,6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375 469,6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380 984,4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образования Княгининского района Нижегородской области" на 2017-2021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152 475,1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151 989,8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163 385,0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107,5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155 207,1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155 183,7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1 109,4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4 458,8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5 439,4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122,0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5 897,4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5 931,2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5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 Обеспечение граждан  Княгининского района Нижегородской области доступным и комфортным жильем"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6 453,8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3 424,7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5 487,1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160,2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4 606,0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4 756,0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 населения Княгининского района Нижегородской области качественными услугами в сфере жилищно-коммунального хозяйства и транспортного обслуживания"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7 684,8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27 617,7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24 765,7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89,7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3 087,0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6 416,0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2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культуры Княгининского района Нижегородской области на 2017-2021 годы"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50 628,3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48 970,7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53 813,8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53 836,3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53 836,3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1" y="142852"/>
          <a:ext cx="8786875" cy="920663"/>
        </p:xfrm>
        <a:graphic>
          <a:graphicData uri="http://schemas.openxmlformats.org/drawingml/2006/table">
            <a:tbl>
              <a:tblPr/>
              <a:tblGrid>
                <a:gridCol w="4429157"/>
                <a:gridCol w="928694"/>
                <a:gridCol w="928694"/>
                <a:gridCol w="714380"/>
                <a:gridCol w="500066"/>
                <a:gridCol w="642942"/>
                <a:gridCol w="642942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0370" y="1055502"/>
          <a:ext cx="8786874" cy="5564954"/>
        </p:xfrm>
        <a:graphic>
          <a:graphicData uri="http://schemas.openxmlformats.org/drawingml/2006/table">
            <a:tbl>
              <a:tblPr/>
              <a:tblGrid>
                <a:gridCol w="4429156"/>
                <a:gridCol w="928694"/>
                <a:gridCol w="928694"/>
                <a:gridCol w="714380"/>
                <a:gridCol w="500066"/>
                <a:gridCol w="642942"/>
                <a:gridCol w="642942"/>
              </a:tblGrid>
              <a:tr h="527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"Информационное общество  Княгининского района Нижегородской области"на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29 864,8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31 719,0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34</a:t>
                      </a:r>
                      <a:r>
                        <a:rPr lang="ru-RU" sz="1300" b="0" i="0" u="none" strike="noStrike" baseline="0" dirty="0" smtClean="0">
                          <a:latin typeface="Times New Roman"/>
                        </a:rPr>
                        <a:t> 880,3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110,0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33 720,6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33 035,7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«Развитие физической культуры и спорта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области»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13 863,8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15 319,6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19 658,9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128,3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7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2015-2021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44 206,5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21 993,1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40 402,8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183,7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39 503,8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39 483,9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6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"Управление муниципальной собственностью Княгининского района Нижегородской области" 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222,1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предпринимательства Княгининского района " на 2017-2021 годы</a:t>
                      </a:r>
                    </a:p>
                  </a:txBody>
                  <a:tcPr marL="4229" marR="4229" marT="42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3 267,0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190,0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190,0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"Обеспечение безопасности жизни населения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области"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8 200,6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13 642,4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7 043,7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4 754,8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4 803,8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"Управление муниципальными финансами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района"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52 547,2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53 173,1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64 385,5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121,1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57 849,4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 fontAlgn="ctr">
                        <a:buNone/>
                      </a:pPr>
                      <a:r>
                        <a:rPr lang="ru-RU" sz="1300" b="0" i="0" u="none" strike="noStrike" dirty="0" smtClean="0">
                          <a:latin typeface="Times New Roman"/>
                        </a:rPr>
                        <a:t>60</a:t>
                      </a:r>
                      <a:r>
                        <a:rPr lang="ru-RU" sz="1300" b="0" i="0" u="none" strike="noStrike" baseline="0" dirty="0" smtClean="0">
                          <a:latin typeface="Times New Roman"/>
                        </a:rPr>
                        <a:t> 527,6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7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"Улучшение условий и охраны труда в организациях Княгининского района Нижегородской области" 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338,8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368,0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363,5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98,8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362,0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365,0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4229" marR="4229" marT="42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10 512,4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3 958,5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4 138,3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104,5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4 188,2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4 188,6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3000372"/>
            <a:ext cx="2143140" cy="21431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28860" y="3000372"/>
            <a:ext cx="2143140" cy="2143140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3000372"/>
            <a:ext cx="2143140" cy="21431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43438" y="3000372"/>
            <a:ext cx="2143140" cy="21431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3" y="928671"/>
            <a:ext cx="1234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</a:t>
            </a:r>
            <a:r>
              <a:rPr lang="en-US" sz="1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1142985"/>
            <a:ext cx="8786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05.12.2016 № 2135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образования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2000240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57553" y="5214950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5643579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163,4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571869" y="5643579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155,2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143637" y="5572140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155,2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3" y="2428869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5" y="2643183"/>
            <a:ext cx="5104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района Нижегородской области на 2017-2021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642910" y="4643446"/>
            <a:ext cx="8018171" cy="500066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286116" y="471488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3714752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-534 чел.</a:t>
            </a:r>
          </a:p>
          <a:p>
            <a:pPr algn="ctr"/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2357422" y="3500438"/>
            <a:ext cx="2286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1028 чел.</a:t>
            </a:r>
          </a:p>
          <a:p>
            <a:pPr algn="ctr"/>
            <a:endParaRPr lang="ru-RU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4500562" y="3500438"/>
            <a:ext cx="257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341 чел.</a:t>
            </a:r>
          </a:p>
          <a:p>
            <a:pPr algn="ctr"/>
            <a:endParaRPr lang="ru-RU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6572232" y="3571876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Подпрограммы муниципальной программы «Развитие образования Княгининского района Нижегородской области» на 2017-2021 годы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3" y="1214421"/>
          <a:ext cx="8715435" cy="5158913"/>
        </p:xfrm>
        <a:graphic>
          <a:graphicData uri="http://schemas.openxmlformats.org/drawingml/2006/table">
            <a:tbl>
              <a:tblPr/>
              <a:tblGrid>
                <a:gridCol w="3829780"/>
                <a:gridCol w="990256"/>
                <a:gridCol w="799362"/>
                <a:gridCol w="778483"/>
                <a:gridCol w="691985"/>
                <a:gridCol w="778483"/>
                <a:gridCol w="847086"/>
              </a:tblGrid>
              <a:tr h="722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10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"Развитие образования Княгининского района Нижегородской области" на 2017-2021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152 475,1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151 989,8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163 385,0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107,5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155 207,1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155 183,7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130 201,1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126 679,3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128 694,7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128 682,7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128 659,3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4 370,9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4803,5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117,4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1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1 046,4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1251,6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104,3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14 218,0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</a:t>
                      </a:r>
                      <a:r>
                        <a:rPr lang="ru-RU" sz="1300" b="0" i="0" u="none" strike="noStrike" baseline="0" dirty="0" smtClean="0">
                          <a:latin typeface="Times New Roman"/>
                        </a:rPr>
                        <a:t> 491,6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24 951,5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151,3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16 678,5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16 678,5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401,3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"Патриотическое воспитание граждан в Княгининском районе"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2 231,9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2 304,5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2 328,7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2 397,5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0" y="571481"/>
          <a:ext cx="2786051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Скругленный прямоугольник 38"/>
          <p:cNvSpPr/>
          <p:nvPr/>
        </p:nvSpPr>
        <p:spPr>
          <a:xfrm>
            <a:off x="2071670" y="642918"/>
            <a:ext cx="6887496" cy="1357322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содержание муниципальных казенных учреждений и предоставление субсидий, в том числе на выполнение муниципальных заданий по оказанию муниципальных услуг (выполнение работ)  (всего 13 муниципальных учреждений)</a:t>
            </a:r>
          </a:p>
          <a:p>
            <a:pPr lvl="0" algn="just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– 156,4 млн. рублей; 2020год  - 148,2 млн. рублей; 2021 год  -148,1 млн. рублей. </a:t>
            </a:r>
            <a:endParaRPr lang="ru-RU" sz="1400" dirty="0" smtClean="0"/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71670" y="4786322"/>
            <a:ext cx="6858048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Мероприятия по организации отдыха и оздоровления детей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-1,3 млн. рублей;2020 год – 1,3 млн. рублей;2021 год  -1,3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71670" y="5286388"/>
            <a:ext cx="6914689" cy="857256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Осуществление выплаты компенсации части родительской платы за присмотр и уход за ребенком в муниципальных дошкольных образовательных организациях: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 - 2,1 млн. рублей; 2020 год  - 2,1 млн. рублей; 2021 год  -2,1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71670" y="6215082"/>
            <a:ext cx="6887496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решение других вопросов в области образования: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 -3,6 млн. рублей; 2020 год  - 3,6 млн. рублей; 2021 год  -3,7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142852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</a:p>
        </p:txBody>
      </p:sp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00232" y="2143116"/>
            <a:ext cx="6979455" cy="2571768"/>
          </a:xfrm>
          <a:prstGeom prst="roundRect">
            <a:avLst>
              <a:gd name="adj" fmla="val 2321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образования:</a:t>
            </a:r>
          </a:p>
          <a:p>
            <a:pPr lvl="0"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5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– 48,3 млн. рублей; 2020 год – 48,3 млн. рублей; 2021 год – 48,3 млн. рублей.</a:t>
            </a:r>
          </a:p>
          <a:p>
            <a:pPr lvl="0"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общеобразовательных организаций общего образования:</a:t>
            </a:r>
          </a:p>
          <a:p>
            <a:pPr lvl="0"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-78,2 млн. рублей; 2020 год  - 78,2 млн. рублей; 2021 год  - 78,1 млн. рублей.</a:t>
            </a:r>
          </a:p>
          <a:p>
            <a:pPr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обслуживающих организации образования (централизованная бухгалтерия, учреждение хозяйственного обеспечения, информационно-методический центр): </a:t>
            </a:r>
            <a:r>
              <a:rPr lang="ru-RU" sz="135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- 17,2 млн. рублей; 2020 год  - 17,5 млн. рублей; 2021 год  -17,5 млн. рублей. </a:t>
            </a:r>
          </a:p>
          <a:p>
            <a:pPr lvl="0"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общеобразовательных организаций дополнительного образования детей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35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   год  - 4,2 млн. рублей; 2020 год  - 4,2 млн. рублей; 2021 год  - 4,2 млн. рублей. </a:t>
            </a:r>
          </a:p>
          <a:p>
            <a:pPr lvl="0"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образовательных организаций: </a:t>
            </a:r>
            <a:r>
              <a:rPr lang="ru-RU" sz="135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– 8,5 млн. рублей</a:t>
            </a:r>
            <a:endParaRPr lang="ru-RU" sz="135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431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798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4807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77%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79%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369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37 %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Какие качественные показатели будут достигнуты в образовании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285993"/>
            <a:ext cx="85011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785" y="1214422"/>
            <a:ext cx="1438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20" y="1428736"/>
            <a:ext cx="8501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 декабря 2016 года №2128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«Социальная поддержка граждан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350" y="207167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9" y="3929066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50" y="2857496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5" y="3143249"/>
            <a:ext cx="1417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348" y="335756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787" y="3643315"/>
            <a:ext cx="5132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429132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3" y="1071545"/>
          <a:ext cx="8858313" cy="5573649"/>
        </p:xfrm>
        <a:graphic>
          <a:graphicData uri="http://schemas.openxmlformats.org/drawingml/2006/table">
            <a:tbl>
              <a:tblPr/>
              <a:tblGrid>
                <a:gridCol w="3819301"/>
                <a:gridCol w="895608"/>
                <a:gridCol w="1357322"/>
                <a:gridCol w="714380"/>
                <a:gridCol w="500066"/>
                <a:gridCol w="785818"/>
                <a:gridCol w="785818"/>
              </a:tblGrid>
              <a:tr h="271776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6359" marR="6359" marT="63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4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3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3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0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1 109,4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4 458,8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5 439,4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122,0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5 897,4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5 931,2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190,3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3 246,0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3 644,8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112,3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4 652,8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4 686,6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03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"Укрепление института семьи в Княгининском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683,3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890,0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32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"Социальная поддержка малоимущих граждан Княгининского района на газификацию домовладений"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5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«Содействие занятости населения Княгининского района»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86,8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98,8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116,3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16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594,0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1350,0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1817512"/>
            <a:ext cx="628635" cy="1591034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1783645"/>
            <a:ext cx="628635" cy="1621022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62727" y="2440157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96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1059" y="2494845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386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471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рубль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8809" y="235743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510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4926" y="2274703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513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3770181"/>
              </p:ext>
            </p:extLst>
          </p:nvPr>
        </p:nvGraphicFramePr>
        <p:xfrm>
          <a:off x="214282" y="973826"/>
          <a:ext cx="8741991" cy="5335559"/>
        </p:xfrm>
        <a:graphic>
          <a:graphicData uri="http://schemas.openxmlformats.org/drawingml/2006/table">
            <a:tbl>
              <a:tblPr/>
              <a:tblGrid>
                <a:gridCol w="5072098"/>
                <a:gridCol w="714380"/>
                <a:gridCol w="714380"/>
                <a:gridCol w="714380"/>
                <a:gridCol w="714380"/>
                <a:gridCol w="812373"/>
              </a:tblGrid>
              <a:tr h="24956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12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93284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1. Постановление администрации Княгининского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222,3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4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1.1.Материальная помощь семьям с детьми,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2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1.4.Материальная помощь малоимущим гражданам на газификацию домовладений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105,0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68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70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2.1. Единовременное денежное вознаграждение, гражданам, удостоенным звания «Заслуженный ветеран Княгининского района»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46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736120"/>
              </p:ext>
            </p:extLst>
          </p:nvPr>
        </p:nvGraphicFramePr>
        <p:xfrm>
          <a:off x="323528" y="785795"/>
          <a:ext cx="8424938" cy="4994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91348"/>
                <a:gridCol w="785818"/>
                <a:gridCol w="785818"/>
                <a:gridCol w="857256"/>
                <a:gridCol w="785818"/>
                <a:gridCol w="818880"/>
              </a:tblGrid>
              <a:tr h="49949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090896"/>
              </p:ext>
            </p:extLst>
          </p:nvPr>
        </p:nvGraphicFramePr>
        <p:xfrm>
          <a:off x="330495" y="1296091"/>
          <a:ext cx="8424936" cy="4907280"/>
        </p:xfrm>
        <a:graphic>
          <a:graphicData uri="http://schemas.openxmlformats.org/drawingml/2006/table">
            <a:tbl>
              <a:tblPr/>
              <a:tblGrid>
                <a:gridCol w="4384000"/>
                <a:gridCol w="785818"/>
                <a:gridCol w="785818"/>
                <a:gridCol w="857256"/>
                <a:gridCol w="785818"/>
                <a:gridCol w="826226"/>
              </a:tblGrid>
              <a:tr h="14370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3 448,8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4 456,8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4 490,6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22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3 448,8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4 456,8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4 490,6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5.Организация временной занятости несовершеннолетних граждан 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86,8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8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6.Постановление администрации Княгининского района от 06.09.2017 №1003 «Об утверждении Положения о порядке предоставления субсидий из бюджета Княгининского района Нижегородской области </a:t>
                      </a: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социально-ориентированным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некоммерческим организациям»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3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6.1.Финансовая поддержка общественных объединений и организаций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57224" y="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2435219"/>
              </p:ext>
            </p:extLst>
          </p:nvPr>
        </p:nvGraphicFramePr>
        <p:xfrm>
          <a:off x="179514" y="785795"/>
          <a:ext cx="8750204" cy="4994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87788"/>
                <a:gridCol w="726825"/>
                <a:gridCol w="726825"/>
                <a:gridCol w="792900"/>
                <a:gridCol w="757933"/>
                <a:gridCol w="757933"/>
              </a:tblGrid>
              <a:tr h="49949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7966981"/>
              </p:ext>
            </p:extLst>
          </p:nvPr>
        </p:nvGraphicFramePr>
        <p:xfrm>
          <a:off x="180623" y="1285860"/>
          <a:ext cx="8746062" cy="5152644"/>
        </p:xfrm>
        <a:graphic>
          <a:graphicData uri="http://schemas.openxmlformats.org/drawingml/2006/table">
            <a:tbl>
              <a:tblPr/>
              <a:tblGrid>
                <a:gridCol w="4989689"/>
                <a:gridCol w="733778"/>
                <a:gridCol w="722489"/>
                <a:gridCol w="790222"/>
                <a:gridCol w="756356"/>
                <a:gridCol w="753528"/>
              </a:tblGrid>
              <a:tr h="98311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7.Закон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420,8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8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7.1. Осуществление полномочий по  организации деятельности комиссии по  делам несовершеннолетних и защите их прав Княгининского района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420,8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524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Закон Нижегородской области от 06 апреля 2017 года № 35-З "О наделении органов местного самоуправления муниципальных районов и городских округов Нижегородской области отдельными государственными полномочиями по организации и осуществлению деятельности по опеке и попечительству в отношении совершеннолетних граждан"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202,5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8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202,5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5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Адаптация социальных объектов для их доступности инвалидам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594,0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8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1 109,4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4 458,8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5 439,4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5 897,4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5 931,2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142908" y="-14290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5786454"/>
            <a:ext cx="8705589" cy="714381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125,7 тысяч рублей;  2020 год  – 88,6 тысяч рублей 2021 год  – 182,6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643050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5 487,1 тысяч рублей; 2019 год  – 4 606,0 тысяч рублей, 2021 год  – 4 756,0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714752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1 370,5 тысяч рублей;  2020 год  – 442,1 тысяч рублей;  2021 год  – 498,1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50057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3 056,5 тысяч рублей;  2020 год  – 4 075,3 тысяч рублей;  2021 год  – 4 075,3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282" y="5143512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жильём отдельных категорий граждан, установленных федеральными законами от 12 января 1995 года №5-ФЗ «О ветеранах»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934,4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282" y="857232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№2125 «Об утверждении муниципальной программы Княгининского района Нижегородской области «Обеспечение граждан Княгининского района Нижегородской области доступным и комфортным жильем»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285992"/>
            <a:ext cx="8429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района Нижегородской области.</a:t>
            </a:r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348" y="2714620"/>
            <a:ext cx="4230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</a:p>
          <a:p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071546"/>
          <a:ext cx="8786874" cy="5139626"/>
        </p:xfrm>
        <a:graphic>
          <a:graphicData uri="http://schemas.openxmlformats.org/drawingml/2006/table">
            <a:tbl>
              <a:tblPr/>
              <a:tblGrid>
                <a:gridCol w="3788500"/>
                <a:gridCol w="926408"/>
                <a:gridCol w="1285884"/>
                <a:gridCol w="785818"/>
                <a:gridCol w="571504"/>
                <a:gridCol w="714380"/>
                <a:gridCol w="714380"/>
              </a:tblGrid>
              <a:tr h="731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3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 Обеспечение граждан  Княгининского района Нижегородской области доступным и комфортным жильем"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6 453,8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3 424,7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5 487,1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160,2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4 606,0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4 756,0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8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жильем молодых семей в Княгининском районе Нижегородской области»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496,6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533,2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1 370,5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257,0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442,1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498,1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"Выполнение государственных обязательств по обеспечению жильем отдельных категорий граждан, установленных законодательством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2 249,6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779,4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934,4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4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районе Нижегородской области"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3 707,6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2 112,1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3 182,2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150,7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4 163,9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4 257,9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6831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молодых семей 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15,4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857232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2019 году планируется предоставить социальные выплаты молодой семье на приобретение или строительство жилья, предусмотрены расходы на обеспечение жильем детей-сирот и отдельных категорий граждан по Федеральному закону от 12 января 1995 года №5-ФЗ «О ветеранах», а также расходы на ремонт жилых помещений, собственниками которых являются дети-сироты.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1785926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714620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296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475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412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2000240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1142984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№2127 «Об утверждении муниципальной программы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7158" y="2428868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района Нижегородской области.</a:t>
            </a:r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857496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67732" y="3210508"/>
          <a:ext cx="9008536" cy="3542982"/>
        </p:xfrm>
        <a:graphic>
          <a:graphicData uri="http://schemas.openxmlformats.org/drawingml/2006/table">
            <a:tbl>
              <a:tblPr/>
              <a:tblGrid>
                <a:gridCol w="3846620"/>
                <a:gridCol w="943400"/>
                <a:gridCol w="1428760"/>
                <a:gridCol w="785818"/>
                <a:gridCol w="571504"/>
                <a:gridCol w="714380"/>
                <a:gridCol w="718054"/>
              </a:tblGrid>
              <a:tr h="676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4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0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 населения Княгининского района Нижегородской области качественными услугами в сфере жилищно-коммунального хозяйства и транспортного обслуживания"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7 684,8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27 617,7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24 765,7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89,7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3 087,0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6 416,0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03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системы инженерной инфраструктуры и жилищно-коммунального хозяйства Княгининского района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667,4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16 972,0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10 200,4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304,6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3 633,6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0428" y="2160812"/>
          <a:ext cx="8858312" cy="3220772"/>
        </p:xfrm>
        <a:graphic>
          <a:graphicData uri="http://schemas.openxmlformats.org/drawingml/2006/table">
            <a:tbl>
              <a:tblPr/>
              <a:tblGrid>
                <a:gridCol w="3778106"/>
                <a:gridCol w="846492"/>
                <a:gridCol w="1571636"/>
                <a:gridCol w="642942"/>
                <a:gridCol w="500066"/>
                <a:gridCol w="714380"/>
                <a:gridCol w="804690"/>
              </a:tblGrid>
              <a:tr h="4793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пассажирских перевозок в Княгининском районе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2 134,0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2 134,0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4 033,6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189,0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2 762,1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762,1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"Энергосбережение и повышение энергетической эффективности на территории Княгининского района Нижегородской области" на 2017-2021 годы"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1 118,9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среды и обустройство мест массового отдыха на территории Княгининского района Нижегородской области 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3 764,5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8 491,4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8 073,3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95,1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5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района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2 458,4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12110,3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357298"/>
          <a:ext cx="8858312" cy="817906"/>
        </p:xfrm>
        <a:graphic>
          <a:graphicData uri="http://schemas.openxmlformats.org/drawingml/2006/table">
            <a:tbl>
              <a:tblPr/>
              <a:tblGrid>
                <a:gridCol w="3782475"/>
                <a:gridCol w="860995"/>
                <a:gridCol w="1571636"/>
                <a:gridCol w="642942"/>
                <a:gridCol w="500066"/>
                <a:gridCol w="714380"/>
                <a:gridCol w="785818"/>
              </a:tblGrid>
              <a:tr h="114139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5093" marR="5093" marT="50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</a:p>
                    <a:p>
                      <a:pPr algn="ct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3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6443" y="1928802"/>
          <a:ext cx="8997246" cy="4922055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53553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работы муниципальной бани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котельных, отапливающих население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обслуживания населения пассажирским автотранспортом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потребления природного газа МУП «Тепловик 1» газовой котельной по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адресу: Нижегородская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область,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 Княгинино,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ул. Новосельская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Тыс.м</a:t>
                      </a:r>
                      <a:r>
                        <a:rPr lang="ru-RU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210,7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дворовых территорий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5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собранных твердых коммунальных отходов на территории Княгининского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Тыс.м</a:t>
                      </a:r>
                      <a:r>
                        <a:rPr lang="ru-RU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072462" y="6286520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02017" y="621508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42873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74" y="1071546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571612"/>
            <a:ext cx="863975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 2128 «Об утверждении муниципальной программы Княгининского района Нижегородской области "Развитие культуры Княгининского района Нижегородской области" на 2017-2021 годы».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района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района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15436" cy="28575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3714752"/>
            <a:ext cx="8429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1" y="4052830"/>
          <a:ext cx="8594308" cy="2734056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149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2021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40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3651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3651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3657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2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Доля муниципальных учреждений культуры Княгининского района, имеющих свой информационный портал от общего числа учреждений культуры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4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Повышение уровня удовлетворенности граждан  Княгининского района качеством предоставления муниципальных услуг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99,6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97,8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1643042" y="142852"/>
          <a:ext cx="5834082" cy="40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14291"/>
            <a:ext cx="8715436" cy="61436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42860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2021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596" y="1181084"/>
          <a:ext cx="8429686" cy="4800064"/>
        </p:xfrm>
        <a:graphic>
          <a:graphicData uri="http://schemas.openxmlformats.org/drawingml/2006/table">
            <a:tbl>
              <a:tblPr/>
              <a:tblGrid>
                <a:gridCol w="3745383"/>
                <a:gridCol w="880720"/>
                <a:gridCol w="725868"/>
                <a:gridCol w="735547"/>
                <a:gridCol w="799086"/>
                <a:gridCol w="731520"/>
                <a:gridCol w="811562"/>
              </a:tblGrid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количества библиографических записей в сводном электронном каталоге  библиотек Княгининского района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района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66,6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73,3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доли представленных зрителю (во всех формах) музейных предметов в общем количестве музейных предметов основного фонда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27,7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28,0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0,23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доля прироста числа участников культурно-массовых мероприятий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% к предыдущему году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0,35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0,35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0,35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2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количества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фильмовыдач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566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35,6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35,8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36,3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68,1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68,5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69,0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69,5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142852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42844" y="928670"/>
          <a:ext cx="8858311" cy="5640874"/>
        </p:xfrm>
        <a:graphic>
          <a:graphicData uri="http://schemas.openxmlformats.org/drawingml/2006/table">
            <a:tbl>
              <a:tblPr/>
              <a:tblGrid>
                <a:gridCol w="3643338"/>
                <a:gridCol w="928694"/>
                <a:gridCol w="1428760"/>
                <a:gridCol w="785818"/>
                <a:gridCol w="571504"/>
                <a:gridCol w="714380"/>
                <a:gridCol w="785817"/>
              </a:tblGrid>
              <a:tr h="267892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6324" marR="6324" marT="63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0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"Развитие культуры Княгининского района Нижегородской области на 2017-2021 годы"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50 628,3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48 970,7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53 836,3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53 836,3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32 984,8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31 934,8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4 412,4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4 724,4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115,9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12 514,6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11 480,1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108,2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7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670,0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727,4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757,5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757,5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428993" y="3571876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00167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357696"/>
            <a:ext cx="307183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будут предоставляться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на выполнение собственных и передаваемых полномочий органами местного самоуправления поселений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45,5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43,8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42,3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6786579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357696"/>
            <a:ext cx="521497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-многофункциональному центру предоставления государственных и муниципальных услуг на территории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5,8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6,0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6,0 млн.рублей.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Княгининский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РИЦ»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3,7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3,6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3,6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5" y="6286520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357562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«Управление муниципальными финансами Княгининского района» на 2017-2021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2019 год – 64,4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57,8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60,5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«Управление муниципальной собственностью Княгининского района Нижегородской области" на 2017-2021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2019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0,2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«Информационное общество Княгининского района Нижегородской области» на 2017-2021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2019 год – 34,9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33,7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33,0 млн.рублей</a:t>
            </a:r>
          </a:p>
          <a:p>
            <a:pPr algn="ctr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от 05 декабря 2016 года № 2137 «Об утверждении муниципальной программы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спорта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отдел физической культуры и спорта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14282" y="3857628"/>
          <a:ext cx="8715436" cy="2771927"/>
        </p:xfrm>
        <a:graphic>
          <a:graphicData uri="http://schemas.openxmlformats.org/drawingml/2006/table">
            <a:tbl>
              <a:tblPr/>
              <a:tblGrid>
                <a:gridCol w="3730460"/>
                <a:gridCol w="974734"/>
                <a:gridCol w="1224160"/>
                <a:gridCol w="785818"/>
                <a:gridCol w="571504"/>
                <a:gridCol w="785818"/>
                <a:gridCol w="642942"/>
              </a:tblGrid>
              <a:tr h="607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Бюджет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на 2019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17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«Развитие физической культуры и спорта Княгининского района Нижегородской области» на 2017-2021 годы 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13 863,8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15 319,6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19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658,9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128,3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16 208,2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3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13 286,1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14 600,7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18 932,4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129,7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15 459,2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15 459,2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5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718,9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00034" y="285728"/>
            <a:ext cx="8286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физической культуры и  спорта Княгининского района Нижегородской области»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4843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604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38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15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Доля детей и подростков, занимающихся в ДЮСШ, в общей численности детей и подростков от 6 до 17 лет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49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133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214290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физической культуры и  спорта Княгининского района Нижегородской области»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1200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1326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1701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1403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1403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1142984"/>
            <a:ext cx="485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Утверждена: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Нижегородской области от 28.08.2014 №1327 "Об утверждении муниципальной программы Княгининского района Нижегородской области «Развитие агропромышленного комплекса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Княгининского района Нижегородской области» на 2015-2021 годы».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3071810"/>
            <a:ext cx="242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2015-2021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3504" y="1142984"/>
            <a:ext cx="36433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50043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4000504"/>
            <a:ext cx="2357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2015-2021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654463" y="2552871"/>
          <a:ext cx="6286511" cy="4071967"/>
        </p:xfrm>
        <a:graphic>
          <a:graphicData uri="http://schemas.openxmlformats.org/drawingml/2006/table">
            <a:tbl>
              <a:tblPr/>
              <a:tblGrid>
                <a:gridCol w="2684323"/>
                <a:gridCol w="701388"/>
                <a:gridCol w="554182"/>
                <a:gridCol w="588819"/>
                <a:gridCol w="400510"/>
                <a:gridCol w="664560"/>
                <a:gridCol w="692729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2015-2021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44 206,5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21 993,1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40 402,8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183,7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39 503,8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39 483,9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"Развитие сельского хозяйства, пищевой и перерабатывающей промышленности Княгининского района Нижегородской области" до 2021 года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39 824,6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17 276,8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34 762,3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201,2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34 740,3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34 720,4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"Эпизоотическое благополучие Княгининского района Нижегородской области до 2021 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151,5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89,6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4 340,0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4 564,8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4 627,8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4 627,8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2015-2021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8" y="2428868"/>
            <a:ext cx="769849" cy="6954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1904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00227"/>
            <a:ext cx="714380" cy="12383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3497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1928802"/>
            <a:ext cx="714380" cy="11914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3419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1928802"/>
            <a:ext cx="714380" cy="11836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3417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150459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ценах)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101,4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хозяйства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хозяйства 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организаций %</a:t>
                      </a:r>
                      <a:endParaRPr lang="ru-RU" sz="1200" dirty="0"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19950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21995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22450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1 180 000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1 280 000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1 390 000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1 500 000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1 560 000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6611779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2019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35719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муниципальных программ поселений Княгининского района  78,1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4" y="1643050"/>
            <a:ext cx="2214578" cy="200026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города Княгинино Княгининского района Нижегородской области "Социальная поддержка граждан города Княгинино Княгининского района Нижегородской области" на 2017-2021 годы – 0,5 млн.рублей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214818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благоустройства территорий поселений Княгининского района» – 17,2 млн.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72264" y="4143380"/>
            <a:ext cx="2143140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безопасности жизни населения поселений Княгининского района» – 21,8 млн.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819388" y="1500174"/>
            <a:ext cx="3643338" cy="2357454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города Княгинино Княгининского района Нижегородской области "Развитие физической культуры и спорта на территории города Княгинино Княгининского района Нижегородской области" на 2017-2021 годы – 30,3 млн.рублей</a:t>
            </a:r>
            <a:endPara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143140" cy="192882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«Энергосбережение и повышение энергетической эффективности на территории поселений Княгининского района – 0,1 млн.рублей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857488" y="4071942"/>
            <a:ext cx="3643338" cy="2357454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города Княгинино Княгининского района Нижегородской области "Формирование современной городской среды на территории города Княгинино Княгининского района Нижегородской области на 2018-2022 годы" – 8,2 млн. рублей</a:t>
            </a:r>
            <a:endPara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2019 году предусмотрены в сумме 80878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85786" y="1643050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8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2019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местных бюджетов в 2019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836712"/>
            <a:ext cx="8143925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844824"/>
            <a:ext cx="8143925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714884"/>
            <a:ext cx="8143932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2019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2861320"/>
            <a:ext cx="8143925" cy="7116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Предельный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Княгининского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на 2019 год установлен в размере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4 296,9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5" y="3717032"/>
            <a:ext cx="8143932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внутреннего долга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равен  0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857232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Тямусева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Нина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обл.,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500298" y="214290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18594</TotalTime>
  <Words>10440</Words>
  <Application>Microsoft Office PowerPoint</Application>
  <PresentationFormat>Экран (4:3)</PresentationFormat>
  <Paragraphs>2938</Paragraphs>
  <Slides>71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Слайд 1</vt:lpstr>
      <vt:lpstr>Слайд 2</vt:lpstr>
      <vt:lpstr>Слайд 3</vt:lpstr>
      <vt:lpstr>Консолидированный бюджет  Княгининского района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2309</cp:revision>
  <cp:lastPrinted>2016-12-14T04:02:41Z</cp:lastPrinted>
  <dcterms:created xsi:type="dcterms:W3CDTF">2013-11-18T11:27:07Z</dcterms:created>
  <dcterms:modified xsi:type="dcterms:W3CDTF">2019-04-05T07:50:24Z</dcterms:modified>
</cp:coreProperties>
</file>