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rawings/drawing7.xml" ContentType="application/vnd.openxmlformats-officedocument.drawingml.chartshapes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rawings/drawing8.xml" ContentType="application/vnd.openxmlformats-officedocument.drawingml.chartshapes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rawings/drawing6.xml" ContentType="application/vnd.openxmlformats-officedocument.drawingml.chartshapes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7"/>
  </p:notesMasterIdLst>
  <p:handoutMasterIdLst>
    <p:handoutMasterId r:id="rId78"/>
  </p:handoutMasterIdLst>
  <p:sldIdLst>
    <p:sldId id="385" r:id="rId2"/>
    <p:sldId id="258" r:id="rId3"/>
    <p:sldId id="432" r:id="rId4"/>
    <p:sldId id="415" r:id="rId5"/>
    <p:sldId id="418" r:id="rId6"/>
    <p:sldId id="260" r:id="rId7"/>
    <p:sldId id="419" r:id="rId8"/>
    <p:sldId id="433" r:id="rId9"/>
    <p:sldId id="434" r:id="rId10"/>
    <p:sldId id="431" r:id="rId11"/>
    <p:sldId id="435" r:id="rId12"/>
    <p:sldId id="417" r:id="rId13"/>
    <p:sldId id="360" r:id="rId14"/>
    <p:sldId id="308" r:id="rId15"/>
    <p:sldId id="436" r:id="rId16"/>
    <p:sldId id="401" r:id="rId17"/>
    <p:sldId id="335" r:id="rId18"/>
    <p:sldId id="336" r:id="rId19"/>
    <p:sldId id="393" r:id="rId20"/>
    <p:sldId id="388" r:id="rId21"/>
    <p:sldId id="395" r:id="rId22"/>
    <p:sldId id="397" r:id="rId23"/>
    <p:sldId id="391" r:id="rId24"/>
    <p:sldId id="365" r:id="rId25"/>
    <p:sldId id="392" r:id="rId26"/>
    <p:sldId id="338" r:id="rId27"/>
    <p:sldId id="437" r:id="rId28"/>
    <p:sldId id="396" r:id="rId29"/>
    <p:sldId id="368" r:id="rId30"/>
    <p:sldId id="429" r:id="rId31"/>
    <p:sldId id="420" r:id="rId32"/>
    <p:sldId id="369" r:id="rId33"/>
    <p:sldId id="422" r:id="rId34"/>
    <p:sldId id="423" r:id="rId35"/>
    <p:sldId id="421" r:id="rId36"/>
    <p:sldId id="371" r:id="rId37"/>
    <p:sldId id="372" r:id="rId38"/>
    <p:sldId id="414" r:id="rId39"/>
    <p:sldId id="310" r:id="rId40"/>
    <p:sldId id="425" r:id="rId41"/>
    <p:sldId id="342" r:id="rId42"/>
    <p:sldId id="343" r:id="rId43"/>
    <p:sldId id="426" r:id="rId44"/>
    <p:sldId id="322" r:id="rId45"/>
    <p:sldId id="345" r:id="rId46"/>
    <p:sldId id="282" r:id="rId47"/>
    <p:sldId id="346" r:id="rId48"/>
    <p:sldId id="405" r:id="rId49"/>
    <p:sldId id="406" r:id="rId50"/>
    <p:sldId id="374" r:id="rId51"/>
    <p:sldId id="375" r:id="rId52"/>
    <p:sldId id="376" r:id="rId53"/>
    <p:sldId id="427" r:id="rId54"/>
    <p:sldId id="349" r:id="rId55"/>
    <p:sldId id="407" r:id="rId56"/>
    <p:sldId id="408" r:id="rId57"/>
    <p:sldId id="350" r:id="rId58"/>
    <p:sldId id="428" r:id="rId59"/>
    <p:sldId id="410" r:id="rId60"/>
    <p:sldId id="378" r:id="rId61"/>
    <p:sldId id="403" r:id="rId62"/>
    <p:sldId id="404" r:id="rId63"/>
    <p:sldId id="379" r:id="rId64"/>
    <p:sldId id="324" r:id="rId65"/>
    <p:sldId id="354" r:id="rId66"/>
    <p:sldId id="384" r:id="rId67"/>
    <p:sldId id="355" r:id="rId68"/>
    <p:sldId id="402" r:id="rId69"/>
    <p:sldId id="438" r:id="rId70"/>
    <p:sldId id="298" r:id="rId71"/>
    <p:sldId id="296" r:id="rId72"/>
    <p:sldId id="327" r:id="rId73"/>
    <p:sldId id="439" r:id="rId74"/>
    <p:sldId id="440" r:id="rId75"/>
    <p:sldId id="297" r:id="rId7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56" autoAdjust="0"/>
    <p:restoredTop sz="98951" autoAdjust="0"/>
  </p:normalViewPr>
  <p:slideViewPr>
    <p:cSldViewPr>
      <p:cViewPr>
        <p:scale>
          <a:sx n="80" d="100"/>
          <a:sy n="80" d="100"/>
        </p:scale>
        <p:origin x="-1620" y="-162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%20&#1085;&#1086;&#1074;.xlsx.xls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%202020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20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44;&#1080;&#1072;&#1075;&#1088;&#1072;&#1084;&#1084;&#1072;%20&#1082;&#1091;&#1083;&#1100;&#1090;&#1091;&#1088;&#1072;.xls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057"/>
          <c:y val="3.8186052268787705E-2"/>
          <c:w val="0.68004668513551181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068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248E-2"/>
          <c:w val="0.76761727026501625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/>
      <c:barChart>
        <c:barDir val="col"/>
        <c:grouping val="stacked"/>
        <c:ser>
          <c:idx val="0"/>
          <c:order val="0"/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3280</c:v>
                </c:pt>
                <c:pt idx="1">
                  <c:v>3436.2</c:v>
                </c:pt>
                <c:pt idx="2">
                  <c:v>3674.1</c:v>
                </c:pt>
                <c:pt idx="3">
                  <c:v>3910.9</c:v>
                </c:pt>
                <c:pt idx="4">
                  <c:v>4177.7</c:v>
                </c:pt>
                <c:pt idx="5">
                  <c:v>4474.1000000000004</c:v>
                </c:pt>
              </c:numCache>
            </c:numRef>
          </c:val>
        </c:ser>
        <c:dLbls>
          <c:showVal val="1"/>
        </c:dLbls>
        <c:gapWidth val="95"/>
        <c:overlap val="100"/>
        <c:axId val="26953600"/>
        <c:axId val="26955136"/>
      </c:barChart>
      <c:catAx>
        <c:axId val="2695360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6955136"/>
        <c:crosses val="autoZero"/>
        <c:auto val="1"/>
        <c:lblAlgn val="ctr"/>
        <c:lblOffset val="100"/>
      </c:catAx>
      <c:valAx>
        <c:axId val="26955136"/>
        <c:scaling>
          <c:orientation val="minMax"/>
        </c:scaling>
        <c:delete val="1"/>
        <c:axPos val="l"/>
        <c:numFmt formatCode="General" sourceLinked="1"/>
        <c:tickLblPos val="nextTo"/>
        <c:crossAx val="26953600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406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280.3</c:v>
                </c:pt>
                <c:pt idx="1">
                  <c:v>300.10000000000002</c:v>
                </c:pt>
                <c:pt idx="2">
                  <c:v>325.39999999999969</c:v>
                </c:pt>
                <c:pt idx="3">
                  <c:v>349.7</c:v>
                </c:pt>
                <c:pt idx="4">
                  <c:v>376.7</c:v>
                </c:pt>
                <c:pt idx="5" formatCode="0.0">
                  <c:v>406</c:v>
                </c:pt>
              </c:numCache>
            </c:numRef>
          </c:val>
        </c:ser>
        <c:dLbls>
          <c:showVal val="1"/>
        </c:dLbls>
        <c:gapWidth val="95"/>
        <c:overlap val="100"/>
        <c:axId val="26975232"/>
        <c:axId val="26993408"/>
      </c:barChart>
      <c:catAx>
        <c:axId val="2697523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6993408"/>
        <c:crosses val="autoZero"/>
        <c:auto val="1"/>
        <c:lblAlgn val="ctr"/>
        <c:lblOffset val="100"/>
      </c:catAx>
      <c:valAx>
        <c:axId val="26993408"/>
        <c:scaling>
          <c:orientation val="minMax"/>
        </c:scaling>
        <c:delete val="1"/>
        <c:axPos val="l"/>
        <c:numFmt formatCode="General" sourceLinked="1"/>
        <c:tickLblPos val="nextTo"/>
        <c:crossAx val="26975232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lineChart>
        <c:grouping val="stacked"/>
        <c:ser>
          <c:idx val="0"/>
          <c:order val="0"/>
          <c:dLbls>
            <c:dLbl>
              <c:idx val="2"/>
              <c:layout>
                <c:manualLayout>
                  <c:x val="-1.4571847007998219E-2"/>
                  <c:y val="-1.9075979099035582E-2"/>
                </c:manualLayout>
              </c:layout>
              <c:showVal val="1"/>
            </c:dLbl>
            <c:dLbl>
              <c:idx val="3"/>
              <c:layout>
                <c:manualLayout>
                  <c:x val="-5.8287388031992892E-3"/>
                  <c:y val="-3.8151958198070955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4.292095297282987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11704</c:v>
                </c:pt>
                <c:pt idx="1">
                  <c:v>11452</c:v>
                </c:pt>
                <c:pt idx="2">
                  <c:v>11290</c:v>
                </c:pt>
                <c:pt idx="3">
                  <c:v>11182</c:v>
                </c:pt>
                <c:pt idx="4">
                  <c:v>11091</c:v>
                </c:pt>
                <c:pt idx="5">
                  <c:v>11014</c:v>
                </c:pt>
              </c:numCache>
            </c:numRef>
          </c:val>
        </c:ser>
        <c:dLbls>
          <c:showVal val="1"/>
        </c:dLbls>
        <c:marker val="1"/>
        <c:axId val="27419776"/>
        <c:axId val="27421312"/>
      </c:lineChart>
      <c:catAx>
        <c:axId val="2741977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421312"/>
        <c:crosses val="autoZero"/>
        <c:auto val="1"/>
        <c:lblAlgn val="ctr"/>
        <c:lblOffset val="100"/>
      </c:catAx>
      <c:valAx>
        <c:axId val="27421312"/>
        <c:scaling>
          <c:orientation val="minMax"/>
        </c:scaling>
        <c:delete val="1"/>
        <c:axPos val="l"/>
        <c:numFmt formatCode="General" sourceLinked="1"/>
        <c:tickLblPos val="nextTo"/>
        <c:crossAx val="27419776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2938907548074865E-2"/>
                  <c:y val="5.4320607457593817E-2"/>
                </c:manualLayout>
              </c:layout>
              <c:showVal val="1"/>
            </c:dLbl>
            <c:dLbl>
              <c:idx val="1"/>
              <c:layout>
                <c:manualLayout>
                  <c:x val="-1.7204180661056046E-2"/>
                  <c:y val="6.9135318582391567E-2"/>
                </c:manualLayout>
              </c:layout>
              <c:showVal val="1"/>
            </c:dLbl>
            <c:dLbl>
              <c:idx val="2"/>
              <c:layout>
                <c:manualLayout>
                  <c:x val="-2.8673634435093291E-2"/>
                  <c:y val="6.4197081540792553E-2"/>
                </c:manualLayout>
              </c:layout>
              <c:showVal val="1"/>
            </c:dLbl>
            <c:dLbl>
              <c:idx val="3"/>
              <c:layout>
                <c:manualLayout>
                  <c:x val="-8.6020903305280578E-3"/>
                  <c:y val="4.4444133374394575E-2"/>
                </c:manualLayout>
              </c:layout>
              <c:showVal val="1"/>
            </c:dLbl>
            <c:dLbl>
              <c:idx val="4"/>
              <c:layout>
                <c:manualLayout>
                  <c:x val="-1.7204180661056046E-2"/>
                  <c:y val="5.9258844499192775E-2"/>
                </c:manualLayout>
              </c:layout>
              <c:showVal val="1"/>
            </c:dLbl>
            <c:dLbl>
              <c:idx val="5"/>
              <c:layout>
                <c:manualLayout>
                  <c:x val="-1.146945377403738E-2"/>
                  <c:y val="5.432060745759381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21610.7</c:v>
                </c:pt>
                <c:pt idx="1">
                  <c:v>24976.6</c:v>
                </c:pt>
                <c:pt idx="2">
                  <c:v>27260.799999999996</c:v>
                </c:pt>
                <c:pt idx="3">
                  <c:v>28760.799999999996</c:v>
                </c:pt>
                <c:pt idx="4">
                  <c:v>30860.2</c:v>
                </c:pt>
                <c:pt idx="5">
                  <c:v>33113</c:v>
                </c:pt>
              </c:numCache>
            </c:numRef>
          </c:val>
        </c:ser>
        <c:dLbls>
          <c:showVal val="1"/>
        </c:dLbls>
        <c:marker val="1"/>
        <c:axId val="27449216"/>
        <c:axId val="27450752"/>
      </c:lineChart>
      <c:catAx>
        <c:axId val="274492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450752"/>
        <c:crosses val="autoZero"/>
        <c:auto val="1"/>
        <c:lblAlgn val="ctr"/>
        <c:lblOffset val="100"/>
      </c:catAx>
      <c:valAx>
        <c:axId val="27450752"/>
        <c:scaling>
          <c:orientation val="minMax"/>
        </c:scaling>
        <c:delete val="1"/>
        <c:axPos val="l"/>
        <c:numFmt formatCode="General" sourceLinked="1"/>
        <c:tickLblPos val="nextTo"/>
        <c:crossAx val="27449216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8.3333333333333367E-3"/>
                  <c:y val="-5.9259508118086009E-2"/>
                </c:manualLayout>
              </c:layout>
              <c:showVal val="1"/>
            </c:dLbl>
            <c:dLbl>
              <c:idx val="1"/>
              <c:layout>
                <c:manualLayout>
                  <c:x val="-7.222222222222234E-2"/>
                  <c:y val="8.2962844755020262E-2"/>
                </c:manualLayout>
              </c:layout>
              <c:showVal val="1"/>
            </c:dLbl>
            <c:dLbl>
              <c:idx val="2"/>
              <c:layout>
                <c:manualLayout>
                  <c:x val="-8.3333333333333072E-3"/>
                  <c:y val="-4.7407606494468804E-2"/>
                </c:manualLayout>
              </c:layout>
              <c:showVal val="1"/>
            </c:dLbl>
            <c:dLbl>
              <c:idx val="3"/>
              <c:layout>
                <c:manualLayout>
                  <c:x val="-7.222222222222234E-2"/>
                  <c:y val="7.870409254562052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222222222222234E-2"/>
                  <c:y val="0.10888911286183296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104.3</c:v>
                </c:pt>
                <c:pt idx="1">
                  <c:v>103.7</c:v>
                </c:pt>
                <c:pt idx="2">
                  <c:v>104.4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</c:ser>
        <c:dLbls>
          <c:showVal val="1"/>
        </c:dLbls>
        <c:marker val="1"/>
        <c:axId val="27544192"/>
        <c:axId val="27566464"/>
      </c:lineChart>
      <c:catAx>
        <c:axId val="275441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566464"/>
        <c:crosses val="autoZero"/>
        <c:auto val="1"/>
        <c:lblAlgn val="ctr"/>
        <c:lblOffset val="100"/>
      </c:catAx>
      <c:valAx>
        <c:axId val="27566464"/>
        <c:scaling>
          <c:orientation val="minMax"/>
        </c:scaling>
        <c:delete val="1"/>
        <c:axPos val="l"/>
        <c:numFmt formatCode="General" sourceLinked="1"/>
        <c:tickLblPos val="nextTo"/>
        <c:crossAx val="27544192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2.1798365122615852E-2"/>
          <c:y val="3.509536741150171E-4"/>
          <c:w val="0.92007266121707543"/>
          <c:h val="0.71401774965704456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 formatCode="General">
                  <c:v>223.6</c:v>
                </c:pt>
                <c:pt idx="1">
                  <c:v>269</c:v>
                </c:pt>
                <c:pt idx="2" formatCode="General">
                  <c:v>282.7</c:v>
                </c:pt>
                <c:pt idx="3" formatCode="General">
                  <c:v>302.8</c:v>
                </c:pt>
                <c:pt idx="4" formatCode="General">
                  <c:v>324.7</c:v>
                </c:pt>
                <c:pt idx="5" formatCode="General">
                  <c:v>348.8</c:v>
                </c:pt>
              </c:numCache>
            </c:numRef>
          </c:val>
        </c:ser>
        <c:dLbls>
          <c:showVal val="1"/>
        </c:dLbls>
        <c:gapWidth val="95"/>
        <c:overlap val="100"/>
        <c:axId val="27688960"/>
        <c:axId val="27690496"/>
      </c:barChart>
      <c:catAx>
        <c:axId val="276889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690496"/>
        <c:crosses val="autoZero"/>
        <c:auto val="1"/>
        <c:lblAlgn val="ctr"/>
        <c:lblOffset val="100"/>
      </c:catAx>
      <c:valAx>
        <c:axId val="27690496"/>
        <c:scaling>
          <c:orientation val="minMax"/>
        </c:scaling>
        <c:delete val="1"/>
        <c:axPos val="l"/>
        <c:numFmt formatCode="General" sourceLinked="1"/>
        <c:tickLblPos val="nextTo"/>
        <c:crossAx val="276889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4442471093815622E-2"/>
          <c:y val="0.90254431513079492"/>
          <c:w val="0.52134909566821863"/>
          <c:h val="7.6540896601648589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4.7222222222222332E-2"/>
          <c:y val="9.0902880819731649E-2"/>
          <c:w val="0.92222222222222228"/>
          <c:h val="0.54880334462517855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2.2222222222222216E-2"/>
                  <c:y val="-4.337056841830208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3333333333333367E-3"/>
                  <c:y val="-3.240740740740761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444444444444403E-2"/>
                  <c:y val="-5.070373377380853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444444444444445E-2"/>
                  <c:y val="-4.100021463833441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2222222222222251E-2"/>
                  <c:y val="-4.100021463833441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7777777777778078E-3"/>
                  <c:y val="-2.677809195852814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137.6</c:v>
                </c:pt>
                <c:pt idx="1">
                  <c:v>116.3</c:v>
                </c:pt>
                <c:pt idx="2">
                  <c:v>100</c:v>
                </c:pt>
                <c:pt idx="3">
                  <c:v>103</c:v>
                </c:pt>
                <c:pt idx="4">
                  <c:v>103</c:v>
                </c:pt>
                <c:pt idx="5">
                  <c:v>103.2</c:v>
                </c:pt>
              </c:numCache>
            </c:numRef>
          </c:val>
        </c:ser>
        <c:dLbls>
          <c:showVal val="1"/>
        </c:dLbls>
        <c:marker val="1"/>
        <c:axId val="27706496"/>
        <c:axId val="27708032"/>
      </c:lineChart>
      <c:catAx>
        <c:axId val="2770649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27708032"/>
        <c:crosses val="autoZero"/>
        <c:auto val="1"/>
        <c:lblAlgn val="ctr"/>
        <c:lblOffset val="100"/>
      </c:catAx>
      <c:valAx>
        <c:axId val="27708032"/>
        <c:scaling>
          <c:orientation val="minMax"/>
        </c:scaling>
        <c:delete val="1"/>
        <c:axPos val="l"/>
        <c:numFmt formatCode="General" sourceLinked="1"/>
        <c:tickLblPos val="nextTo"/>
        <c:crossAx val="277064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333333333333341"/>
          <c:y val="0.80153718375840799"/>
          <c:w val="0.80555555555555569"/>
          <c:h val="0.10823787710946745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3.1541225759315124E-2"/>
          <c:y val="0.11198200356562633"/>
          <c:w val="0.9369175484813701"/>
          <c:h val="0.59014817536406949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General</c:formatCode>
                <c:ptCount val="6"/>
                <c:pt idx="0">
                  <c:v>3.0680000000000001</c:v>
                </c:pt>
                <c:pt idx="1">
                  <c:v>3.71</c:v>
                </c:pt>
                <c:pt idx="2" formatCode="0.0">
                  <c:v>3</c:v>
                </c:pt>
                <c:pt idx="3">
                  <c:v>3.71</c:v>
                </c:pt>
                <c:pt idx="4">
                  <c:v>3.3</c:v>
                </c:pt>
                <c:pt idx="5">
                  <c:v>3.5</c:v>
                </c:pt>
              </c:numCache>
            </c:numRef>
          </c:val>
        </c:ser>
        <c:dLbls>
          <c:showVal val="1"/>
        </c:dLbls>
        <c:gapWidth val="95"/>
        <c:overlap val="100"/>
        <c:axId val="27613440"/>
        <c:axId val="27623424"/>
      </c:barChart>
      <c:catAx>
        <c:axId val="276134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623424"/>
        <c:crosses val="autoZero"/>
        <c:auto val="1"/>
        <c:lblAlgn val="ctr"/>
        <c:lblOffset val="100"/>
      </c:catAx>
      <c:valAx>
        <c:axId val="27623424"/>
        <c:scaling>
          <c:orientation val="minMax"/>
        </c:scaling>
        <c:delete val="1"/>
        <c:axPos val="l"/>
        <c:numFmt formatCode="General" sourceLinked="1"/>
        <c:tickLblPos val="nextTo"/>
        <c:crossAx val="27613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146612287215357"/>
          <c:y val="0.86724180823331798"/>
          <c:w val="0.44753364322154893"/>
          <c:h val="6.2341900064056197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3888888888889166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6.666688538932633E-2"/>
                  <c:y val="-4.6090212388261054E-2"/>
                </c:manualLayout>
              </c:layout>
              <c:showVal val="1"/>
            </c:dLbl>
            <c:dLbl>
              <c:idx val="1"/>
              <c:layout>
                <c:manualLayout>
                  <c:x val="-2.7777777777778078E-3"/>
                  <c:y val="-2.9629422249596388E-2"/>
                </c:manualLayout>
              </c:layout>
              <c:showVal val="1"/>
            </c:dLbl>
            <c:dLbl>
              <c:idx val="4"/>
              <c:layout>
                <c:manualLayout>
                  <c:x val="-3.888888888888889E-2"/>
                  <c:y val="-6.224278395251865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99.4</c:v>
                </c:pt>
                <c:pt idx="1">
                  <c:v>121.1</c:v>
                </c:pt>
                <c:pt idx="2">
                  <c:v>80.7</c:v>
                </c:pt>
                <c:pt idx="3">
                  <c:v>123.3</c:v>
                </c:pt>
                <c:pt idx="4">
                  <c:v>89.2</c:v>
                </c:pt>
                <c:pt idx="5">
                  <c:v>106.1</c:v>
                </c:pt>
              </c:numCache>
            </c:numRef>
          </c:val>
        </c:ser>
        <c:dLbls>
          <c:showVal val="1"/>
        </c:dLbls>
        <c:marker val="1"/>
        <c:axId val="27635072"/>
        <c:axId val="27649152"/>
      </c:lineChart>
      <c:catAx>
        <c:axId val="27635072"/>
        <c:scaling>
          <c:orientation val="minMax"/>
        </c:scaling>
        <c:delete val="1"/>
        <c:axPos val="b"/>
        <c:numFmt formatCode="General" sourceLinked="1"/>
        <c:tickLblPos val="nextTo"/>
        <c:crossAx val="27649152"/>
        <c:crosses val="autoZero"/>
        <c:auto val="1"/>
        <c:lblAlgn val="ctr"/>
        <c:lblOffset val="100"/>
      </c:catAx>
      <c:valAx>
        <c:axId val="27649152"/>
        <c:scaling>
          <c:orientation val="minMax"/>
        </c:scaling>
        <c:delete val="1"/>
        <c:axPos val="l"/>
        <c:numFmt formatCode="General" sourceLinked="1"/>
        <c:tickLblPos val="nextTo"/>
        <c:crossAx val="276350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5587226596675416"/>
          <c:y val="0.89128127679738878"/>
          <c:w val="0.36603324584426988"/>
          <c:h val="9.884222805482656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2019 год</a:t>
            </a:r>
          </a:p>
        </c:rich>
      </c:tx>
      <c:layout>
        <c:manualLayout>
          <c:xMode val="edge"/>
          <c:yMode val="edge"/>
          <c:x val="0.48265266841644838"/>
          <c:y val="2.7777777777777964E-2"/>
        </c:manualLayout>
      </c:layout>
    </c:title>
    <c:plotArea>
      <c:layout>
        <c:manualLayout>
          <c:layoutTarget val="inner"/>
          <c:xMode val="edge"/>
          <c:yMode val="edge"/>
          <c:x val="0.19678587051618548"/>
          <c:y val="0.19288568095654707"/>
          <c:w val="0.40920625546806644"/>
          <c:h val="0.68201042578011051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1562051618547682"/>
                  <c:y val="-0.20271835812190231"/>
                </c:manualLayout>
              </c:layout>
              <c:showPercent val="1"/>
            </c:dLbl>
            <c:dLbl>
              <c:idx val="2"/>
              <c:layout>
                <c:manualLayout>
                  <c:x val="7.5234251968503932E-2"/>
                  <c:y val="0.140431248177312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Лист1!$O$3:$Q$3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Лист1!$O$4:$Q$4</c:f>
              <c:numCache>
                <c:formatCode>0.0</c:formatCode>
                <c:ptCount val="3"/>
                <c:pt idx="0" formatCode="General">
                  <c:v>6975.3</c:v>
                </c:pt>
                <c:pt idx="1">
                  <c:v>290.60000000000002</c:v>
                </c:pt>
                <c:pt idx="2" formatCode="General">
                  <c:v>807.4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2240419947506553"/>
          <c:y val="0.10636592300962402"/>
          <c:w val="0.3607471566054235"/>
          <c:h val="0.7253047535724728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en-US" dirty="0"/>
              <a:t>20</a:t>
            </a:r>
            <a:r>
              <a:rPr lang="ru-RU" dirty="0"/>
              <a:t>20 </a:t>
            </a:r>
            <a:r>
              <a:rPr lang="ru-RU" dirty="0" smtClean="0"/>
              <a:t>год*</a:t>
            </a:r>
            <a:endParaRPr lang="en-US" dirty="0"/>
          </a:p>
        </c:rich>
      </c:tx>
      <c:layout>
        <c:manualLayout>
          <c:xMode val="edge"/>
          <c:yMode val="edge"/>
          <c:x val="0.45209711286089233"/>
          <c:y val="5.0925925925925923E-2"/>
        </c:manualLayout>
      </c:layout>
    </c:title>
    <c:plotArea>
      <c:layout>
        <c:manualLayout>
          <c:layoutTarget val="inner"/>
          <c:xMode val="edge"/>
          <c:yMode val="edge"/>
          <c:x val="0.14123031496062993"/>
          <c:y val="0.17899679206765873"/>
          <c:w val="0.41198403324584676"/>
          <c:h val="0.6866400554097427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Лист1!$C$3:$E$3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Лист1!$C$4:$E$4</c:f>
              <c:numCache>
                <c:formatCode>General</c:formatCode>
                <c:ptCount val="3"/>
                <c:pt idx="0">
                  <c:v>0</c:v>
                </c:pt>
                <c:pt idx="1">
                  <c:v>144.80000000000001</c:v>
                </c:pt>
                <c:pt idx="2">
                  <c:v>402.3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751819772528437"/>
          <c:y val="0.21284740449110626"/>
          <c:w val="0.42185826771653645"/>
          <c:h val="0.5725269757946923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/>
              <a:t>2021 </a:t>
            </a:r>
            <a:r>
              <a:rPr lang="ru-RU" dirty="0" smtClean="0"/>
              <a:t>год*</a:t>
            </a:r>
            <a:endParaRPr lang="ru-RU" dirty="0"/>
          </a:p>
        </c:rich>
      </c:tx>
      <c:layout>
        <c:manualLayout>
          <c:xMode val="edge"/>
          <c:yMode val="edge"/>
          <c:x val="0.48265266841644838"/>
          <c:y val="2.7777777777777964E-2"/>
        </c:manualLayout>
      </c:layout>
    </c:title>
    <c:plotArea>
      <c:layout>
        <c:manualLayout>
          <c:layoutTarget val="inner"/>
          <c:xMode val="edge"/>
          <c:yMode val="edge"/>
          <c:x val="0.15511920384951891"/>
          <c:y val="0.17899679206765873"/>
          <c:w val="0.40920625546806644"/>
          <c:h val="0.6820104257801105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144.80000000000001</c:v>
                </c:pt>
                <c:pt idx="2">
                  <c:v>402.3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751819772528437"/>
          <c:y val="0.18043999708369848"/>
          <c:w val="0.39963604549431331"/>
          <c:h val="0.6882677165354336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/>
              <a:t>2022 </a:t>
            </a:r>
            <a:r>
              <a:rPr lang="ru-RU" dirty="0" smtClean="0"/>
              <a:t>год*</a:t>
            </a:r>
            <a:endParaRPr lang="ru-RU" dirty="0"/>
          </a:p>
        </c:rich>
      </c:tx>
      <c:layout>
        <c:manualLayout>
          <c:xMode val="edge"/>
          <c:yMode val="edge"/>
          <c:x val="0.46742366579177713"/>
          <c:y val="2.7777777777777964E-2"/>
        </c:manualLayout>
      </c:layout>
    </c:title>
    <c:plotArea>
      <c:layout>
        <c:manualLayout>
          <c:layoutTarget val="inner"/>
          <c:xMode val="edge"/>
          <c:yMode val="edge"/>
          <c:x val="0.17178587051618549"/>
          <c:y val="0.17899679206765873"/>
          <c:w val="0.41476181102362197"/>
          <c:h val="0.69126968503937003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Лист1!$K$3:$M$3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Лист1!$K$4:$M$4</c:f>
              <c:numCache>
                <c:formatCode>0.0</c:formatCode>
                <c:ptCount val="3"/>
                <c:pt idx="0" formatCode="General">
                  <c:v>0</c:v>
                </c:pt>
                <c:pt idx="1">
                  <c:v>151</c:v>
                </c:pt>
                <c:pt idx="2" formatCode="General">
                  <c:v>419.5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2240419947506553"/>
          <c:y val="0.12951407115777194"/>
          <c:w val="0.37463604549431334"/>
          <c:h val="0.753082531350247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0.10389151158709646"/>
          <c:y val="7.5555026736470784E-2"/>
          <c:w val="0.39163026785333904"/>
          <c:h val="0.67555782636691963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отраслям'!$A$4:$A$10</c:f>
              <c:strCache>
                <c:ptCount val="7"/>
                <c:pt idx="0">
                  <c:v>Отрасли социальной сферы-56,7% </c:v>
                </c:pt>
                <c:pt idx="1">
                  <c:v>Общегосударственные вопросы-10,5%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Жилищно-коммунальное хозяйство-1,1%</c:v>
                </c:pt>
                <c:pt idx="4">
                  <c:v>Национальная экономика-17,8%</c:v>
                </c:pt>
                <c:pt idx="5">
                  <c:v>Межбюджетные трансферты общего характера-12,0%</c:v>
                </c:pt>
                <c:pt idx="6">
                  <c:v>прочие расходы-0,9%</c:v>
                </c:pt>
              </c:strCache>
            </c:strRef>
          </c:cat>
          <c:val>
            <c:numRef>
              <c:f>'по основным отраслям'!$B$4:$B$10</c:f>
              <c:numCache>
                <c:formatCode>General</c:formatCode>
                <c:ptCount val="7"/>
                <c:pt idx="0">
                  <c:v>56.7</c:v>
                </c:pt>
                <c:pt idx="1">
                  <c:v>10.5</c:v>
                </c:pt>
                <c:pt idx="2">
                  <c:v>1</c:v>
                </c:pt>
                <c:pt idx="3">
                  <c:v>1.1000000000000001</c:v>
                </c:pt>
                <c:pt idx="4">
                  <c:v>17.8</c:v>
                </c:pt>
                <c:pt idx="5">
                  <c:v>12</c:v>
                </c:pt>
                <c:pt idx="6">
                  <c:v>0.9</c:v>
                </c:pt>
              </c:numCache>
            </c:numRef>
          </c:val>
        </c:ser>
        <c:firstSliceAng val="250"/>
      </c:pieChart>
      <c:spPr>
        <a:noFill/>
        <a:ln w="25400">
          <a:noFill/>
        </a:ln>
        <a:effectLst>
          <a:outerShdw blurRad="50800" dist="50800" algn="ctr" rotWithShape="0">
            <a:srgbClr val="000000">
              <a:alpha val="43137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53346797343985519"/>
          <c:y val="0"/>
          <c:w val="0.44986559657874831"/>
          <c:h val="1"/>
        </c:manualLayout>
      </c:layout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7.7990215075550873E-2"/>
          <c:y val="3.2710182255942188E-3"/>
          <c:w val="0.43650367421005981"/>
          <c:h val="0.69885880063831596"/>
        </c:manualLayout>
      </c:layout>
      <c:pieChart>
        <c:varyColors val="1"/>
        <c:ser>
          <c:idx val="0"/>
          <c:order val="0"/>
          <c:cat>
            <c:strRef>
              <c:f>'по основным отраслям'!$A$19:$A$25</c:f>
              <c:strCache>
                <c:ptCount val="7"/>
                <c:pt idx="0">
                  <c:v>Отрасли социальной сферы-63,1% </c:v>
                </c:pt>
                <c:pt idx="1">
                  <c:v>Общегосударственные вопросы-9,7%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экономика-10,7%</c:v>
                </c:pt>
                <c:pt idx="4">
                  <c:v>Межбюджетные трансферты общего характера-12,7%</c:v>
                </c:pt>
                <c:pt idx="5">
                  <c:v>Жилищно-коммунальное хозяйство-0,5%</c:v>
                </c:pt>
                <c:pt idx="6">
                  <c:v>прочие расходы-2,3%</c:v>
                </c:pt>
              </c:strCache>
            </c:strRef>
          </c:cat>
          <c:val>
            <c:numRef>
              <c:f>'по основным отраслям'!$B$19:$B$25</c:f>
              <c:numCache>
                <c:formatCode>General</c:formatCode>
                <c:ptCount val="7"/>
                <c:pt idx="0">
                  <c:v>63.1</c:v>
                </c:pt>
                <c:pt idx="1">
                  <c:v>9.7000000000000011</c:v>
                </c:pt>
                <c:pt idx="2">
                  <c:v>1</c:v>
                </c:pt>
                <c:pt idx="3">
                  <c:v>10.7</c:v>
                </c:pt>
                <c:pt idx="4">
                  <c:v>12.7</c:v>
                </c:pt>
                <c:pt idx="5">
                  <c:v>0.5</c:v>
                </c:pt>
                <c:pt idx="6">
                  <c:v>2.2999999999999998</c:v>
                </c:pt>
              </c:numCache>
            </c:numRef>
          </c:val>
        </c:ser>
        <c:firstSliceAng val="242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977674083720683"/>
          <c:y val="2.312600119308175E-3"/>
          <c:w val="0.45354893128891682"/>
          <c:h val="0.99768739988069033"/>
        </c:manualLayout>
      </c:layout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0.12511200954207569"/>
          <c:y val="0.15167160793657083"/>
          <c:w val="0.35952686236216952"/>
          <c:h val="0.78874311751691939"/>
        </c:manualLayout>
      </c:layout>
      <c:pieChart>
        <c:varyColors val="1"/>
        <c:ser>
          <c:idx val="0"/>
          <c:order val="0"/>
          <c:cat>
            <c:strRef>
              <c:f>'по основным отраслям'!$A$35:$A$41</c:f>
              <c:strCache>
                <c:ptCount val="7"/>
                <c:pt idx="0">
                  <c:v>Отрасли социальной сферы-62,5% </c:v>
                </c:pt>
                <c:pt idx="1">
                  <c:v>Общегосударственные вопросы-9,6%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экономика-10,5%</c:v>
                </c:pt>
                <c:pt idx="4">
                  <c:v>Межбюджетные трансферты общего характера-12,5%</c:v>
                </c:pt>
                <c:pt idx="5">
                  <c:v>Жилищно-коммунальное хозяйство-0,1%</c:v>
                </c:pt>
                <c:pt idx="6">
                  <c:v>прочие расходы-3,7%</c:v>
                </c:pt>
              </c:strCache>
            </c:strRef>
          </c:cat>
          <c:val>
            <c:numRef>
              <c:f>'по основным отраслям'!$B$35:$B$41</c:f>
              <c:numCache>
                <c:formatCode>General</c:formatCode>
                <c:ptCount val="7"/>
                <c:pt idx="0">
                  <c:v>62.5</c:v>
                </c:pt>
                <c:pt idx="1">
                  <c:v>9.6</c:v>
                </c:pt>
                <c:pt idx="2">
                  <c:v>1.1000000000000001</c:v>
                </c:pt>
                <c:pt idx="3">
                  <c:v>10.5</c:v>
                </c:pt>
                <c:pt idx="4">
                  <c:v>12.5</c:v>
                </c:pt>
                <c:pt idx="5">
                  <c:v>0.1</c:v>
                </c:pt>
                <c:pt idx="6">
                  <c:v>3.7</c:v>
                </c:pt>
              </c:numCache>
            </c:numRef>
          </c:val>
        </c:ser>
        <c:firstSliceAng val="241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6734774819263378"/>
          <c:y val="0.15491787511318861"/>
          <c:w val="0.43265225180736605"/>
          <c:h val="0.82016805862474462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barChart>
        <c:barDir val="bar"/>
        <c:grouping val="stacked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5.555555555555555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0,7</a:t>
                    </a:r>
                    <a:endParaRPr lang="en-US" sz="1200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сфера'!$O$34:$O$37</c:f>
              <c:numCache>
                <c:formatCode>General</c:formatCode>
                <c:ptCount val="4"/>
                <c:pt idx="0">
                  <c:v>2022</c:v>
                </c:pt>
                <c:pt idx="1">
                  <c:v>2021</c:v>
                </c:pt>
                <c:pt idx="2">
                  <c:v>2020</c:v>
                </c:pt>
                <c:pt idx="3">
                  <c:v>2019</c:v>
                </c:pt>
              </c:numCache>
            </c:numRef>
          </c:cat>
          <c:val>
            <c:numRef>
              <c:f>'соц сфера'!$P$34:$P$37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1.1000000000000001</c:v>
                </c:pt>
                <c:pt idx="2" formatCode="0.0">
                  <c:v>2</c:v>
                </c:pt>
                <c:pt idx="3">
                  <c:v>0.70000000000000062</c:v>
                </c:pt>
              </c:numCache>
            </c:numRef>
          </c:val>
        </c:ser>
        <c:dLbls>
          <c:showVal val="1"/>
        </c:dLbls>
        <c:gapWidth val="95"/>
        <c:overlap val="100"/>
        <c:axId val="28112000"/>
        <c:axId val="28113536"/>
      </c:barChart>
      <c:catAx>
        <c:axId val="2811200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8113536"/>
        <c:crosses val="autoZero"/>
        <c:auto val="1"/>
        <c:lblAlgn val="ctr"/>
        <c:lblOffset val="100"/>
      </c:catAx>
      <c:valAx>
        <c:axId val="28113536"/>
        <c:scaling>
          <c:orientation val="minMax"/>
        </c:scaling>
        <c:delete val="1"/>
        <c:axPos val="b"/>
        <c:numFmt formatCode="General" sourceLinked="1"/>
        <c:tickLblPos val="nextTo"/>
        <c:crossAx val="28112000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0.55520953630796155"/>
          <c:y val="0"/>
          <c:w val="0.44479046369203851"/>
          <c:h val="0.97643925459670744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>
                <c:manualLayout>
                  <c:x val="2.7747353048557872E-2"/>
                  <c:y val="2.1418859457539591E-3"/>
                </c:manualLayout>
              </c:layout>
              <c:showVal val="1"/>
            </c:dLbl>
            <c:dLbl>
              <c:idx val="1"/>
              <c:layout>
                <c:manualLayout>
                  <c:x val="2.7747353048557872E-2"/>
                  <c:y val="2.1418859457539591E-3"/>
                </c:manualLayout>
              </c:layout>
              <c:showVal val="1"/>
            </c:dLbl>
            <c:dLbl>
              <c:idx val="2"/>
              <c:layout>
                <c:manualLayout>
                  <c:x val="2.7747353048557872E-2"/>
                  <c:y val="-6.4256578372618714E-3"/>
                </c:manualLayout>
              </c:layout>
              <c:showVal val="1"/>
            </c:dLbl>
            <c:dLbl>
              <c:idx val="3"/>
              <c:layout>
                <c:manualLayout>
                  <c:x val="3.2128514056224897E-2"/>
                  <c:y val="-4.2837718915079114E-3"/>
                </c:manualLayout>
              </c:layout>
              <c:showVal val="1"/>
            </c:dLbl>
            <c:dLbl>
              <c:idx val="4"/>
              <c:layout>
                <c:manualLayout>
                  <c:x val="3.0668127053669256E-2"/>
                  <c:y val="-4.2837718915078428E-3"/>
                </c:manualLayout>
              </c:layout>
              <c:showVal val="1"/>
            </c:dLbl>
            <c:dLbl>
              <c:idx val="5"/>
              <c:layout>
                <c:manualLayout>
                  <c:x val="4.5271997079225995E-2"/>
                  <c:y val="-4.2837718915079114E-3"/>
                </c:manualLayout>
              </c:layout>
              <c:showVal val="1"/>
            </c:dLbl>
            <c:dLbl>
              <c:idx val="6"/>
              <c:layout>
                <c:manualLayout>
                  <c:x val="4.3811610076670334E-3"/>
                  <c:y val="-2.1418859457539591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мп!$B$3:$N$3</c:f>
              <c:strCache>
                <c:ptCount val="13"/>
                <c:pt idx="0">
                  <c:v>Управление муниципальной собственностью Княгининского района</c:v>
                </c:pt>
                <c:pt idx="1">
                  <c:v>Улучшение условий и охраны труда в организациях Княгининского района</c:v>
                </c:pt>
                <c:pt idx="2">
                  <c:v>Развитие предпринимательства Княгининского муниципального района</c:v>
                </c:pt>
                <c:pt idx="3">
                  <c:v>Обеспечение граждан Княгининского района Нижегородской области доступным и комфортным жильем</c:v>
                </c:pt>
                <c:pt idx="4">
                  <c:v>Социальная поддержка граждан Княгининского района Нижегородской области</c:v>
                </c:pt>
                <c:pt idx="5">
                  <c:v>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6">
                  <c:v>Развитие физической культуры и спорта Княгининского района Нижегородской области</c:v>
                </c:pt>
                <c:pt idx="7">
                  <c:v>Информационное общество Княгининского района Нижегородской области</c:v>
                </c:pt>
                <c:pt idx="8">
                  <c:v>Обеспечение безопасности жизни населения Княгининского района Нижегородской области</c:v>
                </c:pt>
                <c:pt idx="9">
                  <c:v>Развитие агропромышленного комплекса Княгининского района Нижегородской области</c:v>
                </c:pt>
                <c:pt idx="10">
                  <c:v>Развитие культуры Княгининского района Нижегородской области</c:v>
                </c:pt>
                <c:pt idx="11">
                  <c:v>Управление муниципальными финансами Княгининского района</c:v>
                </c:pt>
                <c:pt idx="12">
                  <c:v>Развитие образования Княгининского района Нижегородской области</c:v>
                </c:pt>
              </c:strCache>
            </c:strRef>
          </c:cat>
          <c:val>
            <c:numRef>
              <c:f>мп!$B$4:$N$4</c:f>
              <c:numCache>
                <c:formatCode>General</c:formatCode>
                <c:ptCount val="13"/>
                <c:pt idx="0">
                  <c:v>0.2</c:v>
                </c:pt>
                <c:pt idx="1">
                  <c:v>0.4</c:v>
                </c:pt>
                <c:pt idx="2">
                  <c:v>1.2</c:v>
                </c:pt>
                <c:pt idx="3" formatCode="0.0">
                  <c:v>5</c:v>
                </c:pt>
                <c:pt idx="4">
                  <c:v>5.9</c:v>
                </c:pt>
                <c:pt idx="5">
                  <c:v>12.3</c:v>
                </c:pt>
                <c:pt idx="6">
                  <c:v>28.1</c:v>
                </c:pt>
                <c:pt idx="7">
                  <c:v>30.7</c:v>
                </c:pt>
                <c:pt idx="8">
                  <c:v>35.1</c:v>
                </c:pt>
                <c:pt idx="9">
                  <c:v>40.4</c:v>
                </c:pt>
                <c:pt idx="10">
                  <c:v>60.1</c:v>
                </c:pt>
                <c:pt idx="11">
                  <c:v>75.400000000000006</c:v>
                </c:pt>
                <c:pt idx="12" formatCode="0.0">
                  <c:v>172</c:v>
                </c:pt>
              </c:numCache>
            </c:numRef>
          </c:val>
        </c:ser>
        <c:dLbls>
          <c:showVal val="1"/>
        </c:dLbls>
        <c:gapWidth val="95"/>
        <c:overlap val="100"/>
        <c:axId val="28482176"/>
        <c:axId val="28496256"/>
      </c:barChart>
      <c:catAx>
        <c:axId val="2848217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28496256"/>
        <c:crosses val="autoZero"/>
        <c:auto val="1"/>
        <c:lblAlgn val="l"/>
        <c:lblOffset val="100"/>
      </c:catAx>
      <c:valAx>
        <c:axId val="28496256"/>
        <c:scaling>
          <c:orientation val="minMax"/>
        </c:scaling>
        <c:delete val="1"/>
        <c:axPos val="b"/>
        <c:numFmt formatCode="General" sourceLinked="1"/>
        <c:tickLblPos val="nextTo"/>
        <c:crossAx val="284821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28499328"/>
        <c:axId val="28501504"/>
      </c:barChart>
      <c:catAx>
        <c:axId val="28499328"/>
        <c:scaling>
          <c:orientation val="minMax"/>
        </c:scaling>
        <c:delete val="1"/>
        <c:axPos val="b"/>
        <c:title/>
        <c:majorTickMark val="none"/>
        <c:tickLblPos val="none"/>
        <c:crossAx val="28501504"/>
        <c:crosses val="autoZero"/>
        <c:auto val="1"/>
        <c:lblAlgn val="ctr"/>
        <c:lblOffset val="100"/>
      </c:catAx>
      <c:valAx>
        <c:axId val="28501504"/>
        <c:scaling>
          <c:orientation val="minMax"/>
        </c:scaling>
        <c:delete val="1"/>
        <c:axPos val="l"/>
        <c:title/>
        <c:numFmt formatCode="General" sourceLinked="1"/>
        <c:majorTickMark val="none"/>
        <c:tickLblPos val="none"/>
        <c:crossAx val="284993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28707456"/>
        <c:axId val="29266688"/>
      </c:barChart>
      <c:catAx>
        <c:axId val="28707456"/>
        <c:scaling>
          <c:orientation val="minMax"/>
        </c:scaling>
        <c:axPos val="b"/>
        <c:title>
          <c:layout/>
        </c:title>
        <c:majorTickMark val="none"/>
        <c:tickLblPos val="nextTo"/>
        <c:crossAx val="29266688"/>
        <c:crosses val="autoZero"/>
        <c:auto val="1"/>
        <c:lblAlgn val="ctr"/>
        <c:lblOffset val="100"/>
      </c:catAx>
      <c:valAx>
        <c:axId val="29266688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2870745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val>
            <c:numRef>
              <c:f>Лист1!$B$2</c:f>
              <c:numCache>
                <c:formatCode>General</c:formatCode>
                <c:ptCount val="1"/>
                <c:pt idx="0">
                  <c:v>4741.3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 </c:v>
                </c:pt>
              </c:strCache>
            </c:strRef>
          </c:tx>
          <c:val>
            <c:numRef>
              <c:f>Лист1!$C$2</c:f>
              <c:numCache>
                <c:formatCode>General</c:formatCode>
                <c:ptCount val="1"/>
                <c:pt idx="0">
                  <c:v>5292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год </c:v>
                </c:pt>
              </c:strCache>
            </c:strRef>
          </c:tx>
          <c:val>
            <c:numRef>
              <c:f>Лист1!$D$2</c:f>
              <c:numCache>
                <c:formatCode>General</c:formatCode>
                <c:ptCount val="1"/>
                <c:pt idx="0">
                  <c:v>5240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 год </c:v>
                </c:pt>
              </c:strCache>
            </c:strRef>
          </c:tx>
          <c:val>
            <c:numRef>
              <c:f>Лист1!$E$2</c:f>
              <c:numCache>
                <c:formatCode>General</c:formatCode>
                <c:ptCount val="1"/>
                <c:pt idx="0">
                  <c:v>5288</c:v>
                </c:pt>
              </c:numCache>
            </c:numRef>
          </c:val>
        </c:ser>
        <c:shape val="cylinder"/>
        <c:axId val="29558272"/>
        <c:axId val="29559808"/>
        <c:axId val="0"/>
      </c:bar3DChart>
      <c:catAx>
        <c:axId val="29558272"/>
        <c:scaling>
          <c:orientation val="minMax"/>
        </c:scaling>
        <c:delete val="1"/>
        <c:axPos val="b"/>
        <c:tickLblPos val="nextTo"/>
        <c:crossAx val="29559808"/>
        <c:crosses val="autoZero"/>
        <c:auto val="1"/>
        <c:lblAlgn val="ctr"/>
        <c:lblOffset val="100"/>
      </c:catAx>
      <c:valAx>
        <c:axId val="2955980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2955827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cat>
            <c:strRef>
              <c:f>'фин помощь'!$B$5:$B$6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помощь'!$C$5:$C$6</c:f>
              <c:numCache>
                <c:formatCode>General</c:formatCode>
                <c:ptCount val="2"/>
                <c:pt idx="0">
                  <c:v>3032</c:v>
                </c:pt>
                <c:pt idx="1">
                  <c:v>6883.4</c:v>
                </c:pt>
              </c:numCache>
            </c:numRef>
          </c:val>
        </c:ser>
        <c:overlap val="100"/>
        <c:axId val="29704576"/>
        <c:axId val="29706112"/>
      </c:barChart>
      <c:catAx>
        <c:axId val="297045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706112"/>
        <c:crosses val="autoZero"/>
        <c:auto val="1"/>
        <c:lblAlgn val="ctr"/>
        <c:lblOffset val="100"/>
      </c:catAx>
      <c:valAx>
        <c:axId val="29706112"/>
        <c:scaling>
          <c:orientation val="minMax"/>
        </c:scaling>
        <c:axPos val="l"/>
        <c:majorGridlines/>
        <c:numFmt formatCode="General" sourceLinked="1"/>
        <c:tickLblPos val="nextTo"/>
        <c:crossAx val="2970457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0.26805555555555555"/>
          <c:y val="3.0092592592592591E-2"/>
          <c:w val="0.51388888888888884"/>
          <c:h val="0.8564814814814816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580468066491688"/>
                  <c:y val="-0.1715197579469253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5</a:t>
                    </a:r>
                    <a:r>
                      <a:rPr lang="ru-RU" sz="1600" dirty="0" smtClean="0"/>
                      <a:t>8,0</a:t>
                    </a:r>
                    <a:r>
                      <a:rPr lang="en-US" sz="1600" dirty="0" smtClean="0"/>
                      <a:t>%</a:t>
                    </a:r>
                    <a:endParaRPr lang="en-US" sz="1600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5691776027996746"/>
                  <c:y val="0.24258420822397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4</a:t>
                    </a:r>
                    <a:r>
                      <a:rPr lang="ru-RU" sz="1600" dirty="0" smtClean="0"/>
                      <a:t>2,0%</a:t>
                    </a:r>
                    <a:endParaRPr lang="en-US" sz="1600" dirty="0"/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25516.5</c:v>
                </c:pt>
                <c:pt idx="1">
                  <c:v>18981.599999999897</c:v>
                </c:pt>
              </c:numCache>
            </c:numRef>
          </c:val>
        </c:ser>
        <c:dLbls>
          <c:showPercent val="1"/>
        </c:dLbls>
        <c:firstSliceAng val="122"/>
      </c:pieChart>
    </c:plotArea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муниципального района на выравнивание бюджетной обеспеченности поселений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500000" custLinFactNeighborX="-61538" custLinFactNeighborY="587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X="-62963" custLinFactY="404232" custLinFactNeighborX="-100000" custLinFactNeighborY="5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8708" y="1175684"/>
        <a:ext cx="2754882" cy="2334926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7460337">
        <a:off x="4720544" y="853689"/>
        <a:ext cx="185361" cy="441908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86977" y="142866"/>
        <a:ext cx="866458" cy="785458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9104442">
        <a:off x="5323530" y="1125900"/>
        <a:ext cx="250123" cy="441908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515671" y="428628"/>
        <a:ext cx="909811" cy="909811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07379">
        <a:off x="5645652" y="2577334"/>
        <a:ext cx="249199" cy="441908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944302" y="2500329"/>
        <a:ext cx="955583" cy="95041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0738101">
        <a:off x="5711063" y="1745525"/>
        <a:ext cx="171684" cy="441908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944292" y="1357323"/>
        <a:ext cx="909811" cy="909811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4512078">
        <a:off x="4580577" y="3416117"/>
        <a:ext cx="174821" cy="441908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372665" y="3786220"/>
        <a:ext cx="909811" cy="909811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746513">
        <a:off x="5227509" y="3140519"/>
        <a:ext cx="179553" cy="441908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301355" y="3357586"/>
        <a:ext cx="909811" cy="909811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6283337">
        <a:off x="3865300" y="3416185"/>
        <a:ext cx="241676" cy="441908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372533" y="3786204"/>
        <a:ext cx="909811" cy="909811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5535099">
        <a:off x="4020752" y="864430"/>
        <a:ext cx="118103" cy="441908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15403" y="71434"/>
        <a:ext cx="909811" cy="909811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8299426">
        <a:off x="3140606" y="3088928"/>
        <a:ext cx="199192" cy="441908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300952" y="3286152"/>
        <a:ext cx="909811" cy="909811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2068301">
        <a:off x="2880678" y="1590781"/>
        <a:ext cx="142049" cy="441908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943759" y="1143005"/>
        <a:ext cx="909811" cy="909811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3877093">
        <a:off x="3346765" y="1019808"/>
        <a:ext cx="191459" cy="441908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586710" y="285748"/>
        <a:ext cx="909811" cy="909811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243667">
        <a:off x="2824858" y="2358640"/>
        <a:ext cx="105986" cy="441908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872342" y="2214579"/>
        <a:ext cx="909811" cy="90981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270,9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бюджета по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отраслям социальной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2020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309,2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консолидированного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бюджета по отраслям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социальной 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2020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0.55469</cdr:x>
      <cdr:y>0.07786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0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Развитие образования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0.07229</cdr:y>
    </cdr:from>
    <cdr:to>
      <cdr:x>0.55469</cdr:x>
      <cdr:y>0.15015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-1" y="428628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Управление муниципальными финансами Княгининского муниципального района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0.14458</cdr:y>
    </cdr:from>
    <cdr:to>
      <cdr:x>0.55469</cdr:x>
      <cdr:y>0.22244</cdr:y>
    </cdr:to>
    <cdr:sp macro="" textlink="">
      <cdr:nvSpPr>
        <cdr:cNvPr id="4" name="TextBox 10"/>
        <cdr:cNvSpPr txBox="1"/>
      </cdr:nvSpPr>
      <cdr:spPr>
        <a:xfrm xmlns:a="http://schemas.openxmlformats.org/drawingml/2006/main">
          <a:off x="-1" y="857256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Развитие культуры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0.22892</cdr:y>
    </cdr:from>
    <cdr:to>
      <cdr:x>0.55469</cdr:x>
      <cdr:y>0.30678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-1" y="1357322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Развитие агропромышленного комплекса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0.3012</cdr:y>
    </cdr:from>
    <cdr:to>
      <cdr:x>0.55469</cdr:x>
      <cdr:y>0.37907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-1" y="1785950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Обеспечение безопасности жизни населения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0.37349</cdr:y>
    </cdr:from>
    <cdr:to>
      <cdr:x>0.55469</cdr:x>
      <cdr:y>0.45135</cdr:y>
    </cdr:to>
    <cdr:sp macro="" textlink="">
      <cdr:nvSpPr>
        <cdr:cNvPr id="7" name="TextBox 13"/>
        <cdr:cNvSpPr txBox="1"/>
      </cdr:nvSpPr>
      <cdr:spPr>
        <a:xfrm xmlns:a="http://schemas.openxmlformats.org/drawingml/2006/main">
          <a:off x="-285785" y="2214578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Информационное общество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0.44578</cdr:y>
    </cdr:from>
    <cdr:to>
      <cdr:x>0.55469</cdr:x>
      <cdr:y>0.52364</cdr:y>
    </cdr:to>
    <cdr:sp macro="" textlink="">
      <cdr:nvSpPr>
        <cdr:cNvPr id="8" name="TextBox 14"/>
        <cdr:cNvSpPr txBox="1"/>
      </cdr:nvSpPr>
      <cdr:spPr>
        <a:xfrm xmlns:a="http://schemas.openxmlformats.org/drawingml/2006/main">
          <a:off x="-1" y="2643206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Развитие физической культуры и спорта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0.50602</cdr:y>
    </cdr:from>
    <cdr:to>
      <cdr:x>0.55469</cdr:x>
      <cdr:y>0.61114</cdr:y>
    </cdr:to>
    <cdr:sp macro="" textlink="">
      <cdr:nvSpPr>
        <cdr:cNvPr id="9" name="TextBox 15"/>
        <cdr:cNvSpPr txBox="1"/>
      </cdr:nvSpPr>
      <cdr:spPr>
        <a:xfrm xmlns:a="http://schemas.openxmlformats.org/drawingml/2006/main">
          <a:off x="-1" y="3000396"/>
          <a:ext cx="5072098" cy="623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50" dirty="0" smtClean="0">
              <a:latin typeface="Times New Roman" pitchFamily="18" charset="0"/>
              <a:cs typeface="Times New Roman" pitchFamily="18" charset="0"/>
            </a:rPr>
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</a:r>
          <a:endParaRPr lang="ru-RU" sz="115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0.60241</cdr:y>
    </cdr:from>
    <cdr:to>
      <cdr:x>0.55469</cdr:x>
      <cdr:y>0.68027</cdr:y>
    </cdr:to>
    <cdr:sp macro="" textlink="">
      <cdr:nvSpPr>
        <cdr:cNvPr id="10" name="TextBox 16"/>
        <cdr:cNvSpPr txBox="1"/>
      </cdr:nvSpPr>
      <cdr:spPr>
        <a:xfrm xmlns:a="http://schemas.openxmlformats.org/drawingml/2006/main">
          <a:off x="-1" y="3571900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Социальная поддержка граждан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0.66265</cdr:y>
    </cdr:from>
    <cdr:to>
      <cdr:x>0.55469</cdr:x>
      <cdr:y>0.74051</cdr:y>
    </cdr:to>
    <cdr:sp macro="" textlink="">
      <cdr:nvSpPr>
        <cdr:cNvPr id="11" name="TextBox 17"/>
        <cdr:cNvSpPr txBox="1"/>
      </cdr:nvSpPr>
      <cdr:spPr>
        <a:xfrm xmlns:a="http://schemas.openxmlformats.org/drawingml/2006/main">
          <a:off x="-1" y="3929090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Обеспечение граждан Княгининского муниципального района Нижегородской области доступным и комфортным жильем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0.74699</cdr:y>
    </cdr:from>
    <cdr:to>
      <cdr:x>0.55469</cdr:x>
      <cdr:y>0.82485</cdr:y>
    </cdr:to>
    <cdr:sp macro="" textlink="">
      <cdr:nvSpPr>
        <cdr:cNvPr id="12" name="TextBox 18"/>
        <cdr:cNvSpPr txBox="1"/>
      </cdr:nvSpPr>
      <cdr:spPr>
        <a:xfrm xmlns:a="http://schemas.openxmlformats.org/drawingml/2006/main">
          <a:off x="-142909" y="4429156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Развитие предпринимательства Княгининского муниципального района Нижегородской области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0.81928</cdr:y>
    </cdr:from>
    <cdr:to>
      <cdr:x>0.55469</cdr:x>
      <cdr:y>0.89714</cdr:y>
    </cdr:to>
    <cdr:sp macro="" textlink="">
      <cdr:nvSpPr>
        <cdr:cNvPr id="13" name="TextBox 19"/>
        <cdr:cNvSpPr txBox="1"/>
      </cdr:nvSpPr>
      <cdr:spPr>
        <a:xfrm xmlns:a="http://schemas.openxmlformats.org/drawingml/2006/main">
          <a:off x="-357223" y="4857784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Улучшение условий и охраны труда в организациях Княгининского муниципального района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0.87952</cdr:y>
    </cdr:from>
    <cdr:to>
      <cdr:x>0.55469</cdr:x>
      <cdr:y>0.95738</cdr:y>
    </cdr:to>
    <cdr:sp macro="" textlink="">
      <cdr:nvSpPr>
        <cdr:cNvPr id="14" name="TextBox 20"/>
        <cdr:cNvSpPr txBox="1"/>
      </cdr:nvSpPr>
      <cdr:spPr>
        <a:xfrm xmlns:a="http://schemas.openxmlformats.org/drawingml/2006/main">
          <a:off x="-642975" y="5214974"/>
          <a:ext cx="507206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Управление муниципальной собственностью Княгининского муниципального района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0.09313</cdr:x>
      <cdr:y>0.57292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1571636"/>
          <a:ext cx="628636" cy="843505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0.44271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214446"/>
          <a:ext cx="628636" cy="1204590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0.39674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4" y="1088337"/>
          <a:ext cx="628635" cy="133139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0.125</cdr:x>
      <cdr:y>0.36459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1000132"/>
          <a:ext cx="571498" cy="1071561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0.41667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1143008"/>
          <a:ext cx="571499" cy="92868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0.39063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578" y="1071570"/>
          <a:ext cx="571498" cy="1000116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0.15625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428628"/>
          <a:ext cx="571498" cy="166810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0.25556</cdr:x>
      <cdr:y>0.26042</cdr:y>
    </cdr:from>
    <cdr:to>
      <cdr:x>0.31714</cdr:x>
      <cdr:y>0.75522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162383" y="1195071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4741,3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0.72222</cdr:x>
      <cdr:y>0.02475</cdr:y>
    </cdr:from>
    <cdr:to>
      <cdr:x>0.93334</cdr:x>
      <cdr:y>0.12892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643470" y="71438"/>
          <a:ext cx="1357341" cy="300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рублей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0.34444</cdr:x>
      <cdr:y>0.14852</cdr:y>
    </cdr:from>
    <cdr:to>
      <cdr:x>0.40603</cdr:x>
      <cdr:y>0.61882</cdr:y>
    </cdr:to>
    <cdr:sp macro="" textlink="">
      <cdr:nvSpPr>
        <cdr:cNvPr id="5" name="TextBox 1"/>
        <cdr:cNvSpPr txBox="1"/>
      </cdr:nvSpPr>
      <cdr:spPr>
        <a:xfrm xmlns:a="http://schemas.openxmlformats.org/drawingml/2006/main" rot="16200000">
          <a:off x="1733887" y="909319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5292,0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0.44444</cdr:x>
      <cdr:y>0.14852</cdr:y>
    </cdr:from>
    <cdr:to>
      <cdr:x>0.50603</cdr:x>
      <cdr:y>0.61882</cdr:y>
    </cdr:to>
    <cdr:sp macro="" textlink="">
      <cdr:nvSpPr>
        <cdr:cNvPr id="6" name="TextBox 1"/>
        <cdr:cNvSpPr txBox="1"/>
      </cdr:nvSpPr>
      <cdr:spPr>
        <a:xfrm xmlns:a="http://schemas.openxmlformats.org/drawingml/2006/main" rot="16200000">
          <a:off x="2376829" y="909319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5240,0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0.54444</cdr:x>
      <cdr:y>0.14852</cdr:y>
    </cdr:from>
    <cdr:to>
      <cdr:x>0.60603</cdr:x>
      <cdr:y>0.61882</cdr:y>
    </cdr:to>
    <cdr:sp macro="" textlink="">
      <cdr:nvSpPr>
        <cdr:cNvPr id="7" name="TextBox 1"/>
        <cdr:cNvSpPr txBox="1"/>
      </cdr:nvSpPr>
      <cdr:spPr>
        <a:xfrm xmlns:a="http://schemas.openxmlformats.org/drawingml/2006/main" rot="16200000">
          <a:off x="3019771" y="909319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5288,0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0.66667</cdr:x>
      <cdr:y>0.05882</cdr:y>
    </cdr:from>
    <cdr:to>
      <cdr:x>0.93333</cdr:x>
      <cdr:y>0.3098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16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8446,9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0.39216</cdr:y>
    </cdr:from>
    <cdr:to>
      <cdr:x>0.51666</cdr:x>
      <cdr:y>0.64314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142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3408,7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0.53125</cdr:x>
      <cdr:y>0.20833</cdr:y>
    </cdr:from>
    <cdr:to>
      <cdr:x>0.73125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57150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23847,3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0.52084</cdr:y>
    </cdr:from>
    <cdr:to>
      <cdr:x>0.55938</cdr:x>
      <cdr:y>0.625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428760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33336,1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6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6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6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7713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1" tIns="46080" rIns="92161" bIns="460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2161" tIns="46080" rIns="92161" bIns="460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6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jpeg"/><Relationship Id="rId3" Type="http://schemas.openxmlformats.org/officeDocument/2006/relationships/diagramData" Target="../diagrams/data1.xml"/><Relationship Id="rId7" Type="http://schemas.openxmlformats.org/officeDocument/2006/relationships/image" Target="../media/image30.png"/><Relationship Id="rId12" Type="http://schemas.openxmlformats.org/officeDocument/2006/relationships/image" Target="../media/image35.jpeg"/><Relationship Id="rId17" Type="http://schemas.openxmlformats.org/officeDocument/2006/relationships/image" Target="../media/image40.jpeg"/><Relationship Id="rId2" Type="http://schemas.openxmlformats.org/officeDocument/2006/relationships/image" Target="../media/image15.png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4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8.jpeg"/><Relationship Id="rId10" Type="http://schemas.openxmlformats.org/officeDocument/2006/relationships/image" Target="../media/image33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chart" Target="../charts/chart25.xml"/><Relationship Id="rId9" Type="http://schemas.openxmlformats.org/officeDocument/2006/relationships/chart" Target="../charts/chart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chart" Target="../charts/char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12" Type="http://schemas.microsoft.com/office/2007/relationships/diagramDrawing" Target="../diagrams/drawing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8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microsoft.com/office/2007/relationships/diagramDrawing" Target="../diagrams/drawing10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3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chart" Target="../charts/chart32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Relationship Id="rId14" Type="http://schemas.microsoft.com/office/2007/relationships/diagramDrawing" Target="../diagrams/drawing1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1579376195_1-1.jpg"/>
          <p:cNvPicPr>
            <a:picLocks noChangeAspect="1" noChangeArrowheads="1"/>
          </p:cNvPicPr>
          <p:nvPr/>
        </p:nvPicPr>
        <p:blipFill>
          <a:blip r:embed="rId2">
            <a:lum bright="49000" contrast="-40000"/>
          </a:blip>
          <a:srcRect/>
          <a:stretch>
            <a:fillRect/>
          </a:stretch>
        </p:blipFill>
        <p:spPr bwMode="auto">
          <a:xfrm>
            <a:off x="-1" y="0"/>
            <a:ext cx="9167377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142852"/>
            <a:ext cx="414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муниципального 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43372" y="214290"/>
            <a:ext cx="723901" cy="857256"/>
          </a:xfrm>
          <a:prstGeom prst="rect">
            <a:avLst/>
          </a:prstGeom>
          <a:noFill/>
        </p:spPr>
      </p:pic>
      <p:pic>
        <p:nvPicPr>
          <p:cNvPr id="5" name="Picture 2" descr="C:\Users\1\Desktop\08_big.jpg"/>
          <p:cNvPicPr>
            <a:picLocks noChangeAspect="1" noChangeArrowheads="1"/>
          </p:cNvPicPr>
          <p:nvPr/>
        </p:nvPicPr>
        <p:blipFill>
          <a:blip r:embed="rId15">
            <a:lum bright="33000" contrast="-40000"/>
          </a:blip>
          <a:srcRect/>
          <a:stretch>
            <a:fillRect/>
          </a:stretch>
        </p:blipFill>
        <p:spPr bwMode="auto">
          <a:xfrm>
            <a:off x="6286480" y="3071810"/>
            <a:ext cx="2857520" cy="2143140"/>
          </a:xfrm>
          <a:prstGeom prst="rect">
            <a:avLst/>
          </a:prstGeom>
          <a:noFill/>
          <a:effectLst>
            <a:softEdge rad="317500"/>
          </a:effectLst>
          <a:scene3d>
            <a:camera prst="isometricOffAxis1Right"/>
            <a:lightRig rig="threePt" dir="t"/>
          </a:scene3d>
        </p:spPr>
      </p:pic>
      <p:sp>
        <p:nvSpPr>
          <p:cNvPr id="31" name="TextBox 30"/>
          <p:cNvSpPr txBox="1"/>
          <p:nvPr/>
        </p:nvSpPr>
        <p:spPr>
          <a:xfrm>
            <a:off x="2214546" y="1928802"/>
            <a:ext cx="6929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Земского собрания Княгининского муниципального района Нижегородской области от 26.12.2019 №83 «О районном бюджете на 2020 год и на плановый период 2021 и 2022 годов»</a:t>
            </a:r>
          </a:p>
          <a:p>
            <a:pPr algn="just"/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муниципального района - районного бюджета, а именно проекта районного бюджета на 2020 год и на плановый период 2021 и 2022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642910" y="4286256"/>
            <a:ext cx="8001057" cy="5810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2071678"/>
            <a:ext cx="3857651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643438" y="2071678"/>
            <a:ext cx="4214842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-это план доходов и расходов  Княгининского  муниципального района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3500430" y="857232"/>
            <a:ext cx="5500726" cy="2786082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716466"/>
            <a:ext cx="9009888" cy="307183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857364"/>
            <a:ext cx="928694" cy="357190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1868" y="928670"/>
            <a:ext cx="5357850" cy="2708434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643314"/>
            <a:ext cx="4857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0" y="785794"/>
          <a:ext cx="3071834" cy="2728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642910" y="4786322"/>
          <a:ext cx="2714644" cy="1885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786322"/>
          <a:ext cx="3071834" cy="1907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2844" y="3643314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физическую культуру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муниципального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2857496"/>
            <a:ext cx="2714643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 городского и сельских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сельсовет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муниципального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142844" y="4929198"/>
            <a:ext cx="8858312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970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  от 20 февраля 2019 года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района на 2020 год и на плановый период  2021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района на среднесрочный период (на 2020 год и на плановый период 2021 и 2022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500498" y="3571876"/>
            <a:ext cx="4643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и Указ от 7 мая 2018 г. №204 «О национальных целях и стратегических задачах развития Российской Федерации на период до 2024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районного бюджета осуществляет финансовое управление администрации района.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муниципального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357686" y="5759572"/>
            <a:ext cx="440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21467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</a:t>
            </a:r>
            <a:r>
              <a:rPr lang="ru-RU" sz="13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района. Принятие проекта бюджета Земским собранием Княгининского района в 1-м чтении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428868"/>
            <a:ext cx="27146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бюджета на публичные слушание. Принятие проекта бюджета Земским собранием Княгининского района во 2-м чтении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района на 2020-2022 годы</a:t>
            </a:r>
            <a:endParaRPr lang="ru-RU" sz="26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85852" y="1571612"/>
            <a:ext cx="5072098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сбалансированности и долгосрочной устойчивости консолидированного и районного бюджетов Княгининского муниципального района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428736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2500306"/>
            <a:ext cx="5072098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1950" algn="just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муниципального управления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428868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1285852" y="3214686"/>
            <a:ext cx="5072098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оказываемых муниципальных услуг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3929066"/>
            <a:ext cx="507209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исполнения  органами местного самоуправления поселений закрепленных за ними полномочий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786058"/>
            <a:ext cx="942787" cy="942787"/>
          </a:xfrm>
          <a:prstGeom prst="rect">
            <a:avLst/>
          </a:prstGeom>
          <a:noFill/>
        </p:spPr>
      </p:pic>
      <p:pic>
        <p:nvPicPr>
          <p:cNvPr id="1030" name="Picture 6" descr="C:\Users\1\Desktop\Новая папка\69d010418486a56feff87dbb2c77c1bc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786190"/>
            <a:ext cx="1230327" cy="877851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285852" y="4857760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 оптимизация бюджетных данных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1\Desktop\Новая папка\clock-163202_1920-1200x848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9F9FB"/>
              </a:clrFrom>
              <a:clrTo>
                <a:srgbClr val="F9F9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500570"/>
            <a:ext cx="1214446" cy="858208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3857620" y="5715016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 совершенствование системы финансового контроля и контроля в сфере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Users\1\Desktop\Новая папка\magnifying-glass-1019870_128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500702"/>
            <a:ext cx="714379" cy="714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района: налог на доходы физических лиц, имущественные налоги,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857620" y="3357562"/>
            <a:ext cx="428628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из других бюджетов бюджетной системы РФ в виде дотаций, субвенций, субсидий и иных межбюджетных трансфертов, добровольные и безвозмездные поступления денежных средств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9071" y="633981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00561" y="1071546"/>
            <a:ext cx="4286280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72000" y="1142985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1" y="1857365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3500430" y="1142985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8286776" y="1142984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района на 2020-2022 годы сформирован на основе 13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499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- 11 350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- 2,5  млрд.руб.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- 27 542,0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- 118,9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(казенные-9 ,бюджетные- 14, автономные-3)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2019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643042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6578" y="228599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2020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857364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3 910,9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14818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349,7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2020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142844" y="1571612"/>
          <a:ext cx="557216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3214678" y="4114800"/>
          <a:ext cx="54292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142984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0" y="1500174"/>
          <a:ext cx="4357718" cy="266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4500562" y="1571612"/>
          <a:ext cx="442915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2357422" y="4572008"/>
          <a:ext cx="4572000" cy="214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285860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214422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142844" y="2643182"/>
          <a:ext cx="4572032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0" y="1214422"/>
          <a:ext cx="4572000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4714876" y="2151528"/>
          <a:ext cx="4429124" cy="4349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4572000" y="2143116"/>
          <a:ext cx="45720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 Княгининского муниципального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486,4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 в консолидированный бюджет в 2020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72132" y="221455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2019**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455,2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в районный бюджет в 2020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285720" y="4000504"/>
            <a:ext cx="8596097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3214686"/>
            <a:ext cx="438503" cy="811966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68" y="3000372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415,6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42,9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 в 2020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285720" y="6113987"/>
            <a:ext cx="8715437" cy="29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215206" y="5072074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39,7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286388"/>
            <a:ext cx="438503" cy="82965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215074" y="642939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58214" y="6215083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215074" y="6215082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7000892" y="6429396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1436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00174"/>
            <a:ext cx="432048" cy="70120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857752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428,9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71612"/>
            <a:ext cx="432048" cy="629770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8" y="1357298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413,5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285860"/>
            <a:ext cx="432048" cy="915522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29388" y="107154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486,4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428736"/>
            <a:ext cx="432048" cy="7726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21442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450,1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86125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71811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401,3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286124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643570" y="3071810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385,8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71810"/>
            <a:ext cx="438503" cy="954842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9388" y="2857496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455,2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8429652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429388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6429388" y="4286256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357950" y="42862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28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29190" y="5143512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37,1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643570" y="5214951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36,4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143512"/>
            <a:ext cx="438503" cy="954843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429388" y="492919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42,9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357298"/>
            <a:ext cx="432048" cy="844084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58148" y="1142984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463,8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858148" y="3143248"/>
            <a:ext cx="438503" cy="883404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858148" y="2928934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427,4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86710" y="400050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86314" y="400050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2018*</a:t>
            </a:r>
            <a:endParaRPr lang="ru-RU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5643570" y="400050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2019**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858148" y="5214950"/>
            <a:ext cx="438503" cy="90109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858148" y="5000636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40,9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86710" y="607220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57752" y="614364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500694" y="614364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2019**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4608308"/>
              </p:ext>
            </p:extLst>
          </p:nvPr>
        </p:nvGraphicFramePr>
        <p:xfrm>
          <a:off x="285720" y="785794"/>
          <a:ext cx="8514811" cy="560783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285752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3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городского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rowSpan="9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6258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704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18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0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муниципального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3" y="1214423"/>
            <a:ext cx="25003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508,6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2020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786446" y="150017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286124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477,4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2020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786446" y="328612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29256" y="4714884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4929198"/>
            <a:ext cx="2786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44,8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2020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750727" y="5322107"/>
            <a:ext cx="214314" cy="2286016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29520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5072074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929058" y="5572140"/>
            <a:ext cx="5715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142016"/>
            <a:ext cx="571504" cy="1144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500702"/>
            <a:ext cx="571504" cy="7739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427022"/>
            <a:ext cx="571504" cy="8451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929058" y="628652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29058" y="557214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2976" y="559595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698" y="56054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2689" y="559591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929058" y="3500438"/>
            <a:ext cx="571504" cy="9382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253840"/>
            <a:ext cx="571504" cy="1184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505200"/>
            <a:ext cx="571504" cy="93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390900"/>
            <a:ext cx="571504" cy="10477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29058" y="44291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29058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424,0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4876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477,4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43570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415,6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722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427,4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857620" y="1500174"/>
            <a:ext cx="571504" cy="1081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142984"/>
            <a:ext cx="571504" cy="14479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571612"/>
            <a:ext cx="571504" cy="10121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357298"/>
            <a:ext cx="571504" cy="1203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57620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455,3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584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508,6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721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00826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463,8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4282" y="3107622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85720" y="5000636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7500958" y="328612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000364" y="1785926"/>
            <a:ext cx="571504" cy="7953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000364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000364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143240" y="3857628"/>
            <a:ext cx="571504" cy="58102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43240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43240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379,5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3143240" y="5572140"/>
            <a:ext cx="5715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214678" y="6286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43240" y="557214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35729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455,2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2020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178959" y="1821645"/>
            <a:ext cx="142876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9625" y="928670"/>
            <a:ext cx="15543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477,4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2020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36545" y="1821645"/>
            <a:ext cx="142876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0100" y="3143248"/>
            <a:ext cx="22860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22,2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2020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86446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2018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-21,8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38,2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22,2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571612"/>
            <a:ext cx="285752" cy="78581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285860"/>
            <a:ext cx="285752" cy="10572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428736"/>
            <a:ext cx="285752" cy="9144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357298"/>
            <a:ext cx="285752" cy="985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28860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28794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860" y="10001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455,2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0036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71868" y="107154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429256" y="1142984"/>
            <a:ext cx="285752" cy="121444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928670"/>
            <a:ext cx="285752" cy="142876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285860"/>
            <a:ext cx="285752" cy="107157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000108"/>
            <a:ext cx="285752" cy="135732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86446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86380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424,0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72944" y="977531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86446" y="64291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477,4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23968" y="73024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357562"/>
            <a:ext cx="285752" cy="10001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786190"/>
            <a:ext cx="285752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72132" y="4286256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07181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50043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357554" y="3643314"/>
            <a:ext cx="285752" cy="7143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271828" y="335756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571612"/>
            <a:ext cx="285752" cy="78581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401,3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929190" y="1142984"/>
            <a:ext cx="285752" cy="121444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86314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86314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379,5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2020-2022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455,2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415,6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146,7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219,5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191,9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00693" y="5500702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134,1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1" y="5286389"/>
            <a:ext cx="400110" cy="5000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142,7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1736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152,4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1" y="5286389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268,9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270,9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72264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317,2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826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276633574"/>
              </p:ext>
            </p:extLst>
          </p:nvPr>
        </p:nvGraphicFramePr>
        <p:xfrm>
          <a:off x="357158" y="1428736"/>
          <a:ext cx="8501119" cy="46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2018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2020-2022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500174"/>
          <a:ext cx="8572564" cy="223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50785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2018 год 	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80 489,8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87 848,5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97 652,7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78 504,6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78 987,2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26 596,6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10 990,9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46 439,6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15 556,4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13 849,8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153 589,3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154 791,6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165 547,8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166 839,1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169 508,1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1 662,9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3962491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14414" y="4929198"/>
            <a:ext cx="0" cy="10715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28927" y="5072074"/>
            <a:ext cx="0" cy="9286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00562" y="5000636"/>
            <a:ext cx="1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3636" y="5214951"/>
            <a:ext cx="0" cy="785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858148" y="5000637"/>
            <a:ext cx="0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14414" y="5000636"/>
            <a:ext cx="1643074" cy="1428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928926" y="4929198"/>
            <a:ext cx="1571636" cy="2143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</p:cNvCxnSpPr>
          <p:nvPr/>
        </p:nvCxnSpPr>
        <p:spPr>
          <a:xfrm>
            <a:off x="4572000" y="4929198"/>
            <a:ext cx="1500198" cy="1428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</p:cNvCxnSpPr>
          <p:nvPr/>
        </p:nvCxnSpPr>
        <p:spPr>
          <a:xfrm flipV="1">
            <a:off x="6215074" y="5000636"/>
            <a:ext cx="1714512" cy="714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42976" y="492919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57488" y="507207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485776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8" y="500063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1" y="492919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262 338,6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28860" y="471488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253 631,0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450057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309 640,1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260 900,1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262 345,1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84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1000108"/>
            <a:ext cx="4357719" cy="6429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необходимости выполнения «дорожных карт» в рамках реализации указов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7554" y="2571744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1857364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Индексация заработной платы по «неуказным» категориям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2020 год и на плановый период 2021 и 2022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районного бюджета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357554" y="3429000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57554" y="4143380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выплаты и повышение размера заработной платы отдельным категориям работников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57554" y="5000636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комфортной городской среды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7554" y="5643578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Софинансирование социально-значимых расходов органов местного самоуправления поселений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928670"/>
            <a:ext cx="571504" cy="5214974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2019-2022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0" y="8572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4572000" y="714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214282" y="35718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/>
          <p:nvPr/>
        </p:nvGraphicFramePr>
        <p:xfrm>
          <a:off x="4572000" y="35718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85720" y="6286520"/>
            <a:ext cx="6307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в 2020-2022 годах не распределены средства федерального бюджета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2020-2022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-142908" y="857232"/>
          <a:ext cx="4929190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34" y="1000108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477,4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2020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4569003" y="928670"/>
          <a:ext cx="4574997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43504" y="928670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415,6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2021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42926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2021 и 2022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2021 году (5,6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2022 году (11,8 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1857356" y="3286124"/>
          <a:ext cx="5143535" cy="2344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71736" y="3571876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427,4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2022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142844" y="0"/>
            <a:ext cx="8786874" cy="457176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0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000" b="1" smtClean="0">
                <a:latin typeface="Times New Roman"/>
                <a:cs typeface="Times New Roman"/>
              </a:rPr>
              <a:t>социальной</a:t>
            </a:r>
            <a:r>
              <a:rPr sz="2000" b="1" spc="5" smtClean="0">
                <a:latin typeface="Times New Roman"/>
                <a:cs typeface="Times New Roman"/>
              </a:rPr>
              <a:t> </a:t>
            </a:r>
            <a:r>
              <a:rPr sz="2000" b="1" spc="-10" smtClean="0">
                <a:latin typeface="Times New Roman"/>
                <a:cs typeface="Times New Roman"/>
              </a:rPr>
              <a:t>сферы</a:t>
            </a:r>
            <a:r>
              <a:rPr lang="ru-RU" sz="2000" b="1" spc="-10" dirty="0" smtClean="0">
                <a:latin typeface="Times New Roman"/>
                <a:cs typeface="Times New Roman"/>
              </a:rPr>
              <a:t> районного бюджета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571636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1451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221457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35732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000240"/>
            <a:ext cx="357190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71612"/>
            <a:ext cx="357190" cy="10715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71448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247,4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270,9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262,3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50019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928826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650850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8595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195,5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928694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285884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428760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8" name="Диаграмма 67"/>
          <p:cNvGraphicFramePr>
            <a:graphicFrameLocks/>
          </p:cNvGraphicFramePr>
          <p:nvPr/>
        </p:nvGraphicFramePr>
        <p:xfrm>
          <a:off x="6357918" y="1000108"/>
          <a:ext cx="2786082" cy="17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64307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85950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2143140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50019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000240"/>
            <a:ext cx="357190" cy="6429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357298"/>
            <a:ext cx="357190" cy="128588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643050"/>
            <a:ext cx="357190" cy="10001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78592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279,8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302,1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308,6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64307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865164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928826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195,5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28588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714512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71636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071570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643074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71451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857388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965080" y="1273984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0" y="1000108"/>
          <a:ext cx="9144001" cy="5043196"/>
        </p:xfrm>
        <a:graphic>
          <a:graphicData uri="http://schemas.openxmlformats.org/drawingml/2006/table">
            <a:tbl>
              <a:tblPr/>
              <a:tblGrid>
                <a:gridCol w="500647"/>
                <a:gridCol w="3694430"/>
                <a:gridCol w="955258"/>
                <a:gridCol w="771111"/>
                <a:gridCol w="840166"/>
                <a:gridCol w="667530"/>
                <a:gridCol w="897712"/>
                <a:gridCol w="817147"/>
              </a:tblGrid>
              <a:tr h="10247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Первоначальный бюджет на 2019 год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Бюджет 2020 год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2019 году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52 052,0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62 159,0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59 324,1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95,4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49</a:t>
                      </a:r>
                      <a:r>
                        <a:rPr lang="ru-RU" sz="1100" b="1" i="0" u="none" strike="noStrike" baseline="0" dirty="0" smtClean="0">
                          <a:latin typeface="Times New Roman"/>
                        </a:rPr>
                        <a:t>  897,8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50</a:t>
                      </a:r>
                      <a:r>
                        <a:rPr lang="ru-RU" sz="1100" b="1" i="0" u="none" strike="noStrike" baseline="0" dirty="0" smtClean="0">
                          <a:latin typeface="Times New Roman"/>
                        </a:rPr>
                        <a:t> 522,6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образования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29 805,8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32 611,5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32 678,2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100,2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31</a:t>
                      </a:r>
                      <a:r>
                        <a:rPr lang="ru-RU" sz="1100" b="0" i="0" u="none" strike="noStrike" baseline="0" dirty="0" smtClean="0">
                          <a:latin typeface="Times New Roman"/>
                        </a:rPr>
                        <a:t> 965,1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32</a:t>
                      </a:r>
                      <a:r>
                        <a:rPr lang="ru-RU" sz="1100" b="0" i="0" u="none" strike="noStrike" baseline="0" dirty="0" smtClean="0">
                          <a:latin typeface="Times New Roman"/>
                        </a:rPr>
                        <a:t> 023,5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7,8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13,7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175,6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14,7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60,1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10 397,3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10 867,3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9 729,9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89,5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9 727,9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9 728,8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148,8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484,0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11 798,9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11 732,3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8 247,6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70,3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6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326,7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6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511,6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90,2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328,1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344,0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90,2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328,1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344,0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15 266,5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16 218,5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18 296,3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112,8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18</a:t>
                      </a:r>
                      <a:r>
                        <a:rPr lang="ru-RU" sz="1100" b="1" i="0" u="none" strike="noStrike" baseline="0" dirty="0" smtClean="0">
                          <a:latin typeface="Times New Roman"/>
                        </a:rPr>
                        <a:t> 548,0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19</a:t>
                      </a:r>
                      <a:r>
                        <a:rPr lang="ru-RU" sz="1100" b="1" i="0" u="none" strike="noStrike" baseline="0" dirty="0" smtClean="0">
                          <a:latin typeface="Times New Roman"/>
                        </a:rPr>
                        <a:t> 206,9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3 447,2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117,5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4 355,2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4 524,5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11 815,6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12 165,9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13 532,4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111,2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14</a:t>
                      </a:r>
                      <a:r>
                        <a:rPr lang="ru-RU" sz="1100" b="0" i="0" u="none" strike="noStrike" baseline="0" dirty="0" smtClean="0">
                          <a:latin typeface="Times New Roman"/>
                        </a:rPr>
                        <a:t> 189,0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14</a:t>
                      </a:r>
                      <a:r>
                        <a:rPr lang="ru-RU" sz="1100" b="0" i="0" u="none" strike="noStrike" baseline="0" dirty="0" smtClean="0">
                          <a:latin typeface="Times New Roman"/>
                        </a:rPr>
                        <a:t> 678,6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2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3,7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3,8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3,8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983" marR="4983" marT="49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8148" y="714356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1066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571480"/>
          <a:ext cx="8786874" cy="5402244"/>
        </p:xfrm>
        <a:graphic>
          <a:graphicData uri="http://schemas.openxmlformats.org/drawingml/2006/table">
            <a:tbl>
              <a:tblPr/>
              <a:tblGrid>
                <a:gridCol w="481094"/>
                <a:gridCol w="3550141"/>
                <a:gridCol w="917949"/>
                <a:gridCol w="740995"/>
                <a:gridCol w="807353"/>
                <a:gridCol w="641459"/>
                <a:gridCol w="898098"/>
                <a:gridCol w="749785"/>
              </a:tblGrid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51 658,2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58 850,6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95 043,5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56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470,0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57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087,6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361,7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410,7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410,7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Times New Roman"/>
                        </a:rPr>
                        <a:t>410,7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716,1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752,1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487,5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498,8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32 298,2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40 402,8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40 056,9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40 069,0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1 369,3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4 033,6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173,8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12 506,1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8 087,8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36 133,7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446,8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113,9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564,7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4 181,1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4 816,0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457,7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457,7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2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225,7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364,0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5 153,8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1415,9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943,3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086,7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27 141,1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33 394,1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22 189,6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66,4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534,3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584,3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252,9</a:t>
                      </a:r>
                    </a:p>
                  </a:txBody>
                  <a:tcPr marL="5751" marR="5751" marT="575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621,0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732,5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610,7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2 898,1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7 673,0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4 554,9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17 125,4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22 234,7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14 122,3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809,0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864,5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6 864,7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2 865,4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2 878,9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992,8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109,1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418171"/>
        </p:xfrm>
        <a:graphic>
          <a:graphicData uri="http://schemas.openxmlformats.org/drawingml/2006/table">
            <a:tbl>
              <a:tblPr/>
              <a:tblGrid>
                <a:gridCol w="493289"/>
                <a:gridCol w="3537858"/>
                <a:gridCol w="925285"/>
                <a:gridCol w="740229"/>
                <a:gridCol w="794657"/>
                <a:gridCol w="653143"/>
                <a:gridCol w="882062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571480"/>
          <a:ext cx="8786874" cy="5786480"/>
        </p:xfrm>
        <a:graphic>
          <a:graphicData uri="http://schemas.openxmlformats.org/drawingml/2006/table">
            <a:tbl>
              <a:tblPr/>
              <a:tblGrid>
                <a:gridCol w="493289"/>
                <a:gridCol w="3537946"/>
                <a:gridCol w="917949"/>
                <a:gridCol w="740995"/>
                <a:gridCol w="807353"/>
                <a:gridCol w="641459"/>
                <a:gridCol w="887213"/>
                <a:gridCol w="760670"/>
              </a:tblGrid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169 885,4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186 935,2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202 901,2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108,5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195 486,8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198 069,6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45 624,1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50 867,9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53 562,8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53 006,1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53 688,1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79 601,3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85 294,6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86 156,9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84 386,5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85 077,4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20 564,2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127,7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29 938,9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30 311,3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751" marR="5751" marT="5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4 144,2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6 845,3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2 495,9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2 580,6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19 951,6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20 713,9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25 417,9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25 659,4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26 412,2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47 509,7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48 369,6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53 472,3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53 938,4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34 499,1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37 409,1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37 342,2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504,4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562,7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562,7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12 506,2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13 161,5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15 500,5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16 033,5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14 744,7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13 273,8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13 899,6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207,6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177,8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4 467,4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5 296,8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6 458,4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6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458,4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Times New Roman"/>
                        </a:rPr>
                        <a:t>6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458,4</a:t>
                      </a:r>
                      <a:endParaRPr lang="ru-RU" sz="1200" b="0" i="0" u="none" strike="noStrike" dirty="0" smtClean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5 331,8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2 492,3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4 945,5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7 339,2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7 227,1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142852"/>
          <a:ext cx="8786874" cy="418171"/>
        </p:xfrm>
        <a:graphic>
          <a:graphicData uri="http://schemas.openxmlformats.org/drawingml/2006/table">
            <a:tbl>
              <a:tblPr/>
              <a:tblGrid>
                <a:gridCol w="493289"/>
                <a:gridCol w="3537858"/>
                <a:gridCol w="925285"/>
                <a:gridCol w="740229"/>
                <a:gridCol w="794657"/>
                <a:gridCol w="653143"/>
                <a:gridCol w="882062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571480"/>
          <a:ext cx="8786873" cy="4893505"/>
        </p:xfrm>
        <a:graphic>
          <a:graphicData uri="http://schemas.openxmlformats.org/drawingml/2006/table">
            <a:tbl>
              <a:tblPr/>
              <a:tblGrid>
                <a:gridCol w="210001"/>
                <a:gridCol w="276317"/>
                <a:gridCol w="3547907"/>
                <a:gridCol w="917372"/>
                <a:gridCol w="740529"/>
                <a:gridCol w="806844"/>
                <a:gridCol w="641055"/>
                <a:gridCol w="862108"/>
                <a:gridCol w="784740"/>
              </a:tblGrid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27 923,0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31 215,4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38 237,9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122,5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38 842,7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40 307,8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27 241,5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30 488,9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36 273,0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119,0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37 677,8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39 142,9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31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1105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681,5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3 703,6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107,2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3 636,1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3 755,6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1 824,6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1 884,6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2 111,9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1 811,5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1 871,0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772,1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34,6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3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751" marR="5751" marT="575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772,1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34,6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751" marR="5751" marT="5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5 629,2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11 773,2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751" marR="5751" marT="5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410 145,6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455 271,1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508 608,5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450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073,2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463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788,1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142852"/>
          <a:ext cx="8786874" cy="418171"/>
        </p:xfrm>
        <a:graphic>
          <a:graphicData uri="http://schemas.openxmlformats.org/drawingml/2006/table">
            <a:tbl>
              <a:tblPr/>
              <a:tblGrid>
                <a:gridCol w="493289"/>
                <a:gridCol w="3537858"/>
                <a:gridCol w="925285"/>
                <a:gridCol w="740229"/>
                <a:gridCol w="794657"/>
                <a:gridCol w="653143"/>
                <a:gridCol w="882062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142984"/>
          <a:ext cx="8858312" cy="5328959"/>
        </p:xfrm>
        <a:graphic>
          <a:graphicData uri="http://schemas.openxmlformats.org/drawingml/2006/table">
            <a:tbl>
              <a:tblPr/>
              <a:tblGrid>
                <a:gridCol w="485006"/>
                <a:gridCol w="3586960"/>
                <a:gridCol w="917456"/>
                <a:gridCol w="747019"/>
                <a:gridCol w="813916"/>
                <a:gridCol w="646674"/>
                <a:gridCol w="869664"/>
                <a:gridCol w="791617"/>
              </a:tblGrid>
              <a:tr h="1103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Первоначальный бюджет на 2019 год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Бюджет 2020 год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43 655,5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53 150,1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49 946,7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94,0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40 211,4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40 855,5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образования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364" marR="5364" marT="536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21 709,9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23 909,6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23 615,2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98,8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22 602,1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22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679,8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7,8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175,6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60,1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6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10 397,3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10 867,3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9 729,9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89,5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9 727,9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9 728,8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140,4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475,6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11 498,3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11 433,7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7 941,6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6 011,7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6 196,6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90,2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328,1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344,0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90,2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328,1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344,0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5 344,7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117,5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4 355,2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4 524,5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6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3 447,2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117,5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4 355,2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4 524,5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пожарной безопасности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1 897,5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001024" y="6357958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786710" y="628652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48757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733421"/>
                <a:gridCol w="819150"/>
                <a:gridCol w="647700"/>
                <a:gridCol w="866775"/>
                <a:gridCol w="781050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52400" y="554880"/>
          <a:ext cx="8837740" cy="6072233"/>
        </p:xfrm>
        <a:graphic>
          <a:graphicData uri="http://schemas.openxmlformats.org/drawingml/2006/table">
            <a:tbl>
              <a:tblPr/>
              <a:tblGrid>
                <a:gridCol w="936040"/>
                <a:gridCol w="3131135"/>
                <a:gridCol w="918482"/>
                <a:gridCol w="740229"/>
                <a:gridCol w="827314"/>
                <a:gridCol w="638175"/>
                <a:gridCol w="864054"/>
                <a:gridCol w="782311"/>
              </a:tblGrid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44 483,9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49 421,3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85 043,2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172,1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44 572,3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44 727,8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0401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126,4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32 298,2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40 402,8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40 056,9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40 069,0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1 369,3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4 033,6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173,8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6 486,9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27 144,6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4 181,1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4 816,0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457,7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457,7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43,3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5 148,8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9534,8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3 931,3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4 074,7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15 912,0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20 751,8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5 298,6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25,5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1 937,1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573,0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5751" marR="5751" marT="575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498,6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1 387,5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2 817,7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7 673,0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4 464,8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8 552,0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13 021,8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547,1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547,1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75" y="538822"/>
          <a:ext cx="8881382" cy="5915062"/>
        </p:xfrm>
        <a:graphic>
          <a:graphicData uri="http://schemas.openxmlformats.org/drawingml/2006/table">
            <a:tbl>
              <a:tblPr/>
              <a:tblGrid>
                <a:gridCol w="945696"/>
                <a:gridCol w="3124200"/>
                <a:gridCol w="925286"/>
                <a:gridCol w="936172"/>
                <a:gridCol w="762000"/>
                <a:gridCol w="620485"/>
                <a:gridCol w="827315"/>
                <a:gridCol w="740228"/>
              </a:tblGrid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169 885,4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186 935,2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202 901,2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108,5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195 486,8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198 069,6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45 624,1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50 867,9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53 562,8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53 006,1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53 688,1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79 601,3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85 294,6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86 156,9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84 386,5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85 077,4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0703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20 564,2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29 648,4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127,7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29 938,9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30 311,3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751" marR="5751" marT="5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4 144,2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6 845,3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8 115,2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2 495,9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2 580,6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19 951,6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20 713,9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25 417,9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25 659,4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26 412,2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47 509,7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48 369,6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53 472,3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53 938,4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34 499,1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37 409,1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37 342,2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504,4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562,7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562,7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12 506,2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13 161,5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15 500,5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16 033,5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13 004,3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11 425,8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11 898,0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12 206,0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14 176,2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2 726,9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3 448,8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129,2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4 456,8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4 456,8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5 331,9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2 492,3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4 945,5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133,2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7 339,2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7 227,1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14356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2400" y="1133459"/>
          <a:ext cx="8877300" cy="5035395"/>
        </p:xfrm>
        <a:graphic>
          <a:graphicData uri="http://schemas.openxmlformats.org/drawingml/2006/table">
            <a:tbl>
              <a:tblPr/>
              <a:tblGrid>
                <a:gridCol w="193384"/>
                <a:gridCol w="744442"/>
                <a:gridCol w="3124641"/>
                <a:gridCol w="928133"/>
                <a:gridCol w="926999"/>
                <a:gridCol w="768951"/>
                <a:gridCol w="615006"/>
                <a:gridCol w="815546"/>
                <a:gridCol w="760198"/>
              </a:tblGrid>
              <a:tr h="2831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3 087,2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270,5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1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2 405,7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75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1105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681,5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270,5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1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3 703,6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107,2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3 636,1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3 755,6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1 824,6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1 884,6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2 111,9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1 811,5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1 871,0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32 648,6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45 098,1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57 183,4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126,8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52 587,0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53 496,3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650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14 655,4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18 973,4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125,7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25 378,5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26 225,3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751" marR="5751" marT="575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17 993,2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26 124,7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127,6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27 208,5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27 271,0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751" marR="5751" marT="5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5 629,2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11 773,2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751" marR="5751" marT="5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379 496,3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424 011,0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477 444,9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112,6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415 606,7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427 419,3</a:t>
                      </a:r>
                    </a:p>
                  </a:txBody>
                  <a:tcPr marL="5751" marR="5751" marT="5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(97,8%),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 (в 2020 - 2022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3643339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района, муниципального казенного учреждения "Хозяйственно-эксплуатационное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"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района, муниципального казенного учреждения  «Управление капитального строительства Княгининского муниципального района Нижегородской области, главы местного самоуправления района и другие расходы.</a:t>
            </a:r>
            <a:endParaRPr lang="ru-RU" sz="13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(2,2%),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10,6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466,8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399,6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10,4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405,0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0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2020 году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14103" y="428604"/>
            <a:ext cx="1025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1" y="785794"/>
          <a:ext cx="9144000" cy="592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86710" y="785794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2020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3692" y="1052359"/>
          <a:ext cx="8858313" cy="5662854"/>
        </p:xfrm>
        <a:graphic>
          <a:graphicData uri="http://schemas.openxmlformats.org/drawingml/2006/table">
            <a:tbl>
              <a:tblPr/>
              <a:tblGrid>
                <a:gridCol w="4000528"/>
                <a:gridCol w="1000132"/>
                <a:gridCol w="785818"/>
                <a:gridCol w="785818"/>
                <a:gridCol w="633800"/>
                <a:gridCol w="791245"/>
                <a:gridCol w="860972"/>
              </a:tblGrid>
              <a:tr h="5882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0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379 496,3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424 011,0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477 444,9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112,6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409 977,5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415 646,1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375 439,1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419 872,7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466 866,7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399 609,6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404 984,2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151 296,6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163 385,0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172 028,4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169 336,3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171 496,0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4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4 027,7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5 439,4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7 294,6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5 907,1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7 954,8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5 487,1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4 991,7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91,0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5 337,9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7 308,1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7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14 389,9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24 765,7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12 277,4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567,4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590,8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52 273,1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53 813,8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111,6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59 476,6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60 022,7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2018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4485" y="683879"/>
          <a:ext cx="8861202" cy="4804227"/>
        </p:xfrm>
        <a:graphic>
          <a:graphicData uri="http://schemas.openxmlformats.org/drawingml/2006/table">
            <a:tbl>
              <a:tblPr/>
              <a:tblGrid>
                <a:gridCol w="3897317"/>
                <a:gridCol w="1006608"/>
                <a:gridCol w="814508"/>
                <a:gridCol w="791455"/>
                <a:gridCol w="699247"/>
                <a:gridCol w="799140"/>
                <a:gridCol w="852927"/>
              </a:tblGrid>
              <a:tr h="1014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"Информационное общество  Княгининского муниципального района Нижегородской области"на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31 834,9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34 880,3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30 670,1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25 826,0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26 023,2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61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15 852,4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19 658,9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22 588,1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22 913,3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32 298,2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40 402,8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40 056,9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40 069,0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муниципальной собственностью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234,2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77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предпринимательства Княгининского муниципального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района"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1 163,6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2018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676195"/>
          <a:ext cx="8858311" cy="3690333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1100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безопасности жизни населения Княгининского муниципального района Нижегородской области" на 2020-2024 годы 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12 633,6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7 043,7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35 143,5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498,9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4 774,3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4 941,1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5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муниципальными финансами Княгининского муниципального района" на 2020-2024 годы 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52 285,3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64 385,5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75 400,6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63 982,7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65 326,1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"Улучшение условий и охраны труда в организациях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358,4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363,5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372,0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386,8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4 057,2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4 138,3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10 578,2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255,6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10 367,9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10 661,9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214282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85984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1643050"/>
            <a:ext cx="2143140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72000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172,0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169,3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171,5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643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Княгининского муниципального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района Нижегородской </a:t>
            </a:r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области» </a:t>
            </a:r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 2020-2024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282" y="178592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- 508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1643051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1054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4429124" y="171448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340 чел.</a:t>
            </a:r>
          </a:p>
          <a:p>
            <a:pPr algn="ctr"/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6578" y="1714488"/>
            <a:ext cx="21431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072098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165,1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2020 году муниципальных казенных учреждений и предоставление субсидий на выполнение муниципальных заданий по оказанию муниципальных услуг (выполнение работ)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6,9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57190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92909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786214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3857652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841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2019 год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841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44195"/>
            <a:ext cx="841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43372" y="4263107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14 395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0562" y="4572008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15 157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72000" y="4857760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14 919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2000" y="5143512"/>
            <a:ext cx="1268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15 110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района Нижегородской области» на 2020-2024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5" y="1315231"/>
          <a:ext cx="8810643" cy="4899850"/>
        </p:xfrm>
        <a:graphic>
          <a:graphicData uri="http://schemas.openxmlformats.org/drawingml/2006/table">
            <a:tbl>
              <a:tblPr/>
              <a:tblGrid>
                <a:gridCol w="3871618"/>
                <a:gridCol w="1001073"/>
                <a:gridCol w="808095"/>
                <a:gridCol w="786987"/>
                <a:gridCol w="699544"/>
                <a:gridCol w="786987"/>
                <a:gridCol w="856339"/>
              </a:tblGrid>
              <a:tr h="5761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93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151 296,6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163 385,0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172 028,4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105,3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169 336,3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171 496,0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126 782,1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128 694,7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139 596,9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138 954,6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140 307,0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3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4 732,3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5 583,3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4 913,3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4 967,8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6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1 288,8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1 304,8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2 802,8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2 837,3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2 947,9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6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16 466,4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24 951,5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21 169,4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19 755,1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20 397,1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3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"Патриотическое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воспитание граждан в Княгининском муниципальном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районе"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3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1 567,7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2 328,7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2 397,8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2 397,8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2 398,0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431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798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59%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4807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369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37 %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7366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5" y="1071546"/>
          <a:ext cx="8786871" cy="5603533"/>
        </p:xfrm>
        <a:graphic>
          <a:graphicData uri="http://schemas.openxmlformats.org/drawingml/2006/table">
            <a:tbl>
              <a:tblPr/>
              <a:tblGrid>
                <a:gridCol w="3788499"/>
                <a:gridCol w="989899"/>
                <a:gridCol w="696594"/>
                <a:gridCol w="831025"/>
                <a:gridCol w="586606"/>
                <a:gridCol w="916572"/>
                <a:gridCol w="977676"/>
              </a:tblGrid>
              <a:tr h="891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4 027,7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5 439,4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7 294,6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5 907,1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2 956,9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3 644,8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4 711,0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4 672,8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4 672,8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"Укрепление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института семьи в Княгининском муниципальном районе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 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876,7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2 361,4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"Социальная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поддержка малоимущих граждан Княгининского муниципального района на газификацию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домовладений" 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"Содействие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занятости населения Княгининского муниципального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района" 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1785926"/>
            <a:ext cx="628635" cy="1622620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2071677"/>
            <a:ext cx="628635" cy="1332989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56099" y="2643355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349,0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1059" y="2494845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479,0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524,0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8809" y="235743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643,0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4926" y="2274703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520,0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3" y="1000108"/>
          <a:ext cx="8786875" cy="5500727"/>
        </p:xfrm>
        <a:graphic>
          <a:graphicData uri="http://schemas.openxmlformats.org/drawingml/2006/table">
            <a:tbl>
              <a:tblPr/>
              <a:tblGrid>
                <a:gridCol w="4899516"/>
                <a:gridCol w="777362"/>
                <a:gridCol w="777362"/>
                <a:gridCol w="777362"/>
                <a:gridCol w="777911"/>
                <a:gridCol w="777362"/>
              </a:tblGrid>
              <a:tr h="3404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005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1. Постановление администрации Княгининского муниципального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147,0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300,0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274,0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274,0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274,0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   в том числе: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marL="0" lvl="1" indent="0" algn="just" hangingPunct="0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</a:rPr>
                        <a:t>1.1.Материальная </a:t>
                      </a: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помощь семьям с детьми,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1.3. Материальная помощь малоимущим гражданам на газификацию домовладений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45,0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1.4. Материальная помощь семьям с детьми, проживающих в жилых помещениях с печным отоплением и (или) семей, имеющих детей, находящихся в социально-опасном положении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2.1. Единовременное денежное вознаграждение, гражданам, удостоенным звания «Заслуженный ветеран Княгининского района»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000108"/>
          <a:ext cx="8858313" cy="5717814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122960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Княгининском районе»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2726,9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3448,8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4456,8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4456,8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4456,8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762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2726,9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3448,8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4456,8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4456,8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4456,8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51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5. Организация временной занятости несовершеннолетних граждан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105,1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114,9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126,4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126,4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126,4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60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6. Постановление администрации Княгининского района от 06.09.2017 №1003 «Об утверждении Положения о порядке предоставления субсидии из бюджета Княгининского района Нижегородской области социально-ориентированным некоммерческим организациям»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92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6.1. Финансовая поддержка общественных объединений и организаций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68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7. 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452,9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458,7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472,0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472,0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472,0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762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7.1. Осуществление полномочий по созданию и  деятельности комиссии по  делам несовершеннолетних и защите их прав Княгининского муниципального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452,9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458,7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472,0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472,0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 dirty="0">
                          <a:latin typeface="Times New Roman"/>
                          <a:ea typeface="Times New Roman"/>
                        </a:rPr>
                        <a:t>472,0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15338" y="6215082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14364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78579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8579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000108"/>
          <a:ext cx="8858313" cy="5286412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151040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8. Закон Нижегородской области от 06 апреля 2017 года №35-З «О наделении органов местного самоуправления муниципальных районов и городских округов Нижегородской области отдельными  государственными полномочиями по организации и осуществлению деятельности по опеке и попечительству в отношении совершеннолетних граждан»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381,8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387,0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397,9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397,9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397,9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20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381,8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387,0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734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9. Адаптация социальных объектов для их доступности инвалидам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594,0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49,6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20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10. Постановление Правительства Нижегородской области от 07 февраля 2011 года № 57 «Об утверждении Порядка использования бюджетных ассигнований фонда на поддержку территорий»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8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10.1. Оказание материальной помощи Сажиной Татьяне Александровне за счет средств из фонда на поддержку территорий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9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11. Постановление Правительства Нижегородской области от 23 марта 2007 года №86 «Об утверждении Порядка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38,2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11.1. Оказание помощи на проведение капитального ремонта жилого помещения инвалидам и ветеранам Великой Отечественной Войны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38,2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57166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214422"/>
          <a:ext cx="8858313" cy="48768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6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6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8224" y="1688570"/>
          <a:ext cx="8858313" cy="392909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357455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</a:pPr>
                      <a:r>
                        <a:rPr lang="ru-RU" sz="1600" b="1" kern="1600" dirty="0">
                          <a:latin typeface="Times New Roman"/>
                          <a:ea typeface="Times New Roman"/>
                        </a:rPr>
                        <a:t>12. Постановление Правительства Нижегородской области от 21 февраля 2013 г. №101 «Об утверждении положения о порядке предоставления субсидий бюджетам муниципальных районов (городских округов) на приобретение жилых помещений для предоставления гражданам, утратившим жилые помещения в результате пожара, по договорам социального найма»</a:t>
                      </a:r>
                      <a:endParaRPr lang="ru-RU" sz="16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1 387,5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72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</a:pPr>
                      <a:r>
                        <a:rPr lang="ru-RU" sz="1600" kern="1600" dirty="0">
                          <a:latin typeface="Times New Roman"/>
                          <a:ea typeface="Times New Roman"/>
                        </a:rPr>
                        <a:t>12.1. Приобретение жилых помещений для предоставления гражданам, утратившим жилые помещения в результате пожара, по договорам социального найма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</a:rPr>
                        <a:t>1 387,5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09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4 027,7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5 439,4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5 950,9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7 294,6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5 907,1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3" y="5929331"/>
            <a:ext cx="8643998" cy="57150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110,6 тысяч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4 991,7 тысяч рублей; 2021 год  – 5 337,9 тысяч рублей, 2022 год  – 7 308,1тысяч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714752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856,4 тысяч рублей;  2021 год  – 1 092 тысяч рублей;  2022 год  – 1 080,5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50057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4 135,3 тысяч рублей;  2021 год  – 4 135,3 тысяч рублей;  2022 год  – 4 135,3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282" y="5143512"/>
            <a:ext cx="8643999" cy="642942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жильём отдельных категорий граждан, установленных федеральными законами от 12 января 1995 года №5-ФЗ «О ветеранах», от 24 ноября 1995 года №181-фз «О социальной защите  инвалидов в Российской Федерации»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 – 2 092,3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района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1142984"/>
          <a:ext cx="8786875" cy="5429288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799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7 954,8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5 487,1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4 991,7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91,0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5 337,9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7 308,1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7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"Обеспечение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жильем молодых семей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623,2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1 370,5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856,4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62,5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1 092,0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1 080,5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2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"Выполнение государственных обязательств по обеспечению жильем отдельных категорий граждан, установленных законодательством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4 401,6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934,4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2 092,3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2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2 930,0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3 182,2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4 135,3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4 245,9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4 135,3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 района Нижегородской области доступным и комфортным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жильем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2020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643050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483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470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644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населения Княгининского муниципального района Нижегородской области качественными услугами в сфере жилищно-коммунального хозяйства и транспортного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обслуживания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района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4049" y="2599981"/>
          <a:ext cx="8882081" cy="3829416"/>
        </p:xfrm>
        <a:graphic>
          <a:graphicData uri="http://schemas.openxmlformats.org/drawingml/2006/table">
            <a:tbl>
              <a:tblPr/>
              <a:tblGrid>
                <a:gridCol w="3792624"/>
                <a:gridCol w="990976"/>
                <a:gridCol w="770760"/>
                <a:gridCol w="831930"/>
                <a:gridCol w="599479"/>
                <a:gridCol w="917570"/>
                <a:gridCol w="978742"/>
              </a:tblGrid>
              <a:tr h="675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14 389,9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24 765,7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12 277,4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567,4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590,8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92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системы инженерной  инфраструктуры и жилищно-коммунального хозяйства Княгининского муниципального района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на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2 575,2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10 200,4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3 409,8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пассажирских перевозок в Княгининском муниципальном районе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на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1 369,3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4 033,6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7 008,4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173,8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8148" y="2285992"/>
            <a:ext cx="1160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населения Княгининского муниципального района Нижегородской области качественными услугами в сфере жилищно-коммунального хозяйства и транспортного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обслуживания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071546"/>
          <a:ext cx="8501121" cy="646378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5352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2019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1714488"/>
          <a:ext cx="8501121" cy="3786214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20307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муниципального района Нижегородской области "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10 425,1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8 073,3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547,1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547,1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570,5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44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2 458,4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1 312,1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0296" y="1421176"/>
          <a:ext cx="8997246" cy="5052063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0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работы муниципальной бани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0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обслуживания населения пассажирским автотранспортом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приобретенных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контейнеров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071546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населения Княгининского муниципального района Нижегородской области качественными услугами в сфере жилищно-коммунального хозяйства и транспортного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обслуживания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59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 муниципального района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района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5003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2018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3764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3770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3996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4116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97,4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66,6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1571604" y="1142984"/>
          <a:ext cx="6429420" cy="288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1600" dirty="0" smtClean="0">
                <a:latin typeface="Times New Roman"/>
              </a:rPr>
              <a:t>"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2018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9714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506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563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35,1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68,3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 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культуры, молодежной политики и туризма Княгининского муниципального района Нижегородской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1600" dirty="0" smtClean="0">
                <a:latin typeface="Times New Roman"/>
              </a:rPr>
              <a:t>"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214422"/>
          <a:ext cx="8858311" cy="5214974"/>
        </p:xfrm>
        <a:graphic>
          <a:graphicData uri="http://schemas.openxmlformats.org/drawingml/2006/table">
            <a:tbl>
              <a:tblPr/>
              <a:tblGrid>
                <a:gridCol w="3798170"/>
                <a:gridCol w="992424"/>
                <a:gridCol w="747382"/>
                <a:gridCol w="833146"/>
                <a:gridCol w="588104"/>
                <a:gridCol w="918912"/>
                <a:gridCol w="980173"/>
              </a:tblGrid>
              <a:tr h="819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84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52 273,1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53 813,8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60 059,5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59 476,6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60 022,7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34 873,3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38 588,3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37 767,6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37 735,7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4 794,1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5 988,0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109,4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6 065,0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6 110,0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0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26,0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185,7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16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муниципального района"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11 812,7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14 172,9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14 333,7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14 866,7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689,0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735,0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1 162,3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1 162,3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1 162,3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428993" y="3571876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500167" y="4000505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357696"/>
            <a:ext cx="3071835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Княгининского муниципального района будут предоставляться межбюджетные трансферты на выполнение собственных и передаваемых полномочий органами местного самоуправления поселений Княгининского муниципального района 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57,5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52,9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53,8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6786579" y="4000505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357696"/>
            <a:ext cx="5214975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-многофункциональному центру предоставления государственных и муниципальных услуг на территории Княгининского муниципального района  в сумме: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2020 год – 1,5 млн.рублей. С 1 апреля 2020 года учреждение передается на областной бюджет.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«Княгининский РИЦ» в сумме: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4,0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3,6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3,8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142852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357562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500174"/>
            <a:ext cx="2786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latin typeface="Times New Roman"/>
              </a:rPr>
              <a:t>"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муниципальными финансами Княгининского муниципального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ru-RU" sz="1400" dirty="0" smtClean="0">
                <a:latin typeface="Times New Roman"/>
              </a:rPr>
              <a:t>"</a:t>
            </a:r>
            <a:r>
              <a:rPr lang="ru-RU" sz="1400" b="1" dirty="0" smtClean="0">
                <a:latin typeface="Times New Roman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2020-2024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75,4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64,0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год – 65,3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428736"/>
            <a:ext cx="27860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latin typeface="Times New Roman"/>
              </a:rPr>
              <a:t>"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муниципальной собственностью Княгининского муниципального района Нижегородской области"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0,0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год – 0,0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428736"/>
            <a:ext cx="26432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</a:rPr>
              <a:t>"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Информационное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общество Княгининского муниципального района Нижегородской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1400" dirty="0" smtClean="0">
                <a:latin typeface="Times New Roman"/>
              </a:rPr>
              <a:t>"</a:t>
            </a:r>
            <a:r>
              <a:rPr lang="ru-RU" sz="1400" dirty="0" smtClean="0">
                <a:latin typeface="Times New Roman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2020 год – 30,7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25,8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год – 26,0 млн.рублей</a:t>
            </a:r>
          </a:p>
          <a:p>
            <a:pPr algn="ctr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20" y="3214686"/>
          <a:ext cx="8643998" cy="3407187"/>
        </p:xfrm>
        <a:graphic>
          <a:graphicData uri="http://schemas.openxmlformats.org/drawingml/2006/table">
            <a:tbl>
              <a:tblPr/>
              <a:tblGrid>
                <a:gridCol w="3699882"/>
                <a:gridCol w="966744"/>
                <a:gridCol w="742960"/>
                <a:gridCol w="811587"/>
                <a:gridCol w="572885"/>
                <a:gridCol w="895133"/>
                <a:gridCol w="954807"/>
              </a:tblGrid>
              <a:tr h="811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4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15 852,4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19 658,9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143,1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22 588,1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22 913,3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9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«Развитие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физической культуры и массового спорта, развитие спорта высших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достижений»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15 170,9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18 932,4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26 961,0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142,4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21 423,2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21 748,4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«Обеспечение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реализации муниципальной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программы»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681,5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160,3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1 164,9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физической культуры и  спорта Княгининского муниципального района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17799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6046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38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9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Занимающиеся в ДЮСШ, общая численность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749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1373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1732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2478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1990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физической культуры и  спорта Княгининского муниципального района Нижегородской области» на 2020-2024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 муниципального района.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</a:t>
            </a:r>
            <a:r>
              <a:rPr lang="ru-RU" dirty="0" smtClean="0">
                <a:latin typeface="Times New Roman"/>
              </a:rPr>
              <a:t>"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агропромышленного комплекса Княгининского муниципального района Нижегородской области</a:t>
            </a:r>
            <a:r>
              <a:rPr lang="ru-RU" dirty="0" smtClean="0">
                <a:latin typeface="Times New Roman"/>
              </a:rPr>
              <a:t>"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57159" y="2552871"/>
          <a:ext cx="8583816" cy="4132985"/>
        </p:xfrm>
        <a:graphic>
          <a:graphicData uri="http://schemas.openxmlformats.org/drawingml/2006/table">
            <a:tbl>
              <a:tblPr/>
              <a:tblGrid>
                <a:gridCol w="3665266"/>
                <a:gridCol w="957699"/>
                <a:gridCol w="756699"/>
                <a:gridCol w="803993"/>
                <a:gridCol w="546870"/>
                <a:gridCol w="907413"/>
                <a:gridCol w="945876"/>
              </a:tblGrid>
              <a:tr h="585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к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76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области" на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2020-2024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32 298,2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40 402,8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40 436,1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100,1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40 056,9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40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069,0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0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Подпрограмма "Развитие сельского хозяйства, пищевой и перерабатывающей промышленности Княгининского района Нижегородской области" до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года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27 541,6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34 762,3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35 217,6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35 322,9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35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335,0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9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Подпрограмма "Эпизоотическое благополучие Княгининского района Нижегородской области до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года"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191,8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135,7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102,1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564,8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5 504,8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5 080,0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92,3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4 595,5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4 595,5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142852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района Нижегородской области» на 2020-2024 годы»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8" y="2000240"/>
            <a:ext cx="769849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3560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097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3562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214554"/>
            <a:ext cx="714380" cy="905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3529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181225"/>
            <a:ext cx="714380" cy="93121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3530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150459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ценах) 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хозяйства 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22460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20950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884 478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1 390 000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905 464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977 735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286776" y="6643686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742584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2020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5715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 муниципальных программ поселений Княгининского района  -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110,2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34" y="1643050"/>
            <a:ext cx="2214578" cy="214314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поддержка граждан города Княгинино Княгининского района Нижегородской области на 2020-2024 годы 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4214818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благоустройства территорий поселений Княгининского муниципального района–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21,6 млн.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72264" y="4143380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поселений Княгининского муниципального района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51,3 млн.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928926" y="3643290"/>
            <a:ext cx="3571900" cy="3214710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 на территории города Княгинино Княгининского района Нижегородской области</a:t>
            </a:r>
          </a:p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2020-2024 годы . (предоставление субсидии МАУ "ФОК "Молодежный")</a:t>
            </a:r>
          </a:p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36,1 млн.рублей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1643050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на территории поселений Княгининского муниципального района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 млн.рублей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28926" y="1857364"/>
            <a:ext cx="3500462" cy="164307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на территории  города Княгинино Княгининского района Нижегородской области на 2018-2024 годы</a:t>
            </a:r>
          </a:p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0,6 млн.рублей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2020 году предусмотрены в сумме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36 133,7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21429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</a:t>
            </a: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1571612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>
                <a:lnSpc>
                  <a:spcPct val="300000"/>
                </a:lnSpc>
              </a:pP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3071802" y="1857364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143380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7" y="1214428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2020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местных бюджетов в 2020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572132" y="2214554"/>
          <a:ext cx="34290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-642974" y="1643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2020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000108"/>
            <a:ext cx="8572560" cy="1571636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0170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2019 году  министерством финансов Нижегородской области реализован проект  участия населения в модельном бюджете территории «Вам решать».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цель проекта – рост уровня доверия населения к государственным органам исполнительной власти Нижегородской области посредством прямого участия граждан в распределении бюджетных средств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Региональный проект инициативного бюджетирования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«ВАМ РЕШАТЬ!»</a:t>
            </a:r>
          </a:p>
        </p:txBody>
      </p:sp>
      <p:pic>
        <p:nvPicPr>
          <p:cNvPr id="1027" name="Picture 3" descr="C:\Users\1\Desktop\Новая папка\Безымянный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071546"/>
            <a:ext cx="857256" cy="7645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596" y="2714620"/>
            <a:ext cx="3929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 заявки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реализацию общественно-значимых проектов было предоставлено органами местного самоуправления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 проекта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победили по результатам голосования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2714620"/>
            <a:ext cx="44291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2043 жителя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Княгининского муниципального района приняли участие в голосовании за проекты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 млн.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будет направлено в 2020 году на реализацию общественно значимых  проектов, отобранных по результатам голосования: </a:t>
            </a:r>
          </a:p>
          <a:p>
            <a:pPr algn="ctr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Создание веревочного парка на территории ООЦ «Гремячий»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4200 тыс. рублей</a:t>
            </a:r>
          </a:p>
          <a:p>
            <a:pPr algn="ctr">
              <a:buFontTx/>
              <a:buChar char="-"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«Ваш подвиг отчизну славит!» - ремонт мемориала воинам павшим в Великой Отечественной войне 1941-1945 г.г. в городе Княгинино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5317,4 тыс. рублей</a:t>
            </a:r>
          </a:p>
          <a:p>
            <a:pPr algn="ctr">
              <a:buFontTx/>
              <a:buChar char="-"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«Там, где живет душа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Ананья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!» (ремонт Ананьевского сельского Дома культуры )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482,6 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357694"/>
            <a:ext cx="3929090" cy="1643074"/>
          </a:xfrm>
          <a:prstGeom prst="rect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Ознакомиться с проектами, победившими в голосовании можно на сайте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«Бюджет для граждан Нижегородской области»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21663</TotalTime>
  <Words>10985</Words>
  <Application>Microsoft Office PowerPoint</Application>
  <PresentationFormat>Экран (4:3)</PresentationFormat>
  <Paragraphs>3049</Paragraphs>
  <Slides>75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Консолидированный бюджет  Княгининского муниципального района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2429</cp:revision>
  <cp:lastPrinted>2016-12-14T04:02:41Z</cp:lastPrinted>
  <dcterms:created xsi:type="dcterms:W3CDTF">2013-11-18T11:27:07Z</dcterms:created>
  <dcterms:modified xsi:type="dcterms:W3CDTF">2020-04-09T08:34:05Z</dcterms:modified>
</cp:coreProperties>
</file>