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charts/chart28.xml" ContentType="application/vnd.openxmlformats-officedocument.drawingml.char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31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charts/chart3.xml" ContentType="application/vnd.openxmlformats-officedocument.drawingml.char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charts/chart29.xml" ContentType="application/vnd.openxmlformats-officedocument.drawingml.chart+xml"/>
  <Override PartName="/ppt/drawings/drawing3.xml" ContentType="application/vnd.openxmlformats-officedocument.drawingml.chartshapes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charts/chart25.xml" ContentType="application/vnd.openxmlformats-officedocument.drawingml.char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charts/chart14.xml" ContentType="application/vnd.openxmlformats-officedocument.drawingml.chart+xml"/>
  <Override PartName="/ppt/charts/chart32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charts/chart30.xml" ContentType="application/vnd.openxmlformats-officedocument.drawingml.char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diagrams/layout2.xml" ContentType="application/vnd.openxmlformats-officedocument.drawingml.diagramLayout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charts/chart26.xml" ContentType="application/vnd.openxmlformats-officedocument.drawingml.char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charts/chart15.xml" ContentType="application/vnd.openxmlformats-officedocument.drawingml.chart+xml"/>
  <Override PartName="/ppt/charts/chart33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charts/chart27.xml" ContentType="application/vnd.openxmlformats-officedocument.drawingml.chart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23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75"/>
  </p:notesMasterIdLst>
  <p:handoutMasterIdLst>
    <p:handoutMasterId r:id="rId76"/>
  </p:handoutMasterIdLst>
  <p:sldIdLst>
    <p:sldId id="385" r:id="rId2"/>
    <p:sldId id="258" r:id="rId3"/>
    <p:sldId id="259" r:id="rId4"/>
    <p:sldId id="415" r:id="rId5"/>
    <p:sldId id="418" r:id="rId6"/>
    <p:sldId id="260" r:id="rId7"/>
    <p:sldId id="419" r:id="rId8"/>
    <p:sldId id="399" r:id="rId9"/>
    <p:sldId id="398" r:id="rId10"/>
    <p:sldId id="416" r:id="rId11"/>
    <p:sldId id="430" r:id="rId12"/>
    <p:sldId id="417" r:id="rId13"/>
    <p:sldId id="360" r:id="rId14"/>
    <p:sldId id="308" r:id="rId15"/>
    <p:sldId id="302" r:id="rId16"/>
    <p:sldId id="401" r:id="rId17"/>
    <p:sldId id="335" r:id="rId18"/>
    <p:sldId id="336" r:id="rId19"/>
    <p:sldId id="393" r:id="rId20"/>
    <p:sldId id="388" r:id="rId21"/>
    <p:sldId id="395" r:id="rId22"/>
    <p:sldId id="397" r:id="rId23"/>
    <p:sldId id="391" r:id="rId24"/>
    <p:sldId id="365" r:id="rId25"/>
    <p:sldId id="392" r:id="rId26"/>
    <p:sldId id="338" r:id="rId27"/>
    <p:sldId id="396" r:id="rId28"/>
    <p:sldId id="429" r:id="rId29"/>
    <p:sldId id="368" r:id="rId30"/>
    <p:sldId id="411" r:id="rId31"/>
    <p:sldId id="420" r:id="rId32"/>
    <p:sldId id="369" r:id="rId33"/>
    <p:sldId id="422" r:id="rId34"/>
    <p:sldId id="423" r:id="rId35"/>
    <p:sldId id="421" r:id="rId36"/>
    <p:sldId id="371" r:id="rId37"/>
    <p:sldId id="372" r:id="rId38"/>
    <p:sldId id="414" r:id="rId39"/>
    <p:sldId id="310" r:id="rId40"/>
    <p:sldId id="432" r:id="rId41"/>
    <p:sldId id="342" r:id="rId42"/>
    <p:sldId id="343" r:id="rId43"/>
    <p:sldId id="426" r:id="rId44"/>
    <p:sldId id="322" r:id="rId45"/>
    <p:sldId id="345" r:id="rId46"/>
    <p:sldId id="282" r:id="rId47"/>
    <p:sldId id="346" r:id="rId48"/>
    <p:sldId id="405" r:id="rId49"/>
    <p:sldId id="406" r:id="rId50"/>
    <p:sldId id="374" r:id="rId51"/>
    <p:sldId id="375" r:id="rId52"/>
    <p:sldId id="376" r:id="rId53"/>
    <p:sldId id="349" r:id="rId54"/>
    <p:sldId id="407" r:id="rId55"/>
    <p:sldId id="408" r:id="rId56"/>
    <p:sldId id="350" r:id="rId57"/>
    <p:sldId id="428" r:id="rId58"/>
    <p:sldId id="410" r:id="rId59"/>
    <p:sldId id="378" r:id="rId60"/>
    <p:sldId id="403" r:id="rId61"/>
    <p:sldId id="404" r:id="rId62"/>
    <p:sldId id="379" r:id="rId63"/>
    <p:sldId id="324" r:id="rId64"/>
    <p:sldId id="354" r:id="rId65"/>
    <p:sldId id="384" r:id="rId66"/>
    <p:sldId id="355" r:id="rId67"/>
    <p:sldId id="402" r:id="rId68"/>
    <p:sldId id="383" r:id="rId69"/>
    <p:sldId id="298" r:id="rId70"/>
    <p:sldId id="296" r:id="rId71"/>
    <p:sldId id="327" r:id="rId72"/>
    <p:sldId id="367" r:id="rId73"/>
    <p:sldId id="297" r:id="rId74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D3B2"/>
    <a:srgbClr val="AD7ACC"/>
    <a:srgbClr val="D6BCE6"/>
    <a:srgbClr val="B688D2"/>
    <a:srgbClr val="AD79CD"/>
    <a:srgbClr val="D066D0"/>
    <a:srgbClr val="C3E2A6"/>
    <a:srgbClr val="99CD69"/>
    <a:srgbClr val="CBF1DC"/>
    <a:srgbClr val="96E2B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56" autoAdjust="0"/>
    <p:restoredTop sz="98951" autoAdjust="0"/>
  </p:normalViewPr>
  <p:slideViewPr>
    <p:cSldViewPr>
      <p:cViewPr>
        <p:scale>
          <a:sx n="90" d="100"/>
          <a:sy n="90" d="100"/>
        </p:scale>
        <p:origin x="-618" y="-510"/>
      </p:cViewPr>
      <p:guideLst>
        <p:guide orient="horz" pos="2160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5;&#1072;&#1094;&#1080;&#1086;&#1085;&#1072;&#1083;&#1100;&#1085;&#1099;&#1077;%20&#1087;&#1088;&#1086;&#1077;&#1082;&#1090;&#1099;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5;&#1072;&#1094;&#1080;&#1086;&#1085;&#1072;&#1083;&#1100;&#1085;&#1099;&#1077;%20&#1087;&#1088;&#1086;&#1077;&#1082;&#1090;&#1099;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5;&#1072;&#1094;&#1080;&#1086;&#1085;&#1072;&#1083;&#1100;&#1085;&#1099;&#1077;%20&#1087;&#1088;&#1086;&#1077;&#1082;&#1090;&#1099;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5;&#1072;&#1094;&#1080;&#1086;&#1085;&#1072;&#1083;&#1100;&#1085;&#1099;&#1077;%20&#1087;&#1088;&#1086;&#1077;&#1082;&#1090;&#1099;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.xls" TargetMode="External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.xls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44;&#1080;&#1072;&#1075;&#1088;&#1072;&#1084;&#1084;&#1072;%20&#1082;&#1091;&#1083;&#1100;&#1090;&#1091;&#1088;&#1072;.xls" TargetMode="External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3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15299605704821159"/>
          <c:y val="3.8186052268787705E-2"/>
          <c:w val="0.68004668513551569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15299605704821168"/>
          <c:y val="3.8186052268787705E-2"/>
          <c:w val="0.6800466851355117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</c:dPt>
          <c:dPt>
            <c:idx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16008811836837539"/>
          <c:y val="4.6651841956861693E-2"/>
          <c:w val="0.6800466851355117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27675396847616113"/>
          <c:y val="4.6651841956861693E-2"/>
          <c:w val="0.6800466851355117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1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pieChart>
        <c:varyColors val="1"/>
        <c:ser>
          <c:idx val="0"/>
          <c:order val="0"/>
          <c:dPt>
            <c:idx val="1"/>
            <c:spPr>
              <a:solidFill>
                <a:srgbClr val="92D050"/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pieChart>
        <c:varyColors val="1"/>
        <c:ser>
          <c:idx val="1"/>
          <c:order val="1"/>
          <c:dPt>
            <c:idx val="1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ser>
          <c:idx val="0"/>
          <c:order val="0"/>
          <c:dPt>
            <c:idx val="1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firstSliceAng val="182"/>
      </c:pieChart>
    </c:plotArea>
    <c:plotVisOnly val="1"/>
    <c:dispBlanksAs val="zero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pieChart>
        <c:varyColors val="1"/>
        <c:ser>
          <c:idx val="0"/>
          <c:order val="0"/>
          <c:dPt>
            <c:idx val="1"/>
            <c:spPr>
              <a:solidFill>
                <a:srgbClr val="92D050"/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firstSliceAng val="182"/>
      </c:pieChart>
    </c:plotArea>
    <c:plotVisOnly val="1"/>
    <c:dispBlanksAs val="zero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0.17016392134110639"/>
          <c:y val="2.5045319017890408E-2"/>
          <c:w val="0.76761727026501902"/>
          <c:h val="0.9749546809821106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70C0"/>
            </a:solidFill>
          </c:spPr>
          <c:explosion val="25"/>
          <c:cat>
            <c:strRef>
              <c:f>Лист1!$A$2:$A$8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20</c:v>
                </c:pt>
              </c:numCache>
            </c:numRef>
          </c:val>
        </c:ser>
        <c:firstSliceAng val="180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2.6426241465856252E-2"/>
          <c:y val="0"/>
          <c:w val="0.94714751706829026"/>
          <c:h val="0.76893897154715563"/>
        </c:manualLayout>
      </c:layout>
      <c:barChart>
        <c:barDir val="col"/>
        <c:grouping val="stacked"/>
        <c:ser>
          <c:idx val="0"/>
          <c:order val="0"/>
          <c:dPt>
            <c:idx val="3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'объем отгруж товаров'!$C$9:$C$14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'объем отгруж товаров'!$D$9:$D$14</c:f>
              <c:numCache>
                <c:formatCode>General</c:formatCode>
                <c:ptCount val="6"/>
                <c:pt idx="0">
                  <c:v>3436.2</c:v>
                </c:pt>
                <c:pt idx="1">
                  <c:v>3847.5</c:v>
                </c:pt>
                <c:pt idx="2">
                  <c:v>4158.6000000000004</c:v>
                </c:pt>
                <c:pt idx="3">
                  <c:v>4033.2</c:v>
                </c:pt>
                <c:pt idx="4">
                  <c:v>4284.1000000000004</c:v>
                </c:pt>
                <c:pt idx="5">
                  <c:v>4564.4000000000005</c:v>
                </c:pt>
              </c:numCache>
            </c:numRef>
          </c:val>
        </c:ser>
        <c:dLbls>
          <c:showVal val="1"/>
        </c:dLbls>
        <c:gapWidth val="95"/>
        <c:overlap val="100"/>
        <c:axId val="134478080"/>
        <c:axId val="134615040"/>
      </c:barChart>
      <c:catAx>
        <c:axId val="13447808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34615040"/>
        <c:crosses val="autoZero"/>
        <c:auto val="1"/>
        <c:lblAlgn val="ctr"/>
        <c:lblOffset val="100"/>
      </c:catAx>
      <c:valAx>
        <c:axId val="134615040"/>
        <c:scaling>
          <c:orientation val="minMax"/>
        </c:scaling>
        <c:delete val="1"/>
        <c:axPos val="l"/>
        <c:numFmt formatCode="General" sourceLinked="1"/>
        <c:tickLblPos val="nextTo"/>
        <c:crossAx val="134478080"/>
        <c:crosses val="autoZero"/>
        <c:crossBetween val="between"/>
      </c:valAx>
    </c:plotArea>
    <c:plotVisOnly val="1"/>
    <c:dispBlanksAs val="gap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plotArea>
      <c:layout>
        <c:manualLayout>
          <c:layoutTarget val="inner"/>
          <c:xMode val="edge"/>
          <c:yMode val="edge"/>
          <c:x val="3.0555555555555582E-2"/>
          <c:y val="4.1666666666666664E-2"/>
          <c:w val="0.93888888888889133"/>
          <c:h val="0.78699074074074049"/>
        </c:manualLayout>
      </c:layout>
      <c:barChart>
        <c:barDir val="col"/>
        <c:grouping val="stacked"/>
        <c:ser>
          <c:idx val="0"/>
          <c:order val="0"/>
          <c:spPr>
            <a:gradFill flip="none" rotWithShape="1">
              <a:gsLst>
                <a:gs pos="0">
                  <a:srgbClr val="C0504D">
                    <a:lumMod val="60000"/>
                    <a:lumOff val="40000"/>
                    <a:shade val="30000"/>
                    <a:satMod val="115000"/>
                  </a:srgbClr>
                </a:gs>
                <a:gs pos="50000">
                  <a:srgbClr val="C0504D">
                    <a:lumMod val="60000"/>
                    <a:lumOff val="40000"/>
                    <a:shade val="67500"/>
                    <a:satMod val="115000"/>
                  </a:srgbClr>
                </a:gs>
                <a:gs pos="100000">
                  <a:srgbClr val="C0504D">
                    <a:lumMod val="60000"/>
                    <a:lumOff val="40000"/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solidFill>
                <a:schemeClr val="accent1"/>
              </a:solidFill>
            </a:ln>
          </c:spPr>
          <c:dPt>
            <c:idx val="3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</c:spPr>
          </c:dPt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'объем отгруж товаров'!$C$19:$C$24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'объем отгруж товаров'!$D$19:$D$24</c:f>
              <c:numCache>
                <c:formatCode>0.0</c:formatCode>
                <c:ptCount val="6"/>
                <c:pt idx="0" formatCode="General">
                  <c:v>300.10000000000002</c:v>
                </c:pt>
                <c:pt idx="1">
                  <c:v>339</c:v>
                </c:pt>
                <c:pt idx="2" formatCode="General">
                  <c:v>372.4</c:v>
                </c:pt>
                <c:pt idx="3" formatCode="General">
                  <c:v>369.3</c:v>
                </c:pt>
                <c:pt idx="4">
                  <c:v>396.9</c:v>
                </c:pt>
                <c:pt idx="5">
                  <c:v>426.1</c:v>
                </c:pt>
              </c:numCache>
            </c:numRef>
          </c:val>
        </c:ser>
        <c:dLbls>
          <c:showVal val="1"/>
        </c:dLbls>
        <c:gapWidth val="95"/>
        <c:overlap val="100"/>
        <c:axId val="134630784"/>
        <c:axId val="134665344"/>
      </c:barChart>
      <c:catAx>
        <c:axId val="13463078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34665344"/>
        <c:crosses val="autoZero"/>
        <c:auto val="1"/>
        <c:lblAlgn val="ctr"/>
        <c:lblOffset val="100"/>
      </c:catAx>
      <c:valAx>
        <c:axId val="134665344"/>
        <c:scaling>
          <c:orientation val="minMax"/>
        </c:scaling>
        <c:delete val="1"/>
        <c:axPos val="l"/>
        <c:numFmt formatCode="General" sourceLinked="1"/>
        <c:tickLblPos val="nextTo"/>
        <c:crossAx val="134630784"/>
        <c:crosses val="autoZero"/>
        <c:crossBetween val="between"/>
      </c:valAx>
    </c:plotArea>
    <c:plotVisOnly val="1"/>
    <c:dispBlanksAs val="gap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9"/>
  <c:chart>
    <c:plotArea>
      <c:layout/>
      <c:lineChart>
        <c:grouping val="stacked"/>
        <c:ser>
          <c:idx val="0"/>
          <c:order val="0"/>
          <c:dLbls>
            <c:dLbl>
              <c:idx val="0"/>
              <c:layout>
                <c:manualLayout>
                  <c:x val="-2.6533996683250606E-2"/>
                  <c:y val="7.2249589490968796E-2"/>
                </c:manualLayout>
              </c:layout>
              <c:showVal val="1"/>
            </c:dLbl>
            <c:dLbl>
              <c:idx val="1"/>
              <c:layout>
                <c:manualLayout>
                  <c:x val="-3.316749585406302E-2"/>
                  <c:y val="7.881773399014827E-2"/>
                </c:manualLayout>
              </c:layout>
              <c:showVal val="1"/>
            </c:dLbl>
            <c:dLbl>
              <c:idx val="2"/>
              <c:layout>
                <c:manualLayout>
                  <c:x val="-2.3217247097844253E-2"/>
                  <c:y val="9.1954022988505746E-2"/>
                </c:manualLayout>
              </c:layout>
              <c:showVal val="1"/>
            </c:dLbl>
            <c:dLbl>
              <c:idx val="3"/>
              <c:layout>
                <c:manualLayout>
                  <c:x val="-2.6533996683250606E-2"/>
                  <c:y val="8.5385878489326772E-2"/>
                </c:manualLayout>
              </c:layout>
              <c:showVal val="1"/>
            </c:dLbl>
            <c:dLbl>
              <c:idx val="4"/>
              <c:layout>
                <c:manualLayout>
                  <c:x val="-2.9850746268656716E-2"/>
                  <c:y val="0.10508979481013149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8.5385878489326772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показат'!$B$15:$B$20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'динамика прогнозных показат'!$C$15:$C$20</c:f>
              <c:numCache>
                <c:formatCode>General</c:formatCode>
                <c:ptCount val="6"/>
                <c:pt idx="0">
                  <c:v>24976.6</c:v>
                </c:pt>
                <c:pt idx="1">
                  <c:v>27910.959999999992</c:v>
                </c:pt>
                <c:pt idx="2">
                  <c:v>31896.2</c:v>
                </c:pt>
                <c:pt idx="3">
                  <c:v>31289.1</c:v>
                </c:pt>
                <c:pt idx="4">
                  <c:v>33101.699999999997</c:v>
                </c:pt>
                <c:pt idx="5" formatCode="0.0">
                  <c:v>35308</c:v>
                </c:pt>
              </c:numCache>
            </c:numRef>
          </c:val>
        </c:ser>
        <c:dLbls>
          <c:showVal val="1"/>
        </c:dLbls>
        <c:marker val="1"/>
        <c:axId val="138495488"/>
        <c:axId val="138497024"/>
      </c:lineChart>
      <c:catAx>
        <c:axId val="13849548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38497024"/>
        <c:crosses val="autoZero"/>
        <c:auto val="1"/>
        <c:lblAlgn val="ctr"/>
        <c:lblOffset val="100"/>
      </c:catAx>
      <c:valAx>
        <c:axId val="138497024"/>
        <c:scaling>
          <c:orientation val="minMax"/>
        </c:scaling>
        <c:delete val="1"/>
        <c:axPos val="l"/>
        <c:numFmt formatCode="General" sourceLinked="1"/>
        <c:tickLblPos val="nextTo"/>
        <c:crossAx val="138495488"/>
        <c:crosses val="autoZero"/>
        <c:crossBetween val="between"/>
      </c:valAx>
    </c:plotArea>
    <c:plotVisOnly val="1"/>
    <c:dispBlanksAs val="zero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2"/>
  <c:chart>
    <c:plotArea>
      <c:layout/>
      <c:lineChart>
        <c:grouping val="stacked"/>
        <c:ser>
          <c:idx val="0"/>
          <c:order val="0"/>
          <c:dLbls>
            <c:dLbl>
              <c:idx val="2"/>
              <c:layout>
                <c:manualLayout>
                  <c:x val="2.8429288524595623E-3"/>
                  <c:y val="5.0078370678522548E-2"/>
                </c:manualLayout>
              </c:layout>
              <c:showVal val="1"/>
            </c:dLbl>
            <c:dLbl>
              <c:idx val="3"/>
              <c:layout>
                <c:manualLayout>
                  <c:x val="-1.3888888888888975E-2"/>
                  <c:y val="-6.9444444444444503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8.3333333333333367E-3"/>
                  <c:y val="5.5555555555555455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показат'!$M$4:$M$9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'динамика прогнозных показат'!$N$4:$N$9</c:f>
              <c:numCache>
                <c:formatCode>General</c:formatCode>
                <c:ptCount val="6"/>
                <c:pt idx="0">
                  <c:v>103.7</c:v>
                </c:pt>
                <c:pt idx="1">
                  <c:v>104.4</c:v>
                </c:pt>
                <c:pt idx="2">
                  <c:v>103.9</c:v>
                </c:pt>
                <c:pt idx="3">
                  <c:v>104</c:v>
                </c:pt>
                <c:pt idx="4">
                  <c:v>103.8</c:v>
                </c:pt>
                <c:pt idx="5">
                  <c:v>103.9</c:v>
                </c:pt>
              </c:numCache>
            </c:numRef>
          </c:val>
        </c:ser>
        <c:dLbls>
          <c:showVal val="1"/>
        </c:dLbls>
        <c:marker val="1"/>
        <c:axId val="138529024"/>
        <c:axId val="138534912"/>
      </c:lineChart>
      <c:catAx>
        <c:axId val="13852902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38534912"/>
        <c:crosses val="autoZero"/>
        <c:auto val="1"/>
        <c:lblAlgn val="ctr"/>
        <c:lblOffset val="100"/>
      </c:catAx>
      <c:valAx>
        <c:axId val="138534912"/>
        <c:scaling>
          <c:orientation val="minMax"/>
        </c:scaling>
        <c:delete val="1"/>
        <c:axPos val="l"/>
        <c:numFmt formatCode="General" sourceLinked="1"/>
        <c:tickLblPos val="nextTo"/>
        <c:crossAx val="138529024"/>
        <c:crosses val="autoZero"/>
        <c:crossBetween val="between"/>
      </c:valAx>
    </c:plotArea>
    <c:plotVisOnly val="1"/>
    <c:dispBlanksAs val="zero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lineChart>
        <c:grouping val="stacked"/>
        <c:ser>
          <c:idx val="0"/>
          <c:order val="0"/>
          <c:dLbls>
            <c:dLbl>
              <c:idx val="0"/>
              <c:layout>
                <c:manualLayout>
                  <c:x val="1.3201320132013271E-2"/>
                  <c:y val="-3.0165912518853904E-2"/>
                </c:manualLayout>
              </c:layout>
              <c:showVal val="1"/>
            </c:dLbl>
            <c:dLbl>
              <c:idx val="1"/>
              <c:layout>
                <c:manualLayout>
                  <c:x val="2.3102310231023156E-2"/>
                  <c:y val="-3.0165912518853914E-2"/>
                </c:manualLayout>
              </c:layout>
              <c:showVal val="1"/>
            </c:dLbl>
            <c:dLbl>
              <c:idx val="2"/>
              <c:layout>
                <c:manualLayout>
                  <c:x val="9.9009900990100208E-3"/>
                  <c:y val="-3.6199095022624618E-2"/>
                </c:manualLayout>
              </c:layout>
              <c:showVal val="1"/>
            </c:dLbl>
            <c:dLbl>
              <c:idx val="3"/>
              <c:layout>
                <c:manualLayout>
                  <c:x val="2.3102310231023156E-2"/>
                  <c:y val="-5.4298642533936924E-2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-4.2232277526395488E-2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-5.4298642533936924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показат'!$B$5:$B$10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'динамика прогнозных показат'!$C$5:$C$10</c:f>
              <c:numCache>
                <c:formatCode>General</c:formatCode>
                <c:ptCount val="6"/>
                <c:pt idx="0">
                  <c:v>11452</c:v>
                </c:pt>
                <c:pt idx="1">
                  <c:v>11259</c:v>
                </c:pt>
                <c:pt idx="2">
                  <c:v>11079</c:v>
                </c:pt>
                <c:pt idx="3">
                  <c:v>10920</c:v>
                </c:pt>
                <c:pt idx="4">
                  <c:v>10794</c:v>
                </c:pt>
                <c:pt idx="5">
                  <c:v>10711</c:v>
                </c:pt>
              </c:numCache>
            </c:numRef>
          </c:val>
        </c:ser>
        <c:dLbls>
          <c:showVal val="1"/>
        </c:dLbls>
        <c:marker val="1"/>
        <c:axId val="138550272"/>
        <c:axId val="138560256"/>
      </c:lineChart>
      <c:catAx>
        <c:axId val="13855027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38560256"/>
        <c:crosses val="autoZero"/>
        <c:auto val="1"/>
        <c:lblAlgn val="ctr"/>
        <c:lblOffset val="100"/>
      </c:catAx>
      <c:valAx>
        <c:axId val="138560256"/>
        <c:scaling>
          <c:orientation val="minMax"/>
        </c:scaling>
        <c:delete val="1"/>
        <c:axPos val="l"/>
        <c:numFmt formatCode="General" sourceLinked="1"/>
        <c:tickLblPos val="nextTo"/>
        <c:crossAx val="138550272"/>
        <c:crosses val="autoZero"/>
        <c:crossBetween val="between"/>
      </c:valAx>
    </c:plotArea>
    <c:plotVisOnly val="1"/>
    <c:dispBlanksAs val="zero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autoTitleDeleted val="1"/>
    <c:plotArea>
      <c:layout>
        <c:manualLayout>
          <c:layoutTarget val="inner"/>
          <c:xMode val="edge"/>
          <c:yMode val="edge"/>
          <c:x val="3.008546684590168E-2"/>
          <c:y val="3.9909017723946304E-2"/>
          <c:w val="0.9398290663082014"/>
          <c:h val="0.6148159871468396"/>
        </c:manualLayout>
      </c:layout>
      <c:barChart>
        <c:barDir val="col"/>
        <c:grouping val="stacked"/>
        <c:ser>
          <c:idx val="0"/>
          <c:order val="0"/>
          <c:tx>
            <c:v>Инвестиции, млн. рублей</c:v>
          </c:tx>
          <c:dLbls>
            <c:dLbl>
              <c:idx val="0"/>
              <c:layout>
                <c:manualLayout>
                  <c:x val="-3.7243958780615498E-3"/>
                  <c:y val="-0.25225225225225228"/>
                </c:manualLayout>
              </c:layout>
              <c:showVal val="1"/>
            </c:dLbl>
            <c:dLbl>
              <c:idx val="1"/>
              <c:layout>
                <c:manualLayout>
                  <c:x val="-3.7243958780615498E-3"/>
                  <c:y val="-0.25225225225225228"/>
                </c:manualLayout>
              </c:layout>
              <c:showVal val="1"/>
            </c:dLbl>
            <c:dLbl>
              <c:idx val="2"/>
              <c:layout>
                <c:manualLayout>
                  <c:x val="3.7243958780615498E-3"/>
                  <c:y val="-0.25825825825825827"/>
                </c:manualLayout>
              </c:layout>
              <c:showVal val="1"/>
            </c:dLbl>
            <c:dLbl>
              <c:idx val="3"/>
              <c:layout>
                <c:manualLayout>
                  <c:x val="-7.4487917561230771E-3"/>
                  <c:y val="-0.28828828828828962"/>
                </c:manualLayout>
              </c:layout>
              <c:showVal val="1"/>
            </c:dLbl>
            <c:dLbl>
              <c:idx val="4"/>
              <c:layout>
                <c:manualLayout>
                  <c:x val="-3.7243958780615498E-3"/>
                  <c:y val="-0.29429429429429432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-0.31231231231231438"/>
                </c:manualLayout>
              </c:layout>
              <c:showVal val="1"/>
            </c:dLbl>
            <c:showVal val="1"/>
          </c:dLbls>
          <c:cat>
            <c:numRef>
              <c:f>'динамика прогнозных показат'!$B$30:$B$35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'динамика прогнозных показат'!$C$30:$C$35</c:f>
              <c:numCache>
                <c:formatCode>0.0</c:formatCode>
                <c:ptCount val="6"/>
                <c:pt idx="0">
                  <c:v>269</c:v>
                </c:pt>
                <c:pt idx="1">
                  <c:v>269.89999999999969</c:v>
                </c:pt>
                <c:pt idx="2" formatCode="General">
                  <c:v>272.7</c:v>
                </c:pt>
                <c:pt idx="3" formatCode="General">
                  <c:v>298.60000000000002</c:v>
                </c:pt>
                <c:pt idx="4" formatCode="General">
                  <c:v>331.7</c:v>
                </c:pt>
                <c:pt idx="5" formatCode="General">
                  <c:v>367.5</c:v>
                </c:pt>
              </c:numCache>
            </c:numRef>
          </c:val>
        </c:ser>
        <c:dLbls>
          <c:showVal val="1"/>
        </c:dLbls>
        <c:gapWidth val="95"/>
        <c:overlap val="100"/>
        <c:axId val="138609024"/>
        <c:axId val="138610560"/>
      </c:barChart>
      <c:catAx>
        <c:axId val="138609024"/>
        <c:scaling>
          <c:orientation val="minMax"/>
        </c:scaling>
        <c:axPos val="b"/>
        <c:numFmt formatCode="General" sourceLinked="1"/>
        <c:majorTickMark val="none"/>
        <c:tickLblPos val="nextTo"/>
        <c:crossAx val="138610560"/>
        <c:crosses val="autoZero"/>
        <c:auto val="1"/>
        <c:lblAlgn val="ctr"/>
        <c:lblOffset val="100"/>
      </c:catAx>
      <c:valAx>
        <c:axId val="138610560"/>
        <c:scaling>
          <c:orientation val="minMax"/>
        </c:scaling>
        <c:delete val="1"/>
        <c:axPos val="l"/>
        <c:numFmt formatCode="0.0" sourceLinked="1"/>
        <c:tickLblPos val="nextTo"/>
        <c:crossAx val="138609024"/>
        <c:crosses val="autoZero"/>
        <c:crossBetween val="between"/>
      </c:valAx>
    </c:plotArea>
    <c:legend>
      <c:legendPos val="b"/>
      <c:layout/>
    </c:legend>
    <c:plotVisOnly val="1"/>
    <c:dispBlanksAs val="gap"/>
  </c:chart>
  <c:txPr>
    <a:bodyPr/>
    <a:lstStyle/>
    <a:p>
      <a:pPr>
        <a:defRPr sz="1200" baseline="0">
          <a:latin typeface="Times New Roman" pitchFamily="18" charset="0"/>
        </a:defRPr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2"/>
  <c:chart>
    <c:autoTitleDeleted val="1"/>
    <c:plotArea>
      <c:layout>
        <c:manualLayout>
          <c:layoutTarget val="inner"/>
          <c:xMode val="edge"/>
          <c:yMode val="edge"/>
          <c:x val="3.0555555555555582E-2"/>
          <c:y val="3.4920390508452887E-2"/>
          <c:w val="0.93888888888889099"/>
          <c:h val="0.25030021037223088"/>
        </c:manualLayout>
      </c:layout>
      <c:lineChart>
        <c:grouping val="stacked"/>
        <c:ser>
          <c:idx val="0"/>
          <c:order val="0"/>
          <c:tx>
            <c:v>Индекс физического объема инвестиций, %</c:v>
          </c:tx>
          <c:dLbls>
            <c:dLbl>
              <c:idx val="0"/>
              <c:layout>
                <c:manualLayout>
                  <c:x val="-8.3333333333333343E-2"/>
                  <c:y val="-6.9444444444444503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8.3333333333333367E-3"/>
                  <c:y val="-3.2407407407407579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6666666666666621E-2"/>
                  <c:y val="-6.0185185185185147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8.3333333333333367E-3"/>
                  <c:y val="-6.9444444444444503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8.3333333333333367E-3"/>
                  <c:y val="-6.9444444444444503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5000000000000001E-2"/>
                  <c:y val="-6.9444444444444503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показат'!$L$30:$L$35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'динамика прогнозных показат'!$M$30:$M$35</c:f>
              <c:numCache>
                <c:formatCode>General</c:formatCode>
                <c:ptCount val="6"/>
                <c:pt idx="0">
                  <c:v>115.3</c:v>
                </c:pt>
                <c:pt idx="1">
                  <c:v>96.8</c:v>
                </c:pt>
                <c:pt idx="2">
                  <c:v>96.8</c:v>
                </c:pt>
                <c:pt idx="3">
                  <c:v>105.4</c:v>
                </c:pt>
                <c:pt idx="4">
                  <c:v>106.8</c:v>
                </c:pt>
                <c:pt idx="5">
                  <c:v>106.7</c:v>
                </c:pt>
              </c:numCache>
            </c:numRef>
          </c:val>
        </c:ser>
        <c:dLbls>
          <c:showVal val="1"/>
        </c:dLbls>
        <c:marker val="1"/>
        <c:axId val="138651136"/>
        <c:axId val="138652672"/>
      </c:lineChart>
      <c:catAx>
        <c:axId val="138651136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138652672"/>
        <c:crosses val="autoZero"/>
        <c:auto val="1"/>
        <c:lblAlgn val="ctr"/>
        <c:lblOffset val="100"/>
      </c:catAx>
      <c:valAx>
        <c:axId val="138652672"/>
        <c:scaling>
          <c:orientation val="minMax"/>
        </c:scaling>
        <c:delete val="1"/>
        <c:axPos val="l"/>
        <c:numFmt formatCode="General" sourceLinked="1"/>
        <c:tickLblPos val="nextTo"/>
        <c:crossAx val="138651136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1"/>
  <c:chart>
    <c:autoTitleDeleted val="1"/>
    <c:plotArea>
      <c:layout>
        <c:manualLayout>
          <c:layoutTarget val="inner"/>
          <c:xMode val="edge"/>
          <c:yMode val="edge"/>
          <c:x val="7.542085942451085E-2"/>
          <c:y val="3.4920390508452887E-2"/>
          <c:w val="0.89494951723014815"/>
          <c:h val="0.62425684809605131"/>
        </c:manualLayout>
      </c:layout>
      <c:barChart>
        <c:barDir val="col"/>
        <c:grouping val="stacked"/>
        <c:ser>
          <c:idx val="0"/>
          <c:order val="0"/>
          <c:tx>
            <c:v>Площадь, тыс. кв.м</c:v>
          </c:tx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показат'!$B$44:$B$49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'динамика прогнозных показат'!$C$44:$C$49</c:f>
              <c:numCache>
                <c:formatCode>General</c:formatCode>
                <c:ptCount val="6"/>
                <c:pt idx="0">
                  <c:v>3.71</c:v>
                </c:pt>
                <c:pt idx="1">
                  <c:v>3.5</c:v>
                </c:pt>
                <c:pt idx="2" formatCode="0.0">
                  <c:v>4</c:v>
                </c:pt>
                <c:pt idx="3">
                  <c:v>3.3</c:v>
                </c:pt>
                <c:pt idx="4">
                  <c:v>3.5</c:v>
                </c:pt>
                <c:pt idx="5">
                  <c:v>3.5</c:v>
                </c:pt>
              </c:numCache>
            </c:numRef>
          </c:val>
        </c:ser>
        <c:dLbls>
          <c:showVal val="1"/>
        </c:dLbls>
        <c:gapWidth val="95"/>
        <c:overlap val="100"/>
        <c:axId val="138676864"/>
        <c:axId val="138682752"/>
      </c:barChart>
      <c:catAx>
        <c:axId val="13867686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38682752"/>
        <c:crosses val="autoZero"/>
        <c:auto val="1"/>
        <c:lblAlgn val="ctr"/>
        <c:lblOffset val="100"/>
      </c:catAx>
      <c:valAx>
        <c:axId val="138682752"/>
        <c:scaling>
          <c:orientation val="minMax"/>
        </c:scaling>
        <c:delete val="1"/>
        <c:axPos val="l"/>
        <c:numFmt formatCode="General" sourceLinked="1"/>
        <c:tickLblPos val="nextTo"/>
        <c:crossAx val="1386768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8979489598454045"/>
          <c:y val="0.87508048937540261"/>
          <c:w val="0.42041020803092188"/>
          <c:h val="6.7777053428947423E-2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0"/>
  <c:chart>
    <c:autoTitleDeleted val="1"/>
    <c:plotArea>
      <c:layout>
        <c:manualLayout>
          <c:layoutTarget val="inner"/>
          <c:xMode val="edge"/>
          <c:yMode val="edge"/>
          <c:x val="3.0555555555555582E-2"/>
          <c:y val="3.4027413240011649E-2"/>
          <c:w val="0.93888888888889133"/>
          <c:h val="0.3368118741659466"/>
        </c:manualLayout>
      </c:layout>
      <c:lineChart>
        <c:grouping val="stacked"/>
        <c:ser>
          <c:idx val="0"/>
          <c:order val="0"/>
          <c:tx>
            <c:v>Темп роста, %</c:v>
          </c:tx>
          <c:dLbls>
            <c:dLbl>
              <c:idx val="0"/>
              <c:layout>
                <c:manualLayout>
                  <c:x val="-2.7777777777778043E-3"/>
                  <c:y val="-1.316863211093172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121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-2.7777777777778043E-3"/>
                  <c:y val="2.9629422249596388E-2"/>
                </c:manualLayout>
              </c:layout>
              <c:showVal val="1"/>
            </c:dLbl>
            <c:dLbl>
              <c:idx val="2"/>
              <c:layout>
                <c:manualLayout>
                  <c:x val="-2.777777777777754E-3"/>
                  <c:y val="-2.9629422249596388E-2"/>
                </c:manualLayout>
              </c:layout>
              <c:showVal val="1"/>
            </c:dLbl>
            <c:dLbl>
              <c:idx val="3"/>
              <c:layout>
                <c:manualLayout>
                  <c:x val="-2.7777777777778043E-3"/>
                  <c:y val="3.9505896332795179E-2"/>
                </c:manualLayout>
              </c:layout>
              <c:showVal val="1"/>
            </c:dLbl>
            <c:dLbl>
              <c:idx val="4"/>
              <c:layout>
                <c:manualLayout>
                  <c:x val="-2.7777777777778043E-3"/>
                  <c:y val="-2.9629422249596388E-2"/>
                </c:manualLayout>
              </c:layout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100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показат'!$L$43:$L$48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'динамика прогнозных показат'!$M$43:$M$48</c:f>
              <c:numCache>
                <c:formatCode>General</c:formatCode>
                <c:ptCount val="6"/>
                <c:pt idx="0">
                  <c:v>121</c:v>
                </c:pt>
                <c:pt idx="1">
                  <c:v>94.3</c:v>
                </c:pt>
                <c:pt idx="2">
                  <c:v>114.3</c:v>
                </c:pt>
                <c:pt idx="3">
                  <c:v>82.5</c:v>
                </c:pt>
                <c:pt idx="4">
                  <c:v>106.1</c:v>
                </c:pt>
                <c:pt idx="5">
                  <c:v>100</c:v>
                </c:pt>
              </c:numCache>
            </c:numRef>
          </c:val>
        </c:ser>
        <c:dLbls>
          <c:showVal val="1"/>
        </c:dLbls>
        <c:marker val="1"/>
        <c:axId val="138711040"/>
        <c:axId val="138712576"/>
      </c:lineChart>
      <c:catAx>
        <c:axId val="138711040"/>
        <c:scaling>
          <c:orientation val="minMax"/>
        </c:scaling>
        <c:delete val="1"/>
        <c:axPos val="b"/>
        <c:numFmt formatCode="General" sourceLinked="1"/>
        <c:tickLblPos val="nextTo"/>
        <c:crossAx val="138712576"/>
        <c:crosses val="autoZero"/>
        <c:auto val="1"/>
        <c:lblAlgn val="ctr"/>
        <c:lblOffset val="100"/>
      </c:catAx>
      <c:valAx>
        <c:axId val="138712576"/>
        <c:scaling>
          <c:orientation val="minMax"/>
        </c:scaling>
        <c:delete val="1"/>
        <c:axPos val="l"/>
        <c:numFmt formatCode="General" sourceLinked="1"/>
        <c:tickLblPos val="nextTo"/>
        <c:crossAx val="13871104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0587226596675759"/>
          <c:y val="0.89814814814814814"/>
          <c:w val="0.36603324584426988"/>
          <c:h val="9.8842228054826564E-2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0"/>
  <c:chart>
    <c:title>
      <c:tx>
        <c:rich>
          <a:bodyPr/>
          <a:lstStyle/>
          <a:p>
            <a:pPr>
              <a:defRPr/>
            </a:pPr>
            <a:r>
              <a:rPr lang="ru-RU" dirty="0"/>
              <a:t>2020 </a:t>
            </a:r>
            <a:r>
              <a:rPr lang="ru-RU" dirty="0" smtClean="0"/>
              <a:t>год </a:t>
            </a:r>
            <a:r>
              <a:rPr lang="ru-RU" sz="1200" baseline="0" dirty="0" smtClean="0"/>
              <a:t>*</a:t>
            </a:r>
            <a:endParaRPr lang="ru-RU" sz="1200" baseline="0" dirty="0"/>
          </a:p>
        </c:rich>
      </c:tx>
      <c:layout/>
    </c:title>
    <c:plotArea>
      <c:layout>
        <c:manualLayout>
          <c:layoutTarget val="inner"/>
          <c:xMode val="edge"/>
          <c:yMode val="edge"/>
          <c:x val="0.17485105113596441"/>
          <c:y val="0.19247066757513209"/>
          <c:w val="0.38073442605083985"/>
          <c:h val="0.68083011671099469"/>
        </c:manualLayout>
      </c:layout>
      <c:pieChart>
        <c:varyColors val="1"/>
        <c:ser>
          <c:idx val="0"/>
          <c:order val="0"/>
          <c:dLbls>
            <c:showPercent val="1"/>
          </c:dLbls>
          <c:cat>
            <c:strRef>
              <c:f>Лист1!$C$3:$E$3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Лист1!$C$4:$E$4</c:f>
              <c:numCache>
                <c:formatCode>0.0</c:formatCode>
                <c:ptCount val="3"/>
                <c:pt idx="0" formatCode="General">
                  <c:v>3783.4</c:v>
                </c:pt>
                <c:pt idx="1">
                  <c:v>20324.2</c:v>
                </c:pt>
                <c:pt idx="2" formatCode="General">
                  <c:v>3264.5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0.64904620172069361"/>
          <c:y val="0.17637904853121208"/>
          <c:w val="0.2785496117472398"/>
          <c:h val="0.72010666470200557"/>
        </c:manualLayout>
      </c:layout>
    </c:legend>
    <c:plotVisOnly val="1"/>
    <c:dispBlanksAs val="zero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/>
            </a:pPr>
            <a:r>
              <a:rPr lang="en-US"/>
              <a:t>20</a:t>
            </a:r>
            <a:r>
              <a:rPr lang="ru-RU"/>
              <a:t>21 год</a:t>
            </a:r>
            <a:endParaRPr lang="en-US"/>
          </a:p>
        </c:rich>
      </c:tx>
      <c:layout/>
    </c:title>
    <c:plotArea>
      <c:layout>
        <c:manualLayout>
          <c:layoutTarget val="inner"/>
          <c:xMode val="edge"/>
          <c:yMode val="edge"/>
          <c:x val="0.15789698162729807"/>
          <c:y val="0.24381160688247419"/>
          <c:w val="0.37309514435695534"/>
          <c:h val="0.62182524059492883"/>
        </c:manualLayout>
      </c:layout>
      <c:pieChart>
        <c:varyColors val="1"/>
        <c:ser>
          <c:idx val="0"/>
          <c:order val="0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Лист1!$G$4:$I$4</c:f>
              <c:numCache>
                <c:formatCode>General</c:formatCode>
                <c:ptCount val="3"/>
                <c:pt idx="0">
                  <c:v>3325.9</c:v>
                </c:pt>
                <c:pt idx="1">
                  <c:v>138.6</c:v>
                </c:pt>
                <c:pt idx="2">
                  <c:v>384.9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0.58907086614173232"/>
          <c:y val="0.24062518226888305"/>
          <c:w val="0.39130271216098261"/>
          <c:h val="0.57252697579469236"/>
        </c:manualLayout>
      </c:layout>
    </c:legend>
    <c:plotVisOnly val="1"/>
    <c:dispBlanksAs val="zero"/>
  </c:chart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/>
            </a:pPr>
            <a:r>
              <a:rPr lang="ru-RU"/>
              <a:t>2022 год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1067475940507462"/>
          <c:y val="0.21603382910469521"/>
          <c:w val="0.41753958880139974"/>
          <c:h val="0.69589931466900534"/>
        </c:manualLayout>
      </c:layout>
      <c:pieChart>
        <c:varyColors val="1"/>
        <c:ser>
          <c:idx val="0"/>
          <c:order val="0"/>
          <c:dLbls>
            <c:showPercent val="1"/>
          </c:dLbls>
          <c:cat>
            <c:strRef>
              <c:f>Лист1!$K$3:$M$3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Лист1!$K$4:$M$4</c:f>
              <c:numCache>
                <c:formatCode>General</c:formatCode>
                <c:ptCount val="3"/>
                <c:pt idx="0">
                  <c:v>3042.2</c:v>
                </c:pt>
                <c:pt idx="1">
                  <c:v>126.8</c:v>
                </c:pt>
                <c:pt idx="2">
                  <c:v>352.1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0.65295975503062165"/>
          <c:y val="0.17118073782443871"/>
          <c:w val="0.27463604549431325"/>
          <c:h val="0.68826771653543362"/>
        </c:manualLayout>
      </c:layout>
    </c:legend>
    <c:plotVisOnly val="1"/>
    <c:dispBlanksAs val="zero"/>
  </c:chart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/>
            </a:pPr>
            <a:r>
              <a:rPr lang="ru-RU"/>
              <a:t>2023 год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7178587051618549"/>
          <c:y val="0.24844123651210467"/>
          <c:w val="0.37587292213473567"/>
          <c:h val="0.62645487022455848"/>
        </c:manualLayout>
      </c:layout>
      <c:pieChart>
        <c:varyColors val="1"/>
        <c:ser>
          <c:idx val="0"/>
          <c:order val="0"/>
          <c:dLbls>
            <c:showPercent val="1"/>
          </c:dLbls>
          <c:cat>
            <c:strRef>
              <c:f>Лист1!$O$3:$Q$3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Лист1!$O$4:$Q$4</c:f>
              <c:numCache>
                <c:formatCode>0.0</c:formatCode>
                <c:ptCount val="3"/>
                <c:pt idx="0" formatCode="General">
                  <c:v>3042.2</c:v>
                </c:pt>
                <c:pt idx="1">
                  <c:v>126.8</c:v>
                </c:pt>
                <c:pt idx="2" formatCode="General">
                  <c:v>352.1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0.65573742924465594"/>
          <c:y val="0.17118073782443871"/>
          <c:w val="0.27185826771653548"/>
          <c:h val="0.7530825313502475"/>
        </c:manualLayout>
      </c:layout>
    </c:legend>
    <c:plotVisOnly val="1"/>
    <c:dispBlanksAs val="zero"/>
  </c:chart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plotArea>
      <c:layout>
        <c:manualLayout>
          <c:layoutTarget val="inner"/>
          <c:xMode val="edge"/>
          <c:yMode val="edge"/>
          <c:x val="9.3318303605545688E-2"/>
          <c:y val="3.0923518095611391E-2"/>
          <c:w val="0.37287634788964968"/>
          <c:h val="0.788367135538109"/>
        </c:manualLayout>
      </c:layout>
      <c:pieChart>
        <c:varyColors val="1"/>
        <c:ser>
          <c:idx val="0"/>
          <c:order val="0"/>
          <c:cat>
            <c:strRef>
              <c:f>'по основным отраслям'!$A$4:$A$10</c:f>
              <c:strCache>
                <c:ptCount val="7"/>
                <c:pt idx="0">
                  <c:v>Отрасли социальной сферы-66,5% </c:v>
                </c:pt>
                <c:pt idx="1">
                  <c:v>Общегосударственные вопросы-8,4%</c:v>
                </c:pt>
                <c:pt idx="2">
                  <c:v>Национальная безопасность и правоохранительная деятельность-0,8%</c:v>
                </c:pt>
                <c:pt idx="3">
                  <c:v>Национальная экономика-8,8%</c:v>
                </c:pt>
                <c:pt idx="4">
                  <c:v>Жилищно-коммунальное хозяйство-5,3%</c:v>
                </c:pt>
                <c:pt idx="5">
                  <c:v>Межбюджетные трансферты общего характера-9,5%</c:v>
                </c:pt>
                <c:pt idx="6">
                  <c:v>прочие расходы-0,7%</c:v>
                </c:pt>
              </c:strCache>
            </c:strRef>
          </c:cat>
          <c:val>
            <c:numRef>
              <c:f>'по основным отраслям'!$B$4:$B$10</c:f>
              <c:numCache>
                <c:formatCode>General</c:formatCode>
                <c:ptCount val="7"/>
                <c:pt idx="0">
                  <c:v>66.5</c:v>
                </c:pt>
                <c:pt idx="1">
                  <c:v>8.4</c:v>
                </c:pt>
                <c:pt idx="2">
                  <c:v>0.8</c:v>
                </c:pt>
                <c:pt idx="3">
                  <c:v>8.8000000000000007</c:v>
                </c:pt>
                <c:pt idx="4">
                  <c:v>5.3</c:v>
                </c:pt>
                <c:pt idx="5">
                  <c:v>9.5</c:v>
                </c:pt>
                <c:pt idx="6">
                  <c:v>0.70000000000000062</c:v>
                </c:pt>
              </c:numCache>
            </c:numRef>
          </c:val>
        </c:ser>
        <c:firstSliceAng val="255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0011521556077765"/>
          <c:y val="9.8113635076191026E-4"/>
          <c:w val="0.46341780320895265"/>
          <c:h val="0.96355587904453355"/>
        </c:manualLayout>
      </c:layout>
      <c:txPr>
        <a:bodyPr/>
        <a:lstStyle/>
        <a:p>
          <a:pPr rtl="0"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spPr>
    <a:scene3d>
      <a:camera prst="orthographicFront"/>
      <a:lightRig rig="threePt" dir="t">
        <a:rot lat="0" lon="0" rev="0"/>
      </a:lightRig>
    </a:scene3d>
    <a:sp3d>
      <a:bevelT w="0"/>
    </a:sp3d>
  </c:sp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plotArea>
      <c:layout>
        <c:manualLayout>
          <c:layoutTarget val="inner"/>
          <c:xMode val="edge"/>
          <c:yMode val="edge"/>
          <c:x val="7.6861573416978968E-2"/>
          <c:y val="6.8038601949439267E-2"/>
          <c:w val="0.42208401924908862"/>
          <c:h val="0.66175338217473512"/>
        </c:manualLayout>
      </c:layout>
      <c:pieChart>
        <c:varyColors val="1"/>
        <c:ser>
          <c:idx val="0"/>
          <c:order val="0"/>
          <c:cat>
            <c:strRef>
              <c:f>'по основным отраслям'!$A$19:$A$25</c:f>
              <c:strCache>
                <c:ptCount val="7"/>
                <c:pt idx="0">
                  <c:v>Отрасли социальной сферы-65,9% </c:v>
                </c:pt>
                <c:pt idx="1">
                  <c:v>Общегосударственные вопросы-9,9%</c:v>
                </c:pt>
                <c:pt idx="2">
                  <c:v>Национальная безопасность и правоохранительная деятельность-1,0%</c:v>
                </c:pt>
                <c:pt idx="3">
                  <c:v>Национальная экономика-10,9%</c:v>
                </c:pt>
                <c:pt idx="4">
                  <c:v>Жилищно-коммунальное хозяйство-0,9</c:v>
                </c:pt>
                <c:pt idx="5">
                  <c:v>Межбюджетные трансферты общего характера-10,5%</c:v>
                </c:pt>
                <c:pt idx="6">
                  <c:v>прочие расходы-0,9%</c:v>
                </c:pt>
              </c:strCache>
            </c:strRef>
          </c:cat>
          <c:val>
            <c:numRef>
              <c:f>'по основным отраслям'!$B$19:$B$25</c:f>
              <c:numCache>
                <c:formatCode>0.0</c:formatCode>
                <c:ptCount val="7"/>
                <c:pt idx="0">
                  <c:v>65.900000000000006</c:v>
                </c:pt>
                <c:pt idx="1">
                  <c:v>9.9</c:v>
                </c:pt>
                <c:pt idx="2">
                  <c:v>1</c:v>
                </c:pt>
                <c:pt idx="3">
                  <c:v>10.9</c:v>
                </c:pt>
                <c:pt idx="4">
                  <c:v>0.9</c:v>
                </c:pt>
                <c:pt idx="5">
                  <c:v>10.5</c:v>
                </c:pt>
                <c:pt idx="6">
                  <c:v>0.9</c:v>
                </c:pt>
              </c:numCache>
            </c:numRef>
          </c:val>
        </c:ser>
        <c:firstSliceAng val="242"/>
      </c:pieChart>
      <c:spPr>
        <a:noFill/>
        <a:ln w="25400"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000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5164325100091065"/>
          <c:y val="7.150349088719668E-2"/>
          <c:w val="0.46747095811754358"/>
          <c:h val="0.75604691344368502"/>
        </c:manualLayout>
      </c:layout>
      <c:txPr>
        <a:bodyPr/>
        <a:lstStyle/>
        <a:p>
          <a:pPr>
            <a:defRPr sz="100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plotArea>
      <c:layout>
        <c:manualLayout>
          <c:layoutTarget val="inner"/>
          <c:xMode val="edge"/>
          <c:yMode val="edge"/>
          <c:x val="0.11728583590212456"/>
          <c:y val="0.14630121860605416"/>
          <c:w val="0.31058537768002037"/>
          <c:h val="0.65852187112137806"/>
        </c:manualLayout>
      </c:layout>
      <c:pieChart>
        <c:varyColors val="1"/>
        <c:ser>
          <c:idx val="0"/>
          <c:order val="0"/>
          <c:cat>
            <c:strRef>
              <c:f>'по основным отраслям'!$A$36:$A$42</c:f>
              <c:strCache>
                <c:ptCount val="7"/>
                <c:pt idx="0">
                  <c:v>Отрасли социальной сферы-68,3% </c:v>
                </c:pt>
                <c:pt idx="1">
                  <c:v>Общегосударственные вопросы-10,3%</c:v>
                </c:pt>
                <c:pt idx="2">
                  <c:v>Национальная безопасность и правоохранительная деятельность-1,0%</c:v>
                </c:pt>
                <c:pt idx="3">
                  <c:v>Национальная экономика-9,8%</c:v>
                </c:pt>
                <c:pt idx="4">
                  <c:v>Жилищно-коммунальное хозяйство-0,8</c:v>
                </c:pt>
                <c:pt idx="5">
                  <c:v>Межбюджетные трансферты общего характера-9,0%</c:v>
                </c:pt>
                <c:pt idx="6">
                  <c:v>прочие расходы-0,8%</c:v>
                </c:pt>
              </c:strCache>
            </c:strRef>
          </c:cat>
          <c:val>
            <c:numRef>
              <c:f>'по основным отраслям'!$B$36:$B$42</c:f>
              <c:numCache>
                <c:formatCode>0.0</c:formatCode>
                <c:ptCount val="7"/>
                <c:pt idx="0">
                  <c:v>68.3</c:v>
                </c:pt>
                <c:pt idx="1">
                  <c:v>10.3</c:v>
                </c:pt>
                <c:pt idx="2">
                  <c:v>1</c:v>
                </c:pt>
                <c:pt idx="3">
                  <c:v>9.8000000000000007</c:v>
                </c:pt>
                <c:pt idx="4">
                  <c:v>0.8</c:v>
                </c:pt>
                <c:pt idx="5">
                  <c:v>9</c:v>
                </c:pt>
                <c:pt idx="6">
                  <c:v>0.8</c:v>
                </c:pt>
              </c:numCache>
            </c:numRef>
          </c:val>
        </c:ser>
        <c:firstSliceAng val="24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46563122110007893"/>
          <c:y val="0.19908787883400142"/>
          <c:w val="0.51770222643801145"/>
          <c:h val="0.66784821318619092"/>
        </c:manualLayout>
      </c:layout>
      <c:txPr>
        <a:bodyPr/>
        <a:lstStyle/>
        <a:p>
          <a:pPr rtl="0">
            <a:defRPr sz="100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plotArea>
      <c:layout>
        <c:manualLayout>
          <c:layoutTarget val="inner"/>
          <c:xMode val="edge"/>
          <c:yMode val="edge"/>
          <c:x val="0.23055555555555557"/>
          <c:y val="5.0925925925925923E-2"/>
          <c:w val="0.59722222222221999"/>
          <c:h val="0.9490740740740774"/>
        </c:manualLayout>
      </c:layout>
      <c:doughnutChart>
        <c:varyColors val="1"/>
        <c:ser>
          <c:idx val="0"/>
          <c:order val="0"/>
          <c:val>
            <c:numRef>
              <c:f>'соц сфера'!$B$20:$B$21</c:f>
              <c:numCache>
                <c:formatCode>General</c:formatCode>
                <c:ptCount val="2"/>
                <c:pt idx="0">
                  <c:v>601.1</c:v>
                </c:pt>
                <c:pt idx="1">
                  <c:v>399.4</c:v>
                </c:pt>
              </c:numCache>
            </c:numRef>
          </c:val>
        </c:ser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</c:chart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plotArea>
      <c:layout/>
      <c:barChart>
        <c:barDir val="bar"/>
        <c:grouping val="stacked"/>
        <c:ser>
          <c:idx val="0"/>
          <c:order val="0"/>
          <c:dLbls>
            <c:dLbl>
              <c:idx val="0"/>
              <c:layout>
                <c:manualLayout>
                  <c:x val="0.36491187742851061"/>
                  <c:y val="8.9212407036228597E-17"/>
                </c:manualLayout>
              </c:layout>
              <c:showVal val="1"/>
            </c:dLbl>
            <c:dLbl>
              <c:idx val="1"/>
              <c:layout>
                <c:manualLayout>
                  <c:x val="0.38830366444315878"/>
                  <c:y val="-1.9464750027396303E-2"/>
                </c:manualLayout>
              </c:layout>
              <c:showVal val="1"/>
            </c:dLbl>
            <c:dLbl>
              <c:idx val="2"/>
              <c:layout>
                <c:manualLayout>
                  <c:x val="0.38362530704022918"/>
                  <c:y val="-9.7323750136981219E-2"/>
                </c:manualLayout>
              </c:layout>
              <c:showVal val="1"/>
            </c:dLbl>
            <c:dLbl>
              <c:idx val="3"/>
              <c:layout>
                <c:manualLayout>
                  <c:x val="9.9122605380921547E-2"/>
                  <c:y val="-9.7323750136981239E-3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itchFamily="18" charset="0"/>
                        <a:cs typeface="Times New Roman" pitchFamily="18" charset="0"/>
                      </a:rPr>
                      <a:t>2,0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dLblPos val="ctr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'соц сфера'!$O$34:$O$37</c:f>
              <c:numCache>
                <c:formatCode>General</c:formatCode>
                <c:ptCount val="4"/>
                <c:pt idx="0">
                  <c:v>2023</c:v>
                </c:pt>
                <c:pt idx="1">
                  <c:v>2022</c:v>
                </c:pt>
                <c:pt idx="2">
                  <c:v>2021</c:v>
                </c:pt>
                <c:pt idx="3">
                  <c:v>2020</c:v>
                </c:pt>
              </c:numCache>
            </c:numRef>
          </c:cat>
          <c:val>
            <c:numRef>
              <c:f>'соц сфера'!$P$34:$P$37</c:f>
              <c:numCache>
                <c:formatCode>General</c:formatCode>
                <c:ptCount val="4"/>
                <c:pt idx="0">
                  <c:v>20.3</c:v>
                </c:pt>
                <c:pt idx="1">
                  <c:v>20.3</c:v>
                </c:pt>
                <c:pt idx="2" formatCode="0.0">
                  <c:v>27.3</c:v>
                </c:pt>
                <c:pt idx="3" formatCode="0.0">
                  <c:v>2</c:v>
                </c:pt>
              </c:numCache>
            </c:numRef>
          </c:val>
        </c:ser>
        <c:dLbls>
          <c:showVal val="1"/>
        </c:dLbls>
        <c:gapWidth val="95"/>
        <c:overlap val="100"/>
        <c:axId val="124364672"/>
        <c:axId val="124366208"/>
      </c:barChart>
      <c:catAx>
        <c:axId val="124364672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4366208"/>
        <c:crosses val="autoZero"/>
        <c:auto val="1"/>
        <c:lblAlgn val="ctr"/>
        <c:lblOffset val="100"/>
      </c:catAx>
      <c:valAx>
        <c:axId val="124366208"/>
        <c:scaling>
          <c:orientation val="minMax"/>
        </c:scaling>
        <c:delete val="1"/>
        <c:axPos val="b"/>
        <c:numFmt formatCode="General" sourceLinked="1"/>
        <c:tickLblPos val="nextTo"/>
        <c:crossAx val="124364672"/>
        <c:crosses val="autoZero"/>
        <c:crossBetween val="between"/>
      </c:valAx>
    </c:plotArea>
    <c:plotVisOnly val="1"/>
    <c:dispBlanksAs val="gap"/>
  </c:chart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plotArea>
      <c:layout/>
      <c:doughnutChart>
        <c:varyColors val="1"/>
        <c:ser>
          <c:idx val="0"/>
          <c:order val="0"/>
          <c:val>
            <c:numRef>
              <c:f>'соц сфера консол'!$B$20:$B$21</c:f>
              <c:numCache>
                <c:formatCode>General</c:formatCode>
                <c:ptCount val="2"/>
                <c:pt idx="0">
                  <c:v>632.20000000000005</c:v>
                </c:pt>
                <c:pt idx="1">
                  <c:v>437.5</c:v>
                </c:pt>
              </c:numCache>
            </c:numRef>
          </c:val>
        </c:ser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</c:chart>
  <c:externalData r:id="rId1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7"/>
  <c:chart>
    <c:autoTitleDeleted val="1"/>
    <c:plotArea>
      <c:layout>
        <c:manualLayout>
          <c:layoutTarget val="inner"/>
          <c:xMode val="edge"/>
          <c:yMode val="edge"/>
          <c:x val="1.9977916553534279E-2"/>
          <c:y val="3.3194563550843284E-2"/>
          <c:w val="0.9685278305729027"/>
          <c:h val="0.87228814963091539"/>
        </c:manualLayout>
      </c:layout>
      <c:barChart>
        <c:barDir val="bar"/>
        <c:grouping val="stacked"/>
        <c:ser>
          <c:idx val="0"/>
          <c:order val="0"/>
          <c:tx>
            <c:strRef>
              <c:f>мп!$A$4</c:f>
              <c:strCache>
                <c:ptCount val="1"/>
                <c:pt idx="0">
                  <c:v>2021</c:v>
                </c:pt>
              </c:strCache>
            </c:strRef>
          </c:tx>
          <c:dLbls>
            <c:dLbl>
              <c:idx val="0"/>
              <c:layout>
                <c:manualLayout>
                  <c:x val="3.3500843412309862E-2"/>
                  <c:y val="0"/>
                </c:manualLayout>
              </c:layout>
              <c:dLblPos val="ctr"/>
              <c:showVal val="1"/>
            </c:dLbl>
            <c:dLbl>
              <c:idx val="1"/>
              <c:layout>
                <c:manualLayout>
                  <c:x val="4.0201012094771692E-2"/>
                  <c:y val="-3.3003300330033012E-3"/>
                </c:manualLayout>
              </c:layout>
              <c:dLblPos val="ctr"/>
              <c:showVal val="1"/>
            </c:dLbl>
            <c:dLbl>
              <c:idx val="2"/>
              <c:layout>
                <c:manualLayout>
                  <c:x val="3.1267453851489088E-2"/>
                  <c:y val="0"/>
                </c:manualLayout>
              </c:layout>
              <c:dLblPos val="ctr"/>
              <c:showVal val="1"/>
            </c:dLbl>
            <c:dLbl>
              <c:idx val="3"/>
              <c:layout>
                <c:manualLayout>
                  <c:x val="3.3500843412309862E-2"/>
                  <c:y val="0"/>
                </c:manualLayout>
              </c:layout>
              <c:dLblPos val="ctr"/>
              <c:showVal val="1"/>
            </c:dLbl>
            <c:dLbl>
              <c:idx val="4"/>
              <c:layout>
                <c:manualLayout>
                  <c:x val="4.9134570338054302E-2"/>
                  <c:y val="0"/>
                </c:manualLayout>
              </c:layout>
              <c:dLblPos val="ctr"/>
              <c:showVal val="1"/>
            </c:dLbl>
            <c:dLbl>
              <c:idx val="5"/>
              <c:layout>
                <c:manualLayout>
                  <c:x val="4.0201012094771692E-2"/>
                  <c:y val="0"/>
                </c:manualLayout>
              </c:layout>
              <c:dLblPos val="ctr"/>
              <c:showVal val="1"/>
            </c:dLbl>
            <c:dLbl>
              <c:idx val="6"/>
              <c:layout>
                <c:manualLayout>
                  <c:x val="0.10720269891939116"/>
                  <c:y val="-6.0505351642076068E-17"/>
                </c:manualLayout>
              </c:layout>
              <c:dLblPos val="ctr"/>
              <c:showVal val="1"/>
            </c:dLbl>
            <c:dLbl>
              <c:idx val="7"/>
              <c:layout>
                <c:manualLayout>
                  <c:x val="0.10943608848021244"/>
                  <c:y val="0"/>
                </c:manualLayout>
              </c:layout>
              <c:dLblPos val="ctr"/>
              <c:showVal val="1"/>
            </c:dLbl>
            <c:dLbl>
              <c:idx val="8"/>
              <c:layout>
                <c:manualLayout>
                  <c:x val="0.12506981540595635"/>
                  <c:y val="0"/>
                </c:manualLayout>
              </c:layout>
              <c:dLblPos val="ctr"/>
              <c:showVal val="1"/>
            </c:dLbl>
            <c:dLbl>
              <c:idx val="9"/>
              <c:layout>
                <c:manualLayout>
                  <c:x val="0.13847015277088026"/>
                  <c:y val="-3.3003300330033012E-3"/>
                </c:manualLayout>
              </c:layout>
              <c:dLblPos val="ctr"/>
              <c:showVal val="1"/>
            </c:dLbl>
            <c:dLbl>
              <c:idx val="10"/>
              <c:layout>
                <c:manualLayout>
                  <c:x val="0.21887217696042371"/>
                  <c:y val="0"/>
                </c:manualLayout>
              </c:layout>
              <c:dLblPos val="ctr"/>
              <c:showVal val="1"/>
            </c:dLbl>
            <c:dLbl>
              <c:idx val="11"/>
              <c:layout>
                <c:manualLayout>
                  <c:x val="0.46901180777233636"/>
                  <c:y val="0"/>
                </c:manualLayout>
              </c:layout>
              <c:dLblPos val="ctr"/>
              <c:showVal val="1"/>
            </c:dLbl>
            <c:dLbl>
              <c:idx val="12"/>
              <c:layout>
                <c:manualLayout>
                  <c:x val="0.47571197645479835"/>
                  <c:y val="0"/>
                </c:manualLayout>
              </c:layout>
              <c:dLblPos val="ctr"/>
              <c:showVal val="1"/>
            </c:dLbl>
            <c:dLblPos val="ctr"/>
            <c:showVal val="1"/>
          </c:dLbls>
          <c:cat>
            <c:strRef>
              <c:f>мп!$B$3:$N$3</c:f>
              <c:strCache>
                <c:ptCount val="13"/>
                <c:pt idx="0">
                  <c:v>Управление муниципальной собственностью Княгининского муниципального района</c:v>
                </c:pt>
                <c:pt idx="1">
                  <c:v>Улучшение условий и охраны труда в организациях Княгининского муниципального района</c:v>
                </c:pt>
                <c:pt idx="2">
                  <c:v>Развитие предпринимательства Княгининского муниципального района Нижегородской области</c:v>
                </c:pt>
                <c:pt idx="3">
                  <c:v>Обеспечение граждан Княгининского муниципального района Нижегородской области доступным и комфортным жильем</c:v>
                </c:pt>
                <c:pt idx="4">
                  <c:v>Обеспечение безопасности жизни населения Княгининского муниципального района Нижегородской области</c:v>
                </c:pt>
                <c:pt idx="5">
                  <c:v>Социальная поддержка граждан Княгининского муниципального района Нижегородской области</c:v>
                </c:pt>
                <c:pt idx="6">
                  <c:v>Информационное общество Княгининского муниципального района Нижегородской области</c:v>
                </c:pt>
                <c:pt idx="7">
                  <c:v>Развитие физической культуры и спорта Княгининского муниципального района Нижегородской области</c:v>
                </c:pt>
                <c:pt idx="8">
                  <c:v>Обеспечение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</c:v>
                </c:pt>
                <c:pt idx="9">
                  <c:v>Развитие агропромышленного комплекса Княгининского муниципального района Нижегородской области</c:v>
                </c:pt>
                <c:pt idx="10">
                  <c:v>Управление муниципальными финансами Княгининского муниципального района</c:v>
                </c:pt>
                <c:pt idx="11">
                  <c:v>Развитие образования Княгининского муниципального района Нижегородской области</c:v>
                </c:pt>
                <c:pt idx="12">
                  <c:v>Развитие культуры, молодежной политики и туризма Княгининского муниципального района Нижегородской области</c:v>
                </c:pt>
              </c:strCache>
            </c:strRef>
          </c:cat>
          <c:val>
            <c:numRef>
              <c:f>мп!$B$4:$N$4</c:f>
              <c:numCache>
                <c:formatCode>General</c:formatCode>
                <c:ptCount val="13"/>
                <c:pt idx="0">
                  <c:v>0.2</c:v>
                </c:pt>
                <c:pt idx="1">
                  <c:v>0.4</c:v>
                </c:pt>
                <c:pt idx="2">
                  <c:v>1.2</c:v>
                </c:pt>
                <c:pt idx="3">
                  <c:v>5.0999999999999996</c:v>
                </c:pt>
                <c:pt idx="4">
                  <c:v>5.5</c:v>
                </c:pt>
                <c:pt idx="5">
                  <c:v>6.1</c:v>
                </c:pt>
                <c:pt idx="6">
                  <c:v>29.4</c:v>
                </c:pt>
                <c:pt idx="7">
                  <c:v>31.3</c:v>
                </c:pt>
                <c:pt idx="8">
                  <c:v>36.700000000000003</c:v>
                </c:pt>
                <c:pt idx="9">
                  <c:v>40.700000000000003</c:v>
                </c:pt>
                <c:pt idx="10">
                  <c:v>75.599999999999994</c:v>
                </c:pt>
                <c:pt idx="11">
                  <c:v>178.3</c:v>
                </c:pt>
                <c:pt idx="12">
                  <c:v>179.8</c:v>
                </c:pt>
              </c:numCache>
            </c:numRef>
          </c:val>
        </c:ser>
        <c:dLbls>
          <c:showVal val="1"/>
        </c:dLbls>
        <c:gapWidth val="95"/>
        <c:overlap val="100"/>
        <c:axId val="139971968"/>
        <c:axId val="140022912"/>
      </c:barChart>
      <c:catAx>
        <c:axId val="139971968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40022912"/>
        <c:crosses val="autoZero"/>
        <c:auto val="1"/>
        <c:lblAlgn val="l"/>
        <c:lblOffset val="100"/>
      </c:catAx>
      <c:valAx>
        <c:axId val="140022912"/>
        <c:scaling>
          <c:orientation val="minMax"/>
        </c:scaling>
        <c:delete val="1"/>
        <c:axPos val="b"/>
        <c:numFmt formatCode="General" sourceLinked="1"/>
        <c:tickLblPos val="nextTo"/>
        <c:crossAx val="139971968"/>
        <c:crosses val="autoZero"/>
        <c:crossBetween val="between"/>
      </c:valAx>
    </c:plotArea>
    <c:plotVisOnly val="1"/>
    <c:dispBlanksAs val="gap"/>
  </c:chart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gapWidth val="55"/>
        <c:overlap val="100"/>
        <c:axId val="140053120"/>
        <c:axId val="140063488"/>
      </c:barChart>
      <c:catAx>
        <c:axId val="140053120"/>
        <c:scaling>
          <c:orientation val="minMax"/>
        </c:scaling>
        <c:delete val="1"/>
        <c:axPos val="b"/>
        <c:title>
          <c:layout/>
        </c:title>
        <c:majorTickMark val="none"/>
        <c:tickLblPos val="none"/>
        <c:crossAx val="140063488"/>
        <c:crosses val="autoZero"/>
        <c:auto val="1"/>
        <c:lblAlgn val="ctr"/>
        <c:lblOffset val="100"/>
      </c:catAx>
      <c:valAx>
        <c:axId val="140063488"/>
        <c:scaling>
          <c:orientation val="minMax"/>
        </c:scaling>
        <c:delete val="1"/>
        <c:axPos val="l"/>
        <c:title>
          <c:layout/>
        </c:title>
        <c:numFmt formatCode="General" sourceLinked="1"/>
        <c:majorTickMark val="none"/>
        <c:tickLblPos val="none"/>
        <c:crossAx val="14005312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  <c:userShapes r:id="rId2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plotArea>
      <c:layout/>
      <c:barChart>
        <c:barDir val="col"/>
        <c:grouping val="stacked"/>
        <c:gapWidth val="55"/>
        <c:overlap val="100"/>
        <c:axId val="140065792"/>
        <c:axId val="140690560"/>
      </c:barChart>
      <c:catAx>
        <c:axId val="140065792"/>
        <c:scaling>
          <c:orientation val="minMax"/>
        </c:scaling>
        <c:axPos val="b"/>
        <c:title>
          <c:layout/>
        </c:title>
        <c:majorTickMark val="none"/>
        <c:tickLblPos val="nextTo"/>
        <c:crossAx val="140690560"/>
        <c:crosses val="autoZero"/>
        <c:auto val="1"/>
        <c:lblAlgn val="ctr"/>
        <c:lblOffset val="100"/>
      </c:catAx>
      <c:valAx>
        <c:axId val="140690560"/>
        <c:scaling>
          <c:orientation val="minMax"/>
        </c:scaling>
        <c:delete val="1"/>
        <c:axPos val="l"/>
        <c:majorGridlines/>
        <c:title>
          <c:layout/>
        </c:title>
        <c:numFmt formatCode="General" sourceLinked="1"/>
        <c:majorTickMark val="none"/>
        <c:tickLblPos val="none"/>
        <c:crossAx val="140065792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view3D>
      <c:depthPercent val="100"/>
      <c:perspective val="30"/>
    </c:view3D>
    <c:floor>
      <c:spPr>
        <a:noFill/>
        <a:ln w="9525">
          <a:noFill/>
        </a:ln>
      </c:spPr>
    </c:floor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dLbls>
            <c:dLbl>
              <c:idx val="0"/>
              <c:layout>
                <c:manualLayout>
                  <c:x val="5.5555555555555558E-3"/>
                  <c:y val="-1.8518518518518563E-2"/>
                </c:manualLayout>
              </c:layout>
              <c:showVal val="1"/>
            </c:dLbl>
            <c:showVal val="1"/>
          </c:dLbls>
          <c:val>
            <c:numRef>
              <c:f>Лист1!$B$2</c:f>
              <c:numCache>
                <c:formatCode>#,##0</c:formatCode>
                <c:ptCount val="1"/>
                <c:pt idx="0">
                  <c:v>5377.8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год </c:v>
                </c:pt>
              </c:strCache>
            </c:strRef>
          </c:tx>
          <c:dLbls>
            <c:dLbl>
              <c:idx val="0"/>
              <c:layout>
                <c:manualLayout>
                  <c:x val="5.5555555555555558E-3"/>
                  <c:y val="-3.2407407407407517E-2"/>
                </c:manualLayout>
              </c:layout>
              <c:showVal val="1"/>
            </c:dLbl>
            <c:showVal val="1"/>
          </c:dLbls>
          <c:val>
            <c:numRef>
              <c:f>Лист1!$C$2</c:f>
              <c:numCache>
                <c:formatCode>#,##0</c:formatCode>
                <c:ptCount val="1"/>
                <c:pt idx="0">
                  <c:v>16098.2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 год</c:v>
                </c:pt>
              </c:strCache>
            </c:strRef>
          </c:tx>
          <c:dLbls>
            <c:dLbl>
              <c:idx val="0"/>
              <c:layout>
                <c:manualLayout>
                  <c:x val="1.9444444444444445E-2"/>
                  <c:y val="-2.7777777777777922E-2"/>
                </c:manualLayout>
              </c:layout>
              <c:showVal val="1"/>
            </c:dLbl>
            <c:showVal val="1"/>
          </c:dLbls>
          <c:val>
            <c:numRef>
              <c:f>Лист1!$D$2</c:f>
              <c:numCache>
                <c:formatCode>#,##0</c:formatCode>
                <c:ptCount val="1"/>
                <c:pt idx="0">
                  <c:v>5229.2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2023 год </c:v>
                </c:pt>
              </c:strCache>
            </c:strRef>
          </c:tx>
          <c:dLbls>
            <c:dLbl>
              <c:idx val="0"/>
              <c:layout>
                <c:manualLayout>
                  <c:x val="1.6666666666666701E-2"/>
                  <c:y val="-2.7777777777777922E-2"/>
                </c:manualLayout>
              </c:layout>
              <c:showVal val="1"/>
            </c:dLbl>
            <c:delete val="1"/>
          </c:dLbls>
          <c:val>
            <c:numRef>
              <c:f>Лист1!$E$2</c:f>
              <c:numCache>
                <c:formatCode>#,##0</c:formatCode>
                <c:ptCount val="1"/>
                <c:pt idx="0">
                  <c:v>8794.7000000000007</c:v>
                </c:pt>
              </c:numCache>
            </c:numRef>
          </c:val>
        </c:ser>
        <c:shape val="cylinder"/>
        <c:axId val="141076736"/>
        <c:axId val="140124160"/>
        <c:axId val="0"/>
      </c:bar3DChart>
      <c:catAx>
        <c:axId val="141076736"/>
        <c:scaling>
          <c:orientation val="minMax"/>
        </c:scaling>
        <c:delete val="1"/>
        <c:axPos val="b"/>
        <c:tickLblPos val="nextTo"/>
        <c:crossAx val="140124160"/>
        <c:crosses val="autoZero"/>
        <c:auto val="1"/>
        <c:lblAlgn val="ctr"/>
        <c:lblOffset val="100"/>
      </c:catAx>
      <c:valAx>
        <c:axId val="140124160"/>
        <c:scaling>
          <c:orientation val="minMax"/>
        </c:scaling>
        <c:delete val="1"/>
        <c:axPos val="l"/>
        <c:majorGridlines/>
        <c:numFmt formatCode="#,##0" sourceLinked="1"/>
        <c:tickLblPos val="nextTo"/>
        <c:crossAx val="14107673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</c:legend>
    <c:plotVisOnly val="1"/>
    <c:dispBlanksAs val="gap"/>
  </c:chart>
  <c:externalData r:id="rId1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plotArea>
      <c:layout/>
      <c:barChart>
        <c:barDir val="col"/>
        <c:grouping val="stacked"/>
        <c:ser>
          <c:idx val="0"/>
          <c:order val="0"/>
          <c:cat>
            <c:strRef>
              <c:f>'фин помощь'!$B$5:$B$6</c:f>
              <c:strCache>
                <c:ptCount val="2"/>
                <c:pt idx="0">
                  <c:v>до распределения финансовой помощи</c:v>
                </c:pt>
                <c:pt idx="1">
                  <c:v>после распределения финансовой помощи</c:v>
                </c:pt>
              </c:strCache>
            </c:strRef>
          </c:cat>
          <c:val>
            <c:numRef>
              <c:f>'фин помощь'!$C$5:$C$6</c:f>
              <c:numCache>
                <c:formatCode>General</c:formatCode>
                <c:ptCount val="2"/>
                <c:pt idx="0">
                  <c:v>3032</c:v>
                </c:pt>
                <c:pt idx="1">
                  <c:v>6883.4</c:v>
                </c:pt>
              </c:numCache>
            </c:numRef>
          </c:val>
        </c:ser>
        <c:overlap val="100"/>
        <c:axId val="141318400"/>
        <c:axId val="141324288"/>
      </c:barChart>
      <c:catAx>
        <c:axId val="141318400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1324288"/>
        <c:crosses val="autoZero"/>
        <c:auto val="1"/>
        <c:lblAlgn val="ctr"/>
        <c:lblOffset val="100"/>
      </c:catAx>
      <c:valAx>
        <c:axId val="141324288"/>
        <c:scaling>
          <c:orientation val="minMax"/>
        </c:scaling>
        <c:axPos val="l"/>
        <c:majorGridlines/>
        <c:numFmt formatCode="General" sourceLinked="1"/>
        <c:tickLblPos val="nextTo"/>
        <c:crossAx val="141318400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autoTitleDeleted val="1"/>
    <c:plotArea>
      <c:layout>
        <c:manualLayout>
          <c:layoutTarget val="inner"/>
          <c:xMode val="edge"/>
          <c:yMode val="edge"/>
          <c:x val="0.26805555555555555"/>
          <c:y val="3.0092592592592591E-2"/>
          <c:w val="0.51388888888888884"/>
          <c:h val="0.85648148148148162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0.19580468066491688"/>
                  <c:y val="-0.17151975794692628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sz="1600" dirty="0" smtClean="0"/>
                      <a:t>5</a:t>
                    </a:r>
                    <a:r>
                      <a:rPr lang="ru-RU" sz="1600" dirty="0" smtClean="0"/>
                      <a:t>8,5</a:t>
                    </a:r>
                    <a:r>
                      <a:rPr lang="en-US" sz="1600" dirty="0" smtClean="0"/>
                      <a:t>%</a:t>
                    </a:r>
                    <a:endParaRPr lang="en-US" sz="1600" dirty="0"/>
                  </a:p>
                </c:rich>
              </c:tx>
              <c:spPr/>
              <c:showPercent val="1"/>
            </c:dLbl>
            <c:dLbl>
              <c:idx val="1"/>
              <c:layout>
                <c:manualLayout>
                  <c:x val="-0.15691776027996854"/>
                  <c:y val="0.24258420822397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sz="1600" dirty="0" smtClean="0"/>
                      <a:t>4</a:t>
                    </a:r>
                    <a:r>
                      <a:rPr lang="ru-RU" sz="1600" dirty="0" smtClean="0"/>
                      <a:t>1,5%</a:t>
                    </a:r>
                    <a:endParaRPr lang="en-US" sz="1600" dirty="0"/>
                  </a:p>
                </c:rich>
              </c:tx>
              <c:spPr/>
              <c:showPercent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</c:dLbls>
          <c:val>
            <c:numRef>
              <c:f>'фин помощь'!$C$14:$C$15</c:f>
              <c:numCache>
                <c:formatCode>General</c:formatCode>
                <c:ptCount val="2"/>
                <c:pt idx="0">
                  <c:v>25516.5</c:v>
                </c:pt>
                <c:pt idx="1">
                  <c:v>18981.599999999897</c:v>
                </c:pt>
              </c:numCache>
            </c:numRef>
          </c:val>
        </c:ser>
        <c:dLbls>
          <c:showPercent val="1"/>
        </c:dLbls>
        <c:firstSliceAng val="122"/>
      </c:pieChart>
    </c:plotArea>
    <c:plotVisOnly val="1"/>
    <c:dispBlanksAs val="zero"/>
  </c:chart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4A9C71-5243-4375-98C7-BA189146832B}" type="doc">
      <dgm:prSet loTypeId="urn:microsoft.com/office/officeart/2005/8/layout/radial5" loCatId="relationship" qsTypeId="urn:microsoft.com/office/officeart/2005/8/quickstyle/3d1" qsCatId="3D" csTypeId="urn:microsoft.com/office/officeart/2005/8/colors/colorful1#6" csCatId="colorful" phldr="1"/>
      <dgm:spPr/>
      <dgm:t>
        <a:bodyPr/>
        <a:lstStyle/>
        <a:p>
          <a:endParaRPr lang="ru-RU"/>
        </a:p>
      </dgm:t>
    </dgm:pt>
    <dgm:pt modelId="{6F647F05-65E5-443B-9310-4AF895EEC1B0}">
      <dgm:prSet phldrT="[Текст]" custT="1"/>
      <dgm:spPr/>
      <dgm:t>
        <a:bodyPr/>
        <a:lstStyle/>
        <a:p>
          <a:pPr algn="ctr"/>
          <a:r>
            <a:rPr lang="ru-RU" sz="1400" b="1" i="1" dirty="0" smtClean="0">
              <a:latin typeface="Times New Roman" pitchFamily="18" charset="0"/>
              <a:cs typeface="Times New Roman" pitchFamily="18" charset="0"/>
            </a:rPr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400" b="1" i="1" dirty="0">
            <a:latin typeface="Times New Roman" pitchFamily="18" charset="0"/>
            <a:cs typeface="Times New Roman" pitchFamily="18" charset="0"/>
          </a:endParaRPr>
        </a:p>
      </dgm:t>
    </dgm:pt>
    <dgm:pt modelId="{75BFC95B-EA58-4583-BC2B-08582B3ED8DC}" type="parTrans" cxnId="{F280695C-BCD4-44D5-BD42-7B1024E9C69E}">
      <dgm:prSet/>
      <dgm:spPr/>
      <dgm:t>
        <a:bodyPr/>
        <a:lstStyle/>
        <a:p>
          <a:endParaRPr lang="ru-RU"/>
        </a:p>
      </dgm:t>
    </dgm:pt>
    <dgm:pt modelId="{FCC559A8-CB2E-461F-864E-CCB99C0FD9A4}" type="sibTrans" cxnId="{F280695C-BCD4-44D5-BD42-7B1024E9C69E}">
      <dgm:prSet/>
      <dgm:spPr/>
      <dgm:t>
        <a:bodyPr/>
        <a:lstStyle/>
        <a:p>
          <a:endParaRPr lang="ru-RU"/>
        </a:p>
      </dgm:t>
    </dgm:pt>
    <dgm:pt modelId="{3BA0FA79-0F0A-4F39-8C6F-85BF113366C3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 smtClean="0"/>
        </a:p>
        <a:p>
          <a:endParaRPr lang="ru-RU" dirty="0"/>
        </a:p>
      </dgm:t>
    </dgm:pt>
    <dgm:pt modelId="{66E51CD7-05D6-4658-BDAA-92C6F3E19708}" type="parTrans" cxnId="{4A189105-0239-4451-ACE0-D31E9CBF66B8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3F86135B-3CC7-4CEB-B411-92453A9354E3}" type="sibTrans" cxnId="{4A189105-0239-4451-ACE0-D31E9CBF66B8}">
      <dgm:prSet/>
      <dgm:spPr/>
      <dgm:t>
        <a:bodyPr/>
        <a:lstStyle/>
        <a:p>
          <a:endParaRPr lang="ru-RU"/>
        </a:p>
      </dgm:t>
    </dgm:pt>
    <dgm:pt modelId="{420BA717-63F2-4ED1-9193-BDF0AD7BC7E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A8FC0520-4E1C-47C9-9459-5A566E2A3269}" type="parTrans" cxnId="{420E5929-73A4-4A38-8264-96367E09F888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93B10FAD-F9FB-447F-AB26-67CC3C3A8B52}" type="sibTrans" cxnId="{420E5929-73A4-4A38-8264-96367E09F888}">
      <dgm:prSet/>
      <dgm:spPr/>
      <dgm:t>
        <a:bodyPr/>
        <a:lstStyle/>
        <a:p>
          <a:endParaRPr lang="ru-RU"/>
        </a:p>
      </dgm:t>
    </dgm:pt>
    <dgm:pt modelId="{AA0A2BD5-A368-4F17-8E9D-23F1FC377812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6598F354-400C-439C-BDD5-729D663E252E}" type="parTrans" cxnId="{48ECD170-E6C5-489E-A263-20CC615C17AB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0A69E1AC-CA25-4F66-967D-B64CF01B740F}" type="sibTrans" cxnId="{48ECD170-E6C5-489E-A263-20CC615C17AB}">
      <dgm:prSet/>
      <dgm:spPr/>
      <dgm:t>
        <a:bodyPr/>
        <a:lstStyle/>
        <a:p>
          <a:endParaRPr lang="ru-RU"/>
        </a:p>
      </dgm:t>
    </dgm:pt>
    <dgm:pt modelId="{D78F1D4C-A2EF-4C56-940B-FB3F18A7298D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3B6B2775-EA0D-4CA6-A4A3-0187E341F68C}" type="sibTrans" cxnId="{A00878C0-A87A-42B9-83D7-EE8880E34935}">
      <dgm:prSet/>
      <dgm:spPr/>
      <dgm:t>
        <a:bodyPr/>
        <a:lstStyle/>
        <a:p>
          <a:endParaRPr lang="ru-RU"/>
        </a:p>
      </dgm:t>
    </dgm:pt>
    <dgm:pt modelId="{08170AFC-8E89-4179-A96D-636AFFD8C3F3}" type="parTrans" cxnId="{A00878C0-A87A-42B9-83D7-EE8880E34935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2E153EB-408C-4CB3-B6CA-2A439518E14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69F9F7AF-4DAB-4B6C-A26F-22C945FB8A80}" type="sibTrans" cxnId="{54059384-7D56-4783-9E6B-CB7051B26B45}">
      <dgm:prSet/>
      <dgm:spPr/>
      <dgm:t>
        <a:bodyPr/>
        <a:lstStyle/>
        <a:p>
          <a:endParaRPr lang="ru-RU"/>
        </a:p>
      </dgm:t>
    </dgm:pt>
    <dgm:pt modelId="{77DF95E1-3397-43CE-99EF-E82D1E9B2066}" type="parTrans" cxnId="{54059384-7D56-4783-9E6B-CB7051B26B4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9F96D360-CB55-48DB-9778-BF90DCE1129E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286A4893-ECEC-4EFE-BAC3-3F1C84511E21}" type="sibTrans" cxnId="{ABB8D3AC-32ED-44B8-98D1-601987ACC1D1}">
      <dgm:prSet/>
      <dgm:spPr/>
      <dgm:t>
        <a:bodyPr/>
        <a:lstStyle/>
        <a:p>
          <a:endParaRPr lang="ru-RU"/>
        </a:p>
      </dgm:t>
    </dgm:pt>
    <dgm:pt modelId="{BC4B6763-2F33-4CCB-B9CC-377BBD0F0800}" type="parTrans" cxnId="{ABB8D3AC-32ED-44B8-98D1-601987ACC1D1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>
            <a:solidFill>
              <a:srgbClr val="00B0F0"/>
            </a:solidFill>
          </a:endParaRPr>
        </a:p>
      </dgm:t>
    </dgm:pt>
    <dgm:pt modelId="{D2A69AB7-A0A6-4501-95CD-2902A3384DE3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B4AB27D7-F679-4C2F-B351-354C992C8F30}" type="sibTrans" cxnId="{BDBC8127-C9A5-4636-AF0A-79E42F53D923}">
      <dgm:prSet/>
      <dgm:spPr/>
      <dgm:t>
        <a:bodyPr/>
        <a:lstStyle/>
        <a:p>
          <a:endParaRPr lang="ru-RU"/>
        </a:p>
      </dgm:t>
    </dgm:pt>
    <dgm:pt modelId="{9DEE7B50-C1CB-48D2-999B-DF1098A88396}" type="parTrans" cxnId="{BDBC8127-C9A5-4636-AF0A-79E42F53D923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37E412C-91EE-486E-8354-15F2384BE3EA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C021BE46-16AF-4372-B2A0-67875E2C82CF}" type="parTrans" cxnId="{EA60BD94-54CE-450D-A117-19A3057D3DE3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923DAD3-03A3-4184-9D76-6CCF9386A60A}" type="sibTrans" cxnId="{EA60BD94-54CE-450D-A117-19A3057D3DE3}">
      <dgm:prSet/>
      <dgm:spPr/>
      <dgm:t>
        <a:bodyPr/>
        <a:lstStyle/>
        <a:p>
          <a:endParaRPr lang="ru-RU"/>
        </a:p>
      </dgm:t>
    </dgm:pt>
    <dgm:pt modelId="{D63A74EC-A1EC-4823-AB28-835C2DE63D58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8D513BD1-7137-4BB2-A1F4-1B02EFB0F34F}" type="parTrans" cxnId="{A5BC18A6-1C74-45AC-A35E-DB57538BF8E8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791BBDCE-20BF-42D5-A05C-65C02968CEA7}" type="sibTrans" cxnId="{A5BC18A6-1C74-45AC-A35E-DB57538BF8E8}">
      <dgm:prSet/>
      <dgm:spPr/>
      <dgm:t>
        <a:bodyPr/>
        <a:lstStyle/>
        <a:p>
          <a:endParaRPr lang="ru-RU"/>
        </a:p>
      </dgm:t>
    </dgm:pt>
    <dgm:pt modelId="{45744066-B02E-4576-A7F1-E2464C0E1366}">
      <dgm:prSet phldrT="[Текст]"/>
      <dgm:spPr/>
      <dgm:t>
        <a:bodyPr/>
        <a:lstStyle/>
        <a:p>
          <a:endParaRPr lang="ru-RU" dirty="0"/>
        </a:p>
      </dgm:t>
    </dgm:pt>
    <dgm:pt modelId="{0677F5B0-6215-44F3-BDE3-BB79C72F21B8}" type="parTrans" cxnId="{22EC0AB5-9012-4936-BE1B-AF6CC7AEDCDB}">
      <dgm:prSet custScaleX="131984" custLinFactNeighborX="57500" custLinFactNeighborY="6492"/>
      <dgm:spPr/>
      <dgm:t>
        <a:bodyPr/>
        <a:lstStyle/>
        <a:p>
          <a:endParaRPr lang="ru-RU"/>
        </a:p>
      </dgm:t>
    </dgm:pt>
    <dgm:pt modelId="{BC236EC9-8B41-443E-BEDA-2F2BE533A095}" type="sibTrans" cxnId="{22EC0AB5-9012-4936-BE1B-AF6CC7AEDCDB}">
      <dgm:prSet/>
      <dgm:spPr/>
      <dgm:t>
        <a:bodyPr/>
        <a:lstStyle/>
        <a:p>
          <a:endParaRPr lang="ru-RU"/>
        </a:p>
      </dgm:t>
    </dgm:pt>
    <dgm:pt modelId="{9C91FA12-AC62-4A52-92E6-5E87EAE28BF6}">
      <dgm:prSet phldrT="[Текст]"/>
      <dgm:spPr/>
      <dgm:t>
        <a:bodyPr/>
        <a:lstStyle/>
        <a:p>
          <a:endParaRPr lang="ru-RU" dirty="0"/>
        </a:p>
      </dgm:t>
    </dgm:pt>
    <dgm:pt modelId="{0EFC1585-8944-4D09-8DCC-075604E1DAB7}" type="parTrans" cxnId="{AC09677F-9062-421F-BB43-4AC0612AEA44}">
      <dgm:prSet/>
      <dgm:spPr/>
      <dgm:t>
        <a:bodyPr/>
        <a:lstStyle/>
        <a:p>
          <a:endParaRPr lang="ru-RU"/>
        </a:p>
      </dgm:t>
    </dgm:pt>
    <dgm:pt modelId="{DF7A1295-DB09-4F60-BE2B-256F67B784CD}" type="sibTrans" cxnId="{AC09677F-9062-421F-BB43-4AC0612AEA44}">
      <dgm:prSet/>
      <dgm:spPr/>
      <dgm:t>
        <a:bodyPr/>
        <a:lstStyle/>
        <a:p>
          <a:endParaRPr lang="ru-RU"/>
        </a:p>
      </dgm:t>
    </dgm:pt>
    <dgm:pt modelId="{5BF636BB-5DDB-443B-BF03-7A764813EFC9}">
      <dgm:prSet phldrT="[Текст]"/>
      <dgm:spPr/>
      <dgm:t>
        <a:bodyPr/>
        <a:lstStyle/>
        <a:p>
          <a:endParaRPr lang="ru-RU" dirty="0"/>
        </a:p>
      </dgm:t>
    </dgm:pt>
    <dgm:pt modelId="{ECBC13CB-0E4B-4202-AAA0-8D11A0067FDC}" type="parTrans" cxnId="{71FA8F34-8092-4517-887C-26050E9F2A90}">
      <dgm:prSet/>
      <dgm:spPr/>
      <dgm:t>
        <a:bodyPr/>
        <a:lstStyle/>
        <a:p>
          <a:endParaRPr lang="ru-RU"/>
        </a:p>
      </dgm:t>
    </dgm:pt>
    <dgm:pt modelId="{E28794F7-086C-4C94-AB2B-831CC1639D1F}" type="sibTrans" cxnId="{71FA8F34-8092-4517-887C-26050E9F2A90}">
      <dgm:prSet/>
      <dgm:spPr/>
      <dgm:t>
        <a:bodyPr/>
        <a:lstStyle/>
        <a:p>
          <a:endParaRPr lang="ru-RU"/>
        </a:p>
      </dgm:t>
    </dgm:pt>
    <dgm:pt modelId="{B0A1EC5B-815C-4425-973C-68029EF41D7F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DC5D5739-3654-4815-83B1-177EAF0BDD25}" type="parTrans" cxnId="{580A3158-E80C-4C86-8105-5AE393BA664B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AA1BE4F7-E012-4997-ADED-902B244BA27E}" type="sibTrans" cxnId="{580A3158-E80C-4C86-8105-5AE393BA664B}">
      <dgm:prSet/>
      <dgm:spPr/>
      <dgm:t>
        <a:bodyPr/>
        <a:lstStyle/>
        <a:p>
          <a:endParaRPr lang="ru-RU"/>
        </a:p>
      </dgm:t>
    </dgm:pt>
    <dgm:pt modelId="{C35BFE0D-8D40-49C7-84A0-D02CDA978B8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32A91E05-862A-476E-8C90-5D9C83A7BD2B}" type="parTrans" cxnId="{A9FD25EB-6056-4200-A1EC-1866E2BB108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CFA0926F-5890-43B8-94D6-CB7F1D59C669}" type="sibTrans" cxnId="{A9FD25EB-6056-4200-A1EC-1866E2BB1080}">
      <dgm:prSet/>
      <dgm:spPr/>
      <dgm:t>
        <a:bodyPr/>
        <a:lstStyle/>
        <a:p>
          <a:endParaRPr lang="ru-RU"/>
        </a:p>
      </dgm:t>
    </dgm:pt>
    <dgm:pt modelId="{4B1A8440-411B-4A5D-AFC7-3583C59ADD0E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0D0679BE-35CF-4C4A-B8A9-7CB6E4D6163D}" type="sibTrans" cxnId="{C76B1FDD-1515-4548-A84A-CDE5C2B70761}">
      <dgm:prSet/>
      <dgm:spPr/>
      <dgm:t>
        <a:bodyPr/>
        <a:lstStyle/>
        <a:p>
          <a:endParaRPr lang="ru-RU"/>
        </a:p>
      </dgm:t>
    </dgm:pt>
    <dgm:pt modelId="{082CE592-953F-441B-B0C2-F864433A8493}" type="parTrans" cxnId="{C76B1FDD-1515-4548-A84A-CDE5C2B70761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4E037BB9-0FBE-485B-9D96-CA97E236F16F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1BC0C76F-59B3-4CB2-A81C-773F8BFBB2D1}" type="parTrans" cxnId="{30BC86BE-C78E-4BDF-A18F-EC67709D7EF3}">
      <dgm:prSet/>
      <dgm:spPr/>
      <dgm:t>
        <a:bodyPr/>
        <a:lstStyle/>
        <a:p>
          <a:endParaRPr lang="ru-RU"/>
        </a:p>
      </dgm:t>
    </dgm:pt>
    <dgm:pt modelId="{661EBCA7-E4FC-4670-AE0C-E6651D40875B}" type="sibTrans" cxnId="{30BC86BE-C78E-4BDF-A18F-EC67709D7EF3}">
      <dgm:prSet/>
      <dgm:spPr/>
      <dgm:t>
        <a:bodyPr/>
        <a:lstStyle/>
        <a:p>
          <a:endParaRPr lang="ru-RU"/>
        </a:p>
      </dgm:t>
    </dgm:pt>
    <dgm:pt modelId="{8B82EA68-B59A-424E-9756-C221A13DB47F}" type="pres">
      <dgm:prSet presAssocID="{6B4A9C71-5243-4375-98C7-BA189146832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72E44C-8498-48F8-9652-E5DD6AC5818D}" type="pres">
      <dgm:prSet presAssocID="{6F647F05-65E5-443B-9310-4AF895EEC1B0}" presName="centerShape" presStyleLbl="node0" presStyleIdx="0" presStyleCnt="1" custScaleX="211958" custScaleY="179647" custLinFactNeighborX="-1450" custLinFactNeighborY="-8146"/>
      <dgm:spPr/>
      <dgm:t>
        <a:bodyPr/>
        <a:lstStyle/>
        <a:p>
          <a:endParaRPr lang="ru-RU"/>
        </a:p>
      </dgm:t>
    </dgm:pt>
    <dgm:pt modelId="{4731EA70-1FA8-49F5-A6BF-4AE9CB97C303}" type="pres">
      <dgm:prSet presAssocID="{8D513BD1-7137-4BB2-A1F4-1B02EFB0F34F}" presName="parTrans" presStyleLbl="sibTrans2D1" presStyleIdx="0" presStyleCnt="12"/>
      <dgm:spPr/>
      <dgm:t>
        <a:bodyPr/>
        <a:lstStyle/>
        <a:p>
          <a:endParaRPr lang="ru-RU"/>
        </a:p>
      </dgm:t>
    </dgm:pt>
    <dgm:pt modelId="{8D15C70B-27DC-4BC4-8B54-1A6B8CC1DBC1}" type="pres">
      <dgm:prSet presAssocID="{8D513BD1-7137-4BB2-A1F4-1B02EFB0F34F}" presName="connectorText" presStyleLbl="sibTrans2D1" presStyleIdx="0" presStyleCnt="12"/>
      <dgm:spPr/>
      <dgm:t>
        <a:bodyPr/>
        <a:lstStyle/>
        <a:p>
          <a:endParaRPr lang="ru-RU"/>
        </a:p>
      </dgm:t>
    </dgm:pt>
    <dgm:pt modelId="{E2EC1D87-F728-458A-8AB1-7A3D78F9D25E}" type="pres">
      <dgm:prSet presAssocID="{D63A74EC-A1EC-4823-AB28-835C2DE63D58}" presName="node" presStyleLbl="node1" presStyleIdx="0" presStyleCnt="12" custScaleX="95235" custScaleY="86332" custRadScaleRad="99182" custRadScaleInc="1070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B02449-4EBC-4302-B256-364ED94D6C2F}" type="pres">
      <dgm:prSet presAssocID="{DC5D5739-3654-4815-83B1-177EAF0BDD25}" presName="parTrans" presStyleLbl="sibTrans2D1" presStyleIdx="1" presStyleCnt="12"/>
      <dgm:spPr/>
      <dgm:t>
        <a:bodyPr/>
        <a:lstStyle/>
        <a:p>
          <a:endParaRPr lang="ru-RU"/>
        </a:p>
      </dgm:t>
    </dgm:pt>
    <dgm:pt modelId="{FE506610-9E90-41A7-A422-EB70C350B050}" type="pres">
      <dgm:prSet presAssocID="{DC5D5739-3654-4815-83B1-177EAF0BDD25}" presName="connectorText" presStyleLbl="sibTrans2D1" presStyleIdx="1" presStyleCnt="12"/>
      <dgm:spPr/>
      <dgm:t>
        <a:bodyPr/>
        <a:lstStyle/>
        <a:p>
          <a:endParaRPr lang="ru-RU"/>
        </a:p>
      </dgm:t>
    </dgm:pt>
    <dgm:pt modelId="{790C8D0D-7FCC-415C-91A5-F97C81F47FA6}" type="pres">
      <dgm:prSet presAssocID="{B0A1EC5B-815C-4425-973C-68029EF41D7F}" presName="node" presStyleLbl="node1" presStyleIdx="1" presStyleCnt="12" custRadScaleRad="105713" custRadScaleInc="715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E222DD-64BD-4A89-BBB9-2B80D8318D4A}" type="pres">
      <dgm:prSet presAssocID="{082CE592-953F-441B-B0C2-F864433A8493}" presName="parTrans" presStyleLbl="sibTrans2D1" presStyleIdx="2" presStyleCnt="12" custScaleX="131984" custLinFactNeighborX="-10052" custLinFactNeighborY="3100"/>
      <dgm:spPr/>
      <dgm:t>
        <a:bodyPr/>
        <a:lstStyle/>
        <a:p>
          <a:endParaRPr lang="ru-RU"/>
        </a:p>
      </dgm:t>
    </dgm:pt>
    <dgm:pt modelId="{839DF450-14DD-4280-9AEE-DA73938E9B9D}" type="pres">
      <dgm:prSet presAssocID="{082CE592-953F-441B-B0C2-F864433A8493}" presName="connectorText" presStyleLbl="sibTrans2D1" presStyleIdx="2" presStyleCnt="12"/>
      <dgm:spPr/>
      <dgm:t>
        <a:bodyPr/>
        <a:lstStyle/>
        <a:p>
          <a:endParaRPr lang="ru-RU"/>
        </a:p>
      </dgm:t>
    </dgm:pt>
    <dgm:pt modelId="{73BC26A8-8D0F-45E6-9E3B-37EADD227262}" type="pres">
      <dgm:prSet presAssocID="{4B1A8440-411B-4A5D-AFC7-3583C59ADD0E}" presName="node" presStyleLbl="node1" presStyleIdx="2" presStyleCnt="12" custScaleX="105031" custScaleY="104463" custRadScaleRad="89449" custRadScaleInc="2486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F93DE9-E67A-4CE1-BC6B-5C458B1137B0}" type="pres">
      <dgm:prSet presAssocID="{C021BE46-16AF-4372-B2A0-67875E2C82CF}" presName="parTrans" presStyleLbl="sibTrans2D1" presStyleIdx="3" presStyleCnt="12"/>
      <dgm:spPr/>
      <dgm:t>
        <a:bodyPr/>
        <a:lstStyle/>
        <a:p>
          <a:endParaRPr lang="ru-RU"/>
        </a:p>
      </dgm:t>
    </dgm:pt>
    <dgm:pt modelId="{DA660ED5-C4B7-4208-928A-B8DD66837486}" type="pres">
      <dgm:prSet presAssocID="{C021BE46-16AF-4372-B2A0-67875E2C82CF}" presName="connectorText" presStyleLbl="sibTrans2D1" presStyleIdx="3" presStyleCnt="12"/>
      <dgm:spPr/>
      <dgm:t>
        <a:bodyPr/>
        <a:lstStyle/>
        <a:p>
          <a:endParaRPr lang="ru-RU"/>
        </a:p>
      </dgm:t>
    </dgm:pt>
    <dgm:pt modelId="{D8B200F5-4D07-49B2-A587-C2FE6CEC49F8}" type="pres">
      <dgm:prSet presAssocID="{637E412C-91EE-486E-8354-15F2384BE3EA}" presName="node" presStyleLbl="node1" presStyleIdx="3" presStyleCnt="12" custRadScaleRad="96208" custRadScaleInc="-1616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AB10C-E176-4610-B2C6-BE8F83AD0F9B}" type="pres">
      <dgm:prSet presAssocID="{A8FC0520-4E1C-47C9-9459-5A566E2A3269}" presName="parTrans" presStyleLbl="sibTrans2D1" presStyleIdx="4" presStyleCnt="12"/>
      <dgm:spPr/>
      <dgm:t>
        <a:bodyPr/>
        <a:lstStyle/>
        <a:p>
          <a:endParaRPr lang="ru-RU"/>
        </a:p>
      </dgm:t>
    </dgm:pt>
    <dgm:pt modelId="{47F0322C-5978-482D-A409-1280E22C6D82}" type="pres">
      <dgm:prSet presAssocID="{A8FC0520-4E1C-47C9-9459-5A566E2A3269}" presName="connectorText" presStyleLbl="sibTrans2D1" presStyleIdx="4" presStyleCnt="12"/>
      <dgm:spPr/>
      <dgm:t>
        <a:bodyPr/>
        <a:lstStyle/>
        <a:p>
          <a:endParaRPr lang="ru-RU"/>
        </a:p>
      </dgm:t>
    </dgm:pt>
    <dgm:pt modelId="{FFE63D16-C443-42C8-BB30-4CA61876A647}" type="pres">
      <dgm:prSet presAssocID="{420BA717-63F2-4ED1-9193-BDF0AD7BC7EB}" presName="node" presStyleLbl="node1" presStyleIdx="4" presStyleCnt="12" custRadScaleRad="69339" custRadScaleInc="2938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50D33-9BD9-4D37-A533-789F5554AFB5}" type="pres">
      <dgm:prSet presAssocID="{6598F354-400C-439C-BDD5-729D663E252E}" presName="parTrans" presStyleLbl="sibTrans2D1" presStyleIdx="5" presStyleCnt="12"/>
      <dgm:spPr/>
      <dgm:t>
        <a:bodyPr/>
        <a:lstStyle/>
        <a:p>
          <a:endParaRPr lang="ru-RU"/>
        </a:p>
      </dgm:t>
    </dgm:pt>
    <dgm:pt modelId="{F326903B-AF5C-41D9-A950-9DE60C069BDF}" type="pres">
      <dgm:prSet presAssocID="{6598F354-400C-439C-BDD5-729D663E252E}" presName="connectorText" presStyleLbl="sibTrans2D1" presStyleIdx="5" presStyleCnt="12"/>
      <dgm:spPr/>
      <dgm:t>
        <a:bodyPr/>
        <a:lstStyle/>
        <a:p>
          <a:endParaRPr lang="ru-RU"/>
        </a:p>
      </dgm:t>
    </dgm:pt>
    <dgm:pt modelId="{EB1C3899-7B42-47CD-912B-DD035472498D}" type="pres">
      <dgm:prSet presAssocID="{AA0A2BD5-A368-4F17-8E9D-23F1FC377812}" presName="node" presStyleLbl="node1" presStyleIdx="5" presStyleCnt="12" custRadScaleRad="76503" custRadScaleInc="-1413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553CB-2478-4421-B002-5FA728364A78}" type="pres">
      <dgm:prSet presAssocID="{9DEE7B50-C1CB-48D2-999B-DF1098A88396}" presName="parTrans" presStyleLbl="sibTrans2D1" presStyleIdx="6" presStyleCnt="12" custScaleX="138492"/>
      <dgm:spPr/>
      <dgm:t>
        <a:bodyPr/>
        <a:lstStyle/>
        <a:p>
          <a:endParaRPr lang="ru-RU"/>
        </a:p>
      </dgm:t>
    </dgm:pt>
    <dgm:pt modelId="{881BA4B6-6173-4BE7-ACB0-127409627ABA}" type="pres">
      <dgm:prSet presAssocID="{9DEE7B50-C1CB-48D2-999B-DF1098A88396}" presName="connectorText" presStyleLbl="sibTrans2D1" presStyleIdx="6" presStyleCnt="12"/>
      <dgm:spPr/>
      <dgm:t>
        <a:bodyPr/>
        <a:lstStyle/>
        <a:p>
          <a:endParaRPr lang="ru-RU"/>
        </a:p>
      </dgm:t>
    </dgm:pt>
    <dgm:pt modelId="{FED909B6-8F19-4D98-AAC2-EBEEF4830C2B}" type="pres">
      <dgm:prSet presAssocID="{D2A69AB7-A0A6-4501-95CD-2902A3384DE3}" presName="node" presStyleLbl="node1" presStyleIdx="6" presStyleCnt="12" custRadScaleRad="71107" custRadScaleInc="1355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7EB92-DF16-476D-BB87-6C0D26E26F61}" type="pres">
      <dgm:prSet presAssocID="{BC4B6763-2F33-4CCB-B9CC-377BBD0F0800}" presName="parTrans" presStyleLbl="sibTrans2D1" presStyleIdx="7" presStyleCnt="12"/>
      <dgm:spPr/>
      <dgm:t>
        <a:bodyPr/>
        <a:lstStyle/>
        <a:p>
          <a:endParaRPr lang="ru-RU"/>
        </a:p>
      </dgm:t>
    </dgm:pt>
    <dgm:pt modelId="{E3A5A4EE-729B-477E-AEA8-7FC61FA6B941}" type="pres">
      <dgm:prSet presAssocID="{BC4B6763-2F33-4CCB-B9CC-377BBD0F0800}" presName="connectorText" presStyleLbl="sibTrans2D1" presStyleIdx="7" presStyleCnt="12"/>
      <dgm:spPr/>
      <dgm:t>
        <a:bodyPr/>
        <a:lstStyle/>
        <a:p>
          <a:endParaRPr lang="ru-RU"/>
        </a:p>
      </dgm:t>
    </dgm:pt>
    <dgm:pt modelId="{69EA0517-EDCB-4CEB-899F-D56DCF7B4404}" type="pres">
      <dgm:prSet presAssocID="{9F96D360-CB55-48DB-9778-BF90DCE1129E}" presName="node" presStyleLbl="node1" presStyleIdx="7" presStyleCnt="12" custRadScaleRad="97478" custRadScaleInc="9272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C78620-3ECE-4B34-9A73-1D7C770EA3FB}" type="pres">
      <dgm:prSet presAssocID="{32A91E05-862A-476E-8C90-5D9C83A7BD2B}" presName="parTrans" presStyleLbl="sibTrans2D1" presStyleIdx="8" presStyleCnt="12"/>
      <dgm:spPr/>
      <dgm:t>
        <a:bodyPr/>
        <a:lstStyle/>
        <a:p>
          <a:endParaRPr lang="ru-RU"/>
        </a:p>
      </dgm:t>
    </dgm:pt>
    <dgm:pt modelId="{B2C5D6C6-7F34-4066-A2C1-3A1FA7BA6F70}" type="pres">
      <dgm:prSet presAssocID="{32A91E05-862A-476E-8C90-5D9C83A7BD2B}" presName="connectorText" presStyleLbl="sibTrans2D1" presStyleIdx="8" presStyleCnt="12"/>
      <dgm:spPr/>
      <dgm:t>
        <a:bodyPr/>
        <a:lstStyle/>
        <a:p>
          <a:endParaRPr lang="ru-RU"/>
        </a:p>
      </dgm:t>
    </dgm:pt>
    <dgm:pt modelId="{1E3E2163-F1EA-4E3B-9876-7601B98655DD}" type="pres">
      <dgm:prSet presAssocID="{C35BFE0D-8D40-49C7-84A0-D02CDA978B8B}" presName="node" presStyleLbl="node1" presStyleIdx="8" presStyleCnt="12" custRadScaleRad="84425" custRadScaleInc="-137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35AEB-3A20-4DC3-9A60-032AB2743B03}" type="pres">
      <dgm:prSet presAssocID="{77DF95E1-3397-43CE-99EF-E82D1E9B2066}" presName="parTrans" presStyleLbl="sibTrans2D1" presStyleIdx="9" presStyleCnt="12"/>
      <dgm:spPr/>
      <dgm:t>
        <a:bodyPr/>
        <a:lstStyle/>
        <a:p>
          <a:endParaRPr lang="ru-RU"/>
        </a:p>
      </dgm:t>
    </dgm:pt>
    <dgm:pt modelId="{4273F29E-B93C-44D6-A671-FCDC77ED9BA3}" type="pres">
      <dgm:prSet presAssocID="{77DF95E1-3397-43CE-99EF-E82D1E9B2066}" presName="connectorText" presStyleLbl="sibTrans2D1" presStyleIdx="9" presStyleCnt="12"/>
      <dgm:spPr/>
      <dgm:t>
        <a:bodyPr/>
        <a:lstStyle/>
        <a:p>
          <a:endParaRPr lang="ru-RU"/>
        </a:p>
      </dgm:t>
    </dgm:pt>
    <dgm:pt modelId="{83F11675-07D9-406F-853D-13FD28BBB805}" type="pres">
      <dgm:prSet presAssocID="{62E153EB-408C-4CB3-B6CA-2A439518E14B}" presName="node" presStyleLbl="node1" presStyleIdx="9" presStyleCnt="12" custRadScaleRad="99927" custRadScaleInc="1951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27FC25-052B-426A-9E06-117E992234F6}" type="pres">
      <dgm:prSet presAssocID="{08170AFC-8E89-4179-A96D-636AFFD8C3F3}" presName="parTrans" presStyleLbl="sibTrans2D1" presStyleIdx="10" presStyleCnt="12"/>
      <dgm:spPr/>
      <dgm:t>
        <a:bodyPr/>
        <a:lstStyle/>
        <a:p>
          <a:endParaRPr lang="ru-RU"/>
        </a:p>
      </dgm:t>
    </dgm:pt>
    <dgm:pt modelId="{53D78D63-5F88-4163-9535-46A64127BD3A}" type="pres">
      <dgm:prSet presAssocID="{08170AFC-8E89-4179-A96D-636AFFD8C3F3}" presName="connectorText" presStyleLbl="sibTrans2D1" presStyleIdx="10" presStyleCnt="12"/>
      <dgm:spPr/>
      <dgm:t>
        <a:bodyPr/>
        <a:lstStyle/>
        <a:p>
          <a:endParaRPr lang="ru-RU"/>
        </a:p>
      </dgm:t>
    </dgm:pt>
    <dgm:pt modelId="{EDA34655-9131-4731-957F-5382F53A0660}" type="pres">
      <dgm:prSet presAssocID="{D78F1D4C-A2EF-4C56-940B-FB3F18A7298D}" presName="node" presStyleLbl="node1" presStyleIdx="10" presStyleCnt="12" custRadScaleRad="104609" custRadScaleInc="1708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B84E4-4A31-43DB-B3BF-8E8EF2B79F2D}" type="pres">
      <dgm:prSet presAssocID="{66E51CD7-05D6-4658-BDAA-92C6F3E19708}" presName="parTrans" presStyleLbl="sibTrans2D1" presStyleIdx="11" presStyleCnt="12"/>
      <dgm:spPr/>
      <dgm:t>
        <a:bodyPr/>
        <a:lstStyle/>
        <a:p>
          <a:endParaRPr lang="ru-RU"/>
        </a:p>
      </dgm:t>
    </dgm:pt>
    <dgm:pt modelId="{C47D9E4B-AD47-4E79-B529-9B264E8F4F6B}" type="pres">
      <dgm:prSet presAssocID="{66E51CD7-05D6-4658-BDAA-92C6F3E19708}" presName="connectorText" presStyleLbl="sibTrans2D1" presStyleIdx="11" presStyleCnt="12"/>
      <dgm:spPr/>
      <dgm:t>
        <a:bodyPr/>
        <a:lstStyle/>
        <a:p>
          <a:endParaRPr lang="ru-RU"/>
        </a:p>
      </dgm:t>
    </dgm:pt>
    <dgm:pt modelId="{E0AC84DD-2093-416F-85DE-E547FE520660}" type="pres">
      <dgm:prSet presAssocID="{3BA0FA79-0F0A-4F39-8C6F-85BF113366C3}" presName="node" presStyleLbl="node1" presStyleIdx="11" presStyleCnt="12" custRadScaleRad="90306" custRadScaleInc="-3914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298F8D-7730-4720-94EF-B08F939E41C7}" type="presOf" srcId="{BC4B6763-2F33-4CCB-B9CC-377BBD0F0800}" destId="{E3A5A4EE-729B-477E-AEA8-7FC61FA6B941}" srcOrd="1" destOrd="0" presId="urn:microsoft.com/office/officeart/2005/8/layout/radial5"/>
    <dgm:cxn modelId="{13A3C060-02C2-440C-8999-733ED30C8C7E}" type="presOf" srcId="{6B4A9C71-5243-4375-98C7-BA189146832B}" destId="{8B82EA68-B59A-424E-9756-C221A13DB47F}" srcOrd="0" destOrd="0" presId="urn:microsoft.com/office/officeart/2005/8/layout/radial5"/>
    <dgm:cxn modelId="{AC09677F-9062-421F-BB43-4AC0612AEA44}" srcId="{6B4A9C71-5243-4375-98C7-BA189146832B}" destId="{9C91FA12-AC62-4A52-92E6-5E87EAE28BF6}" srcOrd="2" destOrd="0" parTransId="{0EFC1585-8944-4D09-8DCC-075604E1DAB7}" sibTransId="{DF7A1295-DB09-4F60-BE2B-256F67B784CD}"/>
    <dgm:cxn modelId="{F280695C-BCD4-44D5-BD42-7B1024E9C69E}" srcId="{6B4A9C71-5243-4375-98C7-BA189146832B}" destId="{6F647F05-65E5-443B-9310-4AF895EEC1B0}" srcOrd="0" destOrd="0" parTransId="{75BFC95B-EA58-4583-BC2B-08582B3ED8DC}" sibTransId="{FCC559A8-CB2E-461F-864E-CCB99C0FD9A4}"/>
    <dgm:cxn modelId="{4A189105-0239-4451-ACE0-D31E9CBF66B8}" srcId="{6F647F05-65E5-443B-9310-4AF895EEC1B0}" destId="{3BA0FA79-0F0A-4F39-8C6F-85BF113366C3}" srcOrd="11" destOrd="0" parTransId="{66E51CD7-05D6-4658-BDAA-92C6F3E19708}" sibTransId="{3F86135B-3CC7-4CEB-B411-92453A9354E3}"/>
    <dgm:cxn modelId="{A00878C0-A87A-42B9-83D7-EE8880E34935}" srcId="{6F647F05-65E5-443B-9310-4AF895EEC1B0}" destId="{D78F1D4C-A2EF-4C56-940B-FB3F18A7298D}" srcOrd="10" destOrd="0" parTransId="{08170AFC-8E89-4179-A96D-636AFFD8C3F3}" sibTransId="{3B6B2775-EA0D-4CA6-A4A3-0187E341F68C}"/>
    <dgm:cxn modelId="{993E2A50-E631-4EC5-A161-67020F5A34D9}" type="presOf" srcId="{D2A69AB7-A0A6-4501-95CD-2902A3384DE3}" destId="{FED909B6-8F19-4D98-AAC2-EBEEF4830C2B}" srcOrd="0" destOrd="0" presId="urn:microsoft.com/office/officeart/2005/8/layout/radial5"/>
    <dgm:cxn modelId="{BDBC8127-C9A5-4636-AF0A-79E42F53D923}" srcId="{6F647F05-65E5-443B-9310-4AF895EEC1B0}" destId="{D2A69AB7-A0A6-4501-95CD-2902A3384DE3}" srcOrd="6" destOrd="0" parTransId="{9DEE7B50-C1CB-48D2-999B-DF1098A88396}" sibTransId="{B4AB27D7-F679-4C2F-B351-354C992C8F30}"/>
    <dgm:cxn modelId="{E7BE5A31-4107-4281-9F7B-A5141996E5C9}" type="presOf" srcId="{B0A1EC5B-815C-4425-973C-68029EF41D7F}" destId="{790C8D0D-7FCC-415C-91A5-F97C81F47FA6}" srcOrd="0" destOrd="0" presId="urn:microsoft.com/office/officeart/2005/8/layout/radial5"/>
    <dgm:cxn modelId="{82700FF3-5EF2-4556-B7CB-5EBE7BC8D130}" type="presOf" srcId="{C35BFE0D-8D40-49C7-84A0-D02CDA978B8B}" destId="{1E3E2163-F1EA-4E3B-9876-7601B98655DD}" srcOrd="0" destOrd="0" presId="urn:microsoft.com/office/officeart/2005/8/layout/radial5"/>
    <dgm:cxn modelId="{AF519C85-44F7-4E4D-AF80-8051405C3F98}" type="presOf" srcId="{3BA0FA79-0F0A-4F39-8C6F-85BF113366C3}" destId="{E0AC84DD-2093-416F-85DE-E547FE520660}" srcOrd="0" destOrd="0" presId="urn:microsoft.com/office/officeart/2005/8/layout/radial5"/>
    <dgm:cxn modelId="{AA9A52AA-5D6D-4ABC-8ACC-7EA59C750694}" type="presOf" srcId="{32A91E05-862A-476E-8C90-5D9C83A7BD2B}" destId="{F6C78620-3ECE-4B34-9A73-1D7C770EA3FB}" srcOrd="0" destOrd="0" presId="urn:microsoft.com/office/officeart/2005/8/layout/radial5"/>
    <dgm:cxn modelId="{52F6D51B-E8B4-48A5-929D-277E9CA65A91}" type="presOf" srcId="{8D513BD1-7137-4BB2-A1F4-1B02EFB0F34F}" destId="{4731EA70-1FA8-49F5-A6BF-4AE9CB97C303}" srcOrd="0" destOrd="0" presId="urn:microsoft.com/office/officeart/2005/8/layout/radial5"/>
    <dgm:cxn modelId="{773FC4FE-F49B-43D6-8994-46D6605CBA43}" type="presOf" srcId="{6598F354-400C-439C-BDD5-729D663E252E}" destId="{F326903B-AF5C-41D9-A950-9DE60C069BDF}" srcOrd="1" destOrd="0" presId="urn:microsoft.com/office/officeart/2005/8/layout/radial5"/>
    <dgm:cxn modelId="{EA60BD94-54CE-450D-A117-19A3057D3DE3}" srcId="{6F647F05-65E5-443B-9310-4AF895EEC1B0}" destId="{637E412C-91EE-486E-8354-15F2384BE3EA}" srcOrd="3" destOrd="0" parTransId="{C021BE46-16AF-4372-B2A0-67875E2C82CF}" sibTransId="{6923DAD3-03A3-4184-9D76-6CCF9386A60A}"/>
    <dgm:cxn modelId="{9728AA65-842C-43A2-8B30-A677AF8FB95F}" type="presOf" srcId="{8D513BD1-7137-4BB2-A1F4-1B02EFB0F34F}" destId="{8D15C70B-27DC-4BC4-8B54-1A6B8CC1DBC1}" srcOrd="1" destOrd="0" presId="urn:microsoft.com/office/officeart/2005/8/layout/radial5"/>
    <dgm:cxn modelId="{22EC0AB5-9012-4936-BE1B-AF6CC7AEDCDB}" srcId="{6B4A9C71-5243-4375-98C7-BA189146832B}" destId="{45744066-B02E-4576-A7F1-E2464C0E1366}" srcOrd="1" destOrd="0" parTransId="{0677F5B0-6215-44F3-BDE3-BB79C72F21B8}" sibTransId="{BC236EC9-8B41-443E-BEDA-2F2BE533A095}"/>
    <dgm:cxn modelId="{C76B1FDD-1515-4548-A84A-CDE5C2B70761}" srcId="{6F647F05-65E5-443B-9310-4AF895EEC1B0}" destId="{4B1A8440-411B-4A5D-AFC7-3583C59ADD0E}" srcOrd="2" destOrd="0" parTransId="{082CE592-953F-441B-B0C2-F864433A8493}" sibTransId="{0D0679BE-35CF-4C4A-B8A9-7CB6E4D6163D}"/>
    <dgm:cxn modelId="{30BC86BE-C78E-4BDF-A18F-EC67709D7EF3}" srcId="{AA0A2BD5-A368-4F17-8E9D-23F1FC377812}" destId="{4E037BB9-0FBE-485B-9D96-CA97E236F16F}" srcOrd="0" destOrd="0" parTransId="{1BC0C76F-59B3-4CB2-A81C-773F8BFBB2D1}" sibTransId="{661EBCA7-E4FC-4670-AE0C-E6651D40875B}"/>
    <dgm:cxn modelId="{C4418C66-D1E8-4DD3-B783-689F2DA23817}" type="presOf" srcId="{08170AFC-8E89-4179-A96D-636AFFD8C3F3}" destId="{53D78D63-5F88-4163-9535-46A64127BD3A}" srcOrd="1" destOrd="0" presId="urn:microsoft.com/office/officeart/2005/8/layout/radial5"/>
    <dgm:cxn modelId="{CA650B5A-484E-4FA4-A2C3-60E7E8F817FF}" type="presOf" srcId="{77DF95E1-3397-43CE-99EF-E82D1E9B2066}" destId="{4273F29E-B93C-44D6-A671-FCDC77ED9BA3}" srcOrd="1" destOrd="0" presId="urn:microsoft.com/office/officeart/2005/8/layout/radial5"/>
    <dgm:cxn modelId="{2699B24F-ACF8-4550-AD9A-F2660EC49258}" type="presOf" srcId="{420BA717-63F2-4ED1-9193-BDF0AD7BC7EB}" destId="{FFE63D16-C443-42C8-BB30-4CA61876A647}" srcOrd="0" destOrd="0" presId="urn:microsoft.com/office/officeart/2005/8/layout/radial5"/>
    <dgm:cxn modelId="{48ECD170-E6C5-489E-A263-20CC615C17AB}" srcId="{6F647F05-65E5-443B-9310-4AF895EEC1B0}" destId="{AA0A2BD5-A368-4F17-8E9D-23F1FC377812}" srcOrd="5" destOrd="0" parTransId="{6598F354-400C-439C-BDD5-729D663E252E}" sibTransId="{0A69E1AC-CA25-4F66-967D-B64CF01B740F}"/>
    <dgm:cxn modelId="{6AFCD85F-4E83-4253-B57C-63DBA47E25CC}" type="presOf" srcId="{9DEE7B50-C1CB-48D2-999B-DF1098A88396}" destId="{881BA4B6-6173-4BE7-ACB0-127409627ABA}" srcOrd="1" destOrd="0" presId="urn:microsoft.com/office/officeart/2005/8/layout/radial5"/>
    <dgm:cxn modelId="{A9FD25EB-6056-4200-A1EC-1866E2BB1080}" srcId="{6F647F05-65E5-443B-9310-4AF895EEC1B0}" destId="{C35BFE0D-8D40-49C7-84A0-D02CDA978B8B}" srcOrd="8" destOrd="0" parTransId="{32A91E05-862A-476E-8C90-5D9C83A7BD2B}" sibTransId="{CFA0926F-5890-43B8-94D6-CB7F1D59C669}"/>
    <dgm:cxn modelId="{420E5929-73A4-4A38-8264-96367E09F888}" srcId="{6F647F05-65E5-443B-9310-4AF895EEC1B0}" destId="{420BA717-63F2-4ED1-9193-BDF0AD7BC7EB}" srcOrd="4" destOrd="0" parTransId="{A8FC0520-4E1C-47C9-9459-5A566E2A3269}" sibTransId="{93B10FAD-F9FB-447F-AB26-67CC3C3A8B52}"/>
    <dgm:cxn modelId="{FF0768D5-736B-4303-BD6A-9E5CCF52E764}" type="presOf" srcId="{C021BE46-16AF-4372-B2A0-67875E2C82CF}" destId="{DA660ED5-C4B7-4208-928A-B8DD66837486}" srcOrd="1" destOrd="0" presId="urn:microsoft.com/office/officeart/2005/8/layout/radial5"/>
    <dgm:cxn modelId="{32EE6B59-151B-4DFF-91A5-B8BBF9E5CFAB}" type="presOf" srcId="{BC4B6763-2F33-4CCB-B9CC-377BBD0F0800}" destId="{A0B7EB92-DF16-476D-BB87-6C0D26E26F61}" srcOrd="0" destOrd="0" presId="urn:microsoft.com/office/officeart/2005/8/layout/radial5"/>
    <dgm:cxn modelId="{091EB92C-55BC-43B4-903B-CA4A30485601}" type="presOf" srcId="{66E51CD7-05D6-4658-BDAA-92C6F3E19708}" destId="{C47D9E4B-AD47-4E79-B529-9B264E8F4F6B}" srcOrd="1" destOrd="0" presId="urn:microsoft.com/office/officeart/2005/8/layout/radial5"/>
    <dgm:cxn modelId="{41818503-99A8-476A-96AC-0287D543A5D6}" type="presOf" srcId="{A8FC0520-4E1C-47C9-9459-5A566E2A3269}" destId="{E7EAB10C-E176-4610-B2C6-BE8F83AD0F9B}" srcOrd="0" destOrd="0" presId="urn:microsoft.com/office/officeart/2005/8/layout/radial5"/>
    <dgm:cxn modelId="{A5BC18A6-1C74-45AC-A35E-DB57538BF8E8}" srcId="{6F647F05-65E5-443B-9310-4AF895EEC1B0}" destId="{D63A74EC-A1EC-4823-AB28-835C2DE63D58}" srcOrd="0" destOrd="0" parTransId="{8D513BD1-7137-4BB2-A1F4-1B02EFB0F34F}" sibTransId="{791BBDCE-20BF-42D5-A05C-65C02968CEA7}"/>
    <dgm:cxn modelId="{ADC9DA9E-F2B6-4896-9683-798475FBAEB4}" type="presOf" srcId="{9DEE7B50-C1CB-48D2-999B-DF1098A88396}" destId="{2F5553CB-2478-4421-B002-5FA728364A78}" srcOrd="0" destOrd="0" presId="urn:microsoft.com/office/officeart/2005/8/layout/radial5"/>
    <dgm:cxn modelId="{89CDE29E-2BC4-4916-BB9C-B01E0BA2FF9D}" type="presOf" srcId="{A8FC0520-4E1C-47C9-9459-5A566E2A3269}" destId="{47F0322C-5978-482D-A409-1280E22C6D82}" srcOrd="1" destOrd="0" presId="urn:microsoft.com/office/officeart/2005/8/layout/radial5"/>
    <dgm:cxn modelId="{06644786-9A3F-48CE-BA93-68B8D6261C53}" type="presOf" srcId="{77DF95E1-3397-43CE-99EF-E82D1E9B2066}" destId="{7A035AEB-3A20-4DC3-9A60-032AB2743B03}" srcOrd="0" destOrd="0" presId="urn:microsoft.com/office/officeart/2005/8/layout/radial5"/>
    <dgm:cxn modelId="{ABB8D3AC-32ED-44B8-98D1-601987ACC1D1}" srcId="{6F647F05-65E5-443B-9310-4AF895EEC1B0}" destId="{9F96D360-CB55-48DB-9778-BF90DCE1129E}" srcOrd="7" destOrd="0" parTransId="{BC4B6763-2F33-4CCB-B9CC-377BBD0F0800}" sibTransId="{286A4893-ECEC-4EFE-BAC3-3F1C84511E21}"/>
    <dgm:cxn modelId="{1A976768-17E0-4135-90C3-A0A1FBEE2DE4}" type="presOf" srcId="{66E51CD7-05D6-4658-BDAA-92C6F3E19708}" destId="{553B84E4-4A31-43DB-B3BF-8E8EF2B79F2D}" srcOrd="0" destOrd="0" presId="urn:microsoft.com/office/officeart/2005/8/layout/radial5"/>
    <dgm:cxn modelId="{54059384-7D56-4783-9E6B-CB7051B26B45}" srcId="{6F647F05-65E5-443B-9310-4AF895EEC1B0}" destId="{62E153EB-408C-4CB3-B6CA-2A439518E14B}" srcOrd="9" destOrd="0" parTransId="{77DF95E1-3397-43CE-99EF-E82D1E9B2066}" sibTransId="{69F9F7AF-4DAB-4B6C-A26F-22C945FB8A80}"/>
    <dgm:cxn modelId="{580A3158-E80C-4C86-8105-5AE393BA664B}" srcId="{6F647F05-65E5-443B-9310-4AF895EEC1B0}" destId="{B0A1EC5B-815C-4425-973C-68029EF41D7F}" srcOrd="1" destOrd="0" parTransId="{DC5D5739-3654-4815-83B1-177EAF0BDD25}" sibTransId="{AA1BE4F7-E012-4997-ADED-902B244BA27E}"/>
    <dgm:cxn modelId="{B17AD0AC-43E3-45E1-9E48-EC8B1CB5BD5D}" type="presOf" srcId="{08170AFC-8E89-4179-A96D-636AFFD8C3F3}" destId="{DF27FC25-052B-426A-9E06-117E992234F6}" srcOrd="0" destOrd="0" presId="urn:microsoft.com/office/officeart/2005/8/layout/radial5"/>
    <dgm:cxn modelId="{6F196EAE-17CF-4414-9FA3-1C9E9DAFB1F0}" type="presOf" srcId="{D63A74EC-A1EC-4823-AB28-835C2DE63D58}" destId="{E2EC1D87-F728-458A-8AB1-7A3D78F9D25E}" srcOrd="0" destOrd="0" presId="urn:microsoft.com/office/officeart/2005/8/layout/radial5"/>
    <dgm:cxn modelId="{ABED2E02-15A5-4C16-B1D1-602D9ACBE16D}" type="presOf" srcId="{4B1A8440-411B-4A5D-AFC7-3583C59ADD0E}" destId="{73BC26A8-8D0F-45E6-9E3B-37EADD227262}" srcOrd="0" destOrd="0" presId="urn:microsoft.com/office/officeart/2005/8/layout/radial5"/>
    <dgm:cxn modelId="{07B537B3-157E-4163-BE0B-90C491EC5951}" type="presOf" srcId="{DC5D5739-3654-4815-83B1-177EAF0BDD25}" destId="{3AB02449-4EBC-4302-B256-364ED94D6C2F}" srcOrd="0" destOrd="0" presId="urn:microsoft.com/office/officeart/2005/8/layout/radial5"/>
    <dgm:cxn modelId="{0E4B93AF-11EF-4A03-9B49-1609FBF16A43}" type="presOf" srcId="{32A91E05-862A-476E-8C90-5D9C83A7BD2B}" destId="{B2C5D6C6-7F34-4066-A2C1-3A1FA7BA6F70}" srcOrd="1" destOrd="0" presId="urn:microsoft.com/office/officeart/2005/8/layout/radial5"/>
    <dgm:cxn modelId="{8F149D82-5BC9-4056-BD5B-386F018DE736}" type="presOf" srcId="{637E412C-91EE-486E-8354-15F2384BE3EA}" destId="{D8B200F5-4D07-49B2-A587-C2FE6CEC49F8}" srcOrd="0" destOrd="0" presId="urn:microsoft.com/office/officeart/2005/8/layout/radial5"/>
    <dgm:cxn modelId="{67C9C16B-C80C-4673-891A-0E15E285D84B}" type="presOf" srcId="{6598F354-400C-439C-BDD5-729D663E252E}" destId="{FA950D33-9BD9-4D37-A533-789F5554AFB5}" srcOrd="0" destOrd="0" presId="urn:microsoft.com/office/officeart/2005/8/layout/radial5"/>
    <dgm:cxn modelId="{DA3D17C2-8A65-4160-9B01-A012F2CC24FE}" type="presOf" srcId="{082CE592-953F-441B-B0C2-F864433A8493}" destId="{A0E222DD-64BD-4A89-BBB9-2B80D8318D4A}" srcOrd="0" destOrd="0" presId="urn:microsoft.com/office/officeart/2005/8/layout/radial5"/>
    <dgm:cxn modelId="{4DBF7B55-349F-4B42-90EA-AFBAC2EEB052}" type="presOf" srcId="{D78F1D4C-A2EF-4C56-940B-FB3F18A7298D}" destId="{EDA34655-9131-4731-957F-5382F53A0660}" srcOrd="0" destOrd="0" presId="urn:microsoft.com/office/officeart/2005/8/layout/radial5"/>
    <dgm:cxn modelId="{9BCB608A-0A5E-4ADA-86A9-283215221B88}" type="presOf" srcId="{DC5D5739-3654-4815-83B1-177EAF0BDD25}" destId="{FE506610-9E90-41A7-A422-EB70C350B050}" srcOrd="1" destOrd="0" presId="urn:microsoft.com/office/officeart/2005/8/layout/radial5"/>
    <dgm:cxn modelId="{86B075AB-06CB-4837-8A66-F837EFDCED30}" type="presOf" srcId="{9F96D360-CB55-48DB-9778-BF90DCE1129E}" destId="{69EA0517-EDCB-4CEB-899F-D56DCF7B4404}" srcOrd="0" destOrd="0" presId="urn:microsoft.com/office/officeart/2005/8/layout/radial5"/>
    <dgm:cxn modelId="{4C4E36CB-4790-4586-8B5E-24DE45FF7A3C}" type="presOf" srcId="{082CE592-953F-441B-B0C2-F864433A8493}" destId="{839DF450-14DD-4280-9AEE-DA73938E9B9D}" srcOrd="1" destOrd="0" presId="urn:microsoft.com/office/officeart/2005/8/layout/radial5"/>
    <dgm:cxn modelId="{E7239DBA-8E0C-43F4-B5F3-3E3AFB946141}" type="presOf" srcId="{AA0A2BD5-A368-4F17-8E9D-23F1FC377812}" destId="{EB1C3899-7B42-47CD-912B-DD035472498D}" srcOrd="0" destOrd="0" presId="urn:microsoft.com/office/officeart/2005/8/layout/radial5"/>
    <dgm:cxn modelId="{AA42EE02-6032-42A8-9987-55036734DA83}" type="presOf" srcId="{6F647F05-65E5-443B-9310-4AF895EEC1B0}" destId="{ED72E44C-8498-48F8-9652-E5DD6AC5818D}" srcOrd="0" destOrd="0" presId="urn:microsoft.com/office/officeart/2005/8/layout/radial5"/>
    <dgm:cxn modelId="{71320FC6-68C8-4145-AACE-CB7B90450F25}" type="presOf" srcId="{C021BE46-16AF-4372-B2A0-67875E2C82CF}" destId="{06F93DE9-E67A-4CE1-BC6B-5C458B1137B0}" srcOrd="0" destOrd="0" presId="urn:microsoft.com/office/officeart/2005/8/layout/radial5"/>
    <dgm:cxn modelId="{92C789A7-50FC-487C-835A-422FCFB1CF44}" type="presOf" srcId="{62E153EB-408C-4CB3-B6CA-2A439518E14B}" destId="{83F11675-07D9-406F-853D-13FD28BBB805}" srcOrd="0" destOrd="0" presId="urn:microsoft.com/office/officeart/2005/8/layout/radial5"/>
    <dgm:cxn modelId="{E27D181F-A955-4A58-9BBB-A64A6703201C}" type="presOf" srcId="{4E037BB9-0FBE-485B-9D96-CA97E236F16F}" destId="{EB1C3899-7B42-47CD-912B-DD035472498D}" srcOrd="0" destOrd="1" presId="urn:microsoft.com/office/officeart/2005/8/layout/radial5"/>
    <dgm:cxn modelId="{71FA8F34-8092-4517-887C-26050E9F2A90}" srcId="{6B4A9C71-5243-4375-98C7-BA189146832B}" destId="{5BF636BB-5DDB-443B-BF03-7A764813EFC9}" srcOrd="3" destOrd="0" parTransId="{ECBC13CB-0E4B-4202-AAA0-8D11A0067FDC}" sibTransId="{E28794F7-086C-4C94-AB2B-831CC1639D1F}"/>
    <dgm:cxn modelId="{A7B02A78-EB42-463F-8CCA-740665AB810D}" type="presParOf" srcId="{8B82EA68-B59A-424E-9756-C221A13DB47F}" destId="{ED72E44C-8498-48F8-9652-E5DD6AC5818D}" srcOrd="0" destOrd="0" presId="urn:microsoft.com/office/officeart/2005/8/layout/radial5"/>
    <dgm:cxn modelId="{FDAD871A-62C1-4ACB-A9F5-E00A6097AAA7}" type="presParOf" srcId="{8B82EA68-B59A-424E-9756-C221A13DB47F}" destId="{4731EA70-1FA8-49F5-A6BF-4AE9CB97C303}" srcOrd="1" destOrd="0" presId="urn:microsoft.com/office/officeart/2005/8/layout/radial5"/>
    <dgm:cxn modelId="{1C413B24-9EBF-433B-89E6-0F7F9916767B}" type="presParOf" srcId="{4731EA70-1FA8-49F5-A6BF-4AE9CB97C303}" destId="{8D15C70B-27DC-4BC4-8B54-1A6B8CC1DBC1}" srcOrd="0" destOrd="0" presId="urn:microsoft.com/office/officeart/2005/8/layout/radial5"/>
    <dgm:cxn modelId="{2DA8793B-D65F-4C2F-8DF8-E76123ACCA2F}" type="presParOf" srcId="{8B82EA68-B59A-424E-9756-C221A13DB47F}" destId="{E2EC1D87-F728-458A-8AB1-7A3D78F9D25E}" srcOrd="2" destOrd="0" presId="urn:microsoft.com/office/officeart/2005/8/layout/radial5"/>
    <dgm:cxn modelId="{DD56AADB-EA41-4FC8-BCBF-2B902B13E6B5}" type="presParOf" srcId="{8B82EA68-B59A-424E-9756-C221A13DB47F}" destId="{3AB02449-4EBC-4302-B256-364ED94D6C2F}" srcOrd="3" destOrd="0" presId="urn:microsoft.com/office/officeart/2005/8/layout/radial5"/>
    <dgm:cxn modelId="{B0DD324F-5131-45A4-8E74-517D72293AF9}" type="presParOf" srcId="{3AB02449-4EBC-4302-B256-364ED94D6C2F}" destId="{FE506610-9E90-41A7-A422-EB70C350B050}" srcOrd="0" destOrd="0" presId="urn:microsoft.com/office/officeart/2005/8/layout/radial5"/>
    <dgm:cxn modelId="{7C24DD8F-6B75-4AF8-87A8-2025EBB5E0B2}" type="presParOf" srcId="{8B82EA68-B59A-424E-9756-C221A13DB47F}" destId="{790C8D0D-7FCC-415C-91A5-F97C81F47FA6}" srcOrd="4" destOrd="0" presId="urn:microsoft.com/office/officeart/2005/8/layout/radial5"/>
    <dgm:cxn modelId="{4857C1DB-3B6C-4EBE-B2DD-290D1C2FA5A4}" type="presParOf" srcId="{8B82EA68-B59A-424E-9756-C221A13DB47F}" destId="{A0E222DD-64BD-4A89-BBB9-2B80D8318D4A}" srcOrd="5" destOrd="0" presId="urn:microsoft.com/office/officeart/2005/8/layout/radial5"/>
    <dgm:cxn modelId="{7A558448-173A-419C-BFE0-616C6382638D}" type="presParOf" srcId="{A0E222DD-64BD-4A89-BBB9-2B80D8318D4A}" destId="{839DF450-14DD-4280-9AEE-DA73938E9B9D}" srcOrd="0" destOrd="0" presId="urn:microsoft.com/office/officeart/2005/8/layout/radial5"/>
    <dgm:cxn modelId="{D607D196-B98F-4BEF-8BBD-FA902A82D2D8}" type="presParOf" srcId="{8B82EA68-B59A-424E-9756-C221A13DB47F}" destId="{73BC26A8-8D0F-45E6-9E3B-37EADD227262}" srcOrd="6" destOrd="0" presId="urn:microsoft.com/office/officeart/2005/8/layout/radial5"/>
    <dgm:cxn modelId="{8DF4460F-72A4-43AB-8AC1-D02EA9EA2532}" type="presParOf" srcId="{8B82EA68-B59A-424E-9756-C221A13DB47F}" destId="{06F93DE9-E67A-4CE1-BC6B-5C458B1137B0}" srcOrd="7" destOrd="0" presId="urn:microsoft.com/office/officeart/2005/8/layout/radial5"/>
    <dgm:cxn modelId="{3C464C5C-8192-4C68-8916-F106B56D4F26}" type="presParOf" srcId="{06F93DE9-E67A-4CE1-BC6B-5C458B1137B0}" destId="{DA660ED5-C4B7-4208-928A-B8DD66837486}" srcOrd="0" destOrd="0" presId="urn:microsoft.com/office/officeart/2005/8/layout/radial5"/>
    <dgm:cxn modelId="{67FD98A4-42FC-47F5-84B4-3D44F640148C}" type="presParOf" srcId="{8B82EA68-B59A-424E-9756-C221A13DB47F}" destId="{D8B200F5-4D07-49B2-A587-C2FE6CEC49F8}" srcOrd="8" destOrd="0" presId="urn:microsoft.com/office/officeart/2005/8/layout/radial5"/>
    <dgm:cxn modelId="{C549B83A-1BE4-420B-B07A-F292A10852CA}" type="presParOf" srcId="{8B82EA68-B59A-424E-9756-C221A13DB47F}" destId="{E7EAB10C-E176-4610-B2C6-BE8F83AD0F9B}" srcOrd="9" destOrd="0" presId="urn:microsoft.com/office/officeart/2005/8/layout/radial5"/>
    <dgm:cxn modelId="{DDE01CD4-2FD8-410B-9F22-83F5C4CBEAA1}" type="presParOf" srcId="{E7EAB10C-E176-4610-B2C6-BE8F83AD0F9B}" destId="{47F0322C-5978-482D-A409-1280E22C6D82}" srcOrd="0" destOrd="0" presId="urn:microsoft.com/office/officeart/2005/8/layout/radial5"/>
    <dgm:cxn modelId="{81FCAC48-B41E-439E-A9A7-E6F80AC85B1A}" type="presParOf" srcId="{8B82EA68-B59A-424E-9756-C221A13DB47F}" destId="{FFE63D16-C443-42C8-BB30-4CA61876A647}" srcOrd="10" destOrd="0" presId="urn:microsoft.com/office/officeart/2005/8/layout/radial5"/>
    <dgm:cxn modelId="{B95E3FEC-FE78-4CE0-B536-77BAF938786B}" type="presParOf" srcId="{8B82EA68-B59A-424E-9756-C221A13DB47F}" destId="{FA950D33-9BD9-4D37-A533-789F5554AFB5}" srcOrd="11" destOrd="0" presId="urn:microsoft.com/office/officeart/2005/8/layout/radial5"/>
    <dgm:cxn modelId="{BD71C661-3071-4725-8404-DD664F908192}" type="presParOf" srcId="{FA950D33-9BD9-4D37-A533-789F5554AFB5}" destId="{F326903B-AF5C-41D9-A950-9DE60C069BDF}" srcOrd="0" destOrd="0" presId="urn:microsoft.com/office/officeart/2005/8/layout/radial5"/>
    <dgm:cxn modelId="{FF3BD99B-1342-434C-91B5-D2B9F42A9B87}" type="presParOf" srcId="{8B82EA68-B59A-424E-9756-C221A13DB47F}" destId="{EB1C3899-7B42-47CD-912B-DD035472498D}" srcOrd="12" destOrd="0" presId="urn:microsoft.com/office/officeart/2005/8/layout/radial5"/>
    <dgm:cxn modelId="{1BE6F9C2-25FB-4DC0-ADE5-699808454ADB}" type="presParOf" srcId="{8B82EA68-B59A-424E-9756-C221A13DB47F}" destId="{2F5553CB-2478-4421-B002-5FA728364A78}" srcOrd="13" destOrd="0" presId="urn:microsoft.com/office/officeart/2005/8/layout/radial5"/>
    <dgm:cxn modelId="{87F3EB5F-ACDB-4E79-AE07-6043C3A48D7B}" type="presParOf" srcId="{2F5553CB-2478-4421-B002-5FA728364A78}" destId="{881BA4B6-6173-4BE7-ACB0-127409627ABA}" srcOrd="0" destOrd="0" presId="urn:microsoft.com/office/officeart/2005/8/layout/radial5"/>
    <dgm:cxn modelId="{F75FF2BE-9767-4C85-BF0E-6EDF57E9461D}" type="presParOf" srcId="{8B82EA68-B59A-424E-9756-C221A13DB47F}" destId="{FED909B6-8F19-4D98-AAC2-EBEEF4830C2B}" srcOrd="14" destOrd="0" presId="urn:microsoft.com/office/officeart/2005/8/layout/radial5"/>
    <dgm:cxn modelId="{12834C2C-3312-41FA-9435-0E7734282BAE}" type="presParOf" srcId="{8B82EA68-B59A-424E-9756-C221A13DB47F}" destId="{A0B7EB92-DF16-476D-BB87-6C0D26E26F61}" srcOrd="15" destOrd="0" presId="urn:microsoft.com/office/officeart/2005/8/layout/radial5"/>
    <dgm:cxn modelId="{007D5F66-F003-47A0-B1D6-49ADF329FA7E}" type="presParOf" srcId="{A0B7EB92-DF16-476D-BB87-6C0D26E26F61}" destId="{E3A5A4EE-729B-477E-AEA8-7FC61FA6B941}" srcOrd="0" destOrd="0" presId="urn:microsoft.com/office/officeart/2005/8/layout/radial5"/>
    <dgm:cxn modelId="{E4CE2A71-F4CE-4D59-AD3F-CB46DAA0A4A4}" type="presParOf" srcId="{8B82EA68-B59A-424E-9756-C221A13DB47F}" destId="{69EA0517-EDCB-4CEB-899F-D56DCF7B4404}" srcOrd="16" destOrd="0" presId="urn:microsoft.com/office/officeart/2005/8/layout/radial5"/>
    <dgm:cxn modelId="{31EB3F53-F6C4-4FDC-9237-874139BD69D9}" type="presParOf" srcId="{8B82EA68-B59A-424E-9756-C221A13DB47F}" destId="{F6C78620-3ECE-4B34-9A73-1D7C770EA3FB}" srcOrd="17" destOrd="0" presId="urn:microsoft.com/office/officeart/2005/8/layout/radial5"/>
    <dgm:cxn modelId="{A32D066A-A0C8-489C-BCD9-EB551ADB8F90}" type="presParOf" srcId="{F6C78620-3ECE-4B34-9A73-1D7C770EA3FB}" destId="{B2C5D6C6-7F34-4066-A2C1-3A1FA7BA6F70}" srcOrd="0" destOrd="0" presId="urn:microsoft.com/office/officeart/2005/8/layout/radial5"/>
    <dgm:cxn modelId="{F576F758-3BFF-4589-9824-9F7D9118CF66}" type="presParOf" srcId="{8B82EA68-B59A-424E-9756-C221A13DB47F}" destId="{1E3E2163-F1EA-4E3B-9876-7601B98655DD}" srcOrd="18" destOrd="0" presId="urn:microsoft.com/office/officeart/2005/8/layout/radial5"/>
    <dgm:cxn modelId="{1A9DDF7F-2E64-4216-8839-9222CD497DCE}" type="presParOf" srcId="{8B82EA68-B59A-424E-9756-C221A13DB47F}" destId="{7A035AEB-3A20-4DC3-9A60-032AB2743B03}" srcOrd="19" destOrd="0" presId="urn:microsoft.com/office/officeart/2005/8/layout/radial5"/>
    <dgm:cxn modelId="{66F8070A-F9D9-443F-870B-5B098E6EC9E4}" type="presParOf" srcId="{7A035AEB-3A20-4DC3-9A60-032AB2743B03}" destId="{4273F29E-B93C-44D6-A671-FCDC77ED9BA3}" srcOrd="0" destOrd="0" presId="urn:microsoft.com/office/officeart/2005/8/layout/radial5"/>
    <dgm:cxn modelId="{64C4F4AA-FD95-422F-887F-604CD9D31E2B}" type="presParOf" srcId="{8B82EA68-B59A-424E-9756-C221A13DB47F}" destId="{83F11675-07D9-406F-853D-13FD28BBB805}" srcOrd="20" destOrd="0" presId="urn:microsoft.com/office/officeart/2005/8/layout/radial5"/>
    <dgm:cxn modelId="{0A4E87B6-76B5-4C5A-BBB4-F6FA30D64A01}" type="presParOf" srcId="{8B82EA68-B59A-424E-9756-C221A13DB47F}" destId="{DF27FC25-052B-426A-9E06-117E992234F6}" srcOrd="21" destOrd="0" presId="urn:microsoft.com/office/officeart/2005/8/layout/radial5"/>
    <dgm:cxn modelId="{00C33842-B415-49A7-ABC1-2BF77FD76316}" type="presParOf" srcId="{DF27FC25-052B-426A-9E06-117E992234F6}" destId="{53D78D63-5F88-4163-9535-46A64127BD3A}" srcOrd="0" destOrd="0" presId="urn:microsoft.com/office/officeart/2005/8/layout/radial5"/>
    <dgm:cxn modelId="{FDB96C34-FB08-4F42-9C7B-BD841FD20D76}" type="presParOf" srcId="{8B82EA68-B59A-424E-9756-C221A13DB47F}" destId="{EDA34655-9131-4731-957F-5382F53A0660}" srcOrd="22" destOrd="0" presId="urn:microsoft.com/office/officeart/2005/8/layout/radial5"/>
    <dgm:cxn modelId="{4CF2227E-F32F-4740-B7CF-D28DFE050C3B}" type="presParOf" srcId="{8B82EA68-B59A-424E-9756-C221A13DB47F}" destId="{553B84E4-4A31-43DB-B3BF-8E8EF2B79F2D}" srcOrd="23" destOrd="0" presId="urn:microsoft.com/office/officeart/2005/8/layout/radial5"/>
    <dgm:cxn modelId="{2E60CD7C-3CBB-49DB-B9FD-5C7D98DA5D16}" type="presParOf" srcId="{553B84E4-4A31-43DB-B3BF-8E8EF2B79F2D}" destId="{C47D9E4B-AD47-4E79-B529-9B264E8F4F6B}" srcOrd="0" destOrd="0" presId="urn:microsoft.com/office/officeart/2005/8/layout/radial5"/>
    <dgm:cxn modelId="{97154806-9031-4BC5-8D8E-F7F0B6089D84}" type="presParOf" srcId="{8B82EA68-B59A-424E-9756-C221A13DB47F}" destId="{E0AC84DD-2093-416F-85DE-E547FE520660}" srcOrd="24" destOrd="0" presId="urn:microsoft.com/office/officeart/2005/8/layout/radial5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4FA7F2-F8C6-4519-8F44-24F650523F8A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F8A6D57A-90FC-4730-84EB-FA274A2EAE74}">
      <dgm:prSet custT="1"/>
      <dgm:spPr/>
      <dgm:t>
        <a:bodyPr/>
        <a:lstStyle/>
        <a:p>
          <a:pPr algn="ctr" rtl="0"/>
          <a:endParaRPr lang="ru-RU" sz="1800" b="1" smtClean="0">
            <a:latin typeface="Times New Roman" pitchFamily="18" charset="0"/>
            <a:cs typeface="Times New Roman" pitchFamily="18" charset="0"/>
          </a:endParaRPr>
        </a:p>
        <a:p>
          <a:pPr algn="ctr" rtl="0"/>
          <a:r>
            <a:rPr lang="ru-RU" sz="1800" b="1" smtClean="0">
              <a:latin typeface="Times New Roman" pitchFamily="18" charset="0"/>
              <a:cs typeface="Times New Roman" pitchFamily="18" charset="0"/>
            </a:rPr>
            <a:t>Содержание и ремонт автомобильных дорог</a:t>
          </a:r>
        </a:p>
        <a:p>
          <a:pPr algn="l" rtl="0"/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1D025FA8-4033-4745-B0CA-2C2719D7D4D0}" type="parTrans" cxnId="{1231E7DB-9473-4C2F-A9D1-0B2BF377244B}">
      <dgm:prSet/>
      <dgm:spPr/>
      <dgm:t>
        <a:bodyPr/>
        <a:lstStyle/>
        <a:p>
          <a:endParaRPr lang="ru-RU"/>
        </a:p>
      </dgm:t>
    </dgm:pt>
    <dgm:pt modelId="{FDF9BE73-BC67-403F-BE55-E5E1BBABF45E}" type="sibTrans" cxnId="{1231E7DB-9473-4C2F-A9D1-0B2BF377244B}">
      <dgm:prSet/>
      <dgm:spPr/>
      <dgm:t>
        <a:bodyPr/>
        <a:lstStyle/>
        <a:p>
          <a:endParaRPr lang="ru-RU"/>
        </a:p>
      </dgm:t>
    </dgm:pt>
    <dgm:pt modelId="{ADB83085-1B7E-4931-9879-09AA5528ED02}" type="pres">
      <dgm:prSet presAssocID="{EA4FA7F2-F8C6-4519-8F44-24F650523F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D7A24E-F8C4-4162-AED9-1292484C95B4}" type="pres">
      <dgm:prSet presAssocID="{F8A6D57A-90FC-4730-84EB-FA274A2EAE74}" presName="parentText" presStyleLbl="node1" presStyleIdx="0" presStyleCnt="1" custScaleY="366759" custLinFactX="35259" custLinFactNeighborX="100000" custLinFactNeighborY="-5194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475990-C2F4-477F-A2F2-E061F1742627}" type="presOf" srcId="{EA4FA7F2-F8C6-4519-8F44-24F650523F8A}" destId="{ADB83085-1B7E-4931-9879-09AA5528ED02}" srcOrd="0" destOrd="0" presId="urn:microsoft.com/office/officeart/2005/8/layout/vList2"/>
    <dgm:cxn modelId="{8F666DC9-84A2-45DE-B6FF-239F1D7670B0}" type="presOf" srcId="{F8A6D57A-90FC-4730-84EB-FA274A2EAE74}" destId="{CFD7A24E-F8C4-4162-AED9-1292484C95B4}" srcOrd="0" destOrd="0" presId="urn:microsoft.com/office/officeart/2005/8/layout/vList2"/>
    <dgm:cxn modelId="{1231E7DB-9473-4C2F-A9D1-0B2BF377244B}" srcId="{EA4FA7F2-F8C6-4519-8F44-24F650523F8A}" destId="{F8A6D57A-90FC-4730-84EB-FA274A2EAE74}" srcOrd="0" destOrd="0" parTransId="{1D025FA8-4033-4745-B0CA-2C2719D7D4D0}" sibTransId="{FDF9BE73-BC67-403F-BE55-E5E1BBABF45E}"/>
    <dgm:cxn modelId="{893C67AB-4CD7-4465-A7A6-826B5F453598}" type="presParOf" srcId="{ADB83085-1B7E-4931-9879-09AA5528ED02}" destId="{CFD7A24E-F8C4-4162-AED9-1292484C95B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9B93FC-A115-4836-A02B-6E3717CB6F4B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F4D4E6D-5534-4F0F-AE97-9F595C7CCDFD}">
      <dgm:prSet custT="1"/>
      <dgm:spPr/>
      <dgm:t>
        <a:bodyPr/>
        <a:lstStyle/>
        <a:p>
          <a:pPr algn="ctr" rtl="0"/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Дотации на выравнивание бюджетной обеспеченности поселений Княгининского муниципального района 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dgm:t>
    </dgm:pt>
    <dgm:pt modelId="{1389EDC5-60EF-4EC1-8DB3-AEC6C84D48F4}" type="parTrans" cxnId="{D2F4893D-B4AB-4020-A8AA-040968F4A7BB}">
      <dgm:prSet/>
      <dgm:spPr/>
      <dgm:t>
        <a:bodyPr/>
        <a:lstStyle/>
        <a:p>
          <a:endParaRPr lang="ru-RU" sz="1300"/>
        </a:p>
      </dgm:t>
    </dgm:pt>
    <dgm:pt modelId="{14257C35-F78C-47BF-BA66-2671184DF835}" type="sibTrans" cxnId="{D2F4893D-B4AB-4020-A8AA-040968F4A7BB}">
      <dgm:prSet/>
      <dgm:spPr/>
      <dgm:t>
        <a:bodyPr/>
        <a:lstStyle/>
        <a:p>
          <a:endParaRPr lang="ru-RU" sz="1300"/>
        </a:p>
      </dgm:t>
    </dgm:pt>
    <dgm:pt modelId="{A8C40659-6CFA-4CB0-BC42-7075CFC5B57E}" type="pres">
      <dgm:prSet presAssocID="{E79B93FC-A115-4836-A02B-6E3717CB6F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56BF6F-B1E6-4BFB-BF8C-5649C1AC0E61}" type="pres">
      <dgm:prSet presAssocID="{1F4D4E6D-5534-4F0F-AE97-9F595C7CCDFD}" presName="parentText" presStyleLbl="node1" presStyleIdx="0" presStyleCnt="1" custScaleY="600456" custLinFactY="500000" custLinFactNeighborX="-61538" custLinFactNeighborY="5873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D83DC8-AC25-4678-9F41-47373A7AF829}" type="presOf" srcId="{1F4D4E6D-5534-4F0F-AE97-9F595C7CCDFD}" destId="{3156BF6F-B1E6-4BFB-BF8C-5649C1AC0E61}" srcOrd="0" destOrd="0" presId="urn:microsoft.com/office/officeart/2005/8/layout/vList2"/>
    <dgm:cxn modelId="{65719C03-ACFB-411D-819D-92C316B21B71}" type="presOf" srcId="{E79B93FC-A115-4836-A02B-6E3717CB6F4B}" destId="{A8C40659-6CFA-4CB0-BC42-7075CFC5B57E}" srcOrd="0" destOrd="0" presId="urn:microsoft.com/office/officeart/2005/8/layout/vList2"/>
    <dgm:cxn modelId="{D2F4893D-B4AB-4020-A8AA-040968F4A7BB}" srcId="{E79B93FC-A115-4836-A02B-6E3717CB6F4B}" destId="{1F4D4E6D-5534-4F0F-AE97-9F595C7CCDFD}" srcOrd="0" destOrd="0" parTransId="{1389EDC5-60EF-4EC1-8DB3-AEC6C84D48F4}" sibTransId="{14257C35-F78C-47BF-BA66-2671184DF835}"/>
    <dgm:cxn modelId="{1C320499-7C48-4F81-BAEA-A2CC6C7952F0}" type="presParOf" srcId="{A8C40659-6CFA-4CB0-BC42-7075CFC5B57E}" destId="{3156BF6F-B1E6-4BFB-BF8C-5649C1AC0E6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79B93FC-A115-4836-A02B-6E3717CB6F4B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F4D4E6D-5534-4F0F-AE97-9F595C7CCDFD}">
      <dgm:prSet custT="1"/>
      <dgm:spPr/>
      <dgm:t>
        <a:bodyPr/>
        <a:lstStyle/>
        <a:p>
          <a:pPr algn="ctr" rtl="0"/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Иные межбюджетные трансферты на поддержку мер по обеспечению сбалансированности бюджетов поселений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dgm:t>
    </dgm:pt>
    <dgm:pt modelId="{1389EDC5-60EF-4EC1-8DB3-AEC6C84D48F4}" type="parTrans" cxnId="{D2F4893D-B4AB-4020-A8AA-040968F4A7BB}">
      <dgm:prSet/>
      <dgm:spPr/>
      <dgm:t>
        <a:bodyPr/>
        <a:lstStyle/>
        <a:p>
          <a:endParaRPr lang="ru-RU" sz="1300"/>
        </a:p>
      </dgm:t>
    </dgm:pt>
    <dgm:pt modelId="{14257C35-F78C-47BF-BA66-2671184DF835}" type="sibTrans" cxnId="{D2F4893D-B4AB-4020-A8AA-040968F4A7BB}">
      <dgm:prSet/>
      <dgm:spPr/>
      <dgm:t>
        <a:bodyPr/>
        <a:lstStyle/>
        <a:p>
          <a:endParaRPr lang="ru-RU" sz="1300"/>
        </a:p>
      </dgm:t>
    </dgm:pt>
    <dgm:pt modelId="{A8C40659-6CFA-4CB0-BC42-7075CFC5B57E}" type="pres">
      <dgm:prSet presAssocID="{E79B93FC-A115-4836-A02B-6E3717CB6F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56BF6F-B1E6-4BFB-BF8C-5649C1AC0E61}" type="pres">
      <dgm:prSet presAssocID="{1F4D4E6D-5534-4F0F-AE97-9F595C7CCDFD}" presName="parentText" presStyleLbl="node1" presStyleIdx="0" presStyleCnt="1" custAng="0" custFlipVert="0" custScaleY="447203" custLinFactX="-62963" custLinFactY="404232" custLinFactNeighborX="-100000" custLinFactNeighborY="5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A4B025-EADF-47FA-B2B8-5361F0CB7FCE}" type="presOf" srcId="{1F4D4E6D-5534-4F0F-AE97-9F595C7CCDFD}" destId="{3156BF6F-B1E6-4BFB-BF8C-5649C1AC0E61}" srcOrd="0" destOrd="0" presId="urn:microsoft.com/office/officeart/2005/8/layout/vList2"/>
    <dgm:cxn modelId="{119DD7D4-AE6A-444B-B4D2-4F8C8A414C51}" type="presOf" srcId="{E79B93FC-A115-4836-A02B-6E3717CB6F4B}" destId="{A8C40659-6CFA-4CB0-BC42-7075CFC5B57E}" srcOrd="0" destOrd="0" presId="urn:microsoft.com/office/officeart/2005/8/layout/vList2"/>
    <dgm:cxn modelId="{D2F4893D-B4AB-4020-A8AA-040968F4A7BB}" srcId="{E79B93FC-A115-4836-A02B-6E3717CB6F4B}" destId="{1F4D4E6D-5534-4F0F-AE97-9F595C7CCDFD}" srcOrd="0" destOrd="0" parTransId="{1389EDC5-60EF-4EC1-8DB3-AEC6C84D48F4}" sibTransId="{14257C35-F78C-47BF-BA66-2671184DF835}"/>
    <dgm:cxn modelId="{30AC2013-BCA0-4B0A-86D5-CD5F2042B3A3}" type="presParOf" srcId="{A8C40659-6CFA-4CB0-BC42-7075CFC5B57E}" destId="{3156BF6F-B1E6-4BFB-BF8C-5649C1AC0E6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2E44C-8498-48F8-9652-E5DD6AC5818D}">
      <dsp:nvSpPr>
        <dsp:cNvPr id="0" name=""/>
        <dsp:cNvSpPr/>
      </dsp:nvSpPr>
      <dsp:spPr>
        <a:xfrm>
          <a:off x="2948708" y="1175684"/>
          <a:ext cx="2754882" cy="233492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latin typeface="Times New Roman" pitchFamily="18" charset="0"/>
              <a:cs typeface="Times New Roman" pitchFamily="18" charset="0"/>
            </a:rPr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4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52151" y="1517626"/>
        <a:ext cx="1947996" cy="1651042"/>
      </dsp:txXfrm>
    </dsp:sp>
    <dsp:sp modelId="{4731EA70-1FA8-49F5-A6BF-4AE9CB97C303}">
      <dsp:nvSpPr>
        <dsp:cNvPr id="0" name=""/>
        <dsp:cNvSpPr/>
      </dsp:nvSpPr>
      <dsp:spPr>
        <a:xfrm rot="17460337">
          <a:off x="4720544" y="853689"/>
          <a:ext cx="185361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738381" y="968027"/>
        <a:ext cx="129753" cy="265144"/>
      </dsp:txXfrm>
    </dsp:sp>
    <dsp:sp modelId="{E2EC1D87-F728-458A-8AB1-7A3D78F9D25E}">
      <dsp:nvSpPr>
        <dsp:cNvPr id="0" name=""/>
        <dsp:cNvSpPr/>
      </dsp:nvSpPr>
      <dsp:spPr>
        <a:xfrm>
          <a:off x="4586977" y="142866"/>
          <a:ext cx="866458" cy="785458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4713867" y="257894"/>
        <a:ext cx="612678" cy="555402"/>
      </dsp:txXfrm>
    </dsp:sp>
    <dsp:sp modelId="{3AB02449-4EBC-4302-B256-364ED94D6C2F}">
      <dsp:nvSpPr>
        <dsp:cNvPr id="0" name=""/>
        <dsp:cNvSpPr/>
      </dsp:nvSpPr>
      <dsp:spPr>
        <a:xfrm rot="19104442">
          <a:off x="5323530" y="1125900"/>
          <a:ext cx="250123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332989" y="1239188"/>
        <a:ext cx="175086" cy="265144"/>
      </dsp:txXfrm>
    </dsp:sp>
    <dsp:sp modelId="{790C8D0D-7FCC-415C-91A5-F97C81F47FA6}">
      <dsp:nvSpPr>
        <dsp:cNvPr id="0" name=""/>
        <dsp:cNvSpPr/>
      </dsp:nvSpPr>
      <dsp:spPr>
        <a:xfrm>
          <a:off x="5515671" y="428628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648910" y="561867"/>
        <a:ext cx="643333" cy="643333"/>
      </dsp:txXfrm>
    </dsp:sp>
    <dsp:sp modelId="{A0E222DD-64BD-4A89-BBB9-2B80D8318D4A}">
      <dsp:nvSpPr>
        <dsp:cNvPr id="0" name=""/>
        <dsp:cNvSpPr/>
      </dsp:nvSpPr>
      <dsp:spPr>
        <a:xfrm rot="1007379">
          <a:off x="5645652" y="2577334"/>
          <a:ext cx="24919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647245" y="2654918"/>
        <a:ext cx="174439" cy="265144"/>
      </dsp:txXfrm>
    </dsp:sp>
    <dsp:sp modelId="{73BC26A8-8D0F-45E6-9E3B-37EADD227262}">
      <dsp:nvSpPr>
        <dsp:cNvPr id="0" name=""/>
        <dsp:cNvSpPr/>
      </dsp:nvSpPr>
      <dsp:spPr>
        <a:xfrm>
          <a:off x="5944302" y="2500329"/>
          <a:ext cx="955583" cy="950416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6084244" y="2639514"/>
        <a:ext cx="675699" cy="672046"/>
      </dsp:txXfrm>
    </dsp:sp>
    <dsp:sp modelId="{06F93DE9-E67A-4CE1-BC6B-5C458B1137B0}">
      <dsp:nvSpPr>
        <dsp:cNvPr id="0" name=""/>
        <dsp:cNvSpPr/>
      </dsp:nvSpPr>
      <dsp:spPr>
        <a:xfrm rot="20738101">
          <a:off x="5711063" y="1745525"/>
          <a:ext cx="171684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711868" y="1840296"/>
        <a:ext cx="120179" cy="265144"/>
      </dsp:txXfrm>
    </dsp:sp>
    <dsp:sp modelId="{D8B200F5-4D07-49B2-A587-C2FE6CEC49F8}">
      <dsp:nvSpPr>
        <dsp:cNvPr id="0" name=""/>
        <dsp:cNvSpPr/>
      </dsp:nvSpPr>
      <dsp:spPr>
        <a:xfrm>
          <a:off x="5944292" y="1357323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6077531" y="1490562"/>
        <a:ext cx="643333" cy="643333"/>
      </dsp:txXfrm>
    </dsp:sp>
    <dsp:sp modelId="{E7EAB10C-E176-4610-B2C6-BE8F83AD0F9B}">
      <dsp:nvSpPr>
        <dsp:cNvPr id="0" name=""/>
        <dsp:cNvSpPr/>
      </dsp:nvSpPr>
      <dsp:spPr>
        <a:xfrm rot="4512078">
          <a:off x="4580577" y="3416117"/>
          <a:ext cx="174821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600102" y="3479146"/>
        <a:ext cx="122375" cy="265144"/>
      </dsp:txXfrm>
    </dsp:sp>
    <dsp:sp modelId="{FFE63D16-C443-42C8-BB30-4CA61876A647}">
      <dsp:nvSpPr>
        <dsp:cNvPr id="0" name=""/>
        <dsp:cNvSpPr/>
      </dsp:nvSpPr>
      <dsp:spPr>
        <a:xfrm>
          <a:off x="4372665" y="3786220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4505904" y="3919459"/>
        <a:ext cx="643333" cy="643333"/>
      </dsp:txXfrm>
    </dsp:sp>
    <dsp:sp modelId="{FA950D33-9BD9-4D37-A533-789F5554AFB5}">
      <dsp:nvSpPr>
        <dsp:cNvPr id="0" name=""/>
        <dsp:cNvSpPr/>
      </dsp:nvSpPr>
      <dsp:spPr>
        <a:xfrm rot="2746513">
          <a:off x="5227509" y="3140519"/>
          <a:ext cx="179553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235657" y="3209601"/>
        <a:ext cx="125687" cy="265144"/>
      </dsp:txXfrm>
    </dsp:sp>
    <dsp:sp modelId="{EB1C3899-7B42-47CD-912B-DD035472498D}">
      <dsp:nvSpPr>
        <dsp:cNvPr id="0" name=""/>
        <dsp:cNvSpPr/>
      </dsp:nvSpPr>
      <dsp:spPr>
        <a:xfrm>
          <a:off x="5301355" y="3357586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/>
        </a:p>
      </dsp:txBody>
      <dsp:txXfrm>
        <a:off x="5434594" y="3490825"/>
        <a:ext cx="643333" cy="643333"/>
      </dsp:txXfrm>
    </dsp:sp>
    <dsp:sp modelId="{2F5553CB-2478-4421-B002-5FA728364A78}">
      <dsp:nvSpPr>
        <dsp:cNvPr id="0" name=""/>
        <dsp:cNvSpPr/>
      </dsp:nvSpPr>
      <dsp:spPr>
        <a:xfrm rot="6283337">
          <a:off x="3865300" y="3416185"/>
          <a:ext cx="241676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910764" y="3469506"/>
        <a:ext cx="169173" cy="265144"/>
      </dsp:txXfrm>
    </dsp:sp>
    <dsp:sp modelId="{FED909B6-8F19-4D98-AAC2-EBEEF4830C2B}">
      <dsp:nvSpPr>
        <dsp:cNvPr id="0" name=""/>
        <dsp:cNvSpPr/>
      </dsp:nvSpPr>
      <dsp:spPr>
        <a:xfrm>
          <a:off x="3372533" y="3786204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3505772" y="3919443"/>
        <a:ext cx="643333" cy="643333"/>
      </dsp:txXfrm>
    </dsp:sp>
    <dsp:sp modelId="{A0B7EB92-DF16-476D-BB87-6C0D26E26F61}">
      <dsp:nvSpPr>
        <dsp:cNvPr id="0" name=""/>
        <dsp:cNvSpPr/>
      </dsp:nvSpPr>
      <dsp:spPr>
        <a:xfrm rot="15535099">
          <a:off x="4020752" y="864430"/>
          <a:ext cx="118103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>
            <a:solidFill>
              <a:srgbClr val="00B0F0"/>
            </a:solidFill>
          </a:endParaRPr>
        </a:p>
      </dsp:txBody>
      <dsp:txXfrm rot="10800000">
        <a:off x="4041873" y="970197"/>
        <a:ext cx="82672" cy="265144"/>
      </dsp:txXfrm>
    </dsp:sp>
    <dsp:sp modelId="{69EA0517-EDCB-4CEB-899F-D56DCF7B4404}">
      <dsp:nvSpPr>
        <dsp:cNvPr id="0" name=""/>
        <dsp:cNvSpPr/>
      </dsp:nvSpPr>
      <dsp:spPr>
        <a:xfrm>
          <a:off x="3515403" y="71434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3648642" y="204673"/>
        <a:ext cx="643333" cy="643333"/>
      </dsp:txXfrm>
    </dsp:sp>
    <dsp:sp modelId="{F6C78620-3ECE-4B34-9A73-1D7C770EA3FB}">
      <dsp:nvSpPr>
        <dsp:cNvPr id="0" name=""/>
        <dsp:cNvSpPr/>
      </dsp:nvSpPr>
      <dsp:spPr>
        <a:xfrm rot="8299426">
          <a:off x="3140606" y="3088928"/>
          <a:ext cx="199192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192802" y="3157443"/>
        <a:ext cx="139434" cy="265144"/>
      </dsp:txXfrm>
    </dsp:sp>
    <dsp:sp modelId="{1E3E2163-F1EA-4E3B-9876-7601B98655DD}">
      <dsp:nvSpPr>
        <dsp:cNvPr id="0" name=""/>
        <dsp:cNvSpPr/>
      </dsp:nvSpPr>
      <dsp:spPr>
        <a:xfrm>
          <a:off x="2300952" y="3286152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434191" y="3419391"/>
        <a:ext cx="643333" cy="643333"/>
      </dsp:txXfrm>
    </dsp:sp>
    <dsp:sp modelId="{7A035AEB-3A20-4DC3-9A60-032AB2743B03}">
      <dsp:nvSpPr>
        <dsp:cNvPr id="0" name=""/>
        <dsp:cNvSpPr/>
      </dsp:nvSpPr>
      <dsp:spPr>
        <a:xfrm rot="12068301">
          <a:off x="2880678" y="1590781"/>
          <a:ext cx="14204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921859" y="1686847"/>
        <a:ext cx="99434" cy="265144"/>
      </dsp:txXfrm>
    </dsp:sp>
    <dsp:sp modelId="{83F11675-07D9-406F-853D-13FD28BBB805}">
      <dsp:nvSpPr>
        <dsp:cNvPr id="0" name=""/>
        <dsp:cNvSpPr/>
      </dsp:nvSpPr>
      <dsp:spPr>
        <a:xfrm>
          <a:off x="1943759" y="1143005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076998" y="1276244"/>
        <a:ext cx="643333" cy="643333"/>
      </dsp:txXfrm>
    </dsp:sp>
    <dsp:sp modelId="{DF27FC25-052B-426A-9E06-117E992234F6}">
      <dsp:nvSpPr>
        <dsp:cNvPr id="0" name=""/>
        <dsp:cNvSpPr/>
      </dsp:nvSpPr>
      <dsp:spPr>
        <a:xfrm rot="13877093">
          <a:off x="3346765" y="1019808"/>
          <a:ext cx="19145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393446" y="1130598"/>
        <a:ext cx="134021" cy="265144"/>
      </dsp:txXfrm>
    </dsp:sp>
    <dsp:sp modelId="{EDA34655-9131-4731-957F-5382F53A0660}">
      <dsp:nvSpPr>
        <dsp:cNvPr id="0" name=""/>
        <dsp:cNvSpPr/>
      </dsp:nvSpPr>
      <dsp:spPr>
        <a:xfrm>
          <a:off x="2586710" y="285748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719949" y="418987"/>
        <a:ext cx="643333" cy="643333"/>
      </dsp:txXfrm>
    </dsp:sp>
    <dsp:sp modelId="{553B84E4-4A31-43DB-B3BF-8E8EF2B79F2D}">
      <dsp:nvSpPr>
        <dsp:cNvPr id="0" name=""/>
        <dsp:cNvSpPr/>
      </dsp:nvSpPr>
      <dsp:spPr>
        <a:xfrm rot="10243667">
          <a:off x="2824858" y="2358640"/>
          <a:ext cx="105986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856446" y="2444460"/>
        <a:ext cx="74190" cy="265144"/>
      </dsp:txXfrm>
    </dsp:sp>
    <dsp:sp modelId="{E0AC84DD-2093-416F-85DE-E547FE520660}">
      <dsp:nvSpPr>
        <dsp:cNvPr id="0" name=""/>
        <dsp:cNvSpPr/>
      </dsp:nvSpPr>
      <dsp:spPr>
        <a:xfrm>
          <a:off x="1872342" y="2214579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005581" y="2347818"/>
        <a:ext cx="643333" cy="6433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D7A24E-F8C4-4162-AED9-1292484C95B4}">
      <dsp:nvSpPr>
        <dsp:cNvPr id="0" name=""/>
        <dsp:cNvSpPr/>
      </dsp:nvSpPr>
      <dsp:spPr>
        <a:xfrm>
          <a:off x="0" y="0"/>
          <a:ext cx="3214712" cy="1141891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smtClean="0">
            <a:latin typeface="Times New Roman" pitchFamily="18" charset="0"/>
            <a:cs typeface="Times New Roman" pitchFamily="18" charset="0"/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latin typeface="Times New Roman" pitchFamily="18" charset="0"/>
              <a:cs typeface="Times New Roman" pitchFamily="18" charset="0"/>
            </a:rPr>
            <a:t>Содержание и ремонт автомобильных дорог</a:t>
          </a:r>
        </a:p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5743" y="55743"/>
        <a:ext cx="3103226" cy="10304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56BF6F-B1E6-4BFB-BF8C-5649C1AC0E61}">
      <dsp:nvSpPr>
        <dsp:cNvPr id="0" name=""/>
        <dsp:cNvSpPr/>
      </dsp:nvSpPr>
      <dsp:spPr>
        <a:xfrm>
          <a:off x="0" y="1116"/>
          <a:ext cx="2357453" cy="114189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Times New Roman" pitchFamily="18" charset="0"/>
              <a:cs typeface="Times New Roman" pitchFamily="18" charset="0"/>
            </a:rPr>
            <a:t>Дотации на выравнивание бюджетной обеспеченности поселений Княгининского муниципального района </a:t>
          </a:r>
          <a:endParaRPr lang="ru-RU" sz="13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5743" y="56859"/>
        <a:ext cx="2245967" cy="10304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56BF6F-B1E6-4BFB-BF8C-5649C1AC0E61}">
      <dsp:nvSpPr>
        <dsp:cNvPr id="0" name=""/>
        <dsp:cNvSpPr/>
      </dsp:nvSpPr>
      <dsp:spPr>
        <a:xfrm>
          <a:off x="0" y="976"/>
          <a:ext cx="2143139" cy="99915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Times New Roman" pitchFamily="18" charset="0"/>
              <a:cs typeface="Times New Roman" pitchFamily="18" charset="0"/>
            </a:rPr>
            <a:t>Иные межбюджетные трансферты на поддержку мер по обеспечению сбалансированности бюджетов поселений</a:t>
          </a:r>
          <a:endParaRPr lang="ru-RU" sz="13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775" y="49751"/>
        <a:ext cx="2045589" cy="9016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0.42857</cdr:y>
    </cdr:from>
    <cdr:to>
      <cdr:x>0.28125</cdr:x>
      <cdr:y>1</cdr:y>
    </cdr:to>
    <cdr:sp macro="" textlink="">
      <cdr:nvSpPr>
        <cdr:cNvPr id="2" name="Стрелка углом 1"/>
        <cdr:cNvSpPr/>
      </cdr:nvSpPr>
      <cdr:spPr>
        <a:xfrm xmlns:a="http://schemas.openxmlformats.org/drawingml/2006/main">
          <a:off x="0" y="642942"/>
          <a:ext cx="642942" cy="857256"/>
        </a:xfrm>
        <a:prstGeom xmlns:a="http://schemas.openxmlformats.org/drawingml/2006/main" prst="bentArrow">
          <a:avLst/>
        </a:prstGeom>
        <a:solidFill xmlns:a="http://schemas.openxmlformats.org/drawingml/2006/main">
          <a:srgbClr val="66A0F6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endParaRPr lang="ru-RU">
            <a:solidFill>
              <a:sysClr val="windowText" lastClr="00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0.09313</cdr:x>
      <cdr:y>0.44271</cdr:y>
    </cdr:from>
    <cdr:to>
      <cdr:x>0.21707</cdr:x>
      <cdr:y>0.88041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472364" y="1214446"/>
          <a:ext cx="628636" cy="1200695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0.27564</cdr:x>
      <cdr:y>0.36459</cdr:y>
    </cdr:from>
    <cdr:to>
      <cdr:x>0.39958</cdr:x>
      <cdr:y>0.88183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1398073" y="1000132"/>
          <a:ext cx="628636" cy="1418904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0.45446</cdr:x>
      <cdr:y>0.28646</cdr:y>
    </cdr:from>
    <cdr:to>
      <cdr:x>0.5784</cdr:x>
      <cdr:y>0.88208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2305066" y="785819"/>
          <a:ext cx="628635" cy="1633904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0.125</cdr:x>
      <cdr:y>0.36459</cdr:y>
    </cdr:from>
    <cdr:to>
      <cdr:x>0.23611</cdr:x>
      <cdr:y>0.75521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642942" y="1000132"/>
          <a:ext cx="571498" cy="1071561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0.27778</cdr:x>
      <cdr:y>0.28646</cdr:y>
    </cdr:from>
    <cdr:to>
      <cdr:x>0.38889</cdr:x>
      <cdr:y>0.75521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1428771" y="785819"/>
          <a:ext cx="571499" cy="1285874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0.43056</cdr:x>
      <cdr:y>0.39063</cdr:y>
    </cdr:from>
    <cdr:to>
      <cdr:x>0.54167</cdr:x>
      <cdr:y>0.75521</cdr:y>
    </cdr:to>
    <cdr:sp macro="" textlink="">
      <cdr:nvSpPr>
        <cdr:cNvPr id="5" name="Скругленный прямоугольник 4"/>
        <cdr:cNvSpPr/>
      </cdr:nvSpPr>
      <cdr:spPr>
        <a:xfrm xmlns:a="http://schemas.openxmlformats.org/drawingml/2006/main">
          <a:off x="2214601" y="1071570"/>
          <a:ext cx="571498" cy="1000122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0.57908</cdr:x>
      <cdr:y>0.36459</cdr:y>
    </cdr:from>
    <cdr:to>
      <cdr:x>0.69019</cdr:x>
      <cdr:y>0.76434</cdr:y>
    </cdr:to>
    <cdr:sp macro="" textlink="">
      <cdr:nvSpPr>
        <cdr:cNvPr id="6" name="Скругленный прямоугольник 5"/>
        <cdr:cNvSpPr/>
      </cdr:nvSpPr>
      <cdr:spPr>
        <a:xfrm xmlns:a="http://schemas.openxmlformats.org/drawingml/2006/main">
          <a:off x="2978519" y="1000131"/>
          <a:ext cx="571498" cy="1096605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0.66667</cdr:x>
      <cdr:y>0.05882</cdr:y>
    </cdr:from>
    <cdr:to>
      <cdr:x>0.93333</cdr:x>
      <cdr:y>0.3098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86016" y="21431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8 864,2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0.25</cdr:x>
      <cdr:y>0.39216</cdr:y>
    </cdr:from>
    <cdr:to>
      <cdr:x>0.51666</cdr:x>
      <cdr:y>0.64314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857256" y="142876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3 722,5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0.53125</cdr:x>
      <cdr:y>0.20833</cdr:y>
    </cdr:from>
    <cdr:to>
      <cdr:x>0.73125</cdr:x>
      <cdr:y>0.3125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28892" y="571504"/>
          <a:ext cx="91440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23 854,0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0.35938</cdr:x>
      <cdr:y>0.52084</cdr:y>
    </cdr:from>
    <cdr:to>
      <cdr:x>0.55938</cdr:x>
      <cdr:y>0.625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643074" y="1428760"/>
          <a:ext cx="91440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33 568,1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6" y="1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/>
          <a:lstStyle>
            <a:lvl1pPr algn="r">
              <a:defRPr sz="1200"/>
            </a:lvl1pPr>
          </a:lstStyle>
          <a:p>
            <a:fld id="{839D7287-5CD6-4B4A-80C9-425169D24D4C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30092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6" y="9430092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 anchor="b"/>
          <a:lstStyle>
            <a:lvl1pPr algn="r">
              <a:defRPr sz="1200"/>
            </a:lvl1pPr>
          </a:lstStyle>
          <a:p>
            <a:fld id="{4BCBAF5D-7B64-469B-B26C-FA62F5BA56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5833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/>
          <a:lstStyle>
            <a:lvl1pPr algn="r">
              <a:defRPr sz="1200"/>
            </a:lvl1pPr>
          </a:lstStyle>
          <a:p>
            <a:fld id="{4AF090C1-787D-4867-B900-CCB842A74EF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62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19" tIns="45859" rIns="91719" bIns="4585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719" tIns="45859" rIns="91719" bIns="4585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30092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30092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 anchor="b"/>
          <a:lstStyle>
            <a:lvl1pPr algn="r">
              <a:defRPr sz="1200"/>
            </a:lvl1pPr>
          </a:lstStyle>
          <a:p>
            <a:fld id="{1AE0FA24-06BC-49AF-B6C7-F1BB2025DF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9007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20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5FA0-0690-458C-AF35-3A0D4853A927}" type="datetime1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93677-09C8-49D7-9E01-AB9C8F91AF6C}" type="datetime1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1DD35-1F22-4577-A0E8-A981682095C7}" type="datetime1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2C579-A7F6-4EEF-B7EE-6D16C174365E}" type="datetime1">
              <a:rPr lang="ru-RU" smtClean="0"/>
              <a:pPr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C375-C46E-485C-8AA5-0447E18F2FF7}" type="datetime1">
              <a:rPr lang="ru-RU" smtClean="0"/>
              <a:pPr/>
              <a:t>06.04.2021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EB8B-FBCA-49EB-B80F-F9012336D720}" type="datetime1">
              <a:rPr lang="ru-RU" smtClean="0"/>
              <a:pPr/>
              <a:t>06.04.2021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DFA4-B2A7-4844-9B76-13197123AD9B}" type="datetime1">
              <a:rPr lang="ru-RU" smtClean="0"/>
              <a:pPr/>
              <a:t>06.04.2021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EBC8-2E35-4D88-BA02-326CCC83D4B1}" type="datetime1">
              <a:rPr lang="ru-RU" smtClean="0"/>
              <a:pPr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A530-DAC2-428A-BA98-8942BE71D03F}" type="datetime1">
              <a:rPr lang="ru-RU" smtClean="0"/>
              <a:pPr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B146-AEDC-4541-95F4-E2617E9E00A9}" type="datetime1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4A24-B550-4FE3-9558-56FCD5E9FE5B}" type="datetime1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78894-5896-4CEA-8D31-4C9368103229}" type="datetime1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png"/><Relationship Id="rId18" Type="http://schemas.openxmlformats.org/officeDocument/2006/relationships/image" Target="../media/image40.jpeg"/><Relationship Id="rId3" Type="http://schemas.openxmlformats.org/officeDocument/2006/relationships/diagramData" Target="../diagrams/data1.xml"/><Relationship Id="rId7" Type="http://schemas.openxmlformats.org/officeDocument/2006/relationships/image" Target="../media/image29.png"/><Relationship Id="rId12" Type="http://schemas.openxmlformats.org/officeDocument/2006/relationships/image" Target="../media/image34.jpeg"/><Relationship Id="rId17" Type="http://schemas.openxmlformats.org/officeDocument/2006/relationships/image" Target="../media/image39.jpeg"/><Relationship Id="rId2" Type="http://schemas.openxmlformats.org/officeDocument/2006/relationships/image" Target="../media/image14.png"/><Relationship Id="rId16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33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37.jpeg"/><Relationship Id="rId10" Type="http://schemas.openxmlformats.org/officeDocument/2006/relationships/image" Target="../media/image32.png"/><Relationship Id="rId19" Type="http://schemas.microsoft.com/office/2007/relationships/diagramDrawing" Target="../diagrams/drawing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1.jpeg"/><Relationship Id="rId1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1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5.xml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chart" Target="../charts/chart2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7.xml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microsoft.com/office/2007/relationships/diagramDrawing" Target="../diagrams/drawing3.xml"/><Relationship Id="rId3" Type="http://schemas.openxmlformats.org/officeDocument/2006/relationships/diagramData" Target="../diagrams/data3.xml"/><Relationship Id="rId7" Type="http://schemas.openxmlformats.org/officeDocument/2006/relationships/diagramData" Target="../diagrams/data4.xml"/><Relationship Id="rId12" Type="http://schemas.openxmlformats.org/officeDocument/2006/relationships/chart" Target="../charts/chart3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11" Type="http://schemas.openxmlformats.org/officeDocument/2006/relationships/chart" Target="../charts/chart32.xml"/><Relationship Id="rId5" Type="http://schemas.openxmlformats.org/officeDocument/2006/relationships/diagramQuickStyle" Target="../diagrams/quickStyle3.xml"/><Relationship Id="rId10" Type="http://schemas.openxmlformats.org/officeDocument/2006/relationships/diagramColors" Target="../diagrams/colors4.xml"/><Relationship Id="rId4" Type="http://schemas.openxmlformats.org/officeDocument/2006/relationships/diagramLayout" Target="../diagrams/layout3.xml"/><Relationship Id="rId9" Type="http://schemas.openxmlformats.org/officeDocument/2006/relationships/diagramQuickStyle" Target="../diagrams/quickStyle4.xml"/><Relationship Id="rId14" Type="http://schemas.microsoft.com/office/2007/relationships/diagramDrawing" Target="../diagrams/drawing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1579376195_1-1.jpg"/>
          <p:cNvPicPr>
            <a:picLocks noChangeAspect="1" noChangeArrowheads="1"/>
          </p:cNvPicPr>
          <p:nvPr/>
        </p:nvPicPr>
        <p:blipFill>
          <a:blip r:embed="rId2">
            <a:lum bright="49000" contrast="-40000"/>
          </a:blip>
          <a:srcRect/>
          <a:stretch>
            <a:fillRect/>
          </a:stretch>
        </p:blipFill>
        <p:spPr bwMode="auto">
          <a:xfrm>
            <a:off x="-1" y="0"/>
            <a:ext cx="9167377" cy="6858000"/>
          </a:xfrm>
          <a:prstGeom prst="rect">
            <a:avLst/>
          </a:prstGeom>
          <a:noFill/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714876" y="142852"/>
            <a:ext cx="41434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Администрация Княгининского  </a:t>
            </a:r>
          </a:p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муниципального  района</a:t>
            </a:r>
          </a:p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Нижегородской области</a:t>
            </a:r>
            <a:endParaRPr lang="ru-RU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bject 21"/>
          <p:cNvSpPr/>
          <p:nvPr/>
        </p:nvSpPr>
        <p:spPr>
          <a:xfrm>
            <a:off x="857224" y="1928802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1"/>
          <p:cNvSpPr/>
          <p:nvPr/>
        </p:nvSpPr>
        <p:spPr>
          <a:xfrm>
            <a:off x="857224" y="3143249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21"/>
          <p:cNvSpPr/>
          <p:nvPr/>
        </p:nvSpPr>
        <p:spPr>
          <a:xfrm>
            <a:off x="857224" y="4357695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21"/>
          <p:cNvSpPr/>
          <p:nvPr/>
        </p:nvSpPr>
        <p:spPr>
          <a:xfrm>
            <a:off x="2357423" y="4357695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21"/>
          <p:cNvSpPr/>
          <p:nvPr/>
        </p:nvSpPr>
        <p:spPr>
          <a:xfrm>
            <a:off x="2357423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21"/>
          <p:cNvSpPr/>
          <p:nvPr/>
        </p:nvSpPr>
        <p:spPr>
          <a:xfrm>
            <a:off x="2357423" y="3143249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43042" y="1214422"/>
            <a:ext cx="60722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Times New Roman" pitchFamily="18" charset="0"/>
              </a:rPr>
              <a:t>БЮДЖЕТ ДЛЯ ГРАЖДАН</a:t>
            </a:r>
          </a:p>
          <a:p>
            <a:endParaRPr lang="ru-RU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2285985" y="1928803"/>
            <a:ext cx="671514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решению Земского собрания Княгининского муниципального района Нижегородской области от 20.11.2020 №32 «О районном бюджете на 2021 год и на плановый период 2022 и 2023 годов»</a:t>
            </a:r>
          </a:p>
          <a:p>
            <a:pPr algn="just"/>
            <a:endParaRPr lang="ru-RU" sz="2000" dirty="0"/>
          </a:p>
        </p:txBody>
      </p:sp>
      <p:sp>
        <p:nvSpPr>
          <p:cNvPr id="21" name="object 40"/>
          <p:cNvSpPr/>
          <p:nvPr/>
        </p:nvSpPr>
        <p:spPr>
          <a:xfrm>
            <a:off x="928663" y="3214687"/>
            <a:ext cx="1000132" cy="9160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1"/>
          <p:cNvSpPr/>
          <p:nvPr/>
        </p:nvSpPr>
        <p:spPr>
          <a:xfrm>
            <a:off x="2500298" y="3214686"/>
            <a:ext cx="928695" cy="8572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28861" y="4429132"/>
            <a:ext cx="928695" cy="8572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4"/>
          <p:cNvSpPr/>
          <p:nvPr/>
        </p:nvSpPr>
        <p:spPr>
          <a:xfrm>
            <a:off x="928663" y="4429132"/>
            <a:ext cx="1000132" cy="8572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6"/>
          <p:cNvSpPr/>
          <p:nvPr/>
        </p:nvSpPr>
        <p:spPr>
          <a:xfrm>
            <a:off x="1428729" y="1857364"/>
            <a:ext cx="450049" cy="90378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7"/>
          <p:cNvSpPr/>
          <p:nvPr/>
        </p:nvSpPr>
        <p:spPr>
          <a:xfrm>
            <a:off x="1000100" y="2428869"/>
            <a:ext cx="461733" cy="41188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1"/>
          <p:cNvSpPr/>
          <p:nvPr/>
        </p:nvSpPr>
        <p:spPr>
          <a:xfrm>
            <a:off x="857224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1"/>
          <p:cNvSpPr/>
          <p:nvPr/>
        </p:nvSpPr>
        <p:spPr>
          <a:xfrm>
            <a:off x="3857620" y="4357695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object 21"/>
          <p:cNvSpPr/>
          <p:nvPr/>
        </p:nvSpPr>
        <p:spPr>
          <a:xfrm>
            <a:off x="3857620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object 21"/>
          <p:cNvSpPr/>
          <p:nvPr/>
        </p:nvSpPr>
        <p:spPr>
          <a:xfrm>
            <a:off x="5357817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29257" y="5657672"/>
            <a:ext cx="1000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2021-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2023</a:t>
            </a:r>
          </a:p>
          <a:p>
            <a:endParaRPr lang="ru-RU" sz="2400" dirty="0"/>
          </a:p>
        </p:txBody>
      </p:sp>
      <p:sp>
        <p:nvSpPr>
          <p:cNvPr id="38" name="object 26"/>
          <p:cNvSpPr/>
          <p:nvPr/>
        </p:nvSpPr>
        <p:spPr>
          <a:xfrm>
            <a:off x="2519348" y="5662629"/>
            <a:ext cx="857256" cy="78581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1" name="Picture 7" descr="D:\ДОКУМЕНТЫ\2018\фото для презентации на 2019 год\1451862190_calculator-handgm_enl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1" y="5715016"/>
            <a:ext cx="928695" cy="714380"/>
          </a:xfrm>
          <a:prstGeom prst="rect">
            <a:avLst/>
          </a:prstGeom>
          <a:noFill/>
        </p:spPr>
      </p:pic>
      <p:sp>
        <p:nvSpPr>
          <p:cNvPr id="40" name="object 25"/>
          <p:cNvSpPr/>
          <p:nvPr/>
        </p:nvSpPr>
        <p:spPr>
          <a:xfrm>
            <a:off x="3929057" y="4429132"/>
            <a:ext cx="690323" cy="69411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18"/>
          <p:cNvSpPr/>
          <p:nvPr/>
        </p:nvSpPr>
        <p:spPr>
          <a:xfrm>
            <a:off x="4429124" y="4714885"/>
            <a:ext cx="433704" cy="53505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2" name="Picture 8" descr="D:\ДОКУМЕНТЫ\2018\фото для презентации на 2019 год\f57f338a32667adce0964b4ded397fd9-big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9" y="5715016"/>
            <a:ext cx="1029555" cy="714380"/>
          </a:xfrm>
          <a:prstGeom prst="rect">
            <a:avLst/>
          </a:prstGeom>
          <a:noFill/>
        </p:spPr>
      </p:pic>
      <p:pic>
        <p:nvPicPr>
          <p:cNvPr id="1026" name="Picture 2" descr="C:\Users\1\Desktop\Безымянный.pn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143372" y="214290"/>
            <a:ext cx="723901" cy="857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214282" y="3500438"/>
            <a:ext cx="8572560" cy="1000132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1338"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«Бюджет для граждан» нацелен на широкий круг пользователей - всех граждан Княгининского муниципального района, интересы которых в той или иной мере затронуты районным бюджетом.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358221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с двумя вырезанными противолежащими углами 11"/>
          <p:cNvSpPr/>
          <p:nvPr/>
        </p:nvSpPr>
        <p:spPr>
          <a:xfrm>
            <a:off x="0" y="571480"/>
            <a:ext cx="9144001" cy="3071834"/>
          </a:xfrm>
          <a:prstGeom prst="snip2DiagRect">
            <a:avLst/>
          </a:prstGeom>
          <a:noFill/>
          <a:ln w="190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41338"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граждан» - информационный сборник, который познакомит население района с основными положениями главного финансового документа Княгининского муниципального района - районного бюджета, а именно проекта районного бюджета на 2021 год и на плановый период 2022 и 2023 годов. В сборнике в доступной форме представлено описание доходов, расходов бюджета и их структуры, приоритетные направления  расходования бюджетных средств, объемы бюджетных ассигнований, направляемых на финансирование социально-значимых мероприятий в сфере образования,  культуры, 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коммунального хозяйства и других сферах.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3108" y="214290"/>
            <a:ext cx="51413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 w="31550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Что такое «Бюджет для граждан»</a:t>
            </a:r>
            <a:endParaRPr lang="ru-RU" sz="2400" b="1" i="1" dirty="0" smtClean="0">
              <a:ln w="31550" cmpd="sng">
                <a:noFill/>
                <a:prstDash val="solid"/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Текст 4"/>
          <p:cNvSpPr txBox="1">
            <a:spLocks/>
          </p:cNvSpPr>
          <p:nvPr/>
        </p:nvSpPr>
        <p:spPr>
          <a:xfrm>
            <a:off x="642910" y="4286256"/>
            <a:ext cx="8001057" cy="58102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Семейный бюджет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это план доходов и расходов семьи на определенный промежуток времени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Текст 4"/>
          <p:cNvSpPr txBox="1">
            <a:spLocks/>
          </p:cNvSpPr>
          <p:nvPr/>
        </p:nvSpPr>
        <p:spPr>
          <a:xfrm>
            <a:off x="214282" y="2071678"/>
            <a:ext cx="3857651" cy="150019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Государственный бюджет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важнейший финансовый документ страны, предназначенный для финансового обеспечения задач и функций государства и местного самоуправления</a:t>
            </a: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2" name="Текст 4"/>
          <p:cNvSpPr txBox="1">
            <a:spLocks/>
          </p:cNvSpPr>
          <p:nvPr/>
        </p:nvSpPr>
        <p:spPr>
          <a:xfrm>
            <a:off x="4643438" y="2071678"/>
            <a:ext cx="4214842" cy="150019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организации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календарный план доходов и расходов организации, сформулированный в стоимостных и количественных величинах для принятия решений, планирования и контроля в процессе управления деятельности компании </a:t>
            </a:r>
          </a:p>
        </p:txBody>
      </p:sp>
      <p:sp>
        <p:nvSpPr>
          <p:cNvPr id="21" name="Овал 20"/>
          <p:cNvSpPr/>
          <p:nvPr/>
        </p:nvSpPr>
        <p:spPr>
          <a:xfrm>
            <a:off x="8429653" y="6500834"/>
            <a:ext cx="571504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643710"/>
            <a:ext cx="31197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 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4281" y="214290"/>
            <a:ext cx="8695995" cy="121444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Бюджет - план доходов и расходов определённого объекта (семьи, бизнеса, организации, государства и т.д.), устанавливаемый на определённый период времени.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Районный бюджет - это план доходов и расходов  Княгининского  муниципального района.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40" name="Прямоугольник 39"/>
          <p:cNvSpPr/>
          <p:nvPr/>
        </p:nvSpPr>
        <p:spPr>
          <a:xfrm>
            <a:off x="4000496" y="857232"/>
            <a:ext cx="5000660" cy="1571636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142844" y="2928934"/>
            <a:ext cx="8858312" cy="3786214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358221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36515" y="214290"/>
            <a:ext cx="6954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 w="31550" cmpd="sng">
                  <a:noFill/>
                  <a:prstDash val="solid"/>
                </a:ln>
              </a:rPr>
              <a:t>Структура доходов государственного бюджета</a:t>
            </a: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357158" y="857232"/>
          <a:ext cx="2728920" cy="1995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6" name="Прямая соединительная линия 15"/>
          <p:cNvCxnSpPr/>
          <p:nvPr/>
        </p:nvCxnSpPr>
        <p:spPr>
          <a:xfrm flipV="1">
            <a:off x="2571736" y="1000108"/>
            <a:ext cx="1428760" cy="571504"/>
          </a:xfrm>
          <a:prstGeom prst="line">
            <a:avLst/>
          </a:prstGeom>
          <a:ln w="76200">
            <a:solidFill>
              <a:srgbClr val="3379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00496" y="928670"/>
            <a:ext cx="4929222" cy="1415772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Государственные доходы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это денежные средства, поступающие в безвозмездном и безвозвратном порядке в соответствии с законодательством Российской Федерации в распоряжение органов государственной власти Российской Федерации, субъектов  Российской  Федерации.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5" name="Диаграмма 24"/>
          <p:cNvGraphicFramePr>
            <a:graphicFrameLocks/>
          </p:cNvGraphicFramePr>
          <p:nvPr/>
        </p:nvGraphicFramePr>
        <p:xfrm>
          <a:off x="285720" y="3071810"/>
          <a:ext cx="2286016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8" name="Диаграмма 27"/>
          <p:cNvGraphicFramePr>
            <a:graphicFrameLocks/>
          </p:cNvGraphicFramePr>
          <p:nvPr/>
        </p:nvGraphicFramePr>
        <p:xfrm>
          <a:off x="3500430" y="3071810"/>
          <a:ext cx="2286016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0" name="Диаграмма 29"/>
          <p:cNvGraphicFramePr>
            <a:graphicFrameLocks/>
          </p:cNvGraphicFramePr>
          <p:nvPr/>
        </p:nvGraphicFramePr>
        <p:xfrm>
          <a:off x="6072198" y="3143248"/>
          <a:ext cx="2286016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142844" y="4572008"/>
            <a:ext cx="271464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Налоговые доходы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 кодексом Российской Федерации (налог на прибыль организаций, налог на доходы физических лиц, налог на имущество организаций, акцизы и другие).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трелка углом 33"/>
          <p:cNvSpPr/>
          <p:nvPr/>
        </p:nvSpPr>
        <p:spPr>
          <a:xfrm>
            <a:off x="714348" y="3500438"/>
            <a:ext cx="642942" cy="1071570"/>
          </a:xfrm>
          <a:prstGeom prst="bentArrow">
            <a:avLst/>
          </a:prstGeom>
          <a:solidFill>
            <a:srgbClr val="66A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000364" y="4572008"/>
            <a:ext cx="2786082" cy="2208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</a:p>
          <a:p>
            <a:pPr algn="just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Доходы от продажи и использования имущества, находящегося в госсобственности, от продажи земли и нематериальных активов; административные платежи и сборы; штрафные санкции, возмещение ущерба и прочие</a:t>
            </a:r>
            <a:endParaRPr lang="ru-RU" sz="13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трелка углом 35"/>
          <p:cNvSpPr/>
          <p:nvPr/>
        </p:nvSpPr>
        <p:spPr>
          <a:xfrm>
            <a:off x="3929058" y="3786190"/>
            <a:ext cx="642942" cy="857256"/>
          </a:xfrm>
          <a:prstGeom prst="bentArrow">
            <a:avLst/>
          </a:prstGeom>
          <a:solidFill>
            <a:srgbClr val="66A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00760" y="4572008"/>
            <a:ext cx="28575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системы, граждан и организаций (межбюджетные трансферты в виде дотаций, субвенций, субсидий, поступления от юридических и физических лиц, кроме налоговых и неналоговых доходов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40" name="Прямоугольник 39"/>
          <p:cNvSpPr/>
          <p:nvPr/>
        </p:nvSpPr>
        <p:spPr>
          <a:xfrm>
            <a:off x="2857488" y="857232"/>
            <a:ext cx="6143668" cy="2500330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60960" y="3500438"/>
            <a:ext cx="9009888" cy="3287862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358221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36515" y="214290"/>
            <a:ext cx="70827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 w="31550" cmpd="sng">
                  <a:noFill/>
                  <a:prstDash val="solid"/>
                </a:ln>
              </a:rPr>
              <a:t>Структура расходов государственного бюджета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2214546" y="1928802"/>
            <a:ext cx="642942" cy="285752"/>
          </a:xfrm>
          <a:prstGeom prst="line">
            <a:avLst/>
          </a:prstGeom>
          <a:ln w="76200">
            <a:solidFill>
              <a:srgbClr val="3379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857488" y="857232"/>
            <a:ext cx="6000792" cy="2492990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Государственные расходы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Это экономические отношения, возникающие в связи с распределением фонда денежных средств государства и его использованием по отраслевому, целевому и территориальному назначению.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Расходная часть охватывает всю экономику, так как государство учитывает экономические интересы общества в целом.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величину и структуру расходов бюджета влияет множество факторов, таких как: государственное устройство, внешняя и внутренняя политика государства, общий уровень  экономики, уровень благосостояния населения, размер государственного сектора в экономике и многие другие факторы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4282" y="3500438"/>
            <a:ext cx="3786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Социальные расходы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социального характера, к которым относятся расходы на образование,  здравоохранение, культуру, социальную политику, физическую культуру и спорт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29058" y="3500438"/>
            <a:ext cx="521494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Другие расходы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на жилищно-коммунальное хозяйство, общегосударственные вопросы, охрану окружающей среды, обслуживание государственного долга и другие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-142908" y="714356"/>
          <a:ext cx="2786050" cy="24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4" name="Диаграмма 23"/>
          <p:cNvGraphicFramePr/>
          <p:nvPr/>
        </p:nvGraphicFramePr>
        <p:xfrm>
          <a:off x="214282" y="4500570"/>
          <a:ext cx="3571900" cy="2171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1" name="Диаграмма 30"/>
          <p:cNvGraphicFramePr/>
          <p:nvPr/>
        </p:nvGraphicFramePr>
        <p:xfrm>
          <a:off x="4786314" y="4500570"/>
          <a:ext cx="3370134" cy="2192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8358216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85720" y="142852"/>
            <a:ext cx="85725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Сбалансированность бюджета по доходам и расходам – основополагающее требование, предъявляемое к органам </a:t>
            </a:r>
          </a:p>
          <a:p>
            <a:pPr algn="ctr"/>
            <a:r>
              <a:rPr lang="ru-RU" sz="20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местного самоуправления </a:t>
            </a:r>
          </a:p>
        </p:txBody>
      </p:sp>
      <p:sp>
        <p:nvSpPr>
          <p:cNvPr id="20" name="Пятиугольник 19"/>
          <p:cNvSpPr/>
          <p:nvPr/>
        </p:nvSpPr>
        <p:spPr>
          <a:xfrm>
            <a:off x="785786" y="1357298"/>
            <a:ext cx="2643206" cy="571504"/>
          </a:xfrm>
          <a:prstGeom prst="homePlat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ятиугольник 20"/>
          <p:cNvSpPr/>
          <p:nvPr/>
        </p:nvSpPr>
        <p:spPr>
          <a:xfrm>
            <a:off x="785786" y="2071678"/>
            <a:ext cx="2714644" cy="642942"/>
          </a:xfrm>
          <a:prstGeom prst="homePlate">
            <a:avLst/>
          </a:prstGeom>
          <a:ln w="5715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214810" y="1571612"/>
            <a:ext cx="3286148" cy="107157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Бездефицитный бюджет</a:t>
            </a:r>
          </a:p>
          <a:p>
            <a:pPr algn="ctr"/>
            <a:r>
              <a:rPr lang="ru-RU" sz="14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и расходы равны</a:t>
            </a:r>
            <a:endParaRPr lang="ru-RU" sz="1400" u="sng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214810" y="3286124"/>
            <a:ext cx="3286148" cy="114300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Профицит</a:t>
            </a:r>
          </a:p>
          <a:p>
            <a:pPr algn="ctr"/>
            <a:r>
              <a:rPr lang="ru-RU" sz="14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превышают расходы</a:t>
            </a:r>
          </a:p>
          <a:p>
            <a:pPr algn="ctr"/>
            <a:r>
              <a:rPr lang="ru-RU" sz="13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можно накапливать резервы, погашать имеющиеся долги</a:t>
            </a:r>
            <a:endParaRPr lang="ru-RU" sz="13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ятиугольник 26"/>
          <p:cNvSpPr/>
          <p:nvPr/>
        </p:nvSpPr>
        <p:spPr>
          <a:xfrm>
            <a:off x="785786" y="3214686"/>
            <a:ext cx="2643206" cy="571504"/>
          </a:xfrm>
          <a:prstGeom prst="homePlat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ятиугольник 27"/>
          <p:cNvSpPr/>
          <p:nvPr/>
        </p:nvSpPr>
        <p:spPr>
          <a:xfrm>
            <a:off x="785786" y="4000504"/>
            <a:ext cx="1928826" cy="642942"/>
          </a:xfrm>
          <a:prstGeom prst="homePlate">
            <a:avLst/>
          </a:prstGeom>
          <a:ln w="5715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9" name="Пятиугольник 28"/>
          <p:cNvSpPr/>
          <p:nvPr/>
        </p:nvSpPr>
        <p:spPr>
          <a:xfrm>
            <a:off x="785786" y="5072074"/>
            <a:ext cx="2643206" cy="571504"/>
          </a:xfrm>
          <a:prstGeom prst="homePlat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ятиугольник 29"/>
          <p:cNvSpPr/>
          <p:nvPr/>
        </p:nvSpPr>
        <p:spPr>
          <a:xfrm>
            <a:off x="785786" y="5857892"/>
            <a:ext cx="1928826" cy="642942"/>
          </a:xfrm>
          <a:prstGeom prst="homePlate">
            <a:avLst/>
          </a:prstGeom>
          <a:ln w="5715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0" y="2857496"/>
            <a:ext cx="9144000" cy="2143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4714884"/>
            <a:ext cx="9144000" cy="2143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4214810" y="5000636"/>
            <a:ext cx="3286148" cy="150019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Дефицит</a:t>
            </a:r>
          </a:p>
          <a:p>
            <a:pPr algn="ctr"/>
            <a:r>
              <a:rPr lang="ru-RU" sz="14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превышают доходы</a:t>
            </a:r>
          </a:p>
          <a:p>
            <a:pPr algn="ctr"/>
            <a:r>
              <a:rPr lang="ru-RU" sz="13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необходимы источники покрытия дефицита, можно использовать остатки средств или привлечь средства в долг</a:t>
            </a:r>
            <a:endParaRPr lang="ru-RU" sz="13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8358216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285854" y="1214423"/>
            <a:ext cx="6643687" cy="642937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Консолидированный бюджет</a:t>
            </a:r>
            <a:b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Княгининского муниципального района</a:t>
            </a:r>
            <a:endParaRPr lang="ru-RU" sz="2000" dirty="0">
              <a:ln w="6350">
                <a:noFill/>
              </a:ln>
              <a:solidFill>
                <a:sysClr val="windowText" lastClr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1537" y="2714620"/>
            <a:ext cx="2500331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57821" y="2714620"/>
            <a:ext cx="2714643" cy="923330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Бюджеты  городского и сельских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поселений </a:t>
            </a:r>
          </a:p>
        </p:txBody>
      </p:sp>
      <p:sp>
        <p:nvSpPr>
          <p:cNvPr id="14" name="Стрелка вверх 13"/>
          <p:cNvSpPr/>
          <p:nvPr/>
        </p:nvSpPr>
        <p:spPr>
          <a:xfrm>
            <a:off x="1857361" y="1928803"/>
            <a:ext cx="928696" cy="642942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верх 14"/>
          <p:cNvSpPr/>
          <p:nvPr/>
        </p:nvSpPr>
        <p:spPr>
          <a:xfrm>
            <a:off x="6215079" y="1928803"/>
            <a:ext cx="928696" cy="714380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верх 15"/>
          <p:cNvSpPr/>
          <p:nvPr/>
        </p:nvSpPr>
        <p:spPr>
          <a:xfrm>
            <a:off x="6286512" y="3786190"/>
            <a:ext cx="928696" cy="642942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357818" y="4572009"/>
            <a:ext cx="2928959" cy="17859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город Княгинино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Ананьевский сельсовет</a:t>
            </a:r>
          </a:p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Белкинский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</a:t>
            </a:r>
          </a:p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Возрожденский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Соловьевский сельсовет</a:t>
            </a:r>
          </a:p>
        </p:txBody>
      </p:sp>
      <p:pic>
        <p:nvPicPr>
          <p:cNvPr id="2" name="Picture 2" descr="C:\Users\1\Desktop\1111\99988661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09" y="3500438"/>
            <a:ext cx="4000528" cy="273845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3" name="TextBox 12"/>
          <p:cNvSpPr txBox="1"/>
          <p:nvPr/>
        </p:nvSpPr>
        <p:spPr>
          <a:xfrm>
            <a:off x="1" y="6611779"/>
            <a:ext cx="314861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решенияю«О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00034" y="142852"/>
            <a:ext cx="79296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Из чего состоит бюджетная система</a:t>
            </a:r>
          </a:p>
          <a:p>
            <a:pPr algn="ctr"/>
            <a:r>
              <a:rPr lang="ru-RU" sz="24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Княгининского муниципального района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9" name="Скругленный прямоугольник 48"/>
          <p:cNvSpPr/>
          <p:nvPr/>
        </p:nvSpPr>
        <p:spPr>
          <a:xfrm>
            <a:off x="142844" y="4929198"/>
            <a:ext cx="8858312" cy="1785950"/>
          </a:xfrm>
          <a:prstGeom prst="round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57422" y="142852"/>
            <a:ext cx="5970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Составление проекта районного бюджета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узел 5"/>
          <p:cNvSpPr/>
          <p:nvPr/>
        </p:nvSpPr>
        <p:spPr>
          <a:xfrm>
            <a:off x="428596" y="1000108"/>
            <a:ext cx="3071834" cy="3071834"/>
          </a:xfrm>
          <a:prstGeom prst="flowChartConnector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714348" y="2571744"/>
            <a:ext cx="2643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чем основано составление проекта  районного бюджета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картинки\contrat2.png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1357290" y="1214422"/>
            <a:ext cx="1392890" cy="1304099"/>
          </a:xfrm>
          <a:prstGeom prst="rect">
            <a:avLst/>
          </a:prstGeom>
          <a:noFill/>
        </p:spPr>
      </p:pic>
      <p:sp>
        <p:nvSpPr>
          <p:cNvPr id="9" name="Блок-схема: узел 8"/>
          <p:cNvSpPr/>
          <p:nvPr/>
        </p:nvSpPr>
        <p:spPr>
          <a:xfrm>
            <a:off x="1857356" y="857232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1857356" y="3929066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3214678" y="1857364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3286116" y="2928934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643306" y="571480"/>
            <a:ext cx="5143536" cy="85725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b="1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214810" y="1500174"/>
            <a:ext cx="4643470" cy="92869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14810" y="2571744"/>
            <a:ext cx="4643470" cy="10001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571868" y="3643314"/>
            <a:ext cx="5286412" cy="121444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572000" y="571480"/>
            <a:ext cx="4214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Послание Президента Российской Федерации Федеральному Собранию Российской Федерации</a:t>
            </a:r>
          </a:p>
          <a:p>
            <a:pPr algn="just"/>
            <a:endParaRPr lang="ru-RU" sz="16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072066" y="1428736"/>
            <a:ext cx="37862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бюджетной и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налоговой политики Княгининского муниципального района на 2021 год и на плановый период  2022 и 20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3 годов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00628" y="2500306"/>
            <a:ext cx="385768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5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Прогноз социально- экономического развития Княгининского муниципального района на среднесрочный период (на 2021 год и на плановый период 2022 и 2023 годов)</a:t>
            </a:r>
          </a:p>
          <a:p>
            <a:pPr algn="just"/>
            <a:endParaRPr lang="ru-RU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4357686" y="3714752"/>
            <a:ext cx="44292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Указы Президента Российской Федерации от 07 мая 2012 г. , от 7 мая 2018 г. №204, от 21 июля 2020 г. № 474 «О национальных целях развития Российской Федерации на период до 2030 года»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1\Desktop\картинки\letter-2.png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3643306" y="3786190"/>
            <a:ext cx="868308" cy="1044180"/>
          </a:xfrm>
          <a:prstGeom prst="rect">
            <a:avLst/>
          </a:prstGeom>
          <a:noFill/>
        </p:spPr>
      </p:pic>
      <p:pic>
        <p:nvPicPr>
          <p:cNvPr id="1029" name="Picture 5" descr="C:\Users\1\Desktop\картинки\edit-paste.png"/>
          <p:cNvPicPr>
            <a:picLocks noChangeAspect="1" noChangeArrowheads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 bwMode="auto">
          <a:xfrm>
            <a:off x="3786182" y="642918"/>
            <a:ext cx="714380" cy="642942"/>
          </a:xfrm>
          <a:prstGeom prst="rect">
            <a:avLst/>
          </a:prstGeom>
          <a:noFill/>
        </p:spPr>
      </p:pic>
      <p:pic>
        <p:nvPicPr>
          <p:cNvPr id="1030" name="Picture 6" descr="C:\Users\1\Desktop\картинки\top-impacting-outages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286248" y="2643182"/>
            <a:ext cx="785818" cy="857256"/>
          </a:xfrm>
          <a:prstGeom prst="rect">
            <a:avLst/>
          </a:prstGeom>
          <a:noFill/>
        </p:spPr>
      </p:pic>
      <p:sp>
        <p:nvSpPr>
          <p:cNvPr id="26" name="Нашивка 25"/>
          <p:cNvSpPr/>
          <p:nvPr/>
        </p:nvSpPr>
        <p:spPr>
          <a:xfrm>
            <a:off x="4500562" y="1643050"/>
            <a:ext cx="500034" cy="571504"/>
          </a:xfrm>
          <a:prstGeom prst="chevron">
            <a:avLst>
              <a:gd name="adj" fmla="val 50000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cxnSp>
        <p:nvCxnSpPr>
          <p:cNvPr id="28" name="Прямая соединительная линия 27"/>
          <p:cNvCxnSpPr>
            <a:stCxn id="12" idx="6"/>
            <a:endCxn id="15" idx="1"/>
          </p:cNvCxnSpPr>
          <p:nvPr/>
        </p:nvCxnSpPr>
        <p:spPr>
          <a:xfrm>
            <a:off x="3428992" y="1964521"/>
            <a:ext cx="785818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 flipH="1" flipV="1">
            <a:off x="1928206" y="786382"/>
            <a:ext cx="14564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000232" y="714356"/>
            <a:ext cx="1643074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endCxn id="16" idx="1"/>
          </p:cNvCxnSpPr>
          <p:nvPr/>
        </p:nvCxnSpPr>
        <p:spPr>
          <a:xfrm flipV="1">
            <a:off x="3491345" y="3071810"/>
            <a:ext cx="723465" cy="389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1956816" y="4430268"/>
            <a:ext cx="1618488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16200000" flipH="1">
            <a:off x="1805101" y="4283128"/>
            <a:ext cx="310666" cy="190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42844" y="4826675"/>
            <a:ext cx="87868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Составление проекта бюджета – исключительная прерогатива местных администраций муниципальных образований.</a:t>
            </a: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Непосредственное составление проекта районного бюджета осуществляет финансовое управление администрации района. </a:t>
            </a: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Проект районного бюджета составляется и утверждается сроком на три года - очередной финансовый год и плановый период.</a:t>
            </a: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Проекты  местных бюджетов  поселений Княгининского муниципального района составляются и утверждаются сроком на один год.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0" y="6627168"/>
            <a:ext cx="30620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4357686" y="5759572"/>
            <a:ext cx="44047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spc="-5" dirty="0" smtClean="0">
                <a:latin typeface="Times New Roman"/>
                <a:cs typeface="Times New Roman"/>
              </a:rPr>
              <a:t>Работа структурных подразделений администрации Княгининского  муниципального района по  </a:t>
            </a:r>
            <a:r>
              <a:rPr lang="ru-RU" sz="1400" spc="-15" dirty="0" smtClean="0">
                <a:latin typeface="Times New Roman"/>
                <a:cs typeface="Times New Roman"/>
              </a:rPr>
              <a:t>подготовке </a:t>
            </a:r>
            <a:r>
              <a:rPr lang="ru-RU" sz="1400" dirty="0" smtClean="0">
                <a:latin typeface="Times New Roman"/>
                <a:cs typeface="Times New Roman"/>
              </a:rPr>
              <a:t>обоснований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бюджетных </a:t>
            </a:r>
            <a:r>
              <a:rPr lang="ru-RU" sz="1400" spc="-5" dirty="0" smtClean="0">
                <a:latin typeface="Times New Roman"/>
                <a:cs typeface="Times New Roman"/>
              </a:rPr>
              <a:t>ассигнований </a:t>
            </a:r>
            <a:r>
              <a:rPr lang="ru-RU" sz="1400" dirty="0" smtClean="0">
                <a:latin typeface="Times New Roman"/>
                <a:cs typeface="Times New Roman"/>
              </a:rPr>
              <a:t>и 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бюджетных</a:t>
            </a:r>
            <a:r>
              <a:rPr lang="ru-RU" sz="1400" spc="-40" dirty="0" smtClean="0">
                <a:latin typeface="Times New Roman"/>
                <a:cs typeface="Times New Roman"/>
              </a:rPr>
              <a:t> </a:t>
            </a:r>
            <a:r>
              <a:rPr lang="ru-RU" sz="1400" spc="-5" dirty="0" smtClean="0">
                <a:latin typeface="Times New Roman"/>
                <a:cs typeface="Times New Roman"/>
              </a:rPr>
              <a:t>заявок.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Формирование проекта районного бюджета</a:t>
            </a:r>
          </a:p>
          <a:p>
            <a:endParaRPr lang="ru-RU" sz="1400" dirty="0" smtClean="0">
              <a:latin typeface="Times New Roman"/>
              <a:cs typeface="Times New Roman"/>
            </a:endParaRPr>
          </a:p>
          <a:p>
            <a:endParaRPr lang="ru-RU" sz="1400" dirty="0"/>
          </a:p>
        </p:txBody>
      </p:sp>
      <p:sp>
        <p:nvSpPr>
          <p:cNvPr id="4" name="Овал 3"/>
          <p:cNvSpPr/>
          <p:nvPr/>
        </p:nvSpPr>
        <p:spPr>
          <a:xfrm>
            <a:off x="8358214" y="6429396"/>
            <a:ext cx="571504" cy="24736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41988" y="6358763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214290"/>
            <a:ext cx="8092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 происходит составление районного бюджета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488" y="785794"/>
            <a:ext cx="3000396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ЯНВАРЬ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86050" y="1357298"/>
            <a:ext cx="31432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Вступление в силу решения о районном бюджете на очередной финансовый год и плановый период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xmlns="" val="3615407130"/>
              </p:ext>
            </p:extLst>
          </p:nvPr>
        </p:nvGraphicFramePr>
        <p:xfrm>
          <a:off x="2428860" y="1928802"/>
          <a:ext cx="3786214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6786578" y="1500174"/>
            <a:ext cx="1785950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ИЮЛЬ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58016" y="3286124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СЕНТЯБРЬ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57818" y="5286388"/>
            <a:ext cx="1785950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СЕНТЯБРЬ-ОКТЯБРЬ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500166" y="5286388"/>
            <a:ext cx="1857388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8596" y="3571876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 15 НОЯБРЯ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28596" y="1643050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57950" y="2214554"/>
            <a:ext cx="3071834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42900" algn="just">
              <a:lnSpc>
                <a:spcPts val="1440"/>
              </a:lnSpc>
              <a:spcBef>
                <a:spcPts val="575"/>
              </a:spcBef>
            </a:pP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основных </a:t>
            </a: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показателей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прогноза </a:t>
            </a: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социально-экономического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развития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района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трехлетний</a:t>
            </a:r>
            <a:r>
              <a:rPr lang="ru-RU" sz="1400" spc="-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период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57950" y="4000504"/>
            <a:ext cx="27860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spc="-5" dirty="0" smtClean="0">
                <a:latin typeface="Times New Roman"/>
                <a:cs typeface="Times New Roman"/>
              </a:rPr>
              <a:t>Определение </a:t>
            </a:r>
            <a:r>
              <a:rPr lang="ru-RU" sz="1400" dirty="0" smtClean="0">
                <a:latin typeface="Times New Roman"/>
                <a:cs typeface="Times New Roman"/>
              </a:rPr>
              <a:t>основных </a:t>
            </a:r>
            <a:r>
              <a:rPr lang="ru-RU" sz="1400" spc="-5" dirty="0" smtClean="0">
                <a:latin typeface="Times New Roman"/>
                <a:cs typeface="Times New Roman"/>
              </a:rPr>
              <a:t>направлений</a:t>
            </a:r>
            <a:r>
              <a:rPr lang="ru-RU" sz="1400" spc="-125" dirty="0" smtClean="0">
                <a:latin typeface="Times New Roman"/>
                <a:cs typeface="Times New Roman"/>
              </a:rPr>
              <a:t>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бюджетной</a:t>
            </a:r>
            <a:r>
              <a:rPr lang="ru-RU" sz="1400" spc="-5" dirty="0" smtClean="0">
                <a:latin typeface="Times New Roman"/>
                <a:cs typeface="Times New Roman"/>
              </a:rPr>
              <a:t> </a:t>
            </a:r>
            <a:r>
              <a:rPr lang="ru-RU" sz="1400" dirty="0" smtClean="0">
                <a:latin typeface="Times New Roman"/>
                <a:cs typeface="Times New Roman"/>
              </a:rPr>
              <a:t>и </a:t>
            </a:r>
            <a:r>
              <a:rPr lang="ru-RU" sz="1400" spc="-5" dirty="0" smtClean="0">
                <a:latin typeface="Times New Roman"/>
                <a:cs typeface="Times New Roman"/>
              </a:rPr>
              <a:t>налоговой политики </a:t>
            </a:r>
            <a:r>
              <a:rPr lang="ru-RU" sz="1400" dirty="0" smtClean="0">
                <a:latin typeface="Times New Roman"/>
                <a:cs typeface="Times New Roman"/>
              </a:rPr>
              <a:t>на </a:t>
            </a:r>
            <a:r>
              <a:rPr lang="ru-RU" sz="1400" spc="-5" dirty="0" smtClean="0">
                <a:latin typeface="Times New Roman"/>
                <a:cs typeface="Times New Roman"/>
              </a:rPr>
              <a:t>трехлетний  период. Определение основных параметров бюджета.</a:t>
            </a:r>
            <a:endParaRPr lang="ru-RU" sz="1400" dirty="0" smtClean="0">
              <a:latin typeface="Times New Roman"/>
              <a:cs typeface="Times New Roman"/>
            </a:endParaRPr>
          </a:p>
          <a:p>
            <a:pPr algn="just"/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5786454"/>
            <a:ext cx="35719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Рассмотрение проекта районного бюджета администрацией Княгининского </a:t>
            </a:r>
            <a:r>
              <a:rPr lang="ru-RU" sz="1400" spc="-5" dirty="0" smtClean="0">
                <a:latin typeface="Times New Roman"/>
                <a:cs typeface="Times New Roman"/>
              </a:rPr>
              <a:t>муниципального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района</a:t>
            </a: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5786" y="43576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4286256"/>
            <a:ext cx="32146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Внесение проекта районного бюджета в Земское собрание Княгининского </a:t>
            </a:r>
            <a:r>
              <a:rPr lang="ru-RU" sz="1400" spc="-5" dirty="0" smtClean="0">
                <a:latin typeface="Times New Roman"/>
                <a:cs typeface="Times New Roman"/>
              </a:rPr>
              <a:t>муниципального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2357430"/>
            <a:ext cx="27146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Принятие проекта бюджета Земским собранием Княгининского муниципального района.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rot="5400000" flipH="1" flipV="1">
            <a:off x="4036215" y="1750207"/>
            <a:ext cx="928694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5572132" y="2000240"/>
            <a:ext cx="1214446" cy="607226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3357554" y="4929198"/>
            <a:ext cx="428628" cy="357190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rot="16200000" flipH="1">
            <a:off x="5054207" y="5054215"/>
            <a:ext cx="392908" cy="214314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V="1">
            <a:off x="6000760" y="3607596"/>
            <a:ext cx="857256" cy="3571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>
            <a:stCxn id="14" idx="3"/>
          </p:cNvCxnSpPr>
          <p:nvPr/>
        </p:nvCxnSpPr>
        <p:spPr>
          <a:xfrm flipV="1">
            <a:off x="2285984" y="3857628"/>
            <a:ext cx="785818" cy="35719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stCxn id="15" idx="3"/>
          </p:cNvCxnSpPr>
          <p:nvPr/>
        </p:nvCxnSpPr>
        <p:spPr>
          <a:xfrm>
            <a:off x="2285984" y="1964521"/>
            <a:ext cx="1071570" cy="750099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rgbClr val="AD7ACC"/>
            </a:solidFill>
          </a:ln>
        </p:spPr>
      </p:pic>
      <p:sp>
        <p:nvSpPr>
          <p:cNvPr id="14" name="Овал 1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21071" y="6346209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214290"/>
            <a:ext cx="864399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Каковы основные направления бюджетной и налоговой политики Княгининского муниципального района на 2021-2023 годы</a:t>
            </a:r>
            <a:endParaRPr lang="ru-RU" sz="26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285852" y="1571612"/>
            <a:ext cx="5072098" cy="71438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447675"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сбалансированности и долгосрочной устойчивости консолидированного и районного бюджетов Княгининского муниципального района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Новая папка\весы_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1428736"/>
            <a:ext cx="1357290" cy="1100129"/>
          </a:xfrm>
          <a:prstGeom prst="rect">
            <a:avLst/>
          </a:prstGeom>
          <a:noFill/>
        </p:spPr>
      </p:pic>
      <p:sp>
        <p:nvSpPr>
          <p:cNvPr id="31" name="Прямоугольник 30"/>
          <p:cNvSpPr/>
          <p:nvPr/>
        </p:nvSpPr>
        <p:spPr>
          <a:xfrm>
            <a:off x="3857620" y="2500306"/>
            <a:ext cx="5072098" cy="4286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61950" algn="just">
              <a:tabLst>
                <a:tab pos="3619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эффективности муниципального управления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1\Desktop\Новая папка\tytytytytytytytytytyt.jpe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2428868"/>
            <a:ext cx="1278967" cy="571504"/>
          </a:xfrm>
          <a:prstGeom prst="rect">
            <a:avLst/>
          </a:prstGeom>
          <a:noFill/>
        </p:spPr>
      </p:pic>
      <p:sp>
        <p:nvSpPr>
          <p:cNvPr id="32" name="Прямоугольник 31"/>
          <p:cNvSpPr/>
          <p:nvPr/>
        </p:nvSpPr>
        <p:spPr>
          <a:xfrm>
            <a:off x="1285852" y="3214686"/>
            <a:ext cx="5072098" cy="4286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47675" algn="just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качества оказываемых муниципальных услуг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929058" y="3929066"/>
            <a:ext cx="5072098" cy="642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47675" algn="just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условий для исполнения  органами местного самоуправления поселений закрепленных за ними полномочий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C:\Users\1\Desktop\Новая папка\4763460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2786058"/>
            <a:ext cx="942787" cy="942787"/>
          </a:xfrm>
          <a:prstGeom prst="rect">
            <a:avLst/>
          </a:prstGeom>
          <a:noFill/>
        </p:spPr>
      </p:pic>
      <p:pic>
        <p:nvPicPr>
          <p:cNvPr id="1030" name="Picture 6" descr="C:\Users\1\Desktop\Новая папка\69d010418486a56feff87dbb2c77c1bc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3786190"/>
            <a:ext cx="1230327" cy="877851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1285852" y="4857760"/>
            <a:ext cx="5072098" cy="4286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47675" algn="just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эффективности и оптимизация бюджетных данных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1" name="Picture 7" descr="C:\Users\1\Desktop\Новая папка\clock-163202_1920-1200x848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9F9FB"/>
              </a:clrFrom>
              <a:clrTo>
                <a:srgbClr val="F9F9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4500570"/>
            <a:ext cx="1214446" cy="858208"/>
          </a:xfrm>
          <a:prstGeom prst="rect">
            <a:avLst/>
          </a:prstGeom>
          <a:noFill/>
        </p:spPr>
      </p:pic>
      <p:sp>
        <p:nvSpPr>
          <p:cNvPr id="35" name="Прямоугольник 34"/>
          <p:cNvSpPr/>
          <p:nvPr/>
        </p:nvSpPr>
        <p:spPr>
          <a:xfrm>
            <a:off x="3857620" y="5715016"/>
            <a:ext cx="5072098" cy="4286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47675" algn="just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и совершенствование системы финансового контроля и контроля в сфере закупок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2" name="Picture 8" descr="C:\Users\1\Desktop\Новая папка\magnifying-glass-1019870_1280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5500702"/>
            <a:ext cx="714379" cy="7143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187460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rgbClr val="AD7ACC"/>
            </a:solidFill>
          </a:ln>
        </p:spPr>
      </p:pic>
      <p:sp>
        <p:nvSpPr>
          <p:cNvPr id="27" name="Блок-схема: данные 26"/>
          <p:cNvSpPr/>
          <p:nvPr/>
        </p:nvSpPr>
        <p:spPr>
          <a:xfrm flipH="1">
            <a:off x="2428860" y="5000636"/>
            <a:ext cx="6715140" cy="1357322"/>
          </a:xfrm>
          <a:prstGeom prst="flowChartInputOutput">
            <a:avLst/>
          </a:prstGeom>
          <a:solidFill>
            <a:srgbClr val="FCD3B2"/>
          </a:solidFill>
          <a:ln>
            <a:solidFill>
              <a:srgbClr val="C3E2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Блок-схема: данные 25"/>
          <p:cNvSpPr/>
          <p:nvPr/>
        </p:nvSpPr>
        <p:spPr>
          <a:xfrm flipH="1">
            <a:off x="2428860" y="3429000"/>
            <a:ext cx="6715140" cy="1285884"/>
          </a:xfrm>
          <a:prstGeom prst="flowChartInputOutput">
            <a:avLst/>
          </a:prstGeom>
          <a:solidFill>
            <a:srgbClr val="D6BCE6"/>
          </a:solidFill>
          <a:ln>
            <a:solidFill>
              <a:srgbClr val="D6BC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21071" y="6346209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357166"/>
            <a:ext cx="86439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 чего складываются доходы бюджета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муниципального района</a:t>
            </a:r>
            <a:endParaRPr lang="ru-RU" sz="28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Блок-схема: данные 20"/>
          <p:cNvSpPr/>
          <p:nvPr/>
        </p:nvSpPr>
        <p:spPr>
          <a:xfrm flipH="1">
            <a:off x="2428860" y="1785926"/>
            <a:ext cx="6715140" cy="1285884"/>
          </a:xfrm>
          <a:prstGeom prst="flowChartInputOutput">
            <a:avLst/>
          </a:prstGeom>
          <a:solidFill>
            <a:srgbClr val="C3E2A6"/>
          </a:solidFill>
          <a:ln>
            <a:solidFill>
              <a:srgbClr val="C3E2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данные 16"/>
          <p:cNvSpPr/>
          <p:nvPr/>
        </p:nvSpPr>
        <p:spPr>
          <a:xfrm flipH="1">
            <a:off x="142844" y="1857364"/>
            <a:ext cx="3714776" cy="642942"/>
          </a:xfrm>
          <a:prstGeom prst="flowChartInputOutput">
            <a:avLst/>
          </a:prstGeom>
          <a:gradFill flip="none" rotWithShape="1">
            <a:gsLst>
              <a:gs pos="0">
                <a:srgbClr val="99CD69">
                  <a:shade val="30000"/>
                  <a:satMod val="115000"/>
                </a:srgbClr>
              </a:gs>
              <a:gs pos="50000">
                <a:srgbClr val="99CD69">
                  <a:shade val="67500"/>
                  <a:satMod val="115000"/>
                </a:srgbClr>
              </a:gs>
              <a:gs pos="100000">
                <a:srgbClr val="99CD69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571472" y="1857364"/>
            <a:ext cx="3143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b="1" dirty="0" smtClean="0"/>
              <a:t>Налоговые доходы</a:t>
            </a:r>
            <a:endParaRPr lang="ru-RU" sz="2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786182" y="1714488"/>
            <a:ext cx="4286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Налоги и налоговые сборы, предусмотренные федеральным и  региональным  законодательством и нормативными правовыми актами Княгининского муниципального района: налог на доходы физических лиц, налоги на имущество, акцизы и другие.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Блок-схема: данные 22"/>
          <p:cNvSpPr/>
          <p:nvPr/>
        </p:nvSpPr>
        <p:spPr>
          <a:xfrm flipH="1">
            <a:off x="142844" y="3571876"/>
            <a:ext cx="3786214" cy="642942"/>
          </a:xfrm>
          <a:prstGeom prst="flowChartInputOutput">
            <a:avLst/>
          </a:prstGeom>
          <a:gradFill flip="none" rotWithShape="1">
            <a:gsLst>
              <a:gs pos="0">
                <a:srgbClr val="AD79CD">
                  <a:shade val="30000"/>
                  <a:satMod val="115000"/>
                </a:srgbClr>
              </a:gs>
              <a:gs pos="50000">
                <a:srgbClr val="AD79CD">
                  <a:shade val="67500"/>
                  <a:satMod val="115000"/>
                </a:srgbClr>
              </a:gs>
              <a:gs pos="100000">
                <a:srgbClr val="AD79CD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Блок-схема: данные 23"/>
          <p:cNvSpPr/>
          <p:nvPr/>
        </p:nvSpPr>
        <p:spPr>
          <a:xfrm flipH="1">
            <a:off x="142844" y="5357826"/>
            <a:ext cx="3714776" cy="714380"/>
          </a:xfrm>
          <a:prstGeom prst="flowChartInputOutput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357158" y="5357826"/>
            <a:ext cx="328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b="1" dirty="0" smtClean="0"/>
              <a:t>Безвозмездные</a:t>
            </a:r>
          </a:p>
          <a:p>
            <a:r>
              <a:rPr lang="ru-RU" sz="2400" b="1" dirty="0" smtClean="0"/>
              <a:t>            поступления</a:t>
            </a:r>
            <a:endParaRPr lang="ru-RU" sz="2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28596" y="3643314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b="1" dirty="0" smtClean="0"/>
              <a:t>Неналоговые доходы</a:t>
            </a:r>
            <a:endParaRPr lang="ru-RU" sz="2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786182" y="3487166"/>
            <a:ext cx="4286280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Доходы  от продажи и использования имущества, находящегося в муниципальной собственности, от продажи земли и нематериальных активов, административные платежи и сборы, штрафные санкции, возмещение ущерба и прочие.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86182" y="5000636"/>
            <a:ext cx="42862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от других бюджетов бюджетной системы РФ в виде дотаций, субвенций, субсидий и иных межбюджетных трансфертов, добровольные и безвозмездные поступления от юридических и физических лиц.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7460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Овал 2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688" y="214290"/>
            <a:ext cx="885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Какие налоги уплачивают жители Княгининского муниципального района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714876" y="1071546"/>
            <a:ext cx="3643339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786314" y="1142984"/>
            <a:ext cx="3500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Земельный налог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9" name="AutoShape 5" descr="https://st4.depositphotos.com/17569458/20618/v/1600/depositphotos_206186460-stock-illustration-water-drop-icon-vector-illustrati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1" name="AutoShape 7" descr="https://st4.depositphotos.com/17569458/20618/v/1600/depositphotos_206186460-stock-illustration-water-drop-icon-vector-illustrati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643438" y="1785926"/>
            <a:ext cx="36433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от кадастровой стоимости земельных участков: 0,3% по участкам, занятым жилищным фондом, с/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назначения, для личного подсобного хозяйства, дачного хозяйства; 1,5% - в отношении других участков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57422" y="3357562"/>
            <a:ext cx="4714908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357422" y="3429000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4" name="AutoShape 10" descr="https://banner2.kisspng.com/20180811/soc/kisspng-portable-network-graphics-clip-art-computer-icons-home-icons-green-16-12-x-9-dumielauxepices-n-5b6f67e5d005f2.13053777153402774985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https://banner2.kisspng.com/20180811/soc/kisspng-portable-network-graphics-clip-art-computer-icons-home-icons-green-16-12-x-9-dumielauxepices-n-5b6f67e5d005f2.13053777153402774985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https://banner2.kisspng.com/20180601/acb/kisspng-house-computer-icons-clip-art-office-building-5b10fd09dbe935.44976748152784000990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42844" y="4000505"/>
            <a:ext cx="88583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исходя из кадастровой стоимости объектов налогообложения: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- по жилым домам, частям жилых домов, квартирам, частям квартир, комнатам, гаражам 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машино-местам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хозяйственным строениям или сооружениям, площадь каждого из которых не превышает 50 кв.м - от 0,1% до 0,3%;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- по определенному министерством инвестиций, земельных и имущественных отношений Нижегородской области перечню объектов недвижимого имущества, в отношении которых налоговая база определяется как кадастровая стоимость в соответствии с НК РФ (административно-деловые и торговые центры, офисы, объекты общественного питания  и бытового обслуживания и др.), а также по объектам, кадастровая стоимость каждого из которых превышает 300 миллионов рублей –  2,0%;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-  по прочим  объектам – 0,5%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42844" y="1071546"/>
            <a:ext cx="3786214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285720" y="1142984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2844" y="1928802"/>
            <a:ext cx="42862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Глава 23 Налогового кодекса Российской Федерации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13%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отдельных случаях 9%, 15, 30% и 35%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1" name="AutoShape 17" descr="https://image.freepik.com/free-icon/no-translate-detected_318-482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3" name="AutoShape 19" descr="https://image.freepik.com/free-icon/no-translate-detected_318-482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" name="Рисунок 27"/>
          <p:cNvPicPr/>
          <p:nvPr/>
        </p:nvPicPr>
        <p:blipFill>
          <a:blip r:embed="rId3" cstate="print"/>
          <a:srcRect l="27521" t="45458" r="70265" b="51326"/>
          <a:stretch>
            <a:fillRect/>
          </a:stretch>
        </p:blipFill>
        <p:spPr bwMode="auto">
          <a:xfrm>
            <a:off x="8572528" y="1142984"/>
            <a:ext cx="42862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28"/>
          <p:cNvPicPr/>
          <p:nvPr/>
        </p:nvPicPr>
        <p:blipFill>
          <a:blip r:embed="rId4" cstate="print"/>
          <a:srcRect l="27139" t="72704" r="70275" b="23037"/>
          <a:stretch>
            <a:fillRect/>
          </a:stretch>
        </p:blipFill>
        <p:spPr bwMode="auto">
          <a:xfrm>
            <a:off x="4063585" y="1113336"/>
            <a:ext cx="39547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/>
          <p:cNvPicPr/>
          <p:nvPr/>
        </p:nvPicPr>
        <p:blipFill>
          <a:blip r:embed="rId5" cstate="print"/>
          <a:srcRect l="62070" t="48092" r="35509" b="48237"/>
          <a:stretch>
            <a:fillRect/>
          </a:stretch>
        </p:blipFill>
        <p:spPr bwMode="auto">
          <a:xfrm>
            <a:off x="6500826" y="3429000"/>
            <a:ext cx="42862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05933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xmlns="" val="9222088"/>
              </p:ext>
            </p:extLst>
          </p:nvPr>
        </p:nvGraphicFramePr>
        <p:xfrm>
          <a:off x="199339" y="1071546"/>
          <a:ext cx="8784975" cy="5493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285720" y="3500439"/>
            <a:ext cx="1730504" cy="5451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Физическая культура и спорт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500694" y="5429265"/>
            <a:ext cx="2071703" cy="37192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Образование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357291" y="5357826"/>
            <a:ext cx="2143140" cy="3571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Культура, кинематография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072331" y="2643183"/>
            <a:ext cx="1857388" cy="56305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Национальная экономика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85720" y="2428868"/>
            <a:ext cx="1790555" cy="5491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Средства массовой информации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85720" y="1357299"/>
            <a:ext cx="2371704" cy="57150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Межбюджетные трансферты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143769" y="3714752"/>
            <a:ext cx="1785951" cy="85725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err="1" smtClean="0">
                <a:latin typeface="Arial Narrow" panose="020B0606020202030204" pitchFamily="34" charset="0"/>
                <a:cs typeface="Times New Roman" panose="02020603050405020304" pitchFamily="18" charset="0"/>
              </a:rPr>
              <a:t>Жилищно</a:t>
            </a:r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 -коммунальное хозяйство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715140" y="1357299"/>
            <a:ext cx="2214579" cy="78581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Национальная безопасность и правоохранительная деятельность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286381" y="785795"/>
            <a:ext cx="2428444" cy="3571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Национальная оборона</a:t>
            </a:r>
            <a:endParaRPr lang="ru-RU" sz="14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28596" y="4643446"/>
            <a:ext cx="1928827" cy="42862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Социальная политика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4876" y="5072075"/>
            <a:ext cx="576064" cy="553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9325" y="1714489"/>
            <a:ext cx="500065" cy="507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7949" y="3786191"/>
            <a:ext cx="529755" cy="52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2995" y="5000636"/>
            <a:ext cx="624692" cy="64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06" r="18102"/>
          <a:stretch/>
        </p:blipFill>
        <p:spPr bwMode="auto">
          <a:xfrm>
            <a:off x="2214546" y="3429001"/>
            <a:ext cx="579263" cy="539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7620" y="1357299"/>
            <a:ext cx="616352" cy="45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28927" y="1571613"/>
            <a:ext cx="601220" cy="507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6512" y="2643182"/>
            <a:ext cx="617509" cy="49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75" descr="sz_logo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4612" y="4500571"/>
            <a:ext cx="551523" cy="590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2714613" y="714357"/>
            <a:ext cx="2357455" cy="4201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Общегосударственные вопросы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C:\Users\1\Desktop\1111\cdf0cd9f79a0fde50e2f86a455243430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929191" y="1357299"/>
            <a:ext cx="571504" cy="495776"/>
          </a:xfrm>
          <a:prstGeom prst="rect">
            <a:avLst/>
          </a:prstGeom>
          <a:noFill/>
        </p:spPr>
      </p:pic>
      <p:sp>
        <p:nvSpPr>
          <p:cNvPr id="27" name="Овал 26"/>
          <p:cNvSpPr/>
          <p:nvPr/>
        </p:nvSpPr>
        <p:spPr>
          <a:xfrm>
            <a:off x="8429652" y="6500834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 descr="C:\Users\1\Desktop\1111\inx960x640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643571" y="4643446"/>
            <a:ext cx="616699" cy="512174"/>
          </a:xfrm>
          <a:prstGeom prst="rect">
            <a:avLst/>
          </a:prstGeom>
          <a:noFill/>
        </p:spPr>
      </p:pic>
      <p:sp>
        <p:nvSpPr>
          <p:cNvPr id="28" name="Заголовок 1"/>
          <p:cNvSpPr txBox="1">
            <a:spLocks/>
          </p:cNvSpPr>
          <p:nvPr/>
        </p:nvSpPr>
        <p:spPr>
          <a:xfrm>
            <a:off x="6500826" y="4857761"/>
            <a:ext cx="2357455" cy="4201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Охрана окружающей среды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94876" y="5773003"/>
            <a:ext cx="8893650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indent="534988" algn="just"/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Принципы формирования расходов бюджета: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по муниципальным программам, по разделам (подразделам) функциональной структуры, по ведомствам в соответствии с расходными обязательствами, законодательно закрепленными за соответствующими уровнями бюджетов.</a:t>
            </a:r>
            <a:endParaRPr lang="ru-RU" sz="1600" dirty="0">
              <a:solidFill>
                <a:sysClr val="windowText" lastClr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85786" y="142852"/>
            <a:ext cx="7886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 распределяются расходы по основным функциям государства</a:t>
            </a:r>
            <a:endParaRPr lang="ru-RU" sz="2000" dirty="0"/>
          </a:p>
        </p:txBody>
      </p:sp>
      <p:pic>
        <p:nvPicPr>
          <p:cNvPr id="2" name="Picture 2" descr="C:\Users\1\Desktop\картинки\542ef1be1e8d76a78f3ad821b335e9db_XL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318234" y="2415805"/>
            <a:ext cx="586014" cy="500066"/>
          </a:xfrm>
          <a:prstGeom prst="rect">
            <a:avLst/>
          </a:prstGeom>
          <a:noFill/>
        </p:spPr>
      </p:pic>
      <p:sp>
        <p:nvSpPr>
          <p:cNvPr id="33" name="TextBox 32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8054439"/>
      </p:ext>
    </p:extLst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28728" y="142852"/>
            <a:ext cx="643060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spc="50" dirty="0" smtClean="0">
                <a:ln w="11430">
                  <a:noFill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Что такое программный бюджет</a:t>
            </a:r>
          </a:p>
          <a:p>
            <a:endParaRPr lang="ru-RU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214282" y="785794"/>
            <a:ext cx="87154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8163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Программный бюджет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отличается от традиционного тем, что все или почти все расходы включены в программы и каждая программа своей целью прямо увязана с тем или иным стратегическим итогом деятельности ведомства.</a:t>
            </a:r>
          </a:p>
          <a:p>
            <a:pPr algn="just"/>
            <a:endParaRPr lang="ru-RU" sz="1600" dirty="0"/>
          </a:p>
        </p:txBody>
      </p:sp>
      <p:sp>
        <p:nvSpPr>
          <p:cNvPr id="29" name="TextBox 28"/>
          <p:cNvSpPr txBox="1"/>
          <p:nvPr/>
        </p:nvSpPr>
        <p:spPr>
          <a:xfrm>
            <a:off x="285720" y="1500174"/>
            <a:ext cx="8643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8163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Программное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бюджетирование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представляет собой методологию планирования, исполнения и контроля за исполнением бюджета, обеспечивающую взаимосвязь процесса распределения расходов с результатами от реализации программ, разрабатываемых на основе стратегических целей, с учетом приоритетов государственной политики, общественной значимости ожидаемых и конечных результатов использования бюджетных средств. </a:t>
            </a:r>
          </a:p>
          <a:p>
            <a:pPr algn="just"/>
            <a:endParaRPr lang="ru-RU" sz="1600" dirty="0"/>
          </a:p>
        </p:txBody>
      </p:sp>
      <p:sp>
        <p:nvSpPr>
          <p:cNvPr id="32" name="Скругленный прямоугольник 4"/>
          <p:cNvSpPr/>
          <p:nvPr/>
        </p:nvSpPr>
        <p:spPr>
          <a:xfrm>
            <a:off x="357158" y="3071810"/>
            <a:ext cx="8429684" cy="3429024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8575"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57150" tIns="28575" rIns="57150" bIns="28575" numCol="1" spcCol="1270" anchor="ctr" anchorCtr="0">
            <a:noAutofit/>
          </a:bodyPr>
          <a:lstStyle/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Блок-схема: узел 32"/>
          <p:cNvSpPr/>
          <p:nvPr/>
        </p:nvSpPr>
        <p:spPr>
          <a:xfrm>
            <a:off x="500034" y="3143248"/>
            <a:ext cx="928694" cy="857256"/>
          </a:xfrm>
          <a:prstGeom prst="flowChartConnector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Arial Black" pitchFamily="34" charset="0"/>
              </a:rPr>
              <a:t>13</a:t>
            </a:r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8429652" y="6572272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28728" y="3214686"/>
            <a:ext cx="7215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Бюджет Княгининского муниципального района на 2021-2023 годы сформирован на основе 13 муниципальных программ</a:t>
            </a:r>
          </a:p>
          <a:p>
            <a:endParaRPr lang="ru-RU" dirty="0"/>
          </a:p>
        </p:txBody>
      </p:sp>
      <p:sp>
        <p:nvSpPr>
          <p:cNvPr id="45" name="Блок-схема: узел 44"/>
          <p:cNvSpPr/>
          <p:nvPr/>
        </p:nvSpPr>
        <p:spPr>
          <a:xfrm>
            <a:off x="571472" y="4143380"/>
            <a:ext cx="500066" cy="500066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cxnSp>
        <p:nvCxnSpPr>
          <p:cNvPr id="47" name="Прямая со стрелкой 46"/>
          <p:cNvCxnSpPr>
            <a:stCxn id="45" idx="2"/>
            <a:endCxn id="45" idx="6"/>
          </p:cNvCxnSpPr>
          <p:nvPr/>
        </p:nvCxnSpPr>
        <p:spPr>
          <a:xfrm rot="10800000" flipH="1">
            <a:off x="571472" y="4393413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1" name="Блок-схема: узел 50"/>
          <p:cNvSpPr/>
          <p:nvPr/>
        </p:nvSpPr>
        <p:spPr>
          <a:xfrm>
            <a:off x="571472" y="4714884"/>
            <a:ext cx="500066" cy="500066"/>
          </a:xfrm>
          <a:prstGeom prst="flowChartConnector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52" name="Блок-схема: узел 51"/>
          <p:cNvSpPr/>
          <p:nvPr/>
        </p:nvSpPr>
        <p:spPr>
          <a:xfrm>
            <a:off x="571472" y="5286388"/>
            <a:ext cx="500066" cy="500066"/>
          </a:xfrm>
          <a:prstGeom prst="flowChartConnec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54" name="Блок-схема: узел 53"/>
          <p:cNvSpPr/>
          <p:nvPr/>
        </p:nvSpPr>
        <p:spPr>
          <a:xfrm>
            <a:off x="571472" y="5857892"/>
            <a:ext cx="500066" cy="500066"/>
          </a:xfrm>
          <a:prstGeom prst="flowChartConnec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cxnSp>
        <p:nvCxnSpPr>
          <p:cNvPr id="55" name="Прямая со стрелкой 54"/>
          <p:cNvCxnSpPr/>
          <p:nvPr/>
        </p:nvCxnSpPr>
        <p:spPr>
          <a:xfrm rot="10800000" flipH="1">
            <a:off x="571472" y="5000636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rot="10800000" flipH="1">
            <a:off x="571472" y="5572140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rot="10800000" flipH="1">
            <a:off x="571472" y="6143644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357290" y="4214818"/>
            <a:ext cx="52677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Исполнение бюджета по программной классификации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1357290" y="4714884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1357290" y="5286388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1357290" y="5857892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1357290" y="4714884"/>
            <a:ext cx="7358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Взаимосвязь бюджетных расходов с результатами реализации муниципальных программ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357290" y="5286388"/>
            <a:ext cx="7286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Мониторинг показателей исполнения программ, оценка эффективности бюджетных расходов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357290" y="5929330"/>
            <a:ext cx="7358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Повышение качества бюджетного планирования и исполнения бюджета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>
            <a:off x="1357290" y="6357958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6314" y="1285860"/>
            <a:ext cx="3929124" cy="5847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Площадь - 769 квадратных километров.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86314" y="2000240"/>
            <a:ext cx="3929092" cy="73866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Численность населения  Княгининского муниципального района - 11 168 чел.</a:t>
            </a:r>
          </a:p>
          <a:p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86314" y="2857496"/>
            <a:ext cx="3929092" cy="73866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– 4,2  млрд.руб.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6314" y="3643314"/>
            <a:ext cx="3929092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Среднемесячная заработная плата на 1 работающего  - 31 896,2 руб.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86314" y="4286256"/>
            <a:ext cx="3929092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Инвестиции в основной капитал  - 272,7 млн. рублей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руб.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86314" y="5000637"/>
            <a:ext cx="3929092" cy="101566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образования-6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учреждения-26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(казенные - 9, бюджетные - 15, автономные -2)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1\Desktop\1111\Карта_нашей_области_Нижегородско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FF0F2"/>
              </a:clrFrom>
              <a:clrTo>
                <a:srgbClr val="EFF0F2">
                  <a:alpha val="0"/>
                </a:srgbClr>
              </a:clrTo>
            </a:clrChange>
            <a:lum contrast="-12000"/>
          </a:blip>
          <a:srcRect/>
          <a:stretch>
            <a:fillRect/>
          </a:stretch>
        </p:blipFill>
        <p:spPr bwMode="auto">
          <a:xfrm>
            <a:off x="285722" y="1071546"/>
            <a:ext cx="4238959" cy="5540393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1000100" y="0"/>
            <a:ext cx="72152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Какие показатели характеризуют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наш район в 2020 году</a:t>
            </a:r>
            <a:endParaRPr lang="ru-RU" sz="28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2" descr="C:\Users\1\Desktop\1111\Карта_нашей_области_Нижегородско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FF0F2"/>
              </a:clrFrom>
              <a:clrTo>
                <a:srgbClr val="EFF0F2">
                  <a:alpha val="0"/>
                </a:srgbClr>
              </a:clrTo>
            </a:clrChange>
            <a:lum bright="54000" contrast="-78000"/>
          </a:blip>
          <a:srcRect/>
          <a:stretch>
            <a:fillRect/>
          </a:stretch>
        </p:blipFill>
        <p:spPr bwMode="auto">
          <a:xfrm>
            <a:off x="1643042" y="1142984"/>
            <a:ext cx="5000660" cy="5540393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68820" y="6411817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1604" y="214290"/>
            <a:ext cx="6500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285860"/>
            <a:ext cx="4429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15140" y="2214554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5008" y="2500306"/>
            <a:ext cx="32146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Княгининского муниципального района в 2021 году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43702" y="1714488"/>
            <a:ext cx="131318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778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4033,2</a:t>
            </a:r>
            <a:endParaRPr lang="ru-RU" sz="3200" b="1" cap="none" spc="0" dirty="0">
              <a:ln w="17780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71538" y="4214818"/>
            <a:ext cx="110799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778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369,3</a:t>
            </a:r>
            <a:endParaRPr lang="ru-RU" sz="3200" b="1" cap="none" spc="0" dirty="0">
              <a:ln w="17780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00100" y="4714884"/>
            <a:ext cx="11372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4929198"/>
            <a:ext cx="32146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Княгининского муниципального района в 2021 году в расчете на 1 жителя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Диаграмма 18"/>
          <p:cNvGraphicFramePr>
            <a:graphicFrameLocks/>
          </p:cNvGraphicFramePr>
          <p:nvPr/>
        </p:nvGraphicFramePr>
        <p:xfrm>
          <a:off x="214282" y="1928802"/>
          <a:ext cx="5286412" cy="2528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Диаграмма 21"/>
          <p:cNvGraphicFramePr>
            <a:graphicFrameLocks/>
          </p:cNvGraphicFramePr>
          <p:nvPr/>
        </p:nvGraphicFramePr>
        <p:xfrm>
          <a:off x="3428992" y="3929066"/>
          <a:ext cx="550072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-24"/>
            <a:ext cx="9144000" cy="6858000"/>
          </a:xfrm>
          <a:prstGeom prst="rect">
            <a:avLst/>
          </a:prstGeo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8429653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1142984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Среднегодовая численность населения, человек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8" y="1142984"/>
            <a:ext cx="30081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Среднемесячная заработная плата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1 работника,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14678" y="4214818"/>
            <a:ext cx="28249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Индекс потребительских цен, %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4348" y="142852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Какова динамика прогнозных показателей социально - экономического развития района</a:t>
            </a:r>
          </a:p>
          <a:p>
            <a:pPr algn="ctr"/>
            <a:endParaRPr lang="ru-RU" sz="2400" dirty="0"/>
          </a:p>
        </p:txBody>
      </p:sp>
      <p:graphicFrame>
        <p:nvGraphicFramePr>
          <p:cNvPr id="21" name="Диаграмма 20"/>
          <p:cNvGraphicFramePr>
            <a:graphicFrameLocks/>
          </p:cNvGraphicFramePr>
          <p:nvPr/>
        </p:nvGraphicFramePr>
        <p:xfrm>
          <a:off x="4643438" y="1500174"/>
          <a:ext cx="4143404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Диаграмма 21"/>
          <p:cNvGraphicFramePr>
            <a:graphicFrameLocks/>
          </p:cNvGraphicFramePr>
          <p:nvPr/>
        </p:nvGraphicFramePr>
        <p:xfrm>
          <a:off x="2357422" y="4572008"/>
          <a:ext cx="4467224" cy="2028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Диаграмма 22"/>
          <p:cNvGraphicFramePr>
            <a:graphicFrameLocks/>
          </p:cNvGraphicFramePr>
          <p:nvPr/>
        </p:nvGraphicFramePr>
        <p:xfrm>
          <a:off x="0" y="1571612"/>
          <a:ext cx="4643438" cy="2571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1285860"/>
            <a:ext cx="32358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Инвестиции в основной капитал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628" y="1214422"/>
            <a:ext cx="39631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Площадь ввода в действие жилых домов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627168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8596" y="0"/>
            <a:ext cx="8358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Какова динамика прогнозных показателей социально - экономического развития района</a:t>
            </a:r>
          </a:p>
          <a:p>
            <a:pPr algn="ctr"/>
            <a:endParaRPr lang="ru-RU" sz="2400" dirty="0"/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/>
        </p:nvGraphicFramePr>
        <p:xfrm>
          <a:off x="0" y="2500306"/>
          <a:ext cx="4643438" cy="3500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/>
        </p:nvGraphicFramePr>
        <p:xfrm>
          <a:off x="0" y="1571612"/>
          <a:ext cx="4572000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Диаграмма 16"/>
          <p:cNvGraphicFramePr>
            <a:graphicFrameLocks/>
          </p:cNvGraphicFramePr>
          <p:nvPr/>
        </p:nvGraphicFramePr>
        <p:xfrm>
          <a:off x="4429124" y="2143116"/>
          <a:ext cx="4714876" cy="400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Диаграмма 18"/>
          <p:cNvGraphicFramePr>
            <a:graphicFrameLocks/>
          </p:cNvGraphicFramePr>
          <p:nvPr/>
        </p:nvGraphicFramePr>
        <p:xfrm>
          <a:off x="4572000" y="1785926"/>
          <a:ext cx="4572000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17670" y="26262"/>
            <a:ext cx="9144000" cy="6858000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5720" y="285729"/>
            <a:ext cx="857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консолидированного бюджета  Княгининского муниципального района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68344" y="701989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5646" y="847136"/>
            <a:ext cx="3892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602,9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иллионов рублей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прогноз поступления доходов в консолидированный бюджет в 2021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808637" y="2201383"/>
            <a:ext cx="843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2019*</a:t>
            </a:r>
            <a:endParaRPr lang="ru-RU" sz="1400" dirty="0"/>
          </a:p>
        </p:txBody>
      </p:sp>
      <p:sp>
        <p:nvSpPr>
          <p:cNvPr id="55" name="TextBox 54"/>
          <p:cNvSpPr txBox="1"/>
          <p:nvPr/>
        </p:nvSpPr>
        <p:spPr>
          <a:xfrm>
            <a:off x="5500694" y="2201384"/>
            <a:ext cx="799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2020* *</a:t>
            </a:r>
            <a:endParaRPr lang="ru-RU" sz="1400" dirty="0" smtClean="0"/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300192" y="2201384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2021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092280" y="2201383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6357950" y="2500306"/>
            <a:ext cx="20717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4" name="Прямая соединительная линия 1023"/>
          <p:cNvCxnSpPr/>
          <p:nvPr/>
        </p:nvCxnSpPr>
        <p:spPr>
          <a:xfrm flipH="1">
            <a:off x="6357950" y="228599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0" name="TextBox 1029"/>
          <p:cNvSpPr txBox="1"/>
          <p:nvPr/>
        </p:nvSpPr>
        <p:spPr>
          <a:xfrm>
            <a:off x="6286512" y="242886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32" name="Прямая соединительная линия 1031"/>
          <p:cNvCxnSpPr/>
          <p:nvPr/>
        </p:nvCxnSpPr>
        <p:spPr>
          <a:xfrm flipV="1">
            <a:off x="286860" y="2205273"/>
            <a:ext cx="860562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5" name="Прямоугольник 1054"/>
          <p:cNvSpPr/>
          <p:nvPr/>
        </p:nvSpPr>
        <p:spPr>
          <a:xfrm>
            <a:off x="465646" y="2355273"/>
            <a:ext cx="396347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571,9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миллионов рублей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прогноз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доходов в районный бюджет в 2021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7" name="Прямая соединительная линия 96"/>
          <p:cNvCxnSpPr/>
          <p:nvPr/>
        </p:nvCxnSpPr>
        <p:spPr>
          <a:xfrm>
            <a:off x="428596" y="4000504"/>
            <a:ext cx="8453221" cy="13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Скругленный прямоугольник 109"/>
          <p:cNvSpPr/>
          <p:nvPr/>
        </p:nvSpPr>
        <p:spPr>
          <a:xfrm>
            <a:off x="7143770" y="3333420"/>
            <a:ext cx="438503" cy="693231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1" name="TextBox 110"/>
          <p:cNvSpPr txBox="1"/>
          <p:nvPr/>
        </p:nvSpPr>
        <p:spPr>
          <a:xfrm>
            <a:off x="7143768" y="3119106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411,6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6286514" y="4000505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2021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072331" y="4000505"/>
            <a:ext cx="720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2022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2227" y="4149080"/>
            <a:ext cx="41997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54,0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тысяч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консолидированного бюджета на душу населения в 2021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786709" y="4643447"/>
            <a:ext cx="1217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тыс.рублей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83569" y="6113987"/>
            <a:ext cx="83175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1"/>
          <p:cNvSpPr txBox="1"/>
          <p:nvPr/>
        </p:nvSpPr>
        <p:spPr>
          <a:xfrm>
            <a:off x="7206097" y="5284318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40,0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233186" y="5508980"/>
            <a:ext cx="438503" cy="607064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407206" y="6108490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162966" y="6095598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6215074" y="6429396"/>
            <a:ext cx="21431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8358214" y="6215083"/>
            <a:ext cx="0" cy="2143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215074" y="6215082"/>
            <a:ext cx="0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7000892" y="6429396"/>
            <a:ext cx="7906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14282" y="6143644"/>
            <a:ext cx="29009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- исполнение</a:t>
            </a:r>
          </a:p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* * - </a:t>
            </a:r>
            <a:r>
              <a:rPr lang="ru-RU" sz="1100" dirty="0" smtClean="0">
                <a:latin typeface="Times New Roman"/>
                <a:cs typeface="Times New Roman"/>
              </a:rPr>
              <a:t>первоначально принятый бюджет</a:t>
            </a: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4929191" y="1583764"/>
            <a:ext cx="432048" cy="617618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2" name="TextBox 1"/>
          <p:cNvSpPr txBox="1"/>
          <p:nvPr/>
        </p:nvSpPr>
        <p:spPr>
          <a:xfrm>
            <a:off x="4928349" y="1285860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487,6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5715008" y="1583764"/>
            <a:ext cx="432048" cy="617618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4" name="TextBox 1"/>
          <p:cNvSpPr txBox="1"/>
          <p:nvPr/>
        </p:nvSpPr>
        <p:spPr>
          <a:xfrm>
            <a:off x="5715007" y="1349731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486,4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6429388" y="1354967"/>
            <a:ext cx="432048" cy="846415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6" name="TextBox 1"/>
          <p:cNvSpPr txBox="1"/>
          <p:nvPr/>
        </p:nvSpPr>
        <p:spPr>
          <a:xfrm>
            <a:off x="6404524" y="1071456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602,9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7143768" y="1647635"/>
            <a:ext cx="432048" cy="553746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8" name="TextBox 1"/>
          <p:cNvSpPr txBox="1"/>
          <p:nvPr/>
        </p:nvSpPr>
        <p:spPr>
          <a:xfrm>
            <a:off x="7143768" y="1434812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446,2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 flipH="1">
            <a:off x="8429652" y="228599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Скругленный прямоугольник 83"/>
          <p:cNvSpPr/>
          <p:nvPr/>
        </p:nvSpPr>
        <p:spPr>
          <a:xfrm>
            <a:off x="4929191" y="3261982"/>
            <a:ext cx="438503" cy="764671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5" name="TextBox 84"/>
          <p:cNvSpPr txBox="1"/>
          <p:nvPr/>
        </p:nvSpPr>
        <p:spPr>
          <a:xfrm>
            <a:off x="4929191" y="3032709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457,8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715010" y="3286124"/>
            <a:ext cx="438503" cy="740528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7" name="TextBox 86"/>
          <p:cNvSpPr txBox="1"/>
          <p:nvPr/>
        </p:nvSpPr>
        <p:spPr>
          <a:xfrm>
            <a:off x="5715008" y="3071810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455,2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6429390" y="3071810"/>
            <a:ext cx="438503" cy="954842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9" name="TextBox 88"/>
          <p:cNvSpPr txBox="1"/>
          <p:nvPr/>
        </p:nvSpPr>
        <p:spPr>
          <a:xfrm>
            <a:off x="6423819" y="2795467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571,9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9" name="Прямая соединительная линия 98"/>
          <p:cNvCxnSpPr/>
          <p:nvPr/>
        </p:nvCxnSpPr>
        <p:spPr>
          <a:xfrm flipH="1">
            <a:off x="8429652" y="407194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flipH="1">
            <a:off x="6429388" y="407194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 flipV="1">
            <a:off x="6429388" y="4286256"/>
            <a:ext cx="1991715" cy="8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6357950" y="428625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5000628" y="5433402"/>
            <a:ext cx="438503" cy="664951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2" name="TextBox 1"/>
          <p:cNvSpPr txBox="1"/>
          <p:nvPr/>
        </p:nvSpPr>
        <p:spPr>
          <a:xfrm>
            <a:off x="4904015" y="5219089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43,0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715010" y="5429264"/>
            <a:ext cx="438503" cy="669090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4" name="TextBox 1"/>
          <p:cNvSpPr txBox="1"/>
          <p:nvPr/>
        </p:nvSpPr>
        <p:spPr>
          <a:xfrm>
            <a:off x="5725016" y="5160633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43,6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6429390" y="5219089"/>
            <a:ext cx="438503" cy="879266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TextBox 1"/>
          <p:cNvSpPr txBox="1"/>
          <p:nvPr/>
        </p:nvSpPr>
        <p:spPr>
          <a:xfrm>
            <a:off x="6448520" y="4957548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54,0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786710" y="2214554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858148" y="1498683"/>
            <a:ext cx="432048" cy="702698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TextBox 1"/>
          <p:cNvSpPr txBox="1"/>
          <p:nvPr/>
        </p:nvSpPr>
        <p:spPr>
          <a:xfrm>
            <a:off x="7844911" y="1206015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503,2</a:t>
            </a: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7858148" y="3202615"/>
            <a:ext cx="438503" cy="824036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TextBox 82"/>
          <p:cNvSpPr txBox="1"/>
          <p:nvPr/>
        </p:nvSpPr>
        <p:spPr>
          <a:xfrm>
            <a:off x="7858148" y="2928934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465,7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786710" y="4000504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14876" y="4000504"/>
            <a:ext cx="843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2019*</a:t>
            </a:r>
            <a:endParaRPr lang="ru-RU" sz="1400" dirty="0"/>
          </a:p>
        </p:txBody>
      </p:sp>
      <p:sp>
        <p:nvSpPr>
          <p:cNvPr id="92" name="TextBox 91"/>
          <p:cNvSpPr txBox="1"/>
          <p:nvPr/>
        </p:nvSpPr>
        <p:spPr>
          <a:xfrm>
            <a:off x="5500694" y="4000504"/>
            <a:ext cx="799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2020* *</a:t>
            </a:r>
            <a:endParaRPr lang="ru-RU" sz="1400" dirty="0" smtClean="0"/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7858148" y="5361964"/>
            <a:ext cx="438503" cy="754079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1"/>
          <p:cNvSpPr txBox="1"/>
          <p:nvPr/>
        </p:nvSpPr>
        <p:spPr>
          <a:xfrm>
            <a:off x="7844911" y="5131152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45,1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789367" y="6108490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714876" y="6143644"/>
            <a:ext cx="843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2019*</a:t>
            </a:r>
            <a:endParaRPr lang="ru-RU" sz="1400" dirty="0"/>
          </a:p>
        </p:txBody>
      </p:sp>
      <p:sp>
        <p:nvSpPr>
          <p:cNvPr id="105" name="TextBox 104"/>
          <p:cNvSpPr txBox="1"/>
          <p:nvPr/>
        </p:nvSpPr>
        <p:spPr>
          <a:xfrm>
            <a:off x="5500694" y="6143644"/>
            <a:ext cx="799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2020* *</a:t>
            </a:r>
            <a:endParaRPr lang="ru-RU" sz="1400" dirty="0" smtClean="0"/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39418" y="332656"/>
            <a:ext cx="6432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налоги зачисляются на территории района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5016" y="688415"/>
            <a:ext cx="8893653" cy="5919576"/>
          </a:xfrm>
          <a:prstGeom prst="roundRect">
            <a:avLst/>
          </a:prstGeom>
          <a:solidFill>
            <a:srgbClr val="CADC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8" name="Содержимое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982481066"/>
              </p:ext>
            </p:extLst>
          </p:nvPr>
        </p:nvGraphicFramePr>
        <p:xfrm>
          <a:off x="285720" y="836711"/>
          <a:ext cx="8514811" cy="5404264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806368"/>
                <a:gridCol w="5116155"/>
                <a:gridCol w="1152128"/>
                <a:gridCol w="1440160"/>
              </a:tblGrid>
              <a:tr h="304451">
                <a:tc rowSpan="2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и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сборы, установленные законодательством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Уровни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437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Районный бюджет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Бюджеты городского и сельских поселений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9284">
                <a:tc rowSpan="8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Федеральные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Акцизы,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895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доходы от уплаты акцизов на нефтепродукты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451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Налог на доходы физических лиц (по единым нормативам)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451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3.Налоги со специальными налоговыми режимами,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75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451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сельскохозяйственный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75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3195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4. Государственная пошлина ( в зависимости от установленных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полномочий)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5251"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Местные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Налог на имущество физических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лиц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0239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 Земельный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66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214415" y="0"/>
            <a:ext cx="67284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cap="all" dirty="0" smtClean="0">
                <a:latin typeface="Times New Roman" pitchFamily="18" charset="0"/>
                <a:cs typeface="Times New Roman" pitchFamily="18" charset="0"/>
              </a:rPr>
              <a:t>Расходы консолидированного бюджета Княгининского муниципального района</a:t>
            </a:r>
          </a:p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214422"/>
            <a:ext cx="27860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632,2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прогноз расходов консолидированного бюджета в 2021 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Левая круглая скобка 6"/>
          <p:cNvSpPr/>
          <p:nvPr/>
        </p:nvSpPr>
        <p:spPr>
          <a:xfrm rot="16200000">
            <a:off x="5822165" y="1464455"/>
            <a:ext cx="214314" cy="2571768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00694" y="2857496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34" y="3286124"/>
            <a:ext cx="25003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601,1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прогноз расходов районного бюджета в 2021 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Левая круглая скобка 11"/>
          <p:cNvSpPr/>
          <p:nvPr/>
        </p:nvSpPr>
        <p:spPr>
          <a:xfrm rot="16200000">
            <a:off x="5857884" y="3286124"/>
            <a:ext cx="214314" cy="2500330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500694" y="4643446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2844" y="5000636"/>
            <a:ext cx="29289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56,6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Расходы консолидированного бюджета на душу населения в 2021году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Левая круглая скобка 15"/>
          <p:cNvSpPr/>
          <p:nvPr/>
        </p:nvSpPr>
        <p:spPr>
          <a:xfrm rot="16200000">
            <a:off x="5893603" y="5179231"/>
            <a:ext cx="214314" cy="2571768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500694" y="6550223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7158" y="6357958"/>
            <a:ext cx="266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** - первоначально принятый бюджет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58082" y="85723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29520" y="5072074"/>
            <a:ext cx="1217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тыс.рублей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857620" y="5572140"/>
            <a:ext cx="571504" cy="7143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714876" y="5142016"/>
            <a:ext cx="571504" cy="11445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572132" y="5500702"/>
            <a:ext cx="571504" cy="77399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429374" y="5427022"/>
            <a:ext cx="571504" cy="84519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3867147" y="6296023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52974" y="630554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72132" y="628652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91301" y="629604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905308" y="5584016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45,5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752976" y="5595953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56,6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00698" y="5605460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40,0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62689" y="5595918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45,1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829047" y="3481381"/>
            <a:ext cx="571504" cy="93821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714876" y="3253840"/>
            <a:ext cx="571504" cy="118481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643570" y="3505200"/>
            <a:ext cx="571504" cy="93345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572264" y="3390900"/>
            <a:ext cx="571504" cy="104775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857620" y="4429132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786314" y="442913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15008" y="442913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643702" y="442913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814757" y="3719515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477,4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714876" y="3714752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601,1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43570" y="3714752"/>
            <a:ext cx="5787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411,6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572264" y="3714752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465,7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3793766" y="1500174"/>
            <a:ext cx="571504" cy="108109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4674124" y="1142984"/>
            <a:ext cx="571504" cy="14479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5572132" y="1571612"/>
            <a:ext cx="571504" cy="10121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6500826" y="1357298"/>
            <a:ext cx="571504" cy="12038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786182" y="2643182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714876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643570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572264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786182" y="185736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508,6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658432" y="185736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632,2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572132" y="185736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446,2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6500826" y="1857364"/>
            <a:ext cx="5886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503,2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14282" y="3107622"/>
            <a:ext cx="8715436" cy="714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85720" y="5000636"/>
            <a:ext cx="8715436" cy="714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64"/>
          <p:cNvSpPr txBox="1"/>
          <p:nvPr/>
        </p:nvSpPr>
        <p:spPr>
          <a:xfrm>
            <a:off x="7500958" y="3286124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2928926" y="1857364"/>
            <a:ext cx="571504" cy="72390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928926" y="264318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28596" y="6215082"/>
            <a:ext cx="11572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 - исполнение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928926" y="185736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463,1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000364" y="3786190"/>
            <a:ext cx="571504" cy="65246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000364" y="442913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000364" y="3857628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434,6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3071802" y="5715016"/>
            <a:ext cx="571504" cy="5715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143240" y="628652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143240" y="5715016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41,5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3" name="Скругленный прямоугольник 22"/>
          <p:cNvSpPr/>
          <p:nvPr/>
        </p:nvSpPr>
        <p:spPr>
          <a:xfrm>
            <a:off x="214282" y="5500702"/>
            <a:ext cx="8679371" cy="107157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2976" y="142852"/>
            <a:ext cx="7141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Каковы основные параметры районного бюджета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868" y="50004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" y="1000108"/>
            <a:ext cx="150016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571,9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районного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в 2021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Левая круглая скобка 8"/>
          <p:cNvSpPr/>
          <p:nvPr/>
        </p:nvSpPr>
        <p:spPr>
          <a:xfrm rot="16200000">
            <a:off x="3214678" y="1857364"/>
            <a:ext cx="142876" cy="1428760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786050" y="2643182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89625" y="928670"/>
            <a:ext cx="155437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601,1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районного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в 2021году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86644" y="50004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43636" y="2643182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Левая круглая скобка 14"/>
          <p:cNvSpPr/>
          <p:nvPr/>
        </p:nvSpPr>
        <p:spPr>
          <a:xfrm rot="16200000">
            <a:off x="6572264" y="1857364"/>
            <a:ext cx="142876" cy="1428760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000100" y="3143248"/>
            <a:ext cx="228601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29,2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Дефицит (профицит) районного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в 2021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86446" y="3071810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5720" y="5214950"/>
            <a:ext cx="266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** - первоначально принятый бюджет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14876" y="4572008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Левая круглая скобка 21"/>
          <p:cNvSpPr/>
          <p:nvPr/>
        </p:nvSpPr>
        <p:spPr>
          <a:xfrm rot="16200000">
            <a:off x="5105397" y="3824282"/>
            <a:ext cx="71438" cy="1500198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214282" y="5500702"/>
          <a:ext cx="8687669" cy="1019925"/>
        </p:xfrm>
        <a:graphic>
          <a:graphicData uri="http://schemas.openxmlformats.org/drawingml/2006/table">
            <a:tbl>
              <a:tblPr/>
              <a:tblGrid>
                <a:gridCol w="4714908"/>
                <a:gridCol w="857256"/>
                <a:gridCol w="857256"/>
                <a:gridCol w="785818"/>
                <a:gridCol w="714380"/>
                <a:gridCol w="758051"/>
              </a:tblGrid>
              <a:tr h="10877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Источники финансирования дефицита районного бюджета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Отчет за </a:t>
                      </a: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2019 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2020 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Прогноз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98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2021 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2022 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2023</a:t>
                      </a:r>
                      <a:r>
                        <a:rPr lang="ru-RU" sz="12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Изменение остатков средств на счетах по учету средств бюджета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23,2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22,2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29,2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7715272" y="514351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071670" y="1285860"/>
            <a:ext cx="285752" cy="107157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571736" y="1000108"/>
            <a:ext cx="285752" cy="134302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143240" y="1500174"/>
            <a:ext cx="285752" cy="84296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714744" y="1214422"/>
            <a:ext cx="285752" cy="112871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1928794" y="23574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500298" y="2357430"/>
            <a:ext cx="492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00364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7186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978951" y="1052867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455,2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428860" y="714356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571,9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018175" y="1279448"/>
            <a:ext cx="522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411,6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624832" y="92867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465,7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357818" y="1191366"/>
            <a:ext cx="285752" cy="116606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5929322" y="928670"/>
            <a:ext cx="285752" cy="1428759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6500826" y="1500174"/>
            <a:ext cx="285752" cy="857256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072330" y="1214422"/>
            <a:ext cx="285752" cy="1143008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TextBox 43"/>
          <p:cNvSpPr txBox="1"/>
          <p:nvPr/>
        </p:nvSpPr>
        <p:spPr>
          <a:xfrm>
            <a:off x="5286380" y="23574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857884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42938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929454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214942" y="85723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477,4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399380" y="1289401"/>
            <a:ext cx="522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411,6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825072" y="6331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601,1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949748" y="914367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465,7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3929058" y="3714752"/>
            <a:ext cx="285752" cy="64294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4500562" y="3500438"/>
            <a:ext cx="285752" cy="85725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" name="Скругленный прямоугольник 53"/>
          <p:cNvSpPr/>
          <p:nvPr/>
        </p:nvSpPr>
        <p:spPr>
          <a:xfrm flipV="1">
            <a:off x="5081591" y="4300544"/>
            <a:ext cx="285752" cy="4571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Скругленный прямоугольник 54"/>
          <p:cNvSpPr/>
          <p:nvPr/>
        </p:nvSpPr>
        <p:spPr>
          <a:xfrm flipV="1">
            <a:off x="5572132" y="4286256"/>
            <a:ext cx="285752" cy="4571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6" name="TextBox 55"/>
          <p:cNvSpPr txBox="1"/>
          <p:nvPr/>
        </p:nvSpPr>
        <p:spPr>
          <a:xfrm>
            <a:off x="3786182" y="4357694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357686" y="435769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29190" y="435769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429256" y="4357694"/>
            <a:ext cx="492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857620" y="335756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22,2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429124" y="3214686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29,2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072066" y="400050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572132" y="400050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285720" y="4786322"/>
            <a:ext cx="285752" cy="14287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3214678" y="435769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285720" y="4572008"/>
            <a:ext cx="285752" cy="1428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2" name="TextBox 71"/>
          <p:cNvSpPr txBox="1"/>
          <p:nvPr/>
        </p:nvSpPr>
        <p:spPr>
          <a:xfrm>
            <a:off x="3271828" y="335756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23,2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85720" y="5000636"/>
            <a:ext cx="11572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 - исполнение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71472" y="4500570"/>
            <a:ext cx="7459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дефицит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71472" y="4714884"/>
            <a:ext cx="8322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профицит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1571604" y="1285860"/>
            <a:ext cx="285752" cy="107156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1467200" y="1008829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457,8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428728" y="235743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4857752" y="1357298"/>
            <a:ext cx="285752" cy="1000132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9" name="TextBox 78"/>
          <p:cNvSpPr txBox="1"/>
          <p:nvPr/>
        </p:nvSpPr>
        <p:spPr>
          <a:xfrm>
            <a:off x="4714876" y="235743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714876" y="1071546"/>
            <a:ext cx="530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434,6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3357554" y="3643314"/>
            <a:ext cx="285752" cy="71438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95542883"/>
              </p:ext>
            </p:extLst>
          </p:nvPr>
        </p:nvGraphicFramePr>
        <p:xfrm>
          <a:off x="357159" y="6072206"/>
          <a:ext cx="8429683" cy="525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5337"/>
                <a:gridCol w="897925"/>
                <a:gridCol w="1080727"/>
                <a:gridCol w="864583"/>
                <a:gridCol w="1008680"/>
                <a:gridCol w="1080729"/>
                <a:gridCol w="864583"/>
                <a:gridCol w="864583"/>
                <a:gridCol w="792536"/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6" name="Овал 45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3" y="357167"/>
            <a:ext cx="8072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Из каких поступлений формируются доходы районного бюджета в 2021-2023 годах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500175"/>
            <a:ext cx="8858312" cy="2857520"/>
          </a:xfrm>
          <a:prstGeom prst="roundRect">
            <a:avLst/>
          </a:prstGeom>
          <a:solidFill>
            <a:srgbClr val="94C0F0"/>
          </a:solidFill>
          <a:ln>
            <a:solidFill>
              <a:srgbClr val="94C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17900350"/>
              </p:ext>
            </p:extLst>
          </p:nvPr>
        </p:nvGraphicFramePr>
        <p:xfrm>
          <a:off x="357159" y="1571613"/>
          <a:ext cx="8572560" cy="26964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73097"/>
                <a:gridCol w="1182423"/>
                <a:gridCol w="1108520"/>
                <a:gridCol w="1108520"/>
              </a:tblGrid>
              <a:tr h="214313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58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6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Доходы бюджета, ВСЕГО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571,9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411,6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465,7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9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154,9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164,5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176,0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19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Безвозмездные поступления, ВСЕГО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417,0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247,1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289,7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6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числе: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0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нецелевые (дотации)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74,0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57,4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55,7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целевые (субсидии, субвенции, иные  межбюджетные трансферты)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343,0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189,7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234,0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215207" y="1142985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14283" y="6072206"/>
            <a:ext cx="8715436" cy="0"/>
          </a:xfrm>
          <a:prstGeom prst="line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357555" y="4429133"/>
            <a:ext cx="0" cy="185738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286512" y="4429133"/>
            <a:ext cx="0" cy="185738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4349" y="4429133"/>
            <a:ext cx="2143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Налоговые  доходы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43307" y="4429133"/>
            <a:ext cx="2143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Неналоговые  доходы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15075" y="4429133"/>
            <a:ext cx="2714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571869" y="5643579"/>
            <a:ext cx="357191" cy="357190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3571868" y="5643578"/>
            <a:ext cx="400110" cy="4286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3,8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500562" y="5643579"/>
            <a:ext cx="357191" cy="357190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500694" y="5572140"/>
            <a:ext cx="357191" cy="428628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4500561" y="5643579"/>
            <a:ext cx="400110" cy="35719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3,9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13661" y="5572139"/>
            <a:ext cx="400110" cy="4286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4,0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85786" y="5286388"/>
            <a:ext cx="357191" cy="714380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643042" y="5143512"/>
            <a:ext cx="357191" cy="857256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571737" y="5000637"/>
            <a:ext cx="357191" cy="1000132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785785" y="5357826"/>
            <a:ext cx="400110" cy="57150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151,1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43042" y="5385315"/>
            <a:ext cx="400110" cy="5165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160,6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79700" y="5286387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172,0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6572265" y="5072073"/>
            <a:ext cx="357191" cy="928695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358082" y="5214951"/>
            <a:ext cx="357191" cy="785818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8215338" y="5214950"/>
            <a:ext cx="357191" cy="785818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7358082" y="5214951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247,1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215337" y="5286388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289,7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550805" y="5237978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417,0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23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18262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Скругленный прямоугольник 8"/>
          <p:cNvSpPr/>
          <p:nvPr/>
        </p:nvSpPr>
        <p:spPr>
          <a:xfrm>
            <a:off x="142844" y="1071546"/>
            <a:ext cx="8858312" cy="5572164"/>
          </a:xfrm>
          <a:prstGeom prst="roundRect">
            <a:avLst/>
          </a:prstGeom>
          <a:solidFill>
            <a:srgbClr val="98C3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2441685043"/>
              </p:ext>
            </p:extLst>
          </p:nvPr>
        </p:nvGraphicFramePr>
        <p:xfrm>
          <a:off x="357158" y="1428736"/>
          <a:ext cx="8501119" cy="462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3705"/>
                <a:gridCol w="1095382"/>
                <a:gridCol w="1571636"/>
                <a:gridCol w="1071570"/>
                <a:gridCol w="1000132"/>
                <a:gridCol w="928694"/>
              </a:tblGrid>
              <a:tr h="29611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Наименование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Исполнено за 2019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год первоначальный бюджет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</a:tr>
              <a:tr h="510080">
                <a:tc v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3387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доходы, в том числе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146,2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138,0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154,9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164,5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176,0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доходы всего, из них: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133,2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134,1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160,6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172,0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 на доходы физических лиц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126,3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126,1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142,3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на совокупный доход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пошлина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3387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Неналоговые доходы всего, из них: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1066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использования имущества, находящегося в муниципальной собственности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33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продажи земельных участков и имущества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штрафы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15273" y="772203"/>
            <a:ext cx="1143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7624" y="188641"/>
            <a:ext cx="7242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основные  налоговые и неналоговые доходы  поступят в районный  бюджет в 2021-2023 годах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40565" y="-15389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71473" y="357167"/>
            <a:ext cx="8072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Какую помощь из областного бюджета получает Княгининский муниципальный район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00959" y="1142985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2844" y="1500174"/>
            <a:ext cx="8858312" cy="2286016"/>
          </a:xfrm>
          <a:prstGeom prst="roundRect">
            <a:avLst/>
          </a:prstGeom>
          <a:solidFill>
            <a:srgbClr val="94C0F0"/>
          </a:solidFill>
          <a:ln>
            <a:solidFill>
              <a:srgbClr val="94C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83166492"/>
              </p:ext>
            </p:extLst>
          </p:nvPr>
        </p:nvGraphicFramePr>
        <p:xfrm>
          <a:off x="285720" y="1500174"/>
          <a:ext cx="8572564" cy="2239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58"/>
                <a:gridCol w="1071570"/>
                <a:gridCol w="1571636"/>
                <a:gridCol w="1071570"/>
                <a:gridCol w="1000132"/>
                <a:gridCol w="928698"/>
              </a:tblGrid>
              <a:tr h="350785">
                <a:tc rowSpan="2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Исполнено за 2019 год 	</a:t>
                      </a:r>
                    </a:p>
                    <a:p>
                      <a:pPr algn="ctr"/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год первоначальный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503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Дотации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87 848,5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97 652,7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73 955,1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57 418,2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55 694,7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Субсидии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63 192,7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46 439,6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163 973,8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16 693,2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59 671,9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154 459,6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165 547,8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168 532,3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162 950,9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164 255,2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Иные межбюджетные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трансферты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6 028,9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500297" y="3929067"/>
            <a:ext cx="45005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ВСЕГО безвозмездные поступления  из областного бюджета, тыс.рублей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28597" y="6000768"/>
            <a:ext cx="83582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13962491"/>
              </p:ext>
            </p:extLst>
          </p:nvPr>
        </p:nvGraphicFramePr>
        <p:xfrm>
          <a:off x="357158" y="6072206"/>
          <a:ext cx="828681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363"/>
                <a:gridCol w="1657363"/>
                <a:gridCol w="1657363"/>
                <a:gridCol w="1657363"/>
                <a:gridCol w="165736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cxnSp>
        <p:nvCxnSpPr>
          <p:cNvPr id="13" name="Прямая соединительная линия 12"/>
          <p:cNvCxnSpPr>
            <a:stCxn id="36" idx="0"/>
          </p:cNvCxnSpPr>
          <p:nvPr/>
        </p:nvCxnSpPr>
        <p:spPr>
          <a:xfrm>
            <a:off x="1214414" y="4975822"/>
            <a:ext cx="0" cy="107157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928927" y="5072074"/>
            <a:ext cx="0" cy="92869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500562" y="5000636"/>
            <a:ext cx="1" cy="100013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6143636" y="5214951"/>
            <a:ext cx="0" cy="78581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40" idx="0"/>
          </p:cNvCxnSpPr>
          <p:nvPr/>
        </p:nvCxnSpPr>
        <p:spPr>
          <a:xfrm flipH="1">
            <a:off x="7858148" y="5054150"/>
            <a:ext cx="1" cy="94661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>
            <a:stCxn id="36" idx="6"/>
            <a:endCxn id="37" idx="2"/>
          </p:cNvCxnSpPr>
          <p:nvPr/>
        </p:nvCxnSpPr>
        <p:spPr>
          <a:xfrm>
            <a:off x="1285852" y="5047260"/>
            <a:ext cx="1571636" cy="4683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37" idx="6"/>
          </p:cNvCxnSpPr>
          <p:nvPr/>
        </p:nvCxnSpPr>
        <p:spPr>
          <a:xfrm flipV="1">
            <a:off x="3000364" y="4929198"/>
            <a:ext cx="1500198" cy="16490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stCxn id="38" idx="6"/>
            <a:endCxn id="39" idx="2"/>
          </p:cNvCxnSpPr>
          <p:nvPr/>
        </p:nvCxnSpPr>
        <p:spPr>
          <a:xfrm>
            <a:off x="4572000" y="4929198"/>
            <a:ext cx="1526149" cy="30589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stCxn id="39" idx="6"/>
            <a:endCxn id="40" idx="2"/>
          </p:cNvCxnSpPr>
          <p:nvPr/>
        </p:nvCxnSpPr>
        <p:spPr>
          <a:xfrm flipV="1">
            <a:off x="6241025" y="5125588"/>
            <a:ext cx="1545686" cy="10950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Овал 35"/>
          <p:cNvSpPr/>
          <p:nvPr/>
        </p:nvSpPr>
        <p:spPr>
          <a:xfrm>
            <a:off x="1142976" y="4975822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Овал 36"/>
          <p:cNvSpPr/>
          <p:nvPr/>
        </p:nvSpPr>
        <p:spPr>
          <a:xfrm>
            <a:off x="2857488" y="5022661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Овал 37"/>
          <p:cNvSpPr/>
          <p:nvPr/>
        </p:nvSpPr>
        <p:spPr>
          <a:xfrm>
            <a:off x="4429124" y="4857760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Овал 38"/>
          <p:cNvSpPr/>
          <p:nvPr/>
        </p:nvSpPr>
        <p:spPr>
          <a:xfrm>
            <a:off x="6098149" y="5163651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Овал 39"/>
          <p:cNvSpPr/>
          <p:nvPr/>
        </p:nvSpPr>
        <p:spPr>
          <a:xfrm>
            <a:off x="7786711" y="5054150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714348" y="4572008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311 529,7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428860" y="4714884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309 640,1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71934" y="4500570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406 461,2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40959" y="4855874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237 062,3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429520" y="4699414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279 621,8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68474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86783" y="6500834"/>
            <a:ext cx="642943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28992" y="1571612"/>
            <a:ext cx="4357718" cy="928694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Фонд оплаты труда рассчитан с учетом сохранения  целевых показателей заработной платы отдельных категорий работников, установленных указами Президента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28992" y="2714620"/>
            <a:ext cx="4357719" cy="642942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Реализация жилищных программ действующих в Нижегородской области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16200000">
            <a:off x="-792997" y="3078959"/>
            <a:ext cx="5072098" cy="120015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Расходы районного бюджета на 2021 год и на плановый период 2022 и 2023 годов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00101" y="142853"/>
            <a:ext cx="778671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Основные приоритеты и особенности формирования районного бюджета по расходам</a:t>
            </a:r>
          </a:p>
          <a:p>
            <a:endParaRPr lang="ru-RU" sz="28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428992" y="3643314"/>
            <a:ext cx="4357719" cy="500064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Укрепление материально-технической базы учреждений социальной сферы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428992" y="4643446"/>
            <a:ext cx="4357719" cy="42862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Формирование комфортной городской среды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428992" y="5500702"/>
            <a:ext cx="4357719" cy="42862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Софинансирование социально-значимых расходов органов местного самоуправления поселений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Левая фигурная скобка 25"/>
          <p:cNvSpPr/>
          <p:nvPr/>
        </p:nvSpPr>
        <p:spPr>
          <a:xfrm>
            <a:off x="2786050" y="1428736"/>
            <a:ext cx="571504" cy="4572032"/>
          </a:xfrm>
          <a:prstGeom prst="leftBrac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57224" y="0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Информация о реализации национальных проектов 2020-2023 годах</a:t>
            </a:r>
            <a:endParaRPr lang="ru-RU" sz="2400" b="1" dirty="0" smtClean="0">
              <a:ln w="1841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/>
          </a:p>
        </p:txBody>
      </p:sp>
      <p:sp>
        <p:nvSpPr>
          <p:cNvPr id="8" name="Овал 7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Диаграмма 13"/>
          <p:cNvGraphicFramePr/>
          <p:nvPr/>
        </p:nvGraphicFramePr>
        <p:xfrm>
          <a:off x="0" y="857232"/>
          <a:ext cx="4624373" cy="2586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Диаграмма 22"/>
          <p:cNvGraphicFramePr/>
          <p:nvPr/>
        </p:nvGraphicFramePr>
        <p:xfrm>
          <a:off x="4071934" y="785794"/>
          <a:ext cx="5072066" cy="2786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4" name="Диаграмма 23"/>
          <p:cNvGraphicFramePr/>
          <p:nvPr/>
        </p:nvGraphicFramePr>
        <p:xfrm>
          <a:off x="500034" y="3714752"/>
          <a:ext cx="4429125" cy="2852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5" name="Диаграмма 24"/>
          <p:cNvGraphicFramePr/>
          <p:nvPr/>
        </p:nvGraphicFramePr>
        <p:xfrm>
          <a:off x="4362449" y="3643314"/>
          <a:ext cx="4781551" cy="3000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85720" y="6286520"/>
            <a:ext cx="10021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* - исполнение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00100" y="214290"/>
            <a:ext cx="75009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 распределены расходы районного бюджета 2021-2023 годов по основным отраслям</a:t>
            </a:r>
            <a:endParaRPr lang="ru-RU" sz="2000" b="1" dirty="0" smtClean="0">
              <a:ln w="1841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/>
          </a:p>
        </p:txBody>
      </p:sp>
      <p:sp>
        <p:nvSpPr>
          <p:cNvPr id="8" name="Овал 7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5500702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соответствии с требованиями Бюджетного кодекса РФ при формировании расходов на 2022 и 2023 годы предусмотрены условно утверждаемые расходы районного бюджета в размере 2,5 % от общего объема расходов бюджета (без учета расходов бюджета, предусмотренных за счет межбюджетных трансфертов из других бюджетов бюджетной системы Российской Федерации, имеющих целевое назначение) в 2022 году (5,5 млн.рублей) и в размере 5% от общего объема расходов бюджета (без учета расходов бюджета, предусмотренных за счет межбюджетных трансфертов из других бюджетов бюджетной системы Российской Федерации, имеющих целевое назначение) в 2023 году (11,6 млн.рублей).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Диаграмма 15"/>
          <p:cNvGraphicFramePr>
            <a:graphicFrameLocks/>
          </p:cNvGraphicFramePr>
          <p:nvPr/>
        </p:nvGraphicFramePr>
        <p:xfrm>
          <a:off x="-357222" y="928670"/>
          <a:ext cx="5286412" cy="2500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57158" y="1214422"/>
            <a:ext cx="16934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601,1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2021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" name="Диаграмма 20"/>
          <p:cNvGraphicFramePr>
            <a:graphicFrameLocks/>
          </p:cNvGraphicFramePr>
          <p:nvPr/>
        </p:nvGraphicFramePr>
        <p:xfrm>
          <a:off x="4410061" y="785794"/>
          <a:ext cx="4733939" cy="3019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4929190" y="1285860"/>
            <a:ext cx="169347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406,1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2022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2" name="Диаграмма 21"/>
          <p:cNvGraphicFramePr>
            <a:graphicFrameLocks/>
          </p:cNvGraphicFramePr>
          <p:nvPr/>
        </p:nvGraphicFramePr>
        <p:xfrm>
          <a:off x="1357290" y="2928934"/>
          <a:ext cx="6129342" cy="2890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143108" y="3571876"/>
            <a:ext cx="1643074" cy="1143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454,1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2023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9" y="6356355"/>
            <a:ext cx="471463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object 19"/>
          <p:cNvSpPr txBox="1"/>
          <p:nvPr/>
        </p:nvSpPr>
        <p:spPr>
          <a:xfrm>
            <a:off x="357158" y="0"/>
            <a:ext cx="8572560" cy="457176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165"/>
              </a:spcBef>
            </a:pPr>
            <a:r>
              <a:rPr lang="ru-RU" sz="2000" b="1" spc="-10" dirty="0" smtClean="0">
                <a:latin typeface="Times New Roman"/>
                <a:cs typeface="Times New Roman"/>
              </a:rPr>
              <a:t>Что включают в себя отрасли </a:t>
            </a:r>
            <a:r>
              <a:rPr sz="2000" b="1" smtClean="0">
                <a:latin typeface="Times New Roman"/>
                <a:cs typeface="Times New Roman"/>
              </a:rPr>
              <a:t>социальной</a:t>
            </a:r>
            <a:r>
              <a:rPr sz="2000" b="1" spc="5" smtClean="0">
                <a:latin typeface="Times New Roman"/>
                <a:cs typeface="Times New Roman"/>
              </a:rPr>
              <a:t> </a:t>
            </a:r>
            <a:r>
              <a:rPr sz="2000" b="1" spc="-10" smtClean="0">
                <a:latin typeface="Times New Roman"/>
                <a:cs typeface="Times New Roman"/>
              </a:rPr>
              <a:t>сферы</a:t>
            </a:r>
            <a:r>
              <a:rPr lang="ru-RU" sz="2000" b="1" spc="-10" dirty="0" smtClean="0">
                <a:latin typeface="Times New Roman"/>
                <a:cs typeface="Times New Roman"/>
              </a:rPr>
              <a:t> районного бюджета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4348" y="714356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Всего расходы по отраслям социальной сферы,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ject 40"/>
          <p:cNvSpPr/>
          <p:nvPr/>
        </p:nvSpPr>
        <p:spPr>
          <a:xfrm>
            <a:off x="214282" y="3500438"/>
            <a:ext cx="571504" cy="500066"/>
          </a:xfrm>
          <a:prstGeom prst="ellipse">
            <a:avLst/>
          </a:prstGeom>
          <a:blipFill>
            <a:blip r:embed="rId3" cstate="print">
              <a:lum bright="22000" contrast="-83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50" name="Picture 2" descr="C:\Users\1\Desktop\картинки\sz_logo.png"/>
          <p:cNvPicPr>
            <a:picLocks noChangeAspect="1" noChangeArrowheads="1"/>
          </p:cNvPicPr>
          <p:nvPr/>
        </p:nvPicPr>
        <p:blipFill>
          <a:blip r:embed="rId4" cstate="print">
            <a:lum bright="-33000" contrast="-70000"/>
          </a:blip>
          <a:srcRect/>
          <a:stretch>
            <a:fillRect/>
          </a:stretch>
        </p:blipFill>
        <p:spPr bwMode="auto">
          <a:xfrm>
            <a:off x="0" y="714356"/>
            <a:ext cx="833423" cy="520889"/>
          </a:xfrm>
          <a:prstGeom prst="rect">
            <a:avLst/>
          </a:prstGeom>
          <a:noFill/>
        </p:spPr>
      </p:pic>
      <p:sp>
        <p:nvSpPr>
          <p:cNvPr id="41" name="TextBox 40"/>
          <p:cNvSpPr txBox="1"/>
          <p:nvPr/>
        </p:nvSpPr>
        <p:spPr>
          <a:xfrm>
            <a:off x="785786" y="3571876"/>
            <a:ext cx="2071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29190" y="785794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object 21"/>
          <p:cNvSpPr/>
          <p:nvPr/>
        </p:nvSpPr>
        <p:spPr>
          <a:xfrm>
            <a:off x="4357686" y="714356"/>
            <a:ext cx="571505" cy="500066"/>
          </a:xfrm>
          <a:prstGeom prst="rect">
            <a:avLst/>
          </a:prstGeom>
          <a:blipFill>
            <a:blip r:embed="rId5" cstate="print">
              <a:lum bright="18000" contrast="-39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143768" y="642918"/>
            <a:ext cx="1469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спорт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object 24"/>
          <p:cNvSpPr/>
          <p:nvPr/>
        </p:nvSpPr>
        <p:spPr>
          <a:xfrm>
            <a:off x="6643702" y="714356"/>
            <a:ext cx="500066" cy="428628"/>
          </a:xfrm>
          <a:prstGeom prst="rect">
            <a:avLst/>
          </a:prstGeom>
          <a:blipFill>
            <a:blip r:embed="rId6" cstate="print">
              <a:lum bright="3000" contrast="-65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358082" y="3429000"/>
            <a:ext cx="1571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кинематография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object 22"/>
          <p:cNvSpPr/>
          <p:nvPr/>
        </p:nvSpPr>
        <p:spPr>
          <a:xfrm>
            <a:off x="6786578" y="3357562"/>
            <a:ext cx="571505" cy="571504"/>
          </a:xfrm>
          <a:prstGeom prst="rect">
            <a:avLst/>
          </a:prstGeom>
          <a:blipFill>
            <a:blip r:embed="rId7" cstate="print">
              <a:lum bright="5000" contrast="-61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85786" y="4643446"/>
            <a:ext cx="2071702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85786" y="5143512"/>
            <a:ext cx="1714512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85786" y="5643578"/>
            <a:ext cx="1785950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85786" y="4143380"/>
            <a:ext cx="2214578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285720" y="414338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5720" y="46434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5720" y="514351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5720" y="564357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71472" y="1785926"/>
            <a:ext cx="357190" cy="85725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42976" y="1500174"/>
            <a:ext cx="357190" cy="114300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714480" y="1857364"/>
            <a:ext cx="357190" cy="78581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285984" y="1571612"/>
            <a:ext cx="357190" cy="107157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1357290" y="4143380"/>
            <a:ext cx="4455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11,9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57290" y="4643446"/>
            <a:ext cx="4455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11,4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57290" y="5143512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7,0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357290" y="5643578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7,1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00034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71538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43042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214546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28596" y="157161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270,9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71538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399,4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643042" y="1500174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267,4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14546" y="135729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310,1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4071934" y="1214422"/>
            <a:ext cx="2000264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4071934" y="1571612"/>
            <a:ext cx="1500198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4064158" y="1968154"/>
            <a:ext cx="1579412" cy="17496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3571868" y="114298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571868" y="15001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571868" y="192880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4071934" y="2357430"/>
            <a:ext cx="1785950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4714876" y="235743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190,5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714876" y="1928802"/>
            <a:ext cx="56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187,8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714876" y="157161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187,0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14876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6858016" y="4071942"/>
            <a:ext cx="785818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6858016" y="4572008"/>
            <a:ext cx="1928826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6858016" y="5072074"/>
            <a:ext cx="785818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6858016" y="5572140"/>
            <a:ext cx="1143008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4" name="TextBox 83"/>
          <p:cNvSpPr txBox="1"/>
          <p:nvPr/>
        </p:nvSpPr>
        <p:spPr>
          <a:xfrm>
            <a:off x="6357950" y="407194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57950" y="457200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357950" y="50720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357950" y="557214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072330" y="407194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54,1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572396" y="457200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173,7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072330" y="507207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52,3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215206" y="557214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92,2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2" name="Диаграмма 91"/>
          <p:cNvGraphicFramePr>
            <a:graphicFrameLocks/>
          </p:cNvGraphicFramePr>
          <p:nvPr/>
        </p:nvGraphicFramePr>
        <p:xfrm>
          <a:off x="2214546" y="364331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83" name="TextBox 1"/>
          <p:cNvSpPr txBox="1"/>
          <p:nvPr/>
        </p:nvSpPr>
        <p:spPr>
          <a:xfrm>
            <a:off x="3786182" y="4357694"/>
            <a:ext cx="1714512" cy="571504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399,4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иллионов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TextBox 1"/>
          <p:cNvSpPr txBox="1"/>
          <p:nvPr/>
        </p:nvSpPr>
        <p:spPr>
          <a:xfrm>
            <a:off x="3857620" y="5072074"/>
            <a:ext cx="1643074" cy="78581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бюджета по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отраслям социальной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сферы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2021 году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3" name="Диаграмма 92"/>
          <p:cNvGraphicFramePr>
            <a:graphicFrameLocks/>
          </p:cNvGraphicFramePr>
          <p:nvPr/>
        </p:nvGraphicFramePr>
        <p:xfrm>
          <a:off x="6215074" y="1357298"/>
          <a:ext cx="2714628" cy="1304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9" y="6356355"/>
            <a:ext cx="471463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object 19"/>
          <p:cNvSpPr txBox="1"/>
          <p:nvPr/>
        </p:nvSpPr>
        <p:spPr>
          <a:xfrm>
            <a:off x="0" y="0"/>
            <a:ext cx="9144000" cy="487954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165"/>
              </a:spcBef>
            </a:pPr>
            <a:r>
              <a:rPr lang="ru-RU" sz="2200" b="1" spc="-10" dirty="0" smtClean="0">
                <a:latin typeface="Times New Roman"/>
                <a:cs typeface="Times New Roman"/>
              </a:rPr>
              <a:t>Расходы консолидированного бюджета по отраслям </a:t>
            </a:r>
            <a:r>
              <a:rPr sz="2200" b="1" smtClean="0">
                <a:latin typeface="Times New Roman"/>
                <a:cs typeface="Times New Roman"/>
              </a:rPr>
              <a:t>социальной</a:t>
            </a:r>
            <a:r>
              <a:rPr sz="2200" b="1" spc="5" smtClean="0">
                <a:latin typeface="Times New Roman"/>
                <a:cs typeface="Times New Roman"/>
              </a:rPr>
              <a:t> </a:t>
            </a:r>
            <a:r>
              <a:rPr sz="2200" b="1" spc="-10" smtClean="0">
                <a:latin typeface="Times New Roman"/>
                <a:cs typeface="Times New Roman"/>
              </a:rPr>
              <a:t>сферы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" y="6611779"/>
            <a:ext cx="31197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4348" y="714356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Всего расходы по отраслям социальной сферы, млн. 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ject 40"/>
          <p:cNvSpPr/>
          <p:nvPr/>
        </p:nvSpPr>
        <p:spPr>
          <a:xfrm>
            <a:off x="214282" y="3500438"/>
            <a:ext cx="571504" cy="500066"/>
          </a:xfrm>
          <a:prstGeom prst="ellipse">
            <a:avLst/>
          </a:prstGeom>
          <a:blipFill>
            <a:blip r:embed="rId3" cstate="print">
              <a:lum bright="22000" contrast="-83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50" name="Picture 2" descr="C:\Users\1\Desktop\картинки\sz_logo.png"/>
          <p:cNvPicPr>
            <a:picLocks noChangeAspect="1" noChangeArrowheads="1"/>
          </p:cNvPicPr>
          <p:nvPr/>
        </p:nvPicPr>
        <p:blipFill>
          <a:blip r:embed="rId4" cstate="print">
            <a:lum bright="-33000" contrast="-70000"/>
          </a:blip>
          <a:srcRect/>
          <a:stretch>
            <a:fillRect/>
          </a:stretch>
        </p:blipFill>
        <p:spPr bwMode="auto">
          <a:xfrm>
            <a:off x="0" y="714356"/>
            <a:ext cx="833423" cy="520889"/>
          </a:xfrm>
          <a:prstGeom prst="rect">
            <a:avLst/>
          </a:prstGeom>
          <a:noFill/>
        </p:spPr>
      </p:pic>
      <p:sp>
        <p:nvSpPr>
          <p:cNvPr id="41" name="TextBox 40"/>
          <p:cNvSpPr txBox="1"/>
          <p:nvPr/>
        </p:nvSpPr>
        <p:spPr>
          <a:xfrm>
            <a:off x="785786" y="3571876"/>
            <a:ext cx="2071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29190" y="785794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object 21"/>
          <p:cNvSpPr/>
          <p:nvPr/>
        </p:nvSpPr>
        <p:spPr>
          <a:xfrm>
            <a:off x="4357686" y="714356"/>
            <a:ext cx="571505" cy="500066"/>
          </a:xfrm>
          <a:prstGeom prst="rect">
            <a:avLst/>
          </a:prstGeom>
          <a:blipFill>
            <a:blip r:embed="rId5" cstate="print">
              <a:lum bright="18000" contrast="-39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143768" y="642918"/>
            <a:ext cx="1469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спорт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object 24"/>
          <p:cNvSpPr/>
          <p:nvPr/>
        </p:nvSpPr>
        <p:spPr>
          <a:xfrm>
            <a:off x="6643702" y="714356"/>
            <a:ext cx="500066" cy="428628"/>
          </a:xfrm>
          <a:prstGeom prst="rect">
            <a:avLst/>
          </a:prstGeom>
          <a:blipFill>
            <a:blip r:embed="rId6" cstate="print">
              <a:lum bright="3000" contrast="-65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358082" y="3429000"/>
            <a:ext cx="1571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кинематография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object 22"/>
          <p:cNvSpPr/>
          <p:nvPr/>
        </p:nvSpPr>
        <p:spPr>
          <a:xfrm>
            <a:off x="6786578" y="3357562"/>
            <a:ext cx="571505" cy="571504"/>
          </a:xfrm>
          <a:prstGeom prst="rect">
            <a:avLst/>
          </a:prstGeom>
          <a:blipFill>
            <a:blip r:embed="rId7" cstate="print">
              <a:lum bright="5000" contrast="-61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85786" y="4643446"/>
            <a:ext cx="1500198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85786" y="5143512"/>
            <a:ext cx="1214446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85786" y="5643578"/>
            <a:ext cx="1214446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85786" y="4143380"/>
            <a:ext cx="1643074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285720" y="414338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5720" y="46434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5720" y="514351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5720" y="564357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71472" y="2000240"/>
            <a:ext cx="357190" cy="64294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42976" y="1571612"/>
            <a:ext cx="357190" cy="107157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714480" y="1714488"/>
            <a:ext cx="357190" cy="92869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285984" y="1500174"/>
            <a:ext cx="357190" cy="114300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1357290" y="414338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13,9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57290" y="4643446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13,3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57290" y="5143512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8,1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357290" y="5643578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8,2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00034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71538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43042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214546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00034" y="171448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309,2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071538" y="128586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437,5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643042" y="1428736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304,6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14546" y="128586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347,3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4071934" y="1214422"/>
            <a:ext cx="1857388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4071934" y="1571612"/>
            <a:ext cx="1428760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4064158" y="1968154"/>
            <a:ext cx="1507974" cy="2464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3571868" y="114298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571868" y="15001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71868" y="192880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4071934" y="2357430"/>
            <a:ext cx="1714512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4714876" y="235743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190,5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714876" y="1928802"/>
            <a:ext cx="56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187,8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714876" y="157161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187,1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14876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6858016" y="4071942"/>
            <a:ext cx="1143008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6858016" y="4572008"/>
            <a:ext cx="2000264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6858016" y="5072074"/>
            <a:ext cx="1071570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6858016" y="5572140"/>
            <a:ext cx="1571636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4" name="TextBox 83"/>
          <p:cNvSpPr txBox="1"/>
          <p:nvPr/>
        </p:nvSpPr>
        <p:spPr>
          <a:xfrm>
            <a:off x="6357950" y="407194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57950" y="457200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357950" y="5072075"/>
            <a:ext cx="492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357950" y="557214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286644" y="407194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54,1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286644" y="457200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175,0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286644" y="507207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53,6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286644" y="557214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93,5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6929454" y="1285860"/>
            <a:ext cx="1143008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6929454" y="1643050"/>
            <a:ext cx="1643074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6929454" y="2000240"/>
            <a:ext cx="1357322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6929454" y="2357430"/>
            <a:ext cx="1357322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TextBox 95"/>
          <p:cNvSpPr txBox="1"/>
          <p:nvPr/>
        </p:nvSpPr>
        <p:spPr>
          <a:xfrm>
            <a:off x="6429388" y="128586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429388" y="1643050"/>
            <a:ext cx="500066" cy="285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429388" y="200024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429388" y="235743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7000892" y="1285860"/>
            <a:ext cx="64294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38,3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000892" y="1643050"/>
            <a:ext cx="50006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62,1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7000892" y="2000240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55,1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000892" y="235743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55,1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4" name="Диаграмма 103"/>
          <p:cNvGraphicFramePr>
            <a:graphicFrameLocks/>
          </p:cNvGraphicFramePr>
          <p:nvPr/>
        </p:nvGraphicFramePr>
        <p:xfrm>
          <a:off x="2428860" y="3571876"/>
          <a:ext cx="4805373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93" name="TextBox 1"/>
          <p:cNvSpPr txBox="1"/>
          <p:nvPr/>
        </p:nvSpPr>
        <p:spPr>
          <a:xfrm>
            <a:off x="3929058" y="5072074"/>
            <a:ext cx="1785962" cy="79140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расходы консолидированного</a:t>
            </a:r>
          </a:p>
          <a:p>
            <a:pPr algn="ctr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бюджета по отраслям </a:t>
            </a:r>
          </a:p>
          <a:p>
            <a:pPr algn="ctr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социальной сферы </a:t>
            </a:r>
          </a:p>
          <a:p>
            <a:pPr algn="ctr"/>
            <a:r>
              <a:rPr lang="ru-RU" sz="1350" b="1" dirty="0" smtClean="0">
                <a:latin typeface="Times New Roman" pitchFamily="18" charset="0"/>
                <a:cs typeface="Times New Roman" pitchFamily="18" charset="0"/>
              </a:rPr>
              <a:t>в 2021 году</a:t>
            </a:r>
            <a:endParaRPr lang="ru-RU" sz="135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" name="TextBox 1"/>
          <p:cNvSpPr txBox="1"/>
          <p:nvPr/>
        </p:nvSpPr>
        <p:spPr>
          <a:xfrm>
            <a:off x="3571868" y="4357694"/>
            <a:ext cx="2428892" cy="571504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437,5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иллионов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86709" y="857233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0"/>
            <a:ext cx="8072494" cy="756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2705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Сведения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расходах </a:t>
            </a:r>
            <a:r>
              <a:rPr lang="ru-RU" sz="2400" b="1" spc="-10" dirty="0" smtClean="0">
                <a:latin typeface="Times New Roman" pitchFamily="18" charset="0"/>
                <a:cs typeface="Times New Roman" pitchFamily="18" charset="0"/>
              </a:rPr>
              <a:t>районного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2400" b="1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R="66675" algn="ctr">
              <a:lnSpc>
                <a:spcPts val="229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разделам и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подразделам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бюджетной</a:t>
            </a:r>
            <a:r>
              <a:rPr lang="ru-RU" sz="2400" b="1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классификации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4" y="1142984"/>
          <a:ext cx="8858311" cy="5214969"/>
        </p:xfrm>
        <a:graphic>
          <a:graphicData uri="http://schemas.openxmlformats.org/drawingml/2006/table">
            <a:tbl>
              <a:tblPr/>
              <a:tblGrid>
                <a:gridCol w="500066"/>
                <a:gridCol w="3937188"/>
                <a:gridCol w="896087"/>
                <a:gridCol w="723347"/>
                <a:gridCol w="704454"/>
                <a:gridCol w="626182"/>
                <a:gridCol w="704454"/>
                <a:gridCol w="766533"/>
              </a:tblGrid>
              <a:tr h="6766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Исполнено за 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0100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47 227,5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49 946,7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50 529,7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101,2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40 211,4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46 979,6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1 506,1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1 714,6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1 714,6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1 714,6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1 714,6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3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0103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386,9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3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0104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21 822,1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23 615,2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25 680,4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22 841,6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22 878,2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0105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12,6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3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0106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10 049,3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9 729,9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9 654,9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99,2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9 653,1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9 653,1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0111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0,0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6 931,7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6 931,7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6 931,7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0113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13 850,0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7 941,6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6 148,6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5 812,6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5 796,9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0200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Национальная оборона 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244,8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323,9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375,5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115,9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379,2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393,4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0203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Мобилизационная и вневойсковая подготовка 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244,8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323,9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375,5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115,9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379,2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393,4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0300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3 435,0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4 760,1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4 655,6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97,8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4 075,8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4 499,5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3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0309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Защита населения и территории от последствий от чрезвычайных ситуаций природного и техногенного характера, гражданская оборона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3 435,0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4 760,1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4 655,6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4 075,8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4 499,5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4" y="6351066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214282" y="142852"/>
          <a:ext cx="8786874" cy="554216"/>
        </p:xfrm>
        <a:graphic>
          <a:graphicData uri="http://schemas.openxmlformats.org/drawingml/2006/table">
            <a:tbl>
              <a:tblPr/>
              <a:tblGrid>
                <a:gridCol w="714380"/>
                <a:gridCol w="3687090"/>
                <a:gridCol w="888861"/>
                <a:gridCol w="717514"/>
                <a:gridCol w="698773"/>
                <a:gridCol w="621132"/>
                <a:gridCol w="698773"/>
                <a:gridCol w="760351"/>
              </a:tblGrid>
              <a:tr h="418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Исполнено за 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214282" y="714356"/>
          <a:ext cx="8786874" cy="5247359"/>
        </p:xfrm>
        <a:graphic>
          <a:graphicData uri="http://schemas.openxmlformats.org/drawingml/2006/table">
            <a:tbl>
              <a:tblPr/>
              <a:tblGrid>
                <a:gridCol w="714380"/>
                <a:gridCol w="3687090"/>
                <a:gridCol w="888861"/>
                <a:gridCol w="717514"/>
                <a:gridCol w="698773"/>
                <a:gridCol w="621132"/>
                <a:gridCol w="698773"/>
                <a:gridCol w="760351"/>
              </a:tblGrid>
              <a:tr h="33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0400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50 774,0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85 043,2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52 795,7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62,1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44 232,1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44 445,3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Общеэкономические вопросы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38 499,4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40 436,1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40 593,9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39 853,8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40 067,0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Транспорт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4 499,1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7 008,4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4 264,9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577,2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27 144,6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0410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4 554,2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5 178,9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2 769,5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661,6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661,6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6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0412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2 529,2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5 148,8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5 167,4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3 716,7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3 716,7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0500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19 080,9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5 298,6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31 945,8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602,9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3 523,3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3 523,3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9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466,0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284,2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1 027,8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361,6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6 260,4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4 464,8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26 916,4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602,9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1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12 353,2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547,1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3 999,4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731,0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3 521,1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3 521,1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14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0600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14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0603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33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214282" y="142852"/>
          <a:ext cx="8786874" cy="554216"/>
        </p:xfrm>
        <a:graphic>
          <a:graphicData uri="http://schemas.openxmlformats.org/drawingml/2006/table">
            <a:tbl>
              <a:tblPr/>
              <a:tblGrid>
                <a:gridCol w="714380"/>
                <a:gridCol w="3429024"/>
                <a:gridCol w="857256"/>
                <a:gridCol w="785818"/>
                <a:gridCol w="857256"/>
                <a:gridCol w="571504"/>
                <a:gridCol w="811285"/>
                <a:gridCol w="760351"/>
              </a:tblGrid>
              <a:tr h="418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Рз/Пз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4282" y="714356"/>
          <a:ext cx="8786874" cy="5572169"/>
        </p:xfrm>
        <a:graphic>
          <a:graphicData uri="http://schemas.openxmlformats.org/drawingml/2006/table">
            <a:tbl>
              <a:tblPr/>
              <a:tblGrid>
                <a:gridCol w="714380"/>
                <a:gridCol w="3429024"/>
                <a:gridCol w="857256"/>
                <a:gridCol w="785818"/>
                <a:gridCol w="857256"/>
                <a:gridCol w="571504"/>
                <a:gridCol w="811285"/>
                <a:gridCol w="760351"/>
              </a:tblGrid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0700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Образование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201 955,7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202 901,2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187 058,3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92,2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187 781,3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190 539,6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53 935,2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53 562,8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53 990,6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54 600,9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56 471,5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96 899,3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86 156,9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92 646,7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94 049,4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94 963,9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23 354,3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29 648,4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10 109,1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34,1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10 141,5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10 116,9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Молодежная политика и оздоровление детей</a:t>
                      </a:r>
                    </a:p>
                  </a:txBody>
                  <a:tcPr marL="5576" marR="5576" marT="55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6 238,0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8 115,2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5 376,2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4 532,8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4 530,3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21 528,9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25 417,9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24 935,7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98,1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24 456,7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24 457,0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0800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51 756,3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54 133,2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173 713,0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320,9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52 338,6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92 187,9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Культура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38 082,3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38 221,5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158 022,7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413,4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36 990,1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76 839,4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Кинематография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553,2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572,0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9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13 120,8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15 339,7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15 090,5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14 748,7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14 748,7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11 277,7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11 898,0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11 376,8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95,6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6 987,8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7 049,5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2 919,8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4 456,8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4 230,0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339,7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8 018,2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6 988,0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7 136,8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6 987,8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7 049,5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34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214282" y="142852"/>
          <a:ext cx="8786874" cy="554216"/>
        </p:xfrm>
        <a:graphic>
          <a:graphicData uri="http://schemas.openxmlformats.org/drawingml/2006/table">
            <a:tbl>
              <a:tblPr/>
              <a:tblGrid>
                <a:gridCol w="714380"/>
                <a:gridCol w="3429024"/>
                <a:gridCol w="857256"/>
                <a:gridCol w="785818"/>
                <a:gridCol w="857256"/>
                <a:gridCol w="571504"/>
                <a:gridCol w="811285"/>
                <a:gridCol w="760351"/>
              </a:tblGrid>
              <a:tr h="418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Рз/Пз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282" y="714356"/>
          <a:ext cx="8786874" cy="5478659"/>
        </p:xfrm>
        <a:graphic>
          <a:graphicData uri="http://schemas.openxmlformats.org/drawingml/2006/table">
            <a:tbl>
              <a:tblPr/>
              <a:tblGrid>
                <a:gridCol w="714380"/>
                <a:gridCol w="3429024"/>
                <a:gridCol w="857256"/>
                <a:gridCol w="785818"/>
                <a:gridCol w="857256"/>
                <a:gridCol w="571504"/>
                <a:gridCol w="811285"/>
                <a:gridCol w="760351"/>
              </a:tblGrid>
              <a:tr h="5000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1100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1 964,9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27 301,5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1389,5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20 331,1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20 331,1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9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26 154,8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19 184,4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19 184,4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99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670,8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1 964,9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1 146,7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6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3 703,5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3 971,4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3 859,7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97,2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3 409,7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3 409,7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9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Телевидение и радиовещание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1 595,7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1 767,0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1 657,3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1 657,3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1 657,3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9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2 107,8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2 204,4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2 202,4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1 752,4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1 752,4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2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1400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Межбюджетные трансферты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44 498,1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57 183,4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57 422,1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100,4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42 806,7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40 750,8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48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18 973,4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23 847,3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23 854,0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18 656,7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18 663,9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5576" marR="5576" marT="55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25 524,7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33 336,1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33 568,1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24 150,0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22 086,9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1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Условно утверждаемые расходы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5 548,6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11 586,5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9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ИТОГО</a:t>
                      </a:r>
                    </a:p>
                  </a:txBody>
                  <a:tcPr marL="5576" marR="5576" marT="55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434 644,6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477 444,9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601 054,0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125,9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411 625,6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465 696,2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86709" y="857233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0"/>
            <a:ext cx="8072494" cy="756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2705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Сведения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расходах </a:t>
            </a:r>
            <a:r>
              <a:rPr lang="ru-RU" sz="2400" b="1" spc="-10" dirty="0" smtClean="0">
                <a:latin typeface="Times New Roman" pitchFamily="18" charset="0"/>
                <a:cs typeface="Times New Roman" pitchFamily="18" charset="0"/>
              </a:rPr>
              <a:t>консолидированного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2400" b="1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R="66675" algn="ctr">
              <a:lnSpc>
                <a:spcPts val="229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разделам и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подразделам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бюджетной</a:t>
            </a:r>
            <a:r>
              <a:rPr lang="ru-RU" sz="2400" b="1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классификации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4" y="1142984"/>
          <a:ext cx="8858312" cy="5183843"/>
        </p:xfrm>
        <a:graphic>
          <a:graphicData uri="http://schemas.openxmlformats.org/drawingml/2006/table">
            <a:tbl>
              <a:tblPr/>
              <a:tblGrid>
                <a:gridCol w="571504"/>
                <a:gridCol w="3571900"/>
                <a:gridCol w="857256"/>
                <a:gridCol w="714380"/>
                <a:gridCol w="962926"/>
                <a:gridCol w="610918"/>
                <a:gridCol w="821580"/>
                <a:gridCol w="747848"/>
              </a:tblGrid>
              <a:tr h="428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Исполнено за 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8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0100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55 766,3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59 324,1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59 986,5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49 782,4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56 503,7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6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0102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образования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1 506,1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1 714,6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1 714,6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1714,6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1714,6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61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386,9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0105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12,6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92,0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54,5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5,1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0106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10 049,3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9 729,9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9 654,9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99,2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9 653,1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9 653,1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3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0107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Обеспечение проведения выборов и референдумов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3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0111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6 940,1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6 939,6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6 939,1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8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0113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14 097,6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8 247,6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6 476,8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6 048,8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6 013,1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8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0200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Национальная оборона 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244,8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323,9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375,5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379,2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393,4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2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0203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Мобилизационная и вневойсковая подготовка 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323,9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393,4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6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0300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15 317,7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18 296,3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18 231,6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99,6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17 505,6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17 951,1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0309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Защита населения и территории от последствий от чрезвычайных ситуаций природного и техногенного характера, гражданская оборона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3 435,0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4 760,1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4 655,6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4 075,8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4 499,5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2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0310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Обеспечение пожарной безопасности 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11 881,2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13 532,4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13 569,7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13 424,8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13 446,6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1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0314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165,8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445496" y="65928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24835" y="650873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3" y="142852"/>
          <a:ext cx="8882082" cy="407729"/>
        </p:xfrm>
        <a:graphic>
          <a:graphicData uri="http://schemas.openxmlformats.org/drawingml/2006/table">
            <a:tbl>
              <a:tblPr/>
              <a:tblGrid>
                <a:gridCol w="950520"/>
                <a:gridCol w="3371061"/>
                <a:gridCol w="895719"/>
                <a:gridCol w="707609"/>
                <a:gridCol w="770977"/>
                <a:gridCol w="612558"/>
                <a:gridCol w="823784"/>
                <a:gridCol w="749854"/>
              </a:tblGrid>
              <a:tr h="4077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2843" y="564587"/>
          <a:ext cx="8893580" cy="5759433"/>
        </p:xfrm>
        <a:graphic>
          <a:graphicData uri="http://schemas.openxmlformats.org/drawingml/2006/table">
            <a:tbl>
              <a:tblPr/>
              <a:tblGrid>
                <a:gridCol w="947976"/>
                <a:gridCol w="3395119"/>
                <a:gridCol w="860242"/>
                <a:gridCol w="705715"/>
                <a:gridCol w="768914"/>
                <a:gridCol w="610918"/>
                <a:gridCol w="862418"/>
                <a:gridCol w="742278"/>
              </a:tblGrid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0400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57 527,3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95 043,5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61 946,7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52 162,2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53 069,9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Общеэкономические вопросы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388,0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410,7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Топливно-энергетический комплекс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651,3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721,9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728,6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282,2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38 499,4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40 436,1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40 593,9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39 853,8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40 067,0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Транспорт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4 499,1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7 008,4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4 264,9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6 081,4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36 133,7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8 062,4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7 635,9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8 365,3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0410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4 554,3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5 178,9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2 769,5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661,6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661,6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7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0412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2 853,8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5 153,8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5 527,4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3 728,7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3 728,7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0500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32 416,1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22 189,6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51 532,4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232,2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14 059,8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14 250,6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3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976,9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633,5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1 406,7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222,1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237,4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6 311,6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4 554,9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31 786,4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697,9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2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22 258,9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14 122,3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15 430,1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10 829,9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10 899,4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8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2 868,7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2 878,9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2 909,2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2 992,5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3 108,8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0600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7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0603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3" y="142852"/>
          <a:ext cx="8882082" cy="407729"/>
        </p:xfrm>
        <a:graphic>
          <a:graphicData uri="http://schemas.openxmlformats.org/drawingml/2006/table">
            <a:tbl>
              <a:tblPr/>
              <a:tblGrid>
                <a:gridCol w="950520"/>
                <a:gridCol w="3121447"/>
                <a:gridCol w="928694"/>
                <a:gridCol w="924248"/>
                <a:gridCol w="770977"/>
                <a:gridCol w="612558"/>
                <a:gridCol w="823784"/>
                <a:gridCol w="749854"/>
              </a:tblGrid>
              <a:tr h="4077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Исполнено за 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5838" y="533326"/>
          <a:ext cx="8882822" cy="5713376"/>
        </p:xfrm>
        <a:graphic>
          <a:graphicData uri="http://schemas.openxmlformats.org/drawingml/2006/table">
            <a:tbl>
              <a:tblPr/>
              <a:tblGrid>
                <a:gridCol w="950599"/>
                <a:gridCol w="3121367"/>
                <a:gridCol w="928694"/>
                <a:gridCol w="924742"/>
                <a:gridCol w="771041"/>
                <a:gridCol w="612609"/>
                <a:gridCol w="823853"/>
                <a:gridCol w="749917"/>
              </a:tblGrid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0700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Образование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201 955,7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202 901,2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187 058,3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92,2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187 781,3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190 539,6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53 935,2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53 562,8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53 990,6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54 600,9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56 471,5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96 899,3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86 156,9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92 646,7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94 049,4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94 963,9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23 354,3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29 648,4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10 109,1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34,1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10 141,5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10 116,9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Молодежная политика и оздоровление детей</a:t>
                      </a:r>
                    </a:p>
                  </a:txBody>
                  <a:tcPr marL="5436" marR="5436" marT="5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6 238,0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8 115,2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5 376,2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4 532,8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4 530,3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21 528,9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25 417,9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24 935,7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98,1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24 456,7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24 457,0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0800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51 756,3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54 133,2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173 713,0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320,9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52 338,6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92 187,9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Культура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38 082,3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38 221,5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158 022,7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413,4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36 990,1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76 839,4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Кинематография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553,2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572,0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7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13 120,8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15 339,7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15 090,5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14 748,7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14 748,7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13 017,0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13 899,6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13 350,1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96,0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8 160,7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8 233,2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4 659,1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6 458,4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6 203,3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1 172,9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1 183,7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339,7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8 018,2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6 988,0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7 136,8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6 987,8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7 049,5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240811" y="6522152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997158" y="6428330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43702" y="635795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2844" y="1142984"/>
          <a:ext cx="8882822" cy="4595848"/>
        </p:xfrm>
        <a:graphic>
          <a:graphicData uri="http://schemas.openxmlformats.org/drawingml/2006/table">
            <a:tbl>
              <a:tblPr/>
              <a:tblGrid>
                <a:gridCol w="442390"/>
                <a:gridCol w="505588"/>
                <a:gridCol w="3123988"/>
                <a:gridCol w="928694"/>
                <a:gridCol w="908394"/>
                <a:gridCol w="768913"/>
                <a:gridCol w="610918"/>
                <a:gridCol w="821579"/>
                <a:gridCol w="772358"/>
              </a:tblGrid>
              <a:tr h="38695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1100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31 159,7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38 237,9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62 078,2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162,3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55 085,8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55 085,8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5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30 488,9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36 273,0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34 776,7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34 754,7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34 754,7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09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1103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Спорт высших достижений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26 154,8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19 184,4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19 184,4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1105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670,8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1 964,9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1 146,7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1 146,7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1 146,7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5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3 703,5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3 971,4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3 859,7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97,2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3 409,7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3 409,7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5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Телевидение и радиовещание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1 595,7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1 767,0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1 657,3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1 657,3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1 657,3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5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2 107,8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2 204,4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2 202,4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1 752,4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1 752,4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5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1400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Межбюджетные трансферты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267,5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16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267,5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Условно утверждаемые расходы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5 548,6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11 586,5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5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latin typeface="Times New Roman"/>
                        </a:rPr>
                        <a:t>ИТОГО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463 056,8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508 608,5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632 152,3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446 213,9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503 211,4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4" y="714356"/>
          <a:ext cx="8882082" cy="407729"/>
        </p:xfrm>
        <a:graphic>
          <a:graphicData uri="http://schemas.openxmlformats.org/drawingml/2006/table">
            <a:tbl>
              <a:tblPr/>
              <a:tblGrid>
                <a:gridCol w="950520"/>
                <a:gridCol w="3121447"/>
                <a:gridCol w="928694"/>
                <a:gridCol w="924248"/>
                <a:gridCol w="770977"/>
                <a:gridCol w="612558"/>
                <a:gridCol w="823784"/>
                <a:gridCol w="749854"/>
              </a:tblGrid>
              <a:tr h="4077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7" name="Скругленный прямоугольник 16"/>
          <p:cNvSpPr/>
          <p:nvPr/>
        </p:nvSpPr>
        <p:spPr>
          <a:xfrm>
            <a:off x="428596" y="1214422"/>
            <a:ext cx="3643339" cy="571504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Программные расходы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(98,2%), млн. рублей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28596" y="2000240"/>
            <a:ext cx="3643339" cy="2500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Распределены исходя из необходимости достижения запланированных индикаторов и конечных результатов по муниципальным программам Княгининского муниципального района (в 2021 - 2023 годах по 13 муниципальным программам)</a:t>
            </a:r>
          </a:p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786314" y="2000240"/>
            <a:ext cx="3643339" cy="2500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3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Расходы, не вошедшие в мероприятия муниципальных программ, в том числе на содержание контрольно-счетной инспекции Княгининского района, муниципального казенного учреждения "Хозяйственно-эксплуатационное</a:t>
            </a:r>
            <a:r>
              <a:rPr lang="en-US" sz="13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3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управление"</a:t>
            </a:r>
            <a:r>
              <a:rPr lang="en-US" sz="13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 района, муниципального казенного учреждения  «Управление капитального строительства Княгининского муниципального района Нижегородской области, главы местного самоуправления района и другие расходы.</a:t>
            </a:r>
            <a:endParaRPr lang="ru-RU" sz="135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786314" y="1214422"/>
            <a:ext cx="3643339" cy="571504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Непрограммные расходы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(1,8%), млн. рублей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428728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1428728" y="5572140"/>
            <a:ext cx="1285884" cy="438152"/>
          </a:xfrm>
          <a:prstGeom prst="rect">
            <a:avLst/>
          </a:prstGeom>
          <a:ln w="12700">
            <a:solidFill>
              <a:schemeClr val="tx2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1612219" y="5541317"/>
            <a:ext cx="928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10,8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43042" y="4960020"/>
            <a:ext cx="928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590,3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785786" y="4643446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929058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396,0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929058" y="5572140"/>
            <a:ext cx="1285884" cy="438152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10,1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3286116" y="4643446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357950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444,0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357950" y="5572140"/>
            <a:ext cx="1312252" cy="438152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10,1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5715008" y="4572008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4282" y="214290"/>
            <a:ext cx="87923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Программные 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непрограммные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расходы районного бюджета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8" y="6356351"/>
            <a:ext cx="471462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0"/>
            <a:ext cx="850112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Какие муниципальные программы будут реализовываться в 2021 году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2844" y="2071678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Развитие агропромышленного комплекса Княгининского муниципального района Нижегородской области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2844" y="2500306"/>
            <a:ext cx="5072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Обеспечение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2844" y="3071810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Развитие физической культуры и спорта Княгининского муниципального района Нижегородской области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7630" y="3474526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Информационное общество Княгининского муниципального района Нижегородской области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5528" y="3901440"/>
            <a:ext cx="5072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Социальная поддержка граждан Княгининского муниципального района Нижегородской области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2844" y="4357694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Обеспечение безопасности жизни населения Княгининского муниципального района Нижегородской области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2844" y="4857760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Обеспечение граждан Княгининского муниципального района Нижегородской области доступным и комфортным жильем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2844" y="5286388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Развитие предпринимательства Княгининского муниципального района Нижегородской области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6304" y="5751592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Улучшение условий и охраны труда в организациях Княгининского муниципального района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5082" y="6218850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Управление муниципальной собственностью Княгининского муниципального района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2844" y="1214422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Развитие образования Княгининского муниципального района Нижегородской области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2844" y="714356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Развитие культуры, молодежной политики и туризма Княгининского муниципального района Нижегородской области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2844" y="1643050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Управление муниципальными финансами Княгининского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муниципального района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" name="Диаграмма 29"/>
          <p:cNvGraphicFramePr>
            <a:graphicFrameLocks/>
          </p:cNvGraphicFramePr>
          <p:nvPr/>
        </p:nvGraphicFramePr>
        <p:xfrm>
          <a:off x="5143504" y="500042"/>
          <a:ext cx="4000496" cy="6858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71406" y="1071545"/>
          <a:ext cx="8929750" cy="5414859"/>
        </p:xfrm>
        <a:graphic>
          <a:graphicData uri="http://schemas.openxmlformats.org/drawingml/2006/table">
            <a:tbl>
              <a:tblPr/>
              <a:tblGrid>
                <a:gridCol w="3929090"/>
                <a:gridCol w="1000132"/>
                <a:gridCol w="785818"/>
                <a:gridCol w="785818"/>
                <a:gridCol w="714380"/>
                <a:gridCol w="857256"/>
                <a:gridCol w="857256"/>
              </a:tblGrid>
              <a:tr h="5537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Исполнено за 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574">
                <a:tc>
                  <a:txBody>
                    <a:bodyPr/>
                    <a:lstStyle/>
                    <a:p>
                      <a:pPr algn="l" fontAlgn="t"/>
                      <a:r>
                        <a:rPr lang="ru-RU" sz="1150" b="1" i="0" u="none" strike="noStrike">
                          <a:latin typeface="Times New Roman"/>
                        </a:rPr>
                        <a:t>Расходы всего, в том числе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434 644,6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477 444,9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601 054,0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406 077,0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454 109,7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405">
                <a:tc>
                  <a:txBody>
                    <a:bodyPr/>
                    <a:lstStyle/>
                    <a:p>
                      <a:pPr algn="l" fontAlgn="t"/>
                      <a:r>
                        <a:rPr lang="ru-RU" sz="1150" b="1" i="0" u="none" strike="noStrike">
                          <a:latin typeface="Times New Roman"/>
                        </a:rPr>
                        <a:t>Расходы на реализацию муниципальных программ: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426 921,2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466 866,7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590 294,0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395 956,1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444 046,2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4297">
                <a:tc>
                  <a:txBody>
                    <a:bodyPr/>
                    <a:lstStyle/>
                    <a:p>
                      <a:pPr algn="l" fontAlgn="t"/>
                      <a:r>
                        <a:rPr lang="ru-RU" sz="115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образования Княгининского муниципального района Нижегородской области" на 2020-2024 годы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177 807,8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172 028,4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178 330,0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179 045,1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181 754,4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4297">
                <a:tc>
                  <a:txBody>
                    <a:bodyPr/>
                    <a:lstStyle/>
                    <a:p>
                      <a:pPr algn="l" fontAlgn="t"/>
                      <a:r>
                        <a:rPr lang="ru-RU" sz="115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5 747,5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5 950,9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6 137,9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907,9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901,9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9505">
                <a:tc>
                  <a:txBody>
                    <a:bodyPr/>
                    <a:lstStyle/>
                    <a:p>
                      <a:pPr algn="l" fontAlgn="t"/>
                      <a:r>
                        <a:rPr lang="ru-RU" sz="115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"Обеспечение граждан  Княгининского муниципального района Нижегородской области доступным и комфортным жильем" на 2020-2024 годы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6 042,4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4 991,7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5 079,3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4 920,3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4 982,0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6043">
                <a:tc>
                  <a:txBody>
                    <a:bodyPr/>
                    <a:lstStyle/>
                    <a:p>
                      <a:pPr algn="l" fontAlgn="t"/>
                      <a:r>
                        <a:rPr lang="ru-RU" sz="115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"Обеспечение 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обслуживания" на 2020-2024 годы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20 386,4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12 277,4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36 697,3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298,9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3 521,1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3 521,1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2122">
                <a:tc>
                  <a:txBody>
                    <a:bodyPr/>
                    <a:lstStyle/>
                    <a:p>
                      <a:pPr algn="l" fontAlgn="t"/>
                      <a:r>
                        <a:rPr lang="ru-RU" sz="115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культуры, молодежной политики и туризма Княгининского муниципального района Нижегородской области" на 2020-2024 годы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57 267,7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60 059,5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179 784,3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299,3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58 399,9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98 219,2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786710" y="785794"/>
            <a:ext cx="10923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214290"/>
            <a:ext cx="864396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изменится финансирование муниципальных программ в 2021 году</a:t>
            </a:r>
          </a:p>
        </p:txBody>
      </p:sp>
      <p:sp>
        <p:nvSpPr>
          <p:cNvPr id="4" name="Овал 3"/>
          <p:cNvSpPr/>
          <p:nvPr/>
        </p:nvSpPr>
        <p:spPr>
          <a:xfrm>
            <a:off x="8429652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7000852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358214" y="66436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742584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4" y="214290"/>
          <a:ext cx="8858313" cy="469726"/>
        </p:xfrm>
        <a:graphic>
          <a:graphicData uri="http://schemas.openxmlformats.org/drawingml/2006/table">
            <a:tbl>
              <a:tblPr/>
              <a:tblGrid>
                <a:gridCol w="3892564"/>
                <a:gridCol w="1006490"/>
                <a:gridCol w="812467"/>
                <a:gridCol w="791245"/>
                <a:gridCol w="703329"/>
                <a:gridCol w="791245"/>
                <a:gridCol w="860973"/>
              </a:tblGrid>
              <a:tr h="469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Исполнено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за 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</a:t>
                      </a:r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год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4" y="714357"/>
          <a:ext cx="8858312" cy="5715040"/>
        </p:xfrm>
        <a:graphic>
          <a:graphicData uri="http://schemas.openxmlformats.org/drawingml/2006/table">
            <a:tbl>
              <a:tblPr/>
              <a:tblGrid>
                <a:gridCol w="3892563"/>
                <a:gridCol w="1006489"/>
                <a:gridCol w="812467"/>
                <a:gridCol w="791246"/>
                <a:gridCol w="703329"/>
                <a:gridCol w="791246"/>
                <a:gridCol w="860972"/>
              </a:tblGrid>
              <a:tr h="119039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"Информационное общество  Княгининского муниципального района Нижегородской области" на 2020-2024 годы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32 567,9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30 670,1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29 369,3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25 646,8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25 683,4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039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«Развитие физической культуры и спорта Княгининского муниципального района Нижегородской области» на 2020-2024 годы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19 137,5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28 125,9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31 291,7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24 321,3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24 321,3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039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агропромышленного комплекса Княгининского муниципального района Нижегородской области" на 2020-2024 годы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38 499,4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40 436,1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40 743,9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39 853,8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40 067,0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039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"Управление муниципальной собственностью Княгининского муниципального района Нижегородской области" на 2020-2024 годы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1 226,9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222,3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347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предпринимательства Княгининского муниципального района" на 2020-2024 годы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546,9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1 163,6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1 220,8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7000852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358214" y="66436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742584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4" y="214290"/>
          <a:ext cx="8858313" cy="469726"/>
        </p:xfrm>
        <a:graphic>
          <a:graphicData uri="http://schemas.openxmlformats.org/drawingml/2006/table">
            <a:tbl>
              <a:tblPr/>
              <a:tblGrid>
                <a:gridCol w="3892564"/>
                <a:gridCol w="1006490"/>
                <a:gridCol w="812467"/>
                <a:gridCol w="791245"/>
                <a:gridCol w="703329"/>
                <a:gridCol w="791245"/>
                <a:gridCol w="860973"/>
              </a:tblGrid>
              <a:tr h="469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Исполнено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за 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4" y="714356"/>
          <a:ext cx="8858311" cy="4969974"/>
        </p:xfrm>
        <a:graphic>
          <a:graphicData uri="http://schemas.openxmlformats.org/drawingml/2006/table">
            <a:tbl>
              <a:tblPr/>
              <a:tblGrid>
                <a:gridCol w="3892564"/>
                <a:gridCol w="1006489"/>
                <a:gridCol w="812467"/>
                <a:gridCol w="791245"/>
                <a:gridCol w="703329"/>
                <a:gridCol w="791245"/>
                <a:gridCol w="860972"/>
              </a:tblGrid>
              <a:tr h="150019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"Обеспечение безопасности жизни населения Княгининского муниципального района Нижегородской области" на 2020-2024 годы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6 341,2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35 143,5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5 504,8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4 906,6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5 413,6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"Управление муниципальными финансами Княгининского муниципального района" на 2020-2024 годы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60 990,6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75 400,6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75 560,6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54 071,5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58 826,5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63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"Улучшение условий и охраны труда в организациях Княгининского муниципального района Нижегородской области" на 2020-2024 годы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94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latin typeface="Times New Roman"/>
                        </a:rPr>
                        <a:t>Непрограммные расходы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7 723,4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10 578,2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10 760,0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10 120,9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10 063,5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19" name="Скругленный прямоугольник 18"/>
          <p:cNvSpPr/>
          <p:nvPr/>
        </p:nvSpPr>
        <p:spPr>
          <a:xfrm>
            <a:off x="214282" y="1714488"/>
            <a:ext cx="2000264" cy="92869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285984" y="1714488"/>
            <a:ext cx="2143140" cy="928694"/>
          </a:xfrm>
          <a:prstGeom prst="round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858016" y="1643050"/>
            <a:ext cx="2143140" cy="100013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572000" y="1714488"/>
            <a:ext cx="2143140" cy="9286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34" y="785794"/>
            <a:ext cx="2643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2020-2024 годы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2857496"/>
            <a:ext cx="2615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по программе </a:t>
            </a:r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1000100" y="3214686"/>
            <a:ext cx="2071703" cy="7143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год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178,3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  <a:endParaRPr lang="ru-RU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3286116" y="3214686"/>
            <a:ext cx="2071703" cy="7143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год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179,0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  <a:endParaRPr lang="ru-RU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5643570" y="3214686"/>
            <a:ext cx="2071703" cy="7143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181,8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0034" y="1214422"/>
            <a:ext cx="3695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0034" y="1428736"/>
            <a:ext cx="6432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Управление образования администрации Княгининского муниципального 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1472" y="142852"/>
            <a:ext cx="8358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«Развитие образования Княгининского  муниципального района Нижегородской области» на 2020-2024 годы</a:t>
            </a:r>
          </a:p>
          <a:p>
            <a:pPr algn="ctr"/>
            <a:endParaRPr lang="ru-RU" dirty="0"/>
          </a:p>
        </p:txBody>
      </p:sp>
      <p:sp>
        <p:nvSpPr>
          <p:cNvPr id="31" name="Двойная стрелка влево/вправо 30"/>
          <p:cNvSpPr/>
          <p:nvPr/>
        </p:nvSpPr>
        <p:spPr>
          <a:xfrm>
            <a:off x="714348" y="2571744"/>
            <a:ext cx="8018171" cy="321471"/>
          </a:xfrm>
          <a:prstGeom prst="leftRightArrow">
            <a:avLst/>
          </a:pr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TextBox 13"/>
          <p:cNvSpPr txBox="1"/>
          <p:nvPr/>
        </p:nvSpPr>
        <p:spPr>
          <a:xfrm>
            <a:off x="3143240" y="2571744"/>
            <a:ext cx="3463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Целевая группа программы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14282" y="1785926"/>
            <a:ext cx="2000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Дети дошкольного возраста - 464 чел.</a:t>
            </a:r>
          </a:p>
          <a:p>
            <a:pPr algn="ctr"/>
            <a:endParaRPr lang="ru-RU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2143108" y="1643051"/>
            <a:ext cx="22860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Учащиеся общеобразовательных учреждений – 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1007 чел.</a:t>
            </a:r>
          </a:p>
          <a:p>
            <a:pPr algn="ctr"/>
            <a:endParaRPr lang="ru-RU" sz="1400" dirty="0"/>
          </a:p>
        </p:txBody>
      </p:sp>
      <p:sp>
        <p:nvSpPr>
          <p:cNvPr id="34" name="TextBox 33"/>
          <p:cNvSpPr txBox="1"/>
          <p:nvPr/>
        </p:nvSpPr>
        <p:spPr>
          <a:xfrm>
            <a:off x="4429124" y="1714488"/>
            <a:ext cx="22145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Обучающиеся учреждений дополнительного образования  340 чел.</a:t>
            </a:r>
          </a:p>
          <a:p>
            <a:pPr algn="ctr"/>
            <a:endParaRPr lang="ru-RU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6786578" y="1714488"/>
            <a:ext cx="214310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Работники образовательных учреждений</a:t>
            </a:r>
          </a:p>
          <a:p>
            <a:pPr algn="ctr"/>
            <a:endParaRPr lang="ru-RU" sz="1600" dirty="0"/>
          </a:p>
        </p:txBody>
      </p:sp>
      <p:sp>
        <p:nvSpPr>
          <p:cNvPr id="36" name="Овал 35"/>
          <p:cNvSpPr/>
          <p:nvPr/>
        </p:nvSpPr>
        <p:spPr>
          <a:xfrm>
            <a:off x="3857620" y="5500702"/>
            <a:ext cx="5072098" cy="1143008"/>
          </a:xfrm>
          <a:prstGeom prst="ellipse">
            <a:avLst/>
          </a:prstGeom>
          <a:ln>
            <a:solidFill>
              <a:srgbClr val="FFFF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163,9млн. рублей</a:t>
            </a:r>
          </a:p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содержание в 2021 году муниципальных учреждений и предоставление субсидий на выполнение муниципальных заданий по оказанию муниципальных услуг (выполнение работ)</a:t>
            </a:r>
          </a:p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(13 муниципальных учреждений) </a:t>
            </a:r>
            <a:endParaRPr lang="ru-RU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428596" y="5572140"/>
            <a:ext cx="3214710" cy="1071570"/>
          </a:xfrm>
          <a:prstGeom prst="ellipse">
            <a:avLst/>
          </a:prstGeom>
          <a:ln>
            <a:solidFill>
              <a:srgbClr val="FFFF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14,4 млн. рублей</a:t>
            </a:r>
          </a:p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решение других вопросов в области образования</a:t>
            </a:r>
            <a:endParaRPr lang="ru-RU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214414" y="3929066"/>
            <a:ext cx="6411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на образование в расчете на одного жителя района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71472" y="4357694"/>
            <a:ext cx="3571900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71472" y="4643446"/>
            <a:ext cx="3857652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571473" y="4929198"/>
            <a:ext cx="3786214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71472" y="5214950"/>
            <a:ext cx="4000528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/>
          <p:cNvSpPr txBox="1"/>
          <p:nvPr/>
        </p:nvSpPr>
        <p:spPr>
          <a:xfrm>
            <a:off x="500034" y="4286256"/>
            <a:ext cx="7486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00034" y="4572008"/>
            <a:ext cx="7486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00034" y="4844195"/>
            <a:ext cx="8413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00034" y="5143512"/>
            <a:ext cx="8413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143372" y="4263107"/>
            <a:ext cx="1191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15 404 рубля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429124" y="4572008"/>
            <a:ext cx="12334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15 968рублей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429124" y="4857760"/>
            <a:ext cx="11468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16 032рубля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572000" y="5143512"/>
            <a:ext cx="12782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16 275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27123" y="1215342"/>
          <a:ext cx="8858279" cy="5357851"/>
        </p:xfrm>
        <a:graphic>
          <a:graphicData uri="http://schemas.openxmlformats.org/drawingml/2006/table">
            <a:tbl>
              <a:tblPr/>
              <a:tblGrid>
                <a:gridCol w="3892550"/>
                <a:gridCol w="1006486"/>
                <a:gridCol w="812463"/>
                <a:gridCol w="791242"/>
                <a:gridCol w="703326"/>
                <a:gridCol w="791242"/>
                <a:gridCol w="860970"/>
              </a:tblGrid>
              <a:tr h="7386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Исполнено за </a:t>
                      </a:r>
                      <a:r>
                        <a:rPr lang="ru-RU" sz="1300" b="1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300" b="1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2935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образования Княгининского муниципального района Нижегородской области" на 2020-2024 годы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177 807,8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172 028,4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178 330,0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179 045,1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181 754,4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2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"Развитие общего образования"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132 115,4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139 596,9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144 584,4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144 540,1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144 538,4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2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"Развитие дополнительного образования и воспитания детей"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5 579,3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5 583,3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5 331,1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4 532,7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4 538,4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8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"Развитие системы оценки качества образования и информационной прозрачности системы образования"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1 304,6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2 802,8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2 591,4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2 525,0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2 525,0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8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"Ресурсное обеспечение сферы образования Княгининского района Нижегородской области"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36 304,4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21 169,4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22 961,1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24 585,3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27 294,3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2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"Социально-правовая защита детей"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519,8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469,7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466,4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466,4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466,4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846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latin typeface="Times New Roman"/>
                        </a:rPr>
                        <a:t>Подпрограмма 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"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Патриотическое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воспитание граждан в Княгининском муниципальном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районе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"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1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1 975,8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2 397,8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2 387,1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2 387,1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2 387,4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58148" y="928671"/>
            <a:ext cx="10923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142852"/>
            <a:ext cx="8643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«Развитие образования Княгининского муниципального района Нижегородской области» на 2020-2024 годы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Овал 10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353613042"/>
              </p:ext>
            </p:extLst>
          </p:nvPr>
        </p:nvGraphicFramePr>
        <p:xfrm>
          <a:off x="285720" y="1357298"/>
          <a:ext cx="8643998" cy="47591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1900"/>
                <a:gridCol w="1000132"/>
                <a:gridCol w="928694"/>
                <a:gridCol w="1000132"/>
                <a:gridCol w="1143008"/>
                <a:gridCol w="1000132"/>
              </a:tblGrid>
              <a:tr h="69508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90928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Удельный</a:t>
                      </a: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вес численности обучающихся по программам общего образования, участвующих в олимпиадах и конкурсах различного уровня, в общей численности обучающихся по программам общего образования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80%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82%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84%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85%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14446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Охват детей в возрасте 5-18</a:t>
                      </a: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лет дополнительным образованием (удельный вес численности детей, получающих услуги дополнительного образования, общей численности детей в возрасте 5-18 лет)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80%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81%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82%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83%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8410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Доступность дошкольного образования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0262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детей, отдохнувших в учреждениях, организующих отдых и оздоровление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38,5%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50 %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52%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54%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56%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214290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643050"/>
            <a:ext cx="8501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Повышение уровня и качества жизни пожилых граждан, инвалидов, семей с детьми, иных категорий населения, в отношении которых законодательно установлены обязательства государства по предоставлению мер социальной поддержки.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643571" y="4429133"/>
            <a:ext cx="3286148" cy="5715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Семьи с несовершеннолетними детьми, дети-сироты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85720" y="4357695"/>
            <a:ext cx="2357455" cy="7143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Инвалиды и другие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маломобильные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группы населения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928926" y="6072207"/>
            <a:ext cx="2643207" cy="5715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Граждане пожилого возраста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611779"/>
            <a:ext cx="31197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 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2910" y="1357298"/>
            <a:ext cx="34197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программы:</a:t>
            </a:r>
            <a:endParaRPr lang="ru-RU" sz="1600" b="1" u="sng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3714752"/>
            <a:ext cx="1848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Целевая группа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4348" y="2428868"/>
            <a:ext cx="28200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7224" y="2714620"/>
            <a:ext cx="1595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2020-2024 годы.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2910" y="3000372"/>
            <a:ext cx="41931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2910" y="3357562"/>
            <a:ext cx="52161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муниципального района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57158" y="214290"/>
            <a:ext cx="84296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29" name="Picture 1" descr="C:\Users\1\Desktop\картинки\ovz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EA"/>
              </a:clrFrom>
              <a:clrTo>
                <a:srgbClr val="FEFFEA">
                  <a:alpha val="0"/>
                </a:srgbClr>
              </a:clrTo>
            </a:clrChange>
            <a:lum bright="28000" contrast="-32000"/>
          </a:blip>
          <a:srcRect/>
          <a:stretch>
            <a:fillRect/>
          </a:stretch>
        </p:blipFill>
        <p:spPr bwMode="auto">
          <a:xfrm>
            <a:off x="428596" y="5214950"/>
            <a:ext cx="2109767" cy="1643050"/>
          </a:xfrm>
          <a:prstGeom prst="rect">
            <a:avLst/>
          </a:prstGeom>
          <a:noFill/>
        </p:spPr>
      </p:pic>
      <p:pic>
        <p:nvPicPr>
          <p:cNvPr id="22530" name="Picture 2" descr="C:\Users\1\Desktop\картинки\085cf149381b7895619dc507c4c38f9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5000" contrast="-100000"/>
          </a:blip>
          <a:srcRect/>
          <a:stretch>
            <a:fillRect/>
          </a:stretch>
        </p:blipFill>
        <p:spPr bwMode="auto">
          <a:xfrm>
            <a:off x="3357554" y="4214818"/>
            <a:ext cx="1571636" cy="1427160"/>
          </a:xfrm>
          <a:prstGeom prst="rect">
            <a:avLst/>
          </a:prstGeom>
          <a:noFill/>
        </p:spPr>
      </p:pic>
      <p:pic>
        <p:nvPicPr>
          <p:cNvPr id="22531" name="Picture 3" descr="C:\Users\1\Desktop\картинки\9692141_34950-650x0(1)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5000" contrast="-100000"/>
          </a:blip>
          <a:srcRect/>
          <a:stretch>
            <a:fillRect/>
          </a:stretch>
        </p:blipFill>
        <p:spPr bwMode="auto">
          <a:xfrm>
            <a:off x="5857884" y="5072074"/>
            <a:ext cx="2857520" cy="157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5" y="1071546"/>
          <a:ext cx="8786871" cy="5549967"/>
        </p:xfrm>
        <a:graphic>
          <a:graphicData uri="http://schemas.openxmlformats.org/drawingml/2006/table">
            <a:tbl>
              <a:tblPr/>
              <a:tblGrid>
                <a:gridCol w="3788499"/>
                <a:gridCol w="989899"/>
                <a:gridCol w="696594"/>
                <a:gridCol w="831025"/>
                <a:gridCol w="586606"/>
                <a:gridCol w="916572"/>
                <a:gridCol w="977676"/>
              </a:tblGrid>
              <a:tr h="8919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Исполнено за </a:t>
                      </a:r>
                      <a:r>
                        <a:rPr lang="ru-RU" sz="1400" b="1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400" b="1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218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5 747,5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5 950,9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6 137,9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103,1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907,9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901,9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Подпрограмма "Старшее поколение"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3 149,8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4 711,0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4 240,0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539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 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"Укрепление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института семьи в Княгининском муниципальном районе Нижегородской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области"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973,9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1 853,9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190,4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863,9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863,9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584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"Социальная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поддержка малоимущих граждан Княгининского муниципального района на газификацию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домовладений"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19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"Содействие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занятости населения Княгининского муниципального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района"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58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"Формирование доступной для инвалидов среды жизнедеятельности в Княгининском муниципальном районе Нижегородской области"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1 533,0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99635" y="6437790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14290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58148" y="785794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214282" y="3929066"/>
            <a:ext cx="8786874" cy="279350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0100" y="1214422"/>
            <a:ext cx="76806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Как меняются расходы на реализацию программы в расчете на одного жителя района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3357562"/>
            <a:ext cx="8572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58" y="214290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2071670" y="1000108"/>
          <a:ext cx="507209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Скругленный прямоугольник 20"/>
          <p:cNvSpPr/>
          <p:nvPr/>
        </p:nvSpPr>
        <p:spPr>
          <a:xfrm>
            <a:off x="5300139" y="3071810"/>
            <a:ext cx="628635" cy="336736"/>
          </a:xfrm>
          <a:prstGeom prst="round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233238" y="3143248"/>
            <a:ext cx="628635" cy="261418"/>
          </a:xfrm>
          <a:prstGeom prst="round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456099" y="2643355"/>
            <a:ext cx="819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2019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506,4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57554" y="2500306"/>
            <a:ext cx="85725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2020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532,9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08826" y="2417580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549,6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14942" y="2428868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2022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81,3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215074" y="2500306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2023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80,8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/>
        </p:nvGraphicFramePr>
        <p:xfrm>
          <a:off x="383441" y="3914072"/>
          <a:ext cx="8501123" cy="2776726"/>
        </p:xfrm>
        <a:graphic>
          <a:graphicData uri="http://schemas.openxmlformats.org/drawingml/2006/table">
            <a:tbl>
              <a:tblPr/>
              <a:tblGrid>
                <a:gridCol w="354213"/>
                <a:gridCol w="3896348"/>
                <a:gridCol w="566742"/>
                <a:gridCol w="779270"/>
                <a:gridCol w="708427"/>
                <a:gridCol w="708427"/>
                <a:gridCol w="779270"/>
                <a:gridCol w="708426"/>
              </a:tblGrid>
              <a:tr h="193246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Наименование   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  Ед. 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Значение индикатора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14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2019 год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2023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15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1 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    2     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3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63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 1.1. Доля граждан пожилого возраста, получивших меры социальной поддержки в виде материальной помощи, от общего числа обратившихся за оказанием материальной помощи 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725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 2.1.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Доля  семей, имеющих детей, и находящихся в трудной жизненной ситуации,  которым оказана материальная помощь, от общего числа обратившихся за оказанием материальной помощи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10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 5.1. Количество временно трудоустроенных граждан в возрасте от 14  до 18 лет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858148" y="714357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13897" y="643690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142852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14283" y="1000108"/>
          <a:ext cx="8786875" cy="5500727"/>
        </p:xfrm>
        <a:graphic>
          <a:graphicData uri="http://schemas.openxmlformats.org/drawingml/2006/table">
            <a:tbl>
              <a:tblPr/>
              <a:tblGrid>
                <a:gridCol w="4899516"/>
                <a:gridCol w="777362"/>
                <a:gridCol w="777362"/>
                <a:gridCol w="777362"/>
                <a:gridCol w="777911"/>
                <a:gridCol w="777362"/>
              </a:tblGrid>
              <a:tr h="34043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2019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2020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2021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2023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0050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 Постановление администрации Княгининского муниципального района от 17 марта 2016 года № 666 «О порядке предоставления материальной помощи гражданам, находящимся в трудной жизненной ситуации, в виде денежных средств»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165,0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274,0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1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в том числе: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1.1.Материальная помощь семьям с детьми, находящимся в трудной жизненной ситуации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1.2. Материальная помощь гражданам пожилого возраста, находящимся в трудной жизненной ситуации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1.3. Материальная помощь малоимущим гражданам на газификацию домовладений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036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1.4. Материальная помощь семьям с детьми, проживающих в жилых помещениях с печным отоплением и (или) семей, имеющих детей, находящихся в социально-опасном положении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036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2. Решение Земского собрания Княгининского района от 25 декабря 2007 года № 84 « Об утверждении Положения о почетном звании «Заслуженный ветеран Княгининского района»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2.1. Единовременное денежное вознаграждение гражданам, удостоенным звания «Заслуженный ветеран Княгининского района»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036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3.Решение Земского  собрания Княгининского района от 29 ноября 2010 года № 80 «Об утверждении Положения о почетном звании «Почетный гражданин Княгининского района»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3.1. Ежегодные единовременные социальные выплаты Почетным гражданам Княгининского района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42844" y="642918"/>
          <a:ext cx="8858313" cy="5620565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9286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4.Решение Земского собрания Княгининского района от 03 декабря 2013 года №274 «Об утверждении  Положения о порядке назначения, перерасчета, индексации и выплаты пенсии за выслугу лет лицам, замещавшим муниципальные должности и должности муниципальной службы в Княгининском районе»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2 919,8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4 456,8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4 230,0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4.1. Ежемесячная доплата к пенсиям лицам, замещавшим муниципальные должности Княгининского района Нижегородской области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2 919,8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4 456,8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4 230,0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95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5. Организация временной занятости несовершеннолетних граждан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114,9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126,4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85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6. Постановление администрации Княгининского района от 06.09.2017 №1003 «Об утверждении Положения о порядке предоставления субсидии из бюджета Княгининского района Нижегородской области социально-ориентированным некоммерческим организациям»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9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6.1. Финансовая поддержка общественных объединений и организаций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13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7. Закон Нижегородской области от 03 ноября 2006 года №134-З «О наделении органов местного самоуправления государственными полномочиями по созданию и организации деятельности комиссий по делам несовершеннолетних и защите их прав»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458,7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472,0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67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7.1. Осуществление полномочий по созданию и  деятельности комиссии по  делам несовершеннолетних и защите их прав Княгининского муниципального района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458,7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472,0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67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8. Закон Нижегородской области от 06 апреля 2017 года №35-З «О наделении органов местного самоуправления муниципальных районов и городских округов Нижегородской области отдельными  государственными полномочиями по организации и осуществлению деятельности по опеке и попечительству в отношении совершеннолетних граждан»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386,1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397,9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67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8.1. Осуществление полномочий по организации и осуществлению деятельности по опеке и попечительству в отношении совершеннолетних граждан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386,1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397,9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215338" y="6357958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72264" y="6286520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57224" y="0"/>
            <a:ext cx="7715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2844" y="428604"/>
          <a:ext cx="8858313" cy="202439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20243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2019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2020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2021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2023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04971" y="6413043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142852"/>
            <a:ext cx="87154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4" y="785794"/>
          <a:ext cx="8858313" cy="202439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20243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2019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2020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2021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 smtClean="0">
                          <a:latin typeface="Times New Roman"/>
                          <a:ea typeface="Times New Roman"/>
                        </a:rPr>
                        <a:t>2023 </a:t>
                      </a: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42844" y="1000108"/>
          <a:ext cx="8858313" cy="4929222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2857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9. Адаптация социальных объектов для их доступности инвалидам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1 533,0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10. Постановление Правительства Нижегородской области от 07 февраля 2011 года № 57 «Об утверждении Порядка использования бюджетных ассигнований фонда на поддержку территорий»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10.1. Оказание материальной помощи Горошковой Маргарите Константиновне за счет средств из фонда на поддержку территорий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9161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11. Постановление Правительства Нижегородской области от 23 марта 2007 года №86 «Об утверждении Порядка предоставления материальной помощи гражданам, находящимся в трудной жизненной ситуации, в виде денежных средств»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85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11.1. Оказание помощи на проведение капитального ремонта жилого помещения инвалидам и ветеранам Великой Отечественной Войны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53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12. Постановление Правительства Нижегородской области от 21 февраля 2013 г. №101 «Об утверждении положения о порядке предоставления субсидий бюджетам муниципальных районов (городских округов) на приобретение жилых помещений для предоставления гражданам, утратившим жилые помещения в результате пожара, по договорам социального найма»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990,0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20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12.1. Приобретение жилых помещений для предоставления гражданам, утратившим жилые помещения в результате пожара, по договорам социального найма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990,0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4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5 747,5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5 950,9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6 137,9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907,9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901,9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" name="Скругленный прямоугольник 18"/>
          <p:cNvSpPr/>
          <p:nvPr/>
        </p:nvSpPr>
        <p:spPr>
          <a:xfrm>
            <a:off x="214282" y="5572140"/>
            <a:ext cx="8643998" cy="571504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 проведение ремонта жилых помещений, собственниками которых являются дети-сироты и дети, оставшихся без попечения родителей: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год  – 127,0 тысяч рублей.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1000108"/>
            <a:ext cx="87154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повышение доступности жилья и качества жилищного обеспечения населения, в том числе с учетом исполнения государственных обязательств по обеспечению жильем отдельных категорий граждан. 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4282" y="3143248"/>
            <a:ext cx="8644000" cy="464453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реализацию муниципальной программы предусмотрено: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год  – 5 079,3 тысяч рублей; 2022 год  – 4 920,3 тысяч рублей; 2023 год  –  4982,0 тысяч рублей.</a:t>
            </a: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4282" y="3857628"/>
            <a:ext cx="8643998" cy="714380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-на предоставление социальных выплат на обеспечение жильем молодых семей  и на компенсацию процентной ставки молодым семьям, взявшим ипотечные кредиты:</a:t>
            </a:r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год  – 1 172,3 тысяч рублей;  2022 год  – 1 140,3 тысяч рублей;  2023 год  – 1 202,0 тысяч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14282" y="4857760"/>
            <a:ext cx="8643999" cy="500066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 обеспечение жильем  детей-сирот и детей оставшихся без попечения родителей:</a:t>
            </a:r>
            <a:endParaRPr lang="ru-RU" sz="1400" dirty="0" smtClean="0"/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год  – 3 780,0 тысяч рублей;  2022 год  – 3 780,0 тысяч рублей;  2023 год  – 3 780,0 тысяч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7158" y="0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"Обеспечение граждан Княгининского муниципального района Нижегородской области доступным и комфортным жильем"на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5720" y="1714488"/>
            <a:ext cx="8643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9750"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муниципального  района Нижегородской области.</a:t>
            </a:r>
          </a:p>
          <a:p>
            <a:pPr indent="539750"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Представитель муниципального заказчика: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отдел экономики, развития бизнеса и инвестиционной политики администрации Княгининского муниципального района Нижегородской области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7158" y="2643182"/>
            <a:ext cx="4429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9750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2020-2024 годы.</a:t>
            </a:r>
          </a:p>
          <a:p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282" y="1142984"/>
          <a:ext cx="8786875" cy="4413061"/>
        </p:xfrm>
        <a:graphic>
          <a:graphicData uri="http://schemas.openxmlformats.org/drawingml/2006/table">
            <a:tbl>
              <a:tblPr/>
              <a:tblGrid>
                <a:gridCol w="3788500"/>
                <a:gridCol w="989899"/>
                <a:gridCol w="696595"/>
                <a:gridCol w="831026"/>
                <a:gridCol w="586606"/>
                <a:gridCol w="916572"/>
                <a:gridCol w="977677"/>
              </a:tblGrid>
              <a:tr h="799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Исполнено за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729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 Обеспечение граждан  Княгининского муниципального района Нижегородской области доступным и комфортным жильем" на 2020-2024 годы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6 042,4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4 991,7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5 079,3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101,8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4 920,3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4 982,0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571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Подпрограмма " Обеспечение жильем молодых семей в Княгининском муниципальном районе Нижегородской области" на 2020-2024 годы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3 038,7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856,4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1 172,3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1 140,3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1 202,0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2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Княгининском муниципальном районе Нижегородской области" на 2020-2024 годы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3 003,7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4 135,3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3 907,0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3 780,0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3 780,0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57158" y="0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"Обеспечение граждан Княгининского муниципального  района Нижегородской области доступным и комфортным жильем"на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8072429" y="642918"/>
            <a:ext cx="1071571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1525" algn="l"/>
              </a:tabLst>
            </a:pPr>
            <a:r>
              <a:rPr kumimoji="0" lang="ru-RU" altLang="zh-CN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тыс. рублей</a:t>
            </a:r>
            <a:endParaRPr kumimoji="0" lang="ru-RU" altLang="zh-CN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1525" algn="l"/>
              </a:tabLst>
            </a:pPr>
            <a:endParaRPr kumimoji="0" lang="ru-RU" altLang="zh-CN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352877" y="6489817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75004" y="6407534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54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127882" y="3881239"/>
            <a:ext cx="8929718" cy="285752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0"/>
            <a:ext cx="83582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"Обеспечение граждан Княгининского муниципального района Нижегородской области доступным и комфортным жильем"на 2020-2024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3929066"/>
          <a:ext cx="8786875" cy="2753550"/>
        </p:xfrm>
        <a:graphic>
          <a:graphicData uri="http://schemas.openxmlformats.org/drawingml/2006/table">
            <a:tbl>
              <a:tblPr/>
              <a:tblGrid>
                <a:gridCol w="3714776"/>
                <a:gridCol w="928694"/>
                <a:gridCol w="785818"/>
                <a:gridCol w="785818"/>
                <a:gridCol w="857256"/>
                <a:gridCol w="857256"/>
                <a:gridCol w="857257"/>
              </a:tblGrid>
              <a:tr h="195471"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Наименование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индикатора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Ед</a:t>
                      </a:r>
                      <a:r>
                        <a:rPr lang="ru-RU" sz="13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измерения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Значение индикатора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8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2019 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2021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2023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0943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молодых семей, получивших свидетельства о праве на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получение социальной выплаты, в общем количестве молодых семей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113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Обеспеченность социальными выплатами отдельных категорий граждан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12,5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8226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детей-сирот, обеспеченных жилыми помещениями (от общего количества граждан данной категории, нуждающихся в улучшении жилищных условий, состоящих в списке)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69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Овал 5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72264" y="635795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1214422"/>
            <a:ext cx="8572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2021 году планируется предоставить социальные выплаты молодой семье на приобретение или строительство жилья и предусмотрены расходы на обеспечение жильем детей-сирот.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5984" y="1714488"/>
            <a:ext cx="4646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Как меняются расходы в расчете на одного жителя 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3211" y="3571876"/>
            <a:ext cx="8826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2143108" y="1500174"/>
          <a:ext cx="514353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714612" y="2643182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447,0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00430" y="2571744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454,8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86248" y="2571744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2022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440,6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2066" y="2571744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2023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446,1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85720" y="1000108"/>
            <a:ext cx="86439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133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создание комфортной среды проживания и жизнедеятельности для населения Княгининского района.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0"/>
            <a:ext cx="87154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</a:t>
            </a:r>
            <a:r>
              <a:rPr lang="ru-RU" sz="1600" b="1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Обеспечение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</a:t>
            </a:r>
            <a:r>
              <a:rPr lang="ru-RU" sz="1600" b="1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5720" y="1428736"/>
            <a:ext cx="85725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1338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муниципального района Нижегородской области.</a:t>
            </a:r>
          </a:p>
          <a:p>
            <a:pPr indent="541338"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Представитель муниципального заказчика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управление инженерной инфраструктуры и общественной безопасности администрации Княгининского муниципального района</a:t>
            </a:r>
            <a:endParaRPr lang="ru-RU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indent="541338"/>
            <a:endParaRPr lang="ru-RU" sz="14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7224" y="2285992"/>
            <a:ext cx="3724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2020-2024 годы.</a:t>
            </a:r>
          </a:p>
          <a:p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54049" y="2599981"/>
          <a:ext cx="8882081" cy="3703050"/>
        </p:xfrm>
        <a:graphic>
          <a:graphicData uri="http://schemas.openxmlformats.org/drawingml/2006/table">
            <a:tbl>
              <a:tblPr/>
              <a:tblGrid>
                <a:gridCol w="3792624"/>
                <a:gridCol w="990976"/>
                <a:gridCol w="770760"/>
                <a:gridCol w="831930"/>
                <a:gridCol w="599479"/>
                <a:gridCol w="917570"/>
                <a:gridCol w="978742"/>
              </a:tblGrid>
              <a:tr h="6752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Исполнено за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9691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"Обеспечение 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обслуживания" на 2020-2024 годы</a:t>
                      </a:r>
                    </a:p>
                  </a:txBody>
                  <a:tcPr marL="6298" marR="6298" marT="62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20 386,4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12 277,4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36 697,3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298,9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3 521,1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3 521,1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7923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latin typeface="Times New Roman"/>
                        </a:rPr>
                        <a:t>Подпрограмма 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"Развитие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системы инженерной  инфраструктуры и жилищно-коммунального хозяйства Княгининского муниципального района Нижегородской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области"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на 2020-2024 годы</a:t>
                      </a:r>
                    </a:p>
                  </a:txBody>
                  <a:tcPr marL="6298" marR="6298" marT="62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6 030,5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3 409,8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22 553,0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661,4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02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latin typeface="Times New Roman"/>
                        </a:rPr>
                        <a:t>Подпрограмма 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"Развитие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пассажирских перевозок в Княгининском муниципальном районе Нижегородской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области"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на 2020-2024 годы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4 499,1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7 008,4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4 264,9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858148" y="2285992"/>
            <a:ext cx="11603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  <a:p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214282" y="0"/>
            <a:ext cx="87154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</a:t>
            </a:r>
            <a:r>
              <a:rPr lang="ru-RU" sz="1600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Обеспечение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</a:t>
            </a:r>
            <a:r>
              <a:rPr lang="ru-RU" sz="1600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85720" y="1214422"/>
          <a:ext cx="8501121" cy="785818"/>
        </p:xfrm>
        <a:graphic>
          <a:graphicData uri="http://schemas.openxmlformats.org/drawingml/2006/table">
            <a:tbl>
              <a:tblPr/>
              <a:tblGrid>
                <a:gridCol w="3629955"/>
                <a:gridCol w="948472"/>
                <a:gridCol w="737701"/>
                <a:gridCol w="796248"/>
                <a:gridCol w="573767"/>
                <a:gridCol w="878215"/>
                <a:gridCol w="936763"/>
              </a:tblGrid>
              <a:tr h="7858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Исполнено за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85720" y="2000240"/>
          <a:ext cx="8501121" cy="3214710"/>
        </p:xfrm>
        <a:graphic>
          <a:graphicData uri="http://schemas.openxmlformats.org/drawingml/2006/table">
            <a:tbl>
              <a:tblPr/>
              <a:tblGrid>
                <a:gridCol w="3629955"/>
                <a:gridCol w="948472"/>
                <a:gridCol w="737701"/>
                <a:gridCol w="796248"/>
                <a:gridCol w="573767"/>
                <a:gridCol w="878215"/>
                <a:gridCol w="936763"/>
              </a:tblGrid>
              <a:tr h="171451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"Формирование комфортной городской  среды и обустройство мест массового отдыха на территории  Княгининского муниципального района Нижегородской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области"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на 2020-2024 годы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6 834,1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547,1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3 849,4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3 521,1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3 521,1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"Обращение с отходами и охрана окружающей среды на территории Княгининского муниципального района Нижегородской области" на 2020-2024 годы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3 022,7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1 312,1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6 030,0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459,6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90296" y="1421176"/>
          <a:ext cx="8997246" cy="4709757"/>
        </p:xfrm>
        <a:graphic>
          <a:graphicData uri="http://schemas.openxmlformats.org/drawingml/2006/table">
            <a:tbl>
              <a:tblPr/>
              <a:tblGrid>
                <a:gridCol w="5120481"/>
                <a:gridCol w="955823"/>
                <a:gridCol w="546185"/>
                <a:gridCol w="546185"/>
                <a:gridCol w="546185"/>
                <a:gridCol w="546185"/>
                <a:gridCol w="736202"/>
              </a:tblGrid>
              <a:tr h="48735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индикатора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  Ед. 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Значение индикатора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36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2021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2023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6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4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Возмещение затрат между экономически обоснованным тарифом и стоимостью одного посещения бани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расселенных многоквартирных домов признанных аварийными и подлежащими сносу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4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Выполнение работ, связанных с осуществлением регулярных перевозок пассажиров и багажа автомобильным транспортом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4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благоустроенных мест массового отдыха населения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приобретенных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контейнеров для раздельного накопления ТКО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188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контейнерных площадок обустроенных на территории района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2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приобретенных контейнеров для накопления ТКО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3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приобретенных бункеров для раздельного накопления ТКО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143900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482381" y="6411817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2844" y="1071546"/>
            <a:ext cx="8826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0"/>
            <a:ext cx="87154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«Обеспечение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обслуживания»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59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285720" y="1214422"/>
            <a:ext cx="8639757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Срок действия программы:</a:t>
            </a:r>
            <a:endParaRPr kumimoji="0" lang="ru-RU" altLang="zh-CN" b="0" i="0" u="sng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2020-2024 годы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Муниципальный заказчик-координатор программы</a:t>
            </a:r>
            <a:r>
              <a:rPr kumimoji="0" lang="ru-RU" altLang="zh-CN" b="0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отдел культуры и молодежной политики администрации Княгининского  муниципального района.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муниципальной программы</a:t>
            </a:r>
            <a:r>
              <a:rPr kumimoji="0" lang="ru-RU" altLang="zh-CN" b="0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создание условий и возможностей для повышения роли культуры в воспитании и просвещении населения Княгининского муниципального района в его лучших традициях и достижениях; сохранение культурного наследия и единого культурно-информационного пространства; создание условий для наиболее полного и качественного развития молодежи и реализации ее потенциала в интересах Княгининского района.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Целевая группа </a:t>
            </a:r>
            <a:r>
              <a:rPr kumimoji="0" lang="ru-RU" altLang="zh-CN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жители Княгининского муниципального района.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142852"/>
            <a:ext cx="850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«Развитие культуры, молодежной политики и туризма Княгининского муниципального района Нижегородской области»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на 2020-2024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214282" y="4286256"/>
            <a:ext cx="8715436" cy="250033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2976" y="928670"/>
            <a:ext cx="67447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Как меняются расходы на культуру и туризм в расчете на одного жителя района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2890" y="3743325"/>
            <a:ext cx="8429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80383" y="4357693"/>
          <a:ext cx="8594308" cy="2278219"/>
        </p:xfrm>
        <a:graphic>
          <a:graphicData uri="http://schemas.openxmlformats.org/drawingml/2006/table">
            <a:tbl>
              <a:tblPr/>
              <a:tblGrid>
                <a:gridCol w="3901497"/>
                <a:gridCol w="867000"/>
                <a:gridCol w="794748"/>
                <a:gridCol w="794748"/>
                <a:gridCol w="791317"/>
                <a:gridCol w="722499"/>
                <a:gridCol w="722499"/>
              </a:tblGrid>
              <a:tr h="20298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Наименование   индикатора   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Ед.  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измерения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Значение индикатора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06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2019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2020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2021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2023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06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38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количества культурно-массовых мероприятий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ед.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3767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3880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3996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4116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4240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041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Повышение уровня удовлетворенности граждан  Княгининского муниципального района качеством предоставления муниципальных услуг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97,4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97,6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97,7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97,7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97,8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757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доли библиотек, подключенных к сети «Интернет», в общем количестве библиотек ЦБС Княгининского муниципального района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66,6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73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86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93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357158" y="0"/>
            <a:ext cx="85011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"Развитие культуры, молодежной политики и туризма Княгининского муниципального района Нижегородской области"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/>
        </p:nvGraphicFramePr>
        <p:xfrm>
          <a:off x="1071538" y="1285860"/>
          <a:ext cx="735811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358214" y="6548459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15140" y="6492875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282" y="1142984"/>
            <a:ext cx="8715436" cy="550072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76208" y="1142984"/>
          <a:ext cx="8358245" cy="770308"/>
        </p:xfrm>
        <a:graphic>
          <a:graphicData uri="http://schemas.openxmlformats.org/drawingml/2006/table">
            <a:tbl>
              <a:tblPr/>
              <a:tblGrid>
                <a:gridCol w="3739215"/>
                <a:gridCol w="879816"/>
                <a:gridCol w="733179"/>
                <a:gridCol w="733179"/>
                <a:gridCol w="806497"/>
                <a:gridCol w="733179"/>
                <a:gridCol w="733180"/>
              </a:tblGrid>
              <a:tr h="314632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                       Наименование  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индикатора   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Ед.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измерения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Значение индикатора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6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2019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2020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2021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2023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3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64639" y="1926771"/>
          <a:ext cx="8429686" cy="4319714"/>
        </p:xfrm>
        <a:graphic>
          <a:graphicData uri="http://schemas.openxmlformats.org/drawingml/2006/table">
            <a:tbl>
              <a:tblPr/>
              <a:tblGrid>
                <a:gridCol w="3759686"/>
                <a:gridCol w="868460"/>
                <a:gridCol w="731740"/>
                <a:gridCol w="733425"/>
                <a:gridCol w="815327"/>
                <a:gridCol w="727113"/>
                <a:gridCol w="793935"/>
              </a:tblGrid>
              <a:tr h="5067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посещаемости музея, посещений на 1 жителя в год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0,23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0,26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0,29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0,29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0,30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5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количества </a:t>
                      </a:r>
                      <a:r>
                        <a:rPr lang="ru-RU" sz="1350" dirty="0" err="1">
                          <a:latin typeface="Times New Roman"/>
                          <a:ea typeface="Times New Roman"/>
                          <a:cs typeface="Times New Roman"/>
                        </a:rPr>
                        <a:t>фильмовыдач</a:t>
                      </a:r>
                      <a:endParaRPr lang="ru-RU" sz="13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567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565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566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566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567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83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 доли детей, привлекаемых к участию в творческих мероприятиях,  в общем числе детей ДМШ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44,9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35,5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37,7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38,0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38,2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32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количества туристических маршрутов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83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Доля молодых людей, участвующих в деятельности молодежных общественных объединений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68,6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68,5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69,0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69,5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70,0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789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Финансовое обеспечение деятельности учреждений культуры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789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Хозяйственное обеспечение деятельности учреждений культуры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83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Обеспечение выполнения муниципального задания учреждениями, подведомственными отделу культуры и молодежной политики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142852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«Развитие культуры, молодежной политики и туризма Княгининского муниципального района Нижегородской области» 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0"/>
            <a:ext cx="85011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</a:t>
            </a:r>
            <a:r>
              <a:rPr lang="ru-RU" sz="1600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Развитие культуры, молодежной политики и туризма Княгининского муниципального района Нижегородской области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4" y="1214422"/>
          <a:ext cx="8858311" cy="4982570"/>
        </p:xfrm>
        <a:graphic>
          <a:graphicData uri="http://schemas.openxmlformats.org/drawingml/2006/table">
            <a:tbl>
              <a:tblPr/>
              <a:tblGrid>
                <a:gridCol w="3798170"/>
                <a:gridCol w="992424"/>
                <a:gridCol w="747382"/>
                <a:gridCol w="833146"/>
                <a:gridCol w="588104"/>
                <a:gridCol w="918912"/>
                <a:gridCol w="980173"/>
              </a:tblGrid>
              <a:tr h="8193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Исполнено за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378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культуры, молодежной политики и туризма Княгининского муниципального района Нижегородской области" на 2020-2024 годы</a:t>
                      </a:r>
                    </a:p>
                  </a:txBody>
                  <a:tcPr marL="6324" marR="6324" marT="63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57 267,7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60 059,5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179 784,3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299,3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58 399,9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98 219,2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1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"Наследие"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38 452,3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38 588,3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158 425,5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410,6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37 427,9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77 247,2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6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дополнительного музыкального образования детей"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5 535,2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5 988,0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6 137,0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6 137,0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6 137,0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0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внутреннего культурно-познавательного туризма"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7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молодежной политики"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150,0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982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="0" i="0" u="none" strike="noStrike">
                          <a:latin typeface="Times New Roman"/>
                        </a:rPr>
                        <a:t>Подпрограмма "Финансовое и хозяйственное обеспечение деятельности учреждений культуры Княгининского муниципального района"</a:t>
                      </a:r>
                    </a:p>
                  </a:txBody>
                  <a:tcPr marL="6324" marR="6324" marT="63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12 420,5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14 172,9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13 926,8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98,3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13 585,0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13 585,0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9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690,7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1 162,3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1 159,2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1 159,2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1 159,2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" name="Стрелка вниз 11"/>
          <p:cNvSpPr/>
          <p:nvPr/>
        </p:nvSpPr>
        <p:spPr>
          <a:xfrm>
            <a:off x="1500166" y="3714752"/>
            <a:ext cx="428628" cy="357190"/>
          </a:xfrm>
          <a:prstGeom prst="downArrow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85720" y="4071942"/>
            <a:ext cx="3071835" cy="169277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В рамках программы поселениям Княгининского муниципального района будут предоставляться межбюджетные трансферты на выполнение собственных и передаваемых полномочий в сумме: 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 год – 57,8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2022 год – 43,2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2023 год – 41,1 млн.рублей.</a:t>
            </a:r>
          </a:p>
        </p:txBody>
      </p:sp>
      <p:sp>
        <p:nvSpPr>
          <p:cNvPr id="14" name="Стрелка вниз 13"/>
          <p:cNvSpPr/>
          <p:nvPr/>
        </p:nvSpPr>
        <p:spPr>
          <a:xfrm>
            <a:off x="7072330" y="3714752"/>
            <a:ext cx="428628" cy="357190"/>
          </a:xfrm>
          <a:prstGeom prst="downArrow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3786182" y="4071942"/>
            <a:ext cx="5214975" cy="129266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Предоставление субсидии на выполнение муниципального задания по оказанию муниципальных услуг:</a:t>
            </a:r>
          </a:p>
          <a:p>
            <a:pPr algn="just">
              <a:buFontTx/>
              <a:buChar char="-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МАУ «Княгининский РИЦ» в сумме: </a:t>
            </a:r>
          </a:p>
          <a:p>
            <a:pPr algn="just">
              <a:buFontTx/>
              <a:buChar char="-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 год – 3,9 млн.рублей.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-2022 год – 3,4 млн.рублей.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-2023 год – 3,4 млн.рублей.</a:t>
            </a:r>
          </a:p>
        </p:txBody>
      </p:sp>
      <p:sp>
        <p:nvSpPr>
          <p:cNvPr id="6" name="Овал 5"/>
          <p:cNvSpPr/>
          <p:nvPr/>
        </p:nvSpPr>
        <p:spPr>
          <a:xfrm>
            <a:off x="8358214" y="6429396"/>
            <a:ext cx="571504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63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42976" y="142852"/>
            <a:ext cx="7072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Муниципальные программы общего характера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28596" y="571480"/>
            <a:ext cx="2714644" cy="3214710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214678" y="571480"/>
            <a:ext cx="2714644" cy="3214710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000760" y="571480"/>
            <a:ext cx="2714644" cy="3214710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Двойная стрелка влево/вправо 20"/>
          <p:cNvSpPr/>
          <p:nvPr/>
        </p:nvSpPr>
        <p:spPr>
          <a:xfrm>
            <a:off x="571472" y="3214686"/>
            <a:ext cx="8017491" cy="482206"/>
          </a:xfrm>
          <a:prstGeom prst="left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TextBox 21"/>
          <p:cNvSpPr txBox="1"/>
          <p:nvPr/>
        </p:nvSpPr>
        <p:spPr>
          <a:xfrm>
            <a:off x="357158" y="1500174"/>
            <a:ext cx="27860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" Управление муниципальными финансами Княгининского муниципального района" на 2020-2024 годы:   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2021 год – 75,6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2022 год – 54,1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 год – 58,8 млн.рублей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43240" y="1428736"/>
            <a:ext cx="278608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" Управление муниципальной собственностью Княгининского муниципального района Нижегородской области" на 2020-2024 годы: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2021 год – 0,2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2022 год – 0,0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 год – 0,0 млн.рублей</a:t>
            </a:r>
            <a:endParaRPr lang="ru-RU" sz="1400" dirty="0" smtClean="0"/>
          </a:p>
          <a:p>
            <a:pPr algn="ctr"/>
            <a:endParaRPr lang="ru-RU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6000760" y="1428736"/>
            <a:ext cx="264320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" Информационное общество Княгининского муниципального района Нижегородской области" на 2020-2024 годы: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2021 год – 29,4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2022 год – 25,6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 год – 25,7 млн.рублей</a:t>
            </a:r>
          </a:p>
          <a:p>
            <a:pPr algn="ctr"/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500430" y="3286124"/>
            <a:ext cx="3071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Общего характера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85720" y="3214686"/>
          <a:ext cx="8643998" cy="3407187"/>
        </p:xfrm>
        <a:graphic>
          <a:graphicData uri="http://schemas.openxmlformats.org/drawingml/2006/table">
            <a:tbl>
              <a:tblPr/>
              <a:tblGrid>
                <a:gridCol w="3699882"/>
                <a:gridCol w="966744"/>
                <a:gridCol w="742960"/>
                <a:gridCol w="811587"/>
                <a:gridCol w="572885"/>
                <a:gridCol w="895133"/>
                <a:gridCol w="954807"/>
              </a:tblGrid>
              <a:tr h="8119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Исполнено за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2022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543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r>
                        <a:rPr lang="ru-RU" sz="1400" b="1" i="0" u="none" strike="noStrike" dirty="0" smtClean="0">
                          <a:latin typeface="Times New Roman"/>
                        </a:rPr>
                        <a:t>Развитие </a:t>
                      </a:r>
                      <a:r>
                        <a:rPr lang="ru-RU" sz="1400" b="1" i="0" u="none" strike="noStrike" dirty="0">
                          <a:latin typeface="Times New Roman"/>
                        </a:rPr>
                        <a:t>физической культуры и спорта Княгининского муниципального района Нижегородской </a:t>
                      </a:r>
                      <a:r>
                        <a:rPr lang="ru-RU" sz="1400" b="1" i="0" u="none" strike="noStrike" dirty="0" smtClean="0">
                          <a:latin typeface="Times New Roman"/>
                        </a:rPr>
                        <a:t>области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0" u="none" strike="noStrike" dirty="0" smtClean="0">
                          <a:latin typeface="Times New Roman"/>
                        </a:rPr>
                        <a:t>на </a:t>
                      </a:r>
                      <a:r>
                        <a:rPr lang="ru-RU" sz="1400" b="1" i="0" u="none" strike="noStrike" dirty="0">
                          <a:latin typeface="Times New Roman"/>
                        </a:rPr>
                        <a:t>2020-2024 годы </a:t>
                      </a:r>
                    </a:p>
                  </a:txBody>
                  <a:tcPr marL="6315" marR="6315" marT="63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19 137,5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28 125,9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31 291,7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111,3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24 321,3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24 321,3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9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физической культуры и массового спорта, развитие спорта высших достижений"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18 466,7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26 961,0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30 145,0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23 174,6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23 174,6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74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670,8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1 164,9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1 146,7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14283" y="1357299"/>
            <a:ext cx="8715436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Срок действия программы:</a:t>
            </a:r>
            <a:endParaRPr kumimoji="0" lang="ru-RU" altLang="zh-CN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2020-2024 годы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Муниципальный заказчик-координатор программы</a:t>
            </a:r>
            <a:r>
              <a:rPr kumimoji="0" lang="ru-RU" altLang="zh-CN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отдел физической культуры и спорта администрации Княгининского муниципального района Нижегородской области.</a:t>
            </a:r>
          </a:p>
          <a:p>
            <a:pPr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условий для развития физической культуры и спорта в Княгининском </a:t>
            </a:r>
            <a:r>
              <a:rPr lang="ru-RU" altLang="zh-CN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районе, повышение конкурентоспособности Княгининского спорта на соревнованиях всех уровней.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28596" y="142852"/>
            <a:ext cx="8286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Развитие физической культуры и  спорта Княгининского муниципального района Нижегородской области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"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на 2020-2024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440384" y="654014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055512"/>
              </p:ext>
            </p:extLst>
          </p:nvPr>
        </p:nvGraphicFramePr>
        <p:xfrm>
          <a:off x="357158" y="1214422"/>
          <a:ext cx="8462176" cy="207699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617867"/>
                <a:gridCol w="767192"/>
                <a:gridCol w="770493"/>
                <a:gridCol w="842865"/>
                <a:gridCol w="778029"/>
                <a:gridCol w="842865"/>
                <a:gridCol w="842865"/>
              </a:tblGrid>
              <a:tr h="23475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Индикаторы достижения цели  муниципальной программы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Ед.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измерения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Значение индикатора 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6656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  <a:tr h="4246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Занимающиеся в ДЮСШ, МБУ «Княгининская СШ» общая численность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3,9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4,0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4,1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  <a:tr h="6752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Количество спортивно-массовых мероприятий, спортивных соревнований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137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138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142976" y="3857628"/>
            <a:ext cx="7215239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Как изменяются расходы на физическую культуру и спорт в расчете на одного жителя района,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785918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2019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1686</a:t>
            </a:r>
            <a:endParaRPr lang="ru-RU" sz="16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071802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2020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2518</a:t>
            </a:r>
            <a:endParaRPr lang="ru-RU" sz="16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357686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2802</a:t>
            </a:r>
            <a:endParaRPr lang="ru-RU" sz="16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643570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2022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2178</a:t>
            </a:r>
            <a:endParaRPr lang="ru-RU" sz="1600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929454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2023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2178</a:t>
            </a:r>
            <a:endParaRPr lang="ru-RU" sz="1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14282" y="142852"/>
            <a:ext cx="871543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«Развитие физической культуры и  спорта Княгининского муниципального района Нижегородской области» на 2020-2024 годы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86065" y="2175014"/>
            <a:ext cx="4357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2020-2024 годы.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58" y="1071546"/>
            <a:ext cx="87868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500" b="1" u="sng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-развитие производственно-финансовой деятельности организаций агропромышленного комплекса;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-обеспечение продовольственной независимости Княгининского  муниципального района.</a:t>
            </a:r>
          </a:p>
          <a:p>
            <a:pPr algn="just"/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1714488"/>
            <a:ext cx="5429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заказчик-координатор Программы: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6815" y="1957717"/>
            <a:ext cx="785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Управление сельского хозяйства и природопользования Княгининского муниципального района</a:t>
            </a:r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28596" y="142852"/>
            <a:ext cx="8358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«Развитие агропромышленного комплекса Княгининского муниципального района Нижегородской области» на 2020-2024 годы»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357159" y="2552871"/>
          <a:ext cx="8583816" cy="3740340"/>
        </p:xfrm>
        <a:graphic>
          <a:graphicData uri="http://schemas.openxmlformats.org/drawingml/2006/table">
            <a:tbl>
              <a:tblPr/>
              <a:tblGrid>
                <a:gridCol w="3665266"/>
                <a:gridCol w="957699"/>
                <a:gridCol w="756699"/>
                <a:gridCol w="803993"/>
                <a:gridCol w="546870"/>
                <a:gridCol w="907413"/>
                <a:gridCol w="945876"/>
              </a:tblGrid>
              <a:tr h="5853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Исполнено за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2019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2020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Прогноз на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2021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% к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2020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году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Прогноз на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2022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Прогноз на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2023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371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агропромышленного комплекса Княгининского муниципального района Нижегородской области" на 2020-2024 годы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38 499,4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40 436,1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40 743,9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39 853,8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40 067,0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Подпрограмма  "Развитие сельского хозяйства, пищевой и перерабатывающей промышленности Княгининского муниципального района Нижегородской области" до 2024 года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32 886,3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35 217,6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35 834,2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35 478,6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35 691,8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Подпрограмма "Эпизоотическое благополучие Княгининского муниципального района Нижегородской области до 2024 года"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166,7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166,7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166,7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0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5 477,8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5 080,0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4 593,0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4 208,5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4 208,5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Подпрограмма "Борьба со злостным сорняком борщевик Сосновского"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5720" y="142852"/>
            <a:ext cx="86439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«Развитие агропромышленного комплекса Княгининского муниципального района Нижегородской области» на 2020-2024 годы»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28794" y="1357298"/>
            <a:ext cx="5377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меняются расходы в расчете на 1 жителя района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00299" y="2000240"/>
            <a:ext cx="714380" cy="112407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 год</a:t>
            </a:r>
          </a:p>
          <a:p>
            <a:pPr algn="ctr"/>
            <a:r>
              <a:rPr lang="ru-RU" sz="1200" b="1" dirty="0" smtClean="0">
                <a:latin typeface="Times New Roman"/>
              </a:rPr>
              <a:t>3 621</a:t>
            </a:r>
            <a:r>
              <a:rPr lang="ru-RU" sz="1200" b="1" dirty="0" smtClean="0"/>
              <a:t>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71868" y="1928801"/>
            <a:ext cx="714380" cy="121444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3 648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43438" y="2071678"/>
            <a:ext cx="714380" cy="104860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год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3 569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643570" y="2071679"/>
            <a:ext cx="714380" cy="10407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3 588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14282" y="3357562"/>
          <a:ext cx="8715436" cy="3055826"/>
        </p:xfrm>
        <a:graphic>
          <a:graphicData uri="http://schemas.openxmlformats.org/drawingml/2006/table">
            <a:tbl>
              <a:tblPr/>
              <a:tblGrid>
                <a:gridCol w="4357718"/>
                <a:gridCol w="1000132"/>
                <a:gridCol w="928694"/>
                <a:gridCol w="857256"/>
                <a:gridCol w="785818"/>
                <a:gridCol w="785818"/>
              </a:tblGrid>
              <a:tr h="14287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индикатора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Значение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индикатора 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95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2019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2020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2022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2023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1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Индекс производства продукции сельского хозяйства в хозяйствах всех категорий (в сопоставимых ценах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к предыдущему году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3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Индекс физического объема инвестиций в основной капитал сельского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хозяйства,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к предыдущему году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100,5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100,5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102,8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Объем инвестиций в основной капитал сельского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хозяйства,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млрд. руб.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199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106,5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Уровень рентабельности сельскохозяйственных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организаций,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200" dirty="0">
                        <a:solidFill>
                          <a:schemeClr val="tx1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Среднемесячная номинальная заработная плата в сельском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хозяйстве, руб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24208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25100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26100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28000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30000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Валовая продукция сельского хозяйства во всех категориях хозяйств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,тыс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руб.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943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124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905 464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940 000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977 735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1 018 500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06130" y="6414402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707229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1" name="Овал 20"/>
          <p:cNvSpPr/>
          <p:nvPr/>
        </p:nvSpPr>
        <p:spPr>
          <a:xfrm>
            <a:off x="8572496" y="6858000"/>
            <a:ext cx="571504" cy="21431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6742584"/>
            <a:ext cx="30620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720" y="142852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Сколько средств в бюджетах поселений распределено в рамках муниципальных программ на 2021 год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7158" y="1000108"/>
            <a:ext cx="8572560" cy="57150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22 муниципальных программы поселений Княгининского района  -</a:t>
            </a:r>
          </a:p>
          <a:p>
            <a:pPr lvl="0"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87,8 млн. руб.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85720" y="1643050"/>
            <a:ext cx="2428892" cy="1571636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Социальная поддержка граждан города Княгинино Княгининского района Нижегородской области на 2020-2024 годы </a:t>
            </a:r>
          </a:p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0,2 млн.рублей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85720" y="3429000"/>
            <a:ext cx="2500330" cy="1571636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благоустройства территорий поселений Княгининского муниципального района–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23,1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500826" y="3643314"/>
            <a:ext cx="2428892" cy="135732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безопасности жизни населения поселений Княгининского муниципального района 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23,3 млн. 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000364" y="3286124"/>
            <a:ext cx="3286148" cy="3071858"/>
          </a:xfrm>
          <a:prstGeom prst="ellipse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физической культуры и спорта на территории города Княгинино Княгининского района Нижегородской области на 2020-2024 годы  (предоставление субсидии МАУ "ФОК Молодежный")</a:t>
            </a:r>
          </a:p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34,6 млн.рублей</a:t>
            </a:r>
            <a:endParaRPr lang="ru-RU" sz="1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572264" y="1643050"/>
            <a:ext cx="2357454" cy="171451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Энергосбережение и повышение энергетической эффективности на территории поселений Княгининского муниципального района 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0,1 млн.рублей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071802" y="1714488"/>
            <a:ext cx="3286148" cy="142876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Формирование современной городской среды на территории  города Княгинино Княгининского района Нижегородской области на 2018-2024 годы</a:t>
            </a:r>
          </a:p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4,9 млн.рублей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85720" y="5143512"/>
            <a:ext cx="2500330" cy="1500198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Борьба с борщевиком Сосновского на территории муниципального образования 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0,3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500826" y="5143488"/>
            <a:ext cx="2428892" cy="171451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Культура на территории администрации Белкинского сельсовета Княгининского муниципального района Нижегородской области на 2021-2023 годы 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1,3 млн. 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Овал 2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4071934" y="1857364"/>
            <a:ext cx="978408" cy="71438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2" name="Схема 21"/>
          <p:cNvGraphicFramePr/>
          <p:nvPr/>
        </p:nvGraphicFramePr>
        <p:xfrm>
          <a:off x="5143504" y="1571612"/>
          <a:ext cx="3214712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Овал 24"/>
          <p:cNvSpPr/>
          <p:nvPr/>
        </p:nvSpPr>
        <p:spPr>
          <a:xfrm>
            <a:off x="1500166" y="3357562"/>
            <a:ext cx="6215106" cy="2571768"/>
          </a:xfrm>
          <a:prstGeom prst="ellipse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бюджета на содержание и ремонт автомобильных дорог в 2021 году предусмотрены в сумме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8 062,4 тыс. руб.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57224" y="214290"/>
            <a:ext cx="78581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формируются и используются средства дорожного фонда поселений Княгининского </a:t>
            </a:r>
          </a:p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муниципального района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714348" y="1571612"/>
            <a:ext cx="3214712" cy="1141891"/>
            <a:chOff x="0" y="0"/>
            <a:chExt cx="3214712" cy="1141891"/>
          </a:xfrm>
          <a:scene3d>
            <a:camera prst="orthographicFront"/>
            <a:lightRig rig="flat" dir="t"/>
          </a:scene3d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0" y="0"/>
              <a:ext cx="3214712" cy="114189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55743" y="55743"/>
              <a:ext cx="3103226" cy="103040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>
                <a:lnSpc>
                  <a:spcPct val="300000"/>
                </a:lnSpc>
              </a:pPr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Акцизы на нефтепродукты</a:t>
              </a:r>
            </a:p>
            <a:p>
              <a:pPr lvl="0" algn="l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0" name="Схема 9"/>
          <p:cNvGraphicFramePr/>
          <p:nvPr/>
        </p:nvGraphicFramePr>
        <p:xfrm>
          <a:off x="3071802" y="1857364"/>
          <a:ext cx="2357454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Схема 10"/>
          <p:cNvGraphicFramePr/>
          <p:nvPr/>
        </p:nvGraphicFramePr>
        <p:xfrm>
          <a:off x="214282" y="4143380"/>
          <a:ext cx="2143140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57158" y="1071546"/>
            <a:ext cx="42148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Структура финансовой помощи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2021 году, тыс.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786451" y="1214425"/>
            <a:ext cx="3214712" cy="83099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Собственные доходы  бюджетов поселений в 2021 году в расчете на 1 жителя (рублей)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0620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«О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43042" y="142852"/>
            <a:ext cx="57160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Финансовая помощь бюджетам поселений на исполнение собственных полномочий</a:t>
            </a:r>
          </a:p>
          <a:p>
            <a:pPr algn="ctr"/>
            <a:endParaRPr lang="ru-RU" dirty="0"/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5572132" y="2214554"/>
          <a:ext cx="3429024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8" name="Диаграмма 17"/>
          <p:cNvGraphicFramePr/>
          <p:nvPr/>
        </p:nvGraphicFramePr>
        <p:xfrm>
          <a:off x="-642974" y="164305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1214422"/>
            <a:ext cx="8143925" cy="1000132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Муниципальный долг – долговые обязательства бюджета, выраженные в валюте Российской Федерации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2857496"/>
            <a:ext cx="8215363" cy="121444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Муниципальный долг Княгининского муниципального района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равен 0,00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4714884"/>
            <a:ext cx="8286808" cy="107157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Источником покрытия дефицита районного бюджета в 2021 году являются остатки средств на начало года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358215" y="6500834"/>
            <a:ext cx="642943" cy="21431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7158" y="142852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50" dirty="0" smtClean="0">
                <a:ln w="12700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Муниципальный долг Княгининского </a:t>
            </a:r>
          </a:p>
          <a:p>
            <a:pPr algn="ctr"/>
            <a:r>
              <a:rPr lang="ru-RU" sz="2400" b="1" spc="50" dirty="0" smtClean="0">
                <a:ln w="12700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муниципального района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4281" y="571480"/>
            <a:ext cx="89297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Разработчиком презентации «Бюджет для граждан» является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управление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   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Княгининского муниципального района Нижегородской области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38203355"/>
              </p:ext>
            </p:extLst>
          </p:nvPr>
        </p:nvGraphicFramePr>
        <p:xfrm>
          <a:off x="214282" y="4015220"/>
          <a:ext cx="8750207" cy="263271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613921"/>
                <a:gridCol w="5136286"/>
              </a:tblGrid>
              <a:tr h="36576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Контактная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информация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6246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Начальник финансового управления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Ильичева Наталья Александровна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341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606340, Нижегородская обл</a:t>
                      </a: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.,</a:t>
                      </a:r>
                      <a:r>
                        <a:rPr lang="ru-RU" sz="1400" baseline="0" smtClean="0">
                          <a:latin typeface="Times New Roman" pitchFamily="18" charset="0"/>
                          <a:cs typeface="Times New Roman" pitchFamily="18" charset="0"/>
                        </a:rPr>
                        <a:t>  г. 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Княгинино, ул. Свободы, д.45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293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Телефон, факс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(83166) 4-12-81, (83166)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4-10-51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67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 электронной почты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Kng_fin@mts-nn.ru</a:t>
                      </a:r>
                    </a:p>
                  </a:txBody>
                  <a:tcPr/>
                </a:tc>
              </a:tr>
              <a:tr h="257712">
                <a:tc>
                  <a:txBody>
                    <a:bodyPr/>
                    <a:lstStyle/>
                    <a:p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Информационный ресурс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http://admknyaginino.ru/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Режим работы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Понедельник-</a:t>
                      </a:r>
                      <a:r>
                        <a:rPr lang="ru-RU" sz="1400" baseline="0" smtClean="0">
                          <a:latin typeface="Times New Roman" pitchFamily="18" charset="0"/>
                          <a:cs typeface="Times New Roman" pitchFamily="18" charset="0"/>
                        </a:rPr>
                        <a:t> пятница </a:t>
                      </a: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с 8-00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 17-00,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перерыв на обед с 12-00 до 13-00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Выходные дни – суббота,  воскресенье.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Овал 8"/>
          <p:cNvSpPr/>
          <p:nvPr/>
        </p:nvSpPr>
        <p:spPr>
          <a:xfrm>
            <a:off x="8215339" y="6450227"/>
            <a:ext cx="571504" cy="26492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15338" y="6429396"/>
            <a:ext cx="471463" cy="287356"/>
          </a:xfrm>
        </p:spPr>
        <p:txBody>
          <a:bodyPr/>
          <a:lstStyle/>
          <a:p>
            <a:fld id="{961F6A53-3CAA-4B6E-8049-A0505713C5E0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72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C:\Users\1\Desktop\1111\карта княгинино 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1142985"/>
            <a:ext cx="5357851" cy="2857520"/>
          </a:xfrm>
          <a:prstGeom prst="rect">
            <a:avLst/>
          </a:prstGeom>
          <a:noFill/>
        </p:spPr>
      </p:pic>
      <p:pic>
        <p:nvPicPr>
          <p:cNvPr id="5122" name="Picture 2" descr="C:\Users\1\Desktop\1111\администрация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7" y="1571612"/>
            <a:ext cx="3155311" cy="228601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4" name="Прямоугольник 13"/>
          <p:cNvSpPr/>
          <p:nvPr/>
        </p:nvSpPr>
        <p:spPr>
          <a:xfrm>
            <a:off x="2285984" y="142852"/>
            <a:ext cx="5017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ФИНАНСОВОМ УПРАВЛЕНИИ</a:t>
            </a:r>
          </a:p>
        </p:txBody>
      </p:sp>
    </p:spTree>
    <p:extLst>
      <p:ext uri="{BB962C8B-B14F-4D97-AF65-F5344CB8AC3E}">
        <p14:creationId xmlns:p14="http://schemas.microsoft.com/office/powerpoint/2010/main" xmlns="" val="426722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Овал 5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43063"/>
            <a:ext cx="9001156" cy="4373562"/>
          </a:xfrm>
          <a:ln>
            <a:noFill/>
          </a:ln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Администрация Княгининского района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//admknyaginino.ru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2.  Интернет портал государственных и муниципальных услуг Нижегородской области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//gu.nnov.ru/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173038" indent="-173038"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3. Официальный сайт Нижегородской области для размещения информации о размещении государственных и муниципальных заказов</a:t>
            </a:r>
          </a:p>
          <a:p>
            <a:pPr algn="just">
              <a:buNone/>
            </a:pP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//www.goszakaz.nnov.ru/index.html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4. Официальный сайт для размещения информации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государственных и муниципальных учреждениях 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//bus.gov.ru/public/home.html</a:t>
            </a:r>
            <a:endParaRPr lang="ru-RU" sz="20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6611779"/>
            <a:ext cx="30909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285728"/>
            <a:ext cx="80010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Открытые муниципальные информационные ресурсы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24250</TotalTime>
  <Words>10674</Words>
  <Application>Microsoft Office PowerPoint</Application>
  <PresentationFormat>Экран (4:3)</PresentationFormat>
  <Paragraphs>3034</Paragraphs>
  <Slides>73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73</vt:i4>
      </vt:variant>
    </vt:vector>
  </HeadingPairs>
  <TitlesOfParts>
    <vt:vector size="7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Консолидированный бюджет  Княгининского муниципального района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 Михайловна</dc:creator>
  <cp:lastModifiedBy>Лариса Михайловна</cp:lastModifiedBy>
  <cp:revision>2779</cp:revision>
  <cp:lastPrinted>2021-04-05T08:52:14Z</cp:lastPrinted>
  <dcterms:created xsi:type="dcterms:W3CDTF">2013-11-18T11:27:07Z</dcterms:created>
  <dcterms:modified xsi:type="dcterms:W3CDTF">2021-04-06T09:42:39Z</dcterms:modified>
</cp:coreProperties>
</file>