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61"/>
  </p:notesMasterIdLst>
  <p:handoutMasterIdLst>
    <p:handoutMasterId r:id="rId62"/>
  </p:handoutMasterIdLst>
  <p:sldIdLst>
    <p:sldId id="385" r:id="rId2"/>
    <p:sldId id="258" r:id="rId3"/>
    <p:sldId id="259" r:id="rId4"/>
    <p:sldId id="415" r:id="rId5"/>
    <p:sldId id="418" r:id="rId6"/>
    <p:sldId id="260" r:id="rId7"/>
    <p:sldId id="399" r:id="rId8"/>
    <p:sldId id="398" r:id="rId9"/>
    <p:sldId id="416" r:id="rId10"/>
    <p:sldId id="430" r:id="rId11"/>
    <p:sldId id="417" r:id="rId12"/>
    <p:sldId id="360" r:id="rId13"/>
    <p:sldId id="308" r:id="rId14"/>
    <p:sldId id="302" r:id="rId15"/>
    <p:sldId id="401" r:id="rId16"/>
    <p:sldId id="335" r:id="rId17"/>
    <p:sldId id="336" r:id="rId18"/>
    <p:sldId id="433" r:id="rId19"/>
    <p:sldId id="388" r:id="rId20"/>
    <p:sldId id="395" r:id="rId21"/>
    <p:sldId id="397" r:id="rId22"/>
    <p:sldId id="434" r:id="rId23"/>
    <p:sldId id="435" r:id="rId24"/>
    <p:sldId id="436" r:id="rId25"/>
    <p:sldId id="338" r:id="rId26"/>
    <p:sldId id="396" r:id="rId27"/>
    <p:sldId id="429" r:id="rId28"/>
    <p:sldId id="411" r:id="rId29"/>
    <p:sldId id="421" r:id="rId30"/>
    <p:sldId id="371" r:id="rId31"/>
    <p:sldId id="372" r:id="rId32"/>
    <p:sldId id="310" r:id="rId33"/>
    <p:sldId id="432" r:id="rId34"/>
    <p:sldId id="342" r:id="rId35"/>
    <p:sldId id="343" r:id="rId36"/>
    <p:sldId id="426" r:id="rId37"/>
    <p:sldId id="322" r:id="rId38"/>
    <p:sldId id="345" r:id="rId39"/>
    <p:sldId id="282" r:id="rId40"/>
    <p:sldId id="346" r:id="rId41"/>
    <p:sldId id="405" r:id="rId42"/>
    <p:sldId id="406" r:id="rId43"/>
    <p:sldId id="349" r:id="rId44"/>
    <p:sldId id="407" r:id="rId45"/>
    <p:sldId id="408" r:id="rId46"/>
    <p:sldId id="350" r:id="rId47"/>
    <p:sldId id="410" r:id="rId48"/>
    <p:sldId id="378" r:id="rId49"/>
    <p:sldId id="379" r:id="rId50"/>
    <p:sldId id="403" r:id="rId51"/>
    <p:sldId id="404" r:id="rId52"/>
    <p:sldId id="324" r:id="rId53"/>
    <p:sldId id="354" r:id="rId54"/>
    <p:sldId id="384" r:id="rId55"/>
    <p:sldId id="355" r:id="rId56"/>
    <p:sldId id="402" r:id="rId57"/>
    <p:sldId id="327" r:id="rId58"/>
    <p:sldId id="367" r:id="rId59"/>
    <p:sldId id="297" r:id="rId6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56" autoAdjust="0"/>
    <p:restoredTop sz="98951" autoAdjust="0"/>
  </p:normalViewPr>
  <p:slideViewPr>
    <p:cSldViewPr>
      <p:cViewPr>
        <p:scale>
          <a:sx n="90" d="100"/>
          <a:sy n="90" d="100"/>
        </p:scale>
        <p:origin x="-1350" y="36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87;&#1086;%20&#1087;&#1088;&#1080;&#1085;&#1103;&#1090;&#1086;&#1084;&#1091;\&#1086;&#1089;&#1085;&#1086;&#1074;&#1085;%20&#1043;&#1056;&#1040;&#1060;&#1048;&#1050;&#1048;%202023%20&#1075;&#1086;&#1076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87;&#1086;%20&#1087;&#1088;&#1080;&#1085;&#1103;&#1090;&#1086;&#1084;&#1091;\&#1086;&#1089;&#1085;&#1086;&#1074;&#1085;%20&#1043;&#1056;&#1040;&#1060;&#1048;&#1050;&#1048;%202023%20&#1075;&#1086;&#1076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87;&#1086;%20&#1087;&#1088;&#1080;&#1085;&#1103;&#1090;&#1086;&#1084;&#1091;\&#1086;&#1089;&#1085;&#1086;&#1074;&#1085;%20&#1043;&#1056;&#1040;&#1060;&#1048;&#1050;&#1048;%202023%20&#1075;&#1086;&#1076;.xlsx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87;&#1086;%20&#1087;&#1088;&#1080;&#1085;&#1103;&#1090;&#1086;&#1084;&#1091;\&#1086;&#1089;&#1085;&#1086;&#1074;&#1085;%20&#1043;&#1056;&#1040;&#1060;&#1048;&#1050;&#1048;%202023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44;&#1080;&#1072;&#1075;&#1088;&#1072;&#1084;&#1084;&#1072;%20&#1082;&#1091;&#1083;&#1100;&#1090;&#1091;&#1088;&#1072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331"/>
          <c:y val="3.8186052268787705E-2"/>
          <c:w val="0.68004668513552202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337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803E-2"/>
          <c:w val="0.76761727026502591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/>
      <c:barChart>
        <c:barDir val="col"/>
        <c:grouping val="stacked"/>
        <c:ser>
          <c:idx val="0"/>
          <c:order val="0"/>
          <c:spPr>
            <a:gradFill>
              <a:gsLst>
                <a:gs pos="0">
                  <a:srgbClr val="1F497D">
                    <a:lumMod val="60000"/>
                    <a:lumOff val="40000"/>
                  </a:srgbClr>
                </a:gs>
                <a:gs pos="50000">
                  <a:schemeClr val="tx2">
                    <a:lumMod val="40000"/>
                    <a:lumOff val="60000"/>
                  </a:schemeClr>
                </a:gs>
                <a:gs pos="100000">
                  <a:srgbClr val="1F497D">
                    <a:lumMod val="60000"/>
                    <a:lumOff val="40000"/>
                  </a:srgbClr>
                </a:gs>
              </a:gsLst>
              <a:lin ang="16200000" scaled="1"/>
            </a:gradFill>
          </c:spPr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4174.3</c:v>
                </c:pt>
                <c:pt idx="1">
                  <c:v>4784.1000000000004</c:v>
                </c:pt>
                <c:pt idx="2">
                  <c:v>5517.7</c:v>
                </c:pt>
                <c:pt idx="3">
                  <c:v>5792.1</c:v>
                </c:pt>
                <c:pt idx="4">
                  <c:v>6070</c:v>
                </c:pt>
                <c:pt idx="5">
                  <c:v>6441.5</c:v>
                </c:pt>
              </c:numCache>
            </c:numRef>
          </c:val>
        </c:ser>
        <c:dLbls>
          <c:showVal val="1"/>
        </c:dLbls>
        <c:gapWidth val="95"/>
        <c:overlap val="100"/>
        <c:axId val="77056640"/>
        <c:axId val="74449280"/>
      </c:barChart>
      <c:catAx>
        <c:axId val="770566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449280"/>
        <c:crosses val="autoZero"/>
        <c:auto val="1"/>
        <c:lblAlgn val="ctr"/>
        <c:lblOffset val="100"/>
      </c:catAx>
      <c:valAx>
        <c:axId val="74449280"/>
        <c:scaling>
          <c:orientation val="minMax"/>
        </c:scaling>
        <c:delete val="1"/>
        <c:axPos val="l"/>
        <c:numFmt formatCode="General" sourceLinked="1"/>
        <c:tickLblPos val="nextTo"/>
        <c:crossAx val="77056640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2"/>
            <c:spPr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50000">
                    <a:srgbClr val="C0504D">
                      <a:lumMod val="60000"/>
                      <a:lumOff val="40000"/>
                      <a:shade val="67500"/>
                      <a:satMod val="115000"/>
                    </a:srgbClr>
                  </a:gs>
                  <a:gs pos="100000">
                    <a:srgbClr val="C0504D">
                      <a:lumMod val="60000"/>
                      <a:lumOff val="40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374.8</c:v>
                </c:pt>
                <c:pt idx="1">
                  <c:v>433</c:v>
                </c:pt>
                <c:pt idx="2">
                  <c:v>504.5</c:v>
                </c:pt>
                <c:pt idx="3">
                  <c:v>534.79999999999995</c:v>
                </c:pt>
                <c:pt idx="4">
                  <c:v>565</c:v>
                </c:pt>
                <c:pt idx="5" formatCode="0.0">
                  <c:v>603.5</c:v>
                </c:pt>
              </c:numCache>
            </c:numRef>
          </c:val>
        </c:ser>
        <c:dLbls>
          <c:showVal val="1"/>
        </c:dLbls>
        <c:gapWidth val="95"/>
        <c:overlap val="100"/>
        <c:axId val="74477568"/>
        <c:axId val="74479104"/>
      </c:barChart>
      <c:catAx>
        <c:axId val="744775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479104"/>
        <c:crosses val="autoZero"/>
        <c:auto val="1"/>
        <c:lblAlgn val="ctr"/>
        <c:lblOffset val="100"/>
      </c:catAx>
      <c:valAx>
        <c:axId val="74479104"/>
        <c:scaling>
          <c:orientation val="minMax"/>
        </c:scaling>
        <c:delete val="1"/>
        <c:axPos val="l"/>
        <c:numFmt formatCode="General" sourceLinked="1"/>
        <c:tickLblPos val="nextTo"/>
        <c:crossAx val="74477568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3.3003300330033021E-2"/>
                  <c:y val="-6.2744658881498314E-2"/>
                </c:manualLayout>
              </c:layout>
              <c:showVal val="1"/>
            </c:dLbl>
            <c:dLbl>
              <c:idx val="1"/>
              <c:layout>
                <c:manualLayout>
                  <c:x val="-1.9801980198019879E-2"/>
                  <c:y val="-5.7515937308040374E-2"/>
                </c:manualLayout>
              </c:layout>
              <c:showVal val="1"/>
            </c:dLbl>
            <c:dLbl>
              <c:idx val="2"/>
              <c:layout>
                <c:manualLayout>
                  <c:x val="-2.6402640264026462E-2"/>
                  <c:y val="-7.3202102028414609E-2"/>
                </c:manualLayout>
              </c:layout>
              <c:showVal val="1"/>
            </c:dLbl>
            <c:dLbl>
              <c:idx val="3"/>
              <c:layout>
                <c:manualLayout>
                  <c:x val="-1.3201320132013262E-2"/>
                  <c:y val="-5.228721573458181E-2"/>
                </c:manualLayout>
              </c:layout>
              <c:showVal val="1"/>
            </c:dLbl>
            <c:dLbl>
              <c:idx val="4"/>
              <c:layout>
                <c:manualLayout>
                  <c:x val="-1.9801980198019879E-2"/>
                  <c:y val="-7.3202513738774719E-2"/>
                </c:manualLayout>
              </c:layout>
              <c:showVal val="1"/>
            </c:dLbl>
            <c:dLbl>
              <c:idx val="5"/>
              <c:layout>
                <c:manualLayout>
                  <c:x val="-9.9009900990099809E-3"/>
                  <c:y val="9.4116988322247727E-2"/>
                </c:manualLayout>
              </c:layout>
              <c:showVal val="1"/>
            </c:dLbl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11138</c:v>
                </c:pt>
                <c:pt idx="1">
                  <c:v>11050</c:v>
                </c:pt>
                <c:pt idx="2">
                  <c:v>10936</c:v>
                </c:pt>
                <c:pt idx="3">
                  <c:v>10830</c:v>
                </c:pt>
                <c:pt idx="4">
                  <c:v>10743</c:v>
                </c:pt>
                <c:pt idx="5">
                  <c:v>10673</c:v>
                </c:pt>
              </c:numCache>
            </c:numRef>
          </c:val>
        </c:ser>
        <c:dLbls>
          <c:showVal val="1"/>
        </c:dLbls>
        <c:marker val="1"/>
        <c:axId val="77154176"/>
        <c:axId val="77155712"/>
      </c:lineChart>
      <c:catAx>
        <c:axId val="77154176"/>
        <c:scaling>
          <c:orientation val="minMax"/>
        </c:scaling>
        <c:axPos val="b"/>
        <c:numFmt formatCode="General" sourceLinked="1"/>
        <c:majorTickMark val="none"/>
        <c:tickLblPos val="nextTo"/>
        <c:crossAx val="77155712"/>
        <c:crosses val="autoZero"/>
        <c:auto val="1"/>
        <c:lblAlgn val="ctr"/>
        <c:lblOffset val="100"/>
      </c:catAx>
      <c:valAx>
        <c:axId val="77155712"/>
        <c:scaling>
          <c:orientation val="minMax"/>
        </c:scaling>
        <c:delete val="1"/>
        <c:axPos val="l"/>
        <c:numFmt formatCode="General" sourceLinked="1"/>
        <c:tickLblPos val="nextTo"/>
        <c:crossAx val="77154176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7.1110613399031533E-2"/>
                  <c:y val="9.8011351521490181E-2"/>
                </c:manualLayout>
              </c:layout>
              <c:showVal val="1"/>
            </c:dLbl>
            <c:dLbl>
              <c:idx val="1"/>
              <c:layout>
                <c:manualLayout>
                  <c:x val="-4.4444133374394575E-2"/>
                  <c:y val="7.7777213698991834E-2"/>
                </c:manualLayout>
              </c:layout>
              <c:showVal val="1"/>
            </c:dLbl>
            <c:dLbl>
              <c:idx val="2"/>
              <c:layout>
                <c:manualLayout>
                  <c:x val="-3.2592364474556011E-2"/>
                  <c:y val="9.4045832529521228E-2"/>
                </c:manualLayout>
              </c:layout>
              <c:showVal val="1"/>
            </c:dLbl>
            <c:dLbl>
              <c:idx val="3"/>
              <c:layout>
                <c:manualLayout>
                  <c:x val="-2.3703537799677116E-2"/>
                  <c:y val="8.2537542263603575E-2"/>
                </c:manualLayout>
              </c:layout>
              <c:showVal val="1"/>
            </c:dLbl>
            <c:dLbl>
              <c:idx val="4"/>
              <c:layout>
                <c:manualLayout>
                  <c:x val="-1.1851768899838619E-2"/>
                  <c:y val="6.746134086040069E-2"/>
                </c:manualLayout>
              </c:layout>
              <c:showVal val="1"/>
            </c:dLbl>
            <c:dLbl>
              <c:idx val="5"/>
              <c:layout>
                <c:manualLayout>
                  <c:x val="-1.1851768899838619E-2"/>
                  <c:y val="-9.7195016702372863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31896.2</c:v>
                </c:pt>
                <c:pt idx="1">
                  <c:v>35052.800000000003</c:v>
                </c:pt>
                <c:pt idx="2">
                  <c:v>38331.199999999997</c:v>
                </c:pt>
                <c:pt idx="3">
                  <c:v>41992.9</c:v>
                </c:pt>
                <c:pt idx="4">
                  <c:v>45186</c:v>
                </c:pt>
                <c:pt idx="5">
                  <c:v>48075.9</c:v>
                </c:pt>
              </c:numCache>
            </c:numRef>
          </c:val>
        </c:ser>
        <c:dLbls>
          <c:showVal val="1"/>
        </c:dLbls>
        <c:marker val="1"/>
        <c:axId val="77179520"/>
        <c:axId val="77189504"/>
      </c:lineChart>
      <c:catAx>
        <c:axId val="771795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189504"/>
        <c:crosses val="autoZero"/>
        <c:auto val="1"/>
        <c:lblAlgn val="ctr"/>
        <c:lblOffset val="100"/>
      </c:catAx>
      <c:valAx>
        <c:axId val="77189504"/>
        <c:scaling>
          <c:orientation val="minMax"/>
        </c:scaling>
        <c:delete val="1"/>
        <c:axPos val="l"/>
        <c:numFmt formatCode="General" sourceLinked="1"/>
        <c:tickLblPos val="nextTo"/>
        <c:crossAx val="77179520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7777777777778043E-3"/>
                  <c:y val="3.29215120046868E-2"/>
                </c:manualLayout>
              </c:layout>
              <c:showVal val="1"/>
            </c:dLbl>
            <c:dLbl>
              <c:idx val="1"/>
              <c:layout>
                <c:manualLayout>
                  <c:x val="-2.7777777777778043E-3"/>
                  <c:y val="4.9382268007030487E-2"/>
                </c:manualLayout>
              </c:layout>
              <c:showVal val="1"/>
            </c:dLbl>
            <c:dLbl>
              <c:idx val="2"/>
              <c:layout>
                <c:manualLayout>
                  <c:x val="-0.05"/>
                  <c:y val="0.10425145468150812"/>
                </c:manualLayout>
              </c:layout>
              <c:showVal val="1"/>
            </c:dLbl>
            <c:dLbl>
              <c:idx val="3"/>
              <c:layout>
                <c:manualLayout>
                  <c:x val="-1.388888888888897E-2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6111111111111212E-2"/>
                  <c:y val="6.104261823661689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103.9</c:v>
                </c:pt>
                <c:pt idx="1">
                  <c:v>107</c:v>
                </c:pt>
                <c:pt idx="2">
                  <c:v>116</c:v>
                </c:pt>
                <c:pt idx="3">
                  <c:v>109</c:v>
                </c:pt>
                <c:pt idx="4">
                  <c:v>104.6</c:v>
                </c:pt>
                <c:pt idx="5">
                  <c:v>104</c:v>
                </c:pt>
              </c:numCache>
            </c:numRef>
          </c:val>
        </c:ser>
        <c:dLbls>
          <c:showVal val="1"/>
        </c:dLbls>
        <c:marker val="1"/>
        <c:axId val="77225344"/>
        <c:axId val="77227136"/>
      </c:lineChart>
      <c:catAx>
        <c:axId val="772253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227136"/>
        <c:crosses val="autoZero"/>
        <c:auto val="1"/>
        <c:lblAlgn val="ctr"/>
        <c:lblOffset val="100"/>
      </c:catAx>
      <c:valAx>
        <c:axId val="77227136"/>
        <c:scaling>
          <c:orientation val="minMax"/>
        </c:scaling>
        <c:delete val="1"/>
        <c:axPos val="l"/>
        <c:numFmt formatCode="General" sourceLinked="1"/>
        <c:tickLblPos val="nextTo"/>
        <c:crossAx val="77225344"/>
        <c:crosses val="autoZero"/>
        <c:crossBetween val="between"/>
      </c:valAx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3.4920390508452887E-2"/>
          <c:y val="0.10537510687933456"/>
          <c:w val="0.9301592189830975"/>
          <c:h val="0.60024191560812812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 formatCode="General">
                  <c:v>273.10000000000002</c:v>
                </c:pt>
                <c:pt idx="1">
                  <c:v>1217.4000000000001</c:v>
                </c:pt>
                <c:pt idx="2" formatCode="General">
                  <c:v>860.1</c:v>
                </c:pt>
                <c:pt idx="3" formatCode="General">
                  <c:v>304.39999999999969</c:v>
                </c:pt>
                <c:pt idx="4" formatCode="General">
                  <c:v>349.1</c:v>
                </c:pt>
                <c:pt idx="5" formatCode="General">
                  <c:v>385.2</c:v>
                </c:pt>
              </c:numCache>
            </c:numRef>
          </c:val>
        </c:ser>
        <c:dLbls>
          <c:showVal val="1"/>
        </c:dLbls>
        <c:gapWidth val="95"/>
        <c:overlap val="100"/>
        <c:axId val="77677312"/>
        <c:axId val="77678848"/>
      </c:barChart>
      <c:catAx>
        <c:axId val="776773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678848"/>
        <c:crosses val="autoZero"/>
        <c:auto val="1"/>
        <c:lblAlgn val="ctr"/>
        <c:lblOffset val="100"/>
      </c:catAx>
      <c:valAx>
        <c:axId val="77678848"/>
        <c:scaling>
          <c:orientation val="minMax"/>
        </c:scaling>
        <c:delete val="1"/>
        <c:axPos val="l"/>
        <c:numFmt formatCode="General" sourceLinked="1"/>
        <c:tickLblPos val="nextTo"/>
        <c:crossAx val="77677312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0621023024960734"/>
          <c:y val="0.8684820816766935"/>
          <c:w val="0.53996197501929744"/>
          <c:h val="5.583082705214093E-2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>
        <c:manualLayout>
          <c:layoutTarget val="inner"/>
          <c:xMode val="edge"/>
          <c:yMode val="edge"/>
          <c:x val="3.0555555555555582E-2"/>
          <c:y val="8.6863263778910946E-2"/>
          <c:w val="0.81388888888889099"/>
          <c:h val="0.23804236219197542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9.1666666666667201E-2"/>
                  <c:y val="-4.301821348771152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8.3333333333333367E-3"/>
                  <c:y val="-1.078595463236692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444444444444403E-2"/>
                  <c:y val="-4.096616003444326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555555555555582E-2"/>
                  <c:y val="-5.743252701454258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5000000000000001E-2"/>
                  <c:y val="-4.542059907551672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6111111111111212E-2"/>
                  <c:y val="-4.7822984663322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93.2</c:v>
                </c:pt>
                <c:pt idx="1">
                  <c:v>445.7</c:v>
                </c:pt>
                <c:pt idx="2">
                  <c:v>70.7</c:v>
                </c:pt>
                <c:pt idx="3">
                  <c:v>35.4</c:v>
                </c:pt>
                <c:pt idx="4">
                  <c:v>114.7</c:v>
                </c:pt>
                <c:pt idx="5">
                  <c:v>110.3</c:v>
                </c:pt>
              </c:numCache>
            </c:numRef>
          </c:val>
        </c:ser>
        <c:dLbls>
          <c:showVal val="1"/>
        </c:dLbls>
        <c:marker val="1"/>
        <c:axId val="77703424"/>
        <c:axId val="77713408"/>
      </c:lineChart>
      <c:catAx>
        <c:axId val="77703424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77713408"/>
        <c:crosses val="autoZero"/>
        <c:auto val="1"/>
        <c:lblAlgn val="ctr"/>
        <c:lblOffset val="100"/>
      </c:catAx>
      <c:valAx>
        <c:axId val="77713408"/>
        <c:scaling>
          <c:orientation val="minMax"/>
        </c:scaling>
        <c:delete val="1"/>
        <c:axPos val="l"/>
        <c:numFmt formatCode="General" sourceLinked="1"/>
        <c:tickLblPos val="nextTo"/>
        <c:crossAx val="777034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1061023622047238E-2"/>
          <c:y val="0.87023252404366758"/>
          <c:w val="0.82343328958880135"/>
          <c:h val="4.6022708786223977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2.9187387204433392E-2"/>
          <c:y val="0.10202986539110168"/>
          <c:w val="0.94162522559113604"/>
          <c:h val="0.61293509256778556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0.0</c:formatCode>
                <c:ptCount val="6"/>
                <c:pt idx="0">
                  <c:v>4</c:v>
                </c:pt>
                <c:pt idx="1">
                  <c:v>3.3</c:v>
                </c:pt>
                <c:pt idx="2">
                  <c:v>3.4</c:v>
                </c:pt>
                <c:pt idx="3" formatCode="General">
                  <c:v>3.44</c:v>
                </c:pt>
                <c:pt idx="4" formatCode="General">
                  <c:v>3.4499999999999997</c:v>
                </c:pt>
                <c:pt idx="5" formatCode="General">
                  <c:v>3.5</c:v>
                </c:pt>
              </c:numCache>
            </c:numRef>
          </c:val>
        </c:ser>
        <c:dLbls>
          <c:showVal val="1"/>
        </c:dLbls>
        <c:gapWidth val="95"/>
        <c:overlap val="100"/>
        <c:axId val="77720960"/>
        <c:axId val="77284480"/>
      </c:barChart>
      <c:catAx>
        <c:axId val="777209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284480"/>
        <c:crosses val="autoZero"/>
        <c:auto val="1"/>
        <c:lblAlgn val="ctr"/>
        <c:lblOffset val="100"/>
      </c:catAx>
      <c:valAx>
        <c:axId val="77284480"/>
        <c:scaling>
          <c:orientation val="minMax"/>
        </c:scaling>
        <c:delete val="1"/>
        <c:axPos val="l"/>
        <c:numFmt formatCode="0.0" sourceLinked="1"/>
        <c:tickLblPos val="nextTo"/>
        <c:crossAx val="777209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11067013154591"/>
          <c:y val="0.85502047063121234"/>
          <c:w val="0.35498026247337738"/>
          <c:h val="5.405841984413660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autoTitleDeleted val="1"/>
    <c:plotArea>
      <c:layout>
        <c:manualLayout>
          <c:layoutTarget val="inner"/>
          <c:xMode val="edge"/>
          <c:yMode val="edge"/>
          <c:x val="3.0555491511299882E-2"/>
          <c:y val="1.2070714358012441E-3"/>
          <c:w val="0.93888888888889133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5.7516316189052064E-2"/>
                  <c:y val="-4.6495401068597418E-2"/>
                </c:manualLayout>
              </c:layout>
              <c:showVal val="1"/>
            </c:dLbl>
            <c:dLbl>
              <c:idx val="1"/>
              <c:layout>
                <c:manualLayout>
                  <c:x val="-2.3529402077339473E-2"/>
                  <c:y val="-5.7435495437679153E-2"/>
                </c:manualLayout>
              </c:layout>
              <c:showVal val="1"/>
            </c:dLbl>
            <c:dLbl>
              <c:idx val="2"/>
              <c:layout>
                <c:manualLayout>
                  <c:x val="-3.3986914111712584E-2"/>
                  <c:y val="-6.8375589806760881E-2"/>
                </c:manualLayout>
              </c:layout>
              <c:showVal val="1"/>
            </c:dLbl>
            <c:dLbl>
              <c:idx val="3"/>
              <c:layout>
                <c:manualLayout>
                  <c:x val="-4.1830048137492387E-2"/>
                  <c:y val="-4.9230424660867862E-2"/>
                </c:manualLayout>
              </c:layout>
              <c:showVal val="1"/>
            </c:dLbl>
            <c:dLbl>
              <c:idx val="4"/>
              <c:layout>
                <c:manualLayout>
                  <c:x val="-3.6601292120306071E-2"/>
                  <c:y val="-5.4700471845409201E-2"/>
                </c:manualLayout>
              </c:layout>
              <c:showVal val="1"/>
            </c:dLbl>
            <c:dLbl>
              <c:idx val="5"/>
              <c:layout>
                <c:manualLayout>
                  <c:x val="-3.3986914111712584E-2"/>
                  <c:y val="-5.470047184540920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94.3</c:v>
                </c:pt>
                <c:pt idx="1">
                  <c:v>114.3</c:v>
                </c:pt>
                <c:pt idx="2">
                  <c:v>87.5</c:v>
                </c:pt>
                <c:pt idx="3">
                  <c:v>102.9</c:v>
                </c:pt>
                <c:pt idx="4">
                  <c:v>101.4</c:v>
                </c:pt>
                <c:pt idx="5">
                  <c:v>101.4</c:v>
                </c:pt>
              </c:numCache>
            </c:numRef>
          </c:val>
        </c:ser>
        <c:dLbls>
          <c:showVal val="1"/>
        </c:dLbls>
        <c:marker val="1"/>
        <c:axId val="77308672"/>
        <c:axId val="77310208"/>
      </c:lineChart>
      <c:catAx>
        <c:axId val="77308672"/>
        <c:scaling>
          <c:orientation val="minMax"/>
        </c:scaling>
        <c:delete val="1"/>
        <c:axPos val="b"/>
        <c:numFmt formatCode="General" sourceLinked="1"/>
        <c:tickLblPos val="nextTo"/>
        <c:crossAx val="77310208"/>
        <c:crosses val="autoZero"/>
        <c:auto val="1"/>
        <c:lblAlgn val="ctr"/>
        <c:lblOffset val="100"/>
      </c:catAx>
      <c:valAx>
        <c:axId val="77310208"/>
        <c:scaling>
          <c:orientation val="minMax"/>
        </c:scaling>
        <c:delete val="1"/>
        <c:axPos val="l"/>
        <c:numFmt formatCode="General" sourceLinked="1"/>
        <c:tickLblPos val="nextTo"/>
        <c:crossAx val="77308672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7515344546201644"/>
          <c:y val="0.89267810495168487"/>
          <c:w val="0.38171956905169441"/>
          <c:h val="9.8842228054826564E-2"/>
        </c:manualLayout>
      </c:layout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2022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067475940507462"/>
          <c:y val="0.21603382910469521"/>
          <c:w val="0.41753958880139974"/>
          <c:h val="0.69589931466900856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55325.8</c:v>
                </c:pt>
                <c:pt idx="1">
                  <c:v>777.8</c:v>
                </c:pt>
                <c:pt idx="2">
                  <c:v>2585.9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9184864391951064"/>
          <c:y val="0.25914370078740157"/>
          <c:w val="0.40519160104987056"/>
          <c:h val="0.6003047535724741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2023</a:t>
            </a:r>
          </a:p>
        </c:rich>
      </c:tx>
      <c:layout>
        <c:manualLayout>
          <c:xMode val="edge"/>
          <c:yMode val="edge"/>
          <c:x val="0.37145300529478542"/>
          <c:y val="0"/>
        </c:manualLayout>
      </c:layout>
    </c:title>
    <c:plotArea>
      <c:layout>
        <c:manualLayout>
          <c:layoutTarget val="inner"/>
          <c:xMode val="edge"/>
          <c:yMode val="edge"/>
          <c:x val="0.13651113679131807"/>
          <c:y val="0.15533528521603646"/>
          <c:w val="0.40217485406287451"/>
          <c:h val="0.68792593061926577"/>
        </c:manualLayout>
      </c:layout>
      <c:pieChart>
        <c:varyColors val="1"/>
        <c:ser>
          <c:idx val="4"/>
          <c:order val="4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5"/>
          <c:order val="5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6"/>
          <c:order val="6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7"/>
          <c:order val="7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2"/>
          <c:order val="2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3"/>
          <c:order val="3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0"/>
          <c:order val="0"/>
          <c:dLbls>
            <c:dLbl>
              <c:idx val="0"/>
              <c:layout>
                <c:manualLayout>
                  <c:x val="-5.2252843394575679E-4"/>
                  <c:y val="-1.5213254593175853E-2"/>
                </c:manualLayout>
              </c:layout>
              <c:showPercent val="1"/>
            </c:dLbl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1"/>
          <c:order val="1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9861593931048562"/>
          <c:y val="0.18364544301204963"/>
          <c:w val="0.3521532967598594"/>
          <c:h val="0.5892006465672846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8512821749746939"/>
          <c:y val="5.1461628117720114E-2"/>
        </c:manualLayout>
      </c:layout>
    </c:title>
    <c:plotArea>
      <c:layout>
        <c:manualLayout>
          <c:layoutTarget val="inner"/>
          <c:xMode val="edge"/>
          <c:yMode val="edge"/>
          <c:x val="0.12557096702917087"/>
          <c:y val="0.1834052641893387"/>
          <c:w val="0.3967047691818032"/>
          <c:h val="0.67856927096149855"/>
        </c:manualLayout>
      </c:layout>
      <c:pieChart>
        <c:varyColors val="1"/>
        <c:ser>
          <c:idx val="2"/>
          <c:order val="2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3"/>
          <c:order val="3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0"/>
          <c:order val="0"/>
          <c:dLbls>
            <c:dLbl>
              <c:idx val="0"/>
              <c:layout>
                <c:manualLayout>
                  <c:x val="-5.2252843394575679E-4"/>
                  <c:y val="-1.5213254593175853E-2"/>
                </c:manualLayout>
              </c:layout>
              <c:showPercent val="1"/>
            </c:dLbl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1"/>
          <c:order val="1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9861593931048562"/>
          <c:y val="0.31931700804967705"/>
          <c:w val="0.3521532967598594"/>
          <c:h val="0.4535290815296616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41666952652488398"/>
          <c:y val="2.8069978973301841E-2"/>
        </c:manualLayout>
      </c:layout>
    </c:title>
    <c:plotArea>
      <c:layout>
        <c:manualLayout>
          <c:layoutTarget val="inner"/>
          <c:xMode val="edge"/>
          <c:yMode val="edge"/>
          <c:x val="0.12557096702917087"/>
          <c:y val="0.15695980762118394"/>
          <c:w val="0.42251131374962797"/>
          <c:h val="0.68935558401027897"/>
        </c:manualLayout>
      </c:layout>
      <c:pieChart>
        <c:varyColors val="1"/>
        <c:ser>
          <c:idx val="2"/>
          <c:order val="2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3"/>
          <c:order val="3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0"/>
          <c:order val="0"/>
          <c:dLbls>
            <c:dLbl>
              <c:idx val="0"/>
              <c:layout>
                <c:manualLayout>
                  <c:x val="-5.2252843394575679E-4"/>
                  <c:y val="-1.5213254593175853E-2"/>
                </c:manualLayout>
              </c:layout>
              <c:showPercent val="1"/>
            </c:dLbl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1"/>
          <c:order val="1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9861588883038719"/>
          <c:y val="0.26317705010307063"/>
          <c:w val="0.3980315294852888"/>
          <c:h val="0.4535290815296616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>
        <c:manualLayout>
          <c:layoutTarget val="inner"/>
          <c:xMode val="edge"/>
          <c:yMode val="edge"/>
          <c:x val="4.6257655293088361E-2"/>
          <c:y val="0.12962962962962954"/>
          <c:w val="0.48333333333333334"/>
          <c:h val="0.80555555555555569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отраслям'!$A$4:$A$9</c:f>
              <c:strCache>
                <c:ptCount val="6"/>
                <c:pt idx="0">
                  <c:v>Отрасли социальной сферы-62,2% </c:v>
                </c:pt>
                <c:pt idx="1">
                  <c:v>Общегосударственные вопросы-12,4%</c:v>
                </c:pt>
                <c:pt idx="2">
                  <c:v>Национальная безопасность и правоохранительная деятельность-3,4%</c:v>
                </c:pt>
                <c:pt idx="3">
                  <c:v>Национальная экономика-11,1%</c:v>
                </c:pt>
                <c:pt idx="4">
                  <c:v>Жилищно-коммунальное хозяйство-9,4</c:v>
                </c:pt>
                <c:pt idx="5">
                  <c:v>прочие расходы-0,7%</c:v>
                </c:pt>
              </c:strCache>
            </c:strRef>
          </c:cat>
          <c:val>
            <c:numRef>
              <c:f>'по основным отраслям'!$B$4:$B$9</c:f>
              <c:numCache>
                <c:formatCode>#,##0.0</c:formatCode>
                <c:ptCount val="6"/>
                <c:pt idx="0">
                  <c:v>63.007914836971217</c:v>
                </c:pt>
                <c:pt idx="1">
                  <c:v>12.36238630972367</c:v>
                </c:pt>
                <c:pt idx="2">
                  <c:v>3.404174221270893</c:v>
                </c:pt>
                <c:pt idx="3">
                  <c:v>11.089060981135319</c:v>
                </c:pt>
                <c:pt idx="4">
                  <c:v>9.4317789144983379</c:v>
                </c:pt>
                <c:pt idx="5">
                  <c:v>0.70468473640059592</c:v>
                </c:pt>
              </c:numCache>
            </c:numRef>
          </c:val>
        </c:ser>
        <c:firstSliceAng val="244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286264216972878"/>
          <c:y val="7.8703703703703734E-2"/>
          <c:w val="0.4547069116360456"/>
          <c:h val="0.9212962962962965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3.236876640419948E-2"/>
          <c:y val="7.8703703703703734E-2"/>
          <c:w val="0.47777777777777791"/>
          <c:h val="0.7962962962962965"/>
        </c:manualLayout>
      </c:layout>
      <c:pieChart>
        <c:varyColors val="1"/>
        <c:ser>
          <c:idx val="0"/>
          <c:order val="0"/>
          <c:cat>
            <c:strRef>
              <c:f>'по основным отраслям'!$A$18:$A$23</c:f>
              <c:strCache>
                <c:ptCount val="6"/>
                <c:pt idx="0">
                  <c:v>Отрасли социальной сферы-62,3% </c:v>
                </c:pt>
                <c:pt idx="1">
                  <c:v>Общегосударственные вопросы-13,1%</c:v>
                </c:pt>
                <c:pt idx="2">
                  <c:v>Национальная безопасность и правоохранительная деятельность-4,0%</c:v>
                </c:pt>
                <c:pt idx="3">
                  <c:v>Национальная экономика-11,8%</c:v>
                </c:pt>
                <c:pt idx="4">
                  <c:v>Жилищно-коммунальное хозяйство-6,8</c:v>
                </c:pt>
                <c:pt idx="5">
                  <c:v>прочие расходы (в том числе условно утверждаемые расходы)-2,0%</c:v>
                </c:pt>
              </c:strCache>
            </c:strRef>
          </c:cat>
          <c:val>
            <c:numRef>
              <c:f>'по основным отраслям'!$B$18:$B$23</c:f>
              <c:numCache>
                <c:formatCode>#,##0.00</c:formatCode>
                <c:ptCount val="6"/>
                <c:pt idx="0">
                  <c:v>363908.89999999997</c:v>
                </c:pt>
                <c:pt idx="1">
                  <c:v>76386.3</c:v>
                </c:pt>
                <c:pt idx="2">
                  <c:v>23318.799999999996</c:v>
                </c:pt>
                <c:pt idx="3">
                  <c:v>68990.899999999994</c:v>
                </c:pt>
                <c:pt idx="4">
                  <c:v>39468.300000000003</c:v>
                </c:pt>
                <c:pt idx="5" formatCode="General">
                  <c:v>11607.5</c:v>
                </c:pt>
              </c:numCache>
            </c:numRef>
          </c:val>
        </c:ser>
        <c:firstSliceAng val="248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4529308836395451"/>
          <c:y val="2.5474628171478584E-2"/>
          <c:w val="0.43804024496937882"/>
          <c:h val="0.93979148439778393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9.3384099965471271E-2"/>
          <c:y val="7.8703703703703734E-2"/>
          <c:w val="0.41955261905428493"/>
          <c:h val="0.81944444444444464"/>
        </c:manualLayout>
      </c:layout>
      <c:pieChart>
        <c:varyColors val="1"/>
        <c:ser>
          <c:idx val="0"/>
          <c:order val="0"/>
          <c:cat>
            <c:strRef>
              <c:f>'по основным отраслям'!$A$34:$A$39</c:f>
              <c:strCache>
                <c:ptCount val="6"/>
                <c:pt idx="0">
                  <c:v>Отрасли социальной сферы-61,1% </c:v>
                </c:pt>
                <c:pt idx="1">
                  <c:v>Общегосударственные вопросы-13,3%</c:v>
                </c:pt>
                <c:pt idx="2">
                  <c:v>Национальная безопасность и правоохранительная деятельность-3,9%</c:v>
                </c:pt>
                <c:pt idx="3">
                  <c:v>Национальная экономика-11,5%</c:v>
                </c:pt>
                <c:pt idx="4">
                  <c:v>Жилищно-коммунальное хозяйство-6,6%</c:v>
                </c:pt>
                <c:pt idx="5">
                  <c:v>прочие расходы (в том числе условно утверждаемые расходы)-3,6%</c:v>
                </c:pt>
              </c:strCache>
            </c:strRef>
          </c:cat>
          <c:val>
            <c:numRef>
              <c:f>'по основным отраслям'!$B$34:$B$39</c:f>
              <c:numCache>
                <c:formatCode>#,##0.00</c:formatCode>
                <c:ptCount val="6"/>
                <c:pt idx="0">
                  <c:v>363551.3</c:v>
                </c:pt>
                <c:pt idx="1">
                  <c:v>78911.8</c:v>
                </c:pt>
                <c:pt idx="2">
                  <c:v>23334.5</c:v>
                </c:pt>
                <c:pt idx="3">
                  <c:v>68710.3</c:v>
                </c:pt>
                <c:pt idx="4">
                  <c:v>39467.1</c:v>
                </c:pt>
                <c:pt idx="5" formatCode="General">
                  <c:v>21325.3</c:v>
                </c:pt>
              </c:numCache>
            </c:numRef>
          </c:val>
        </c:ser>
        <c:firstSliceAng val="246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304696846682907"/>
          <c:y val="0.15510425780110826"/>
          <c:w val="0.45530819265190331"/>
          <c:h val="0.7360877806940801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val>
            <c:numRef>
              <c:f>'соц сфера консол'!$B$20:$B$21</c:f>
              <c:numCache>
                <c:formatCode>General</c:formatCode>
                <c:ptCount val="2"/>
                <c:pt idx="0">
                  <c:v>632.20000000000005</c:v>
                </c:pt>
                <c:pt idx="1">
                  <c:v>437.5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>
        <c:manualLayout>
          <c:layoutTarget val="inner"/>
          <c:xMode val="edge"/>
          <c:yMode val="edge"/>
          <c:x val="0.5787215660542433"/>
          <c:y val="4.7790575007449661E-2"/>
          <c:w val="0.40903652668416446"/>
          <c:h val="0.9429312581063557"/>
        </c:manualLayout>
      </c:layout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1"/>
              <c:layout>
                <c:manualLayout>
                  <c:x val="1.9444444444444445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2500000000000001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5000000000000001E-2"/>
                  <c:y val="-2.2222070575546389E-3"/>
                </c:manualLayout>
              </c:layout>
              <c:showVal val="1"/>
            </c:dLbl>
            <c:dLbl>
              <c:idx val="4"/>
              <c:layout>
                <c:manualLayout>
                  <c:x val="2.5000000000000001E-2"/>
                  <c:y val="4.4442391381756107E-3"/>
                </c:manualLayout>
              </c:layout>
              <c:showVal val="1"/>
            </c:dLbl>
            <c:dLbl>
              <c:idx val="5"/>
              <c:layout>
                <c:manualLayout>
                  <c:x val="1.666666666666667E-2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2.3611111111111114E-2"/>
                  <c:y val="8.1479984179939915E-17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мп!$B$3:$Q$3</c:f>
              <c:strCache>
                <c:ptCount val="16"/>
                <c:pt idx="1">
                  <c:v>Развитие предпринимательства Княгининского муниципального района Нижегородской области</c:v>
                </c:pt>
                <c:pt idx="2">
                  <c:v>Улучшение условий и охраны труда в организациях Княгининского муниципального района</c:v>
                </c:pt>
                <c:pt idx="3">
                  <c:v>Обеспечение граждан Княгининского муниципального района Нижегородской области доступным и комфортным жильем</c:v>
                </c:pt>
                <c:pt idx="4">
                  <c:v>Формирование комфортной городской среды на территории  муниципального образования Княгининского муниципального округа Нижегородской области</c:v>
                </c:pt>
                <c:pt idx="5">
                  <c:v>Управление муниципальной собственностью Княгининского муниципального района</c:v>
                </c:pt>
                <c:pt idx="6">
                  <c:v>Социальная поддержка граждан Княгининского муниципального района Нижегородской области</c:v>
                </c:pt>
                <c:pt idx="7">
                  <c:v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8">
                  <c:v>Обеспечение безопасности жизни населения Княгининского муниципального района Нижегородской области</c:v>
                </c:pt>
                <c:pt idx="9">
                  <c:v>Управление муниципальными финансами Княгининского муниципального района</c:v>
                </c:pt>
                <c:pt idx="10">
                  <c:v>Развитие благоустройства территории  Княгининского муниципального округа  Нижегородской области</c:v>
                </c:pt>
                <c:pt idx="11">
                  <c:v>Информационное общество Княгининского муниципального района Нижегородской области</c:v>
                </c:pt>
                <c:pt idx="12">
                  <c:v>Развитие агропромышленного комплекса Княгининского муниципального района Нижегородской области</c:v>
                </c:pt>
                <c:pt idx="13">
                  <c:v>Развитие физической культуры и массового спорта Княгининского муниципального района Нижегородской области</c:v>
                </c:pt>
                <c:pt idx="14">
                  <c:v>Развитие культуры и туризма Княгининского муниципального района Нижегородской области</c:v>
                </c:pt>
                <c:pt idx="15">
                  <c:v>Развитие образования Княгининского муниципального района Нижегородской области</c:v>
                </c:pt>
              </c:strCache>
            </c:strRef>
          </c:cat>
          <c:val>
            <c:numRef>
              <c:f>мп!$B$4:$Q$4</c:f>
              <c:numCache>
                <c:formatCode>General</c:formatCode>
                <c:ptCount val="16"/>
                <c:pt idx="1">
                  <c:v>1.2</c:v>
                </c:pt>
                <c:pt idx="2">
                  <c:v>3</c:v>
                </c:pt>
                <c:pt idx="3">
                  <c:v>5.5</c:v>
                </c:pt>
                <c:pt idx="4">
                  <c:v>6.1</c:v>
                </c:pt>
                <c:pt idx="5">
                  <c:v>6.6</c:v>
                </c:pt>
                <c:pt idx="6">
                  <c:v>8.2000000000000011</c:v>
                </c:pt>
                <c:pt idx="7">
                  <c:v>25.7</c:v>
                </c:pt>
                <c:pt idx="8">
                  <c:v>36.9</c:v>
                </c:pt>
                <c:pt idx="9">
                  <c:v>35.300000000000011</c:v>
                </c:pt>
                <c:pt idx="10">
                  <c:v>38.1</c:v>
                </c:pt>
                <c:pt idx="11">
                  <c:v>41.2</c:v>
                </c:pt>
                <c:pt idx="12">
                  <c:v>48.1</c:v>
                </c:pt>
                <c:pt idx="13">
                  <c:v>71.900000000000006</c:v>
                </c:pt>
                <c:pt idx="14">
                  <c:v>72.2</c:v>
                </c:pt>
                <c:pt idx="15">
                  <c:v>277.89999999999992</c:v>
                </c:pt>
              </c:numCache>
            </c:numRef>
          </c:val>
        </c:ser>
        <c:dLbls>
          <c:showVal val="1"/>
        </c:dLbls>
        <c:gapWidth val="95"/>
        <c:overlap val="100"/>
        <c:axId val="78299904"/>
        <c:axId val="78301440"/>
      </c:barChart>
      <c:catAx>
        <c:axId val="7829990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8301440"/>
        <c:crosses val="autoZero"/>
        <c:auto val="1"/>
        <c:lblAlgn val="ctr"/>
        <c:lblOffset val="100"/>
      </c:catAx>
      <c:valAx>
        <c:axId val="78301440"/>
        <c:scaling>
          <c:orientation val="minMax"/>
        </c:scaling>
        <c:delete val="1"/>
        <c:axPos val="b"/>
        <c:numFmt formatCode="General" sourceLinked="1"/>
        <c:tickLblPos val="nextTo"/>
        <c:crossAx val="78299904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78460032"/>
        <c:axId val="78456704"/>
      </c:barChart>
      <c:catAx>
        <c:axId val="78460032"/>
        <c:scaling>
          <c:orientation val="minMax"/>
        </c:scaling>
        <c:delete val="1"/>
        <c:axPos val="b"/>
        <c:title>
          <c:layout/>
        </c:title>
        <c:majorTickMark val="none"/>
        <c:tickLblPos val="none"/>
        <c:crossAx val="78456704"/>
        <c:crosses val="autoZero"/>
        <c:auto val="1"/>
        <c:lblAlgn val="ctr"/>
        <c:lblOffset val="100"/>
      </c:catAx>
      <c:valAx>
        <c:axId val="78456704"/>
        <c:scaling>
          <c:orientation val="minMax"/>
        </c:scaling>
        <c:delete val="1"/>
        <c:axPos val="l"/>
        <c:title>
          <c:layout/>
        </c:title>
        <c:numFmt formatCode="General" sourceLinked="1"/>
        <c:majorTickMark val="none"/>
        <c:tickLblPos val="none"/>
        <c:crossAx val="784600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barChart>
        <c:barDir val="col"/>
        <c:grouping val="stacked"/>
        <c:gapWidth val="55"/>
        <c:overlap val="100"/>
        <c:axId val="79115008"/>
        <c:axId val="79279616"/>
      </c:barChart>
      <c:catAx>
        <c:axId val="79115008"/>
        <c:scaling>
          <c:orientation val="minMax"/>
        </c:scaling>
        <c:axPos val="b"/>
        <c:title>
          <c:layout/>
        </c:title>
        <c:majorTickMark val="none"/>
        <c:tickLblPos val="nextTo"/>
        <c:crossAx val="79279616"/>
        <c:crosses val="autoZero"/>
        <c:auto val="1"/>
        <c:lblAlgn val="ctr"/>
        <c:lblOffset val="100"/>
      </c:catAx>
      <c:valAx>
        <c:axId val="79279616"/>
        <c:scaling>
          <c:orientation val="minMax"/>
        </c:scaling>
        <c:delete val="1"/>
        <c:axPos val="l"/>
        <c:majorGridlines/>
        <c:title>
          <c:layout/>
        </c:title>
        <c:numFmt formatCode="General" sourceLinked="1"/>
        <c:majorTickMark val="none"/>
        <c:tickLblPos val="none"/>
        <c:crossAx val="79115008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depthPercent val="10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val>
            <c:numRef>
              <c:f>Лист1!$B$2</c:f>
              <c:numCache>
                <c:formatCode>General</c:formatCode>
                <c:ptCount val="1"/>
                <c:pt idx="0">
                  <c:v>64489.7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val>
            <c:numRef>
              <c:f>Лист1!$C$2</c:f>
              <c:numCache>
                <c:formatCode>General</c:formatCode>
                <c:ptCount val="1"/>
                <c:pt idx="0">
                  <c:v>72189.2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val>
            <c:numRef>
              <c:f>Лист1!$D$2</c:f>
              <c:numCache>
                <c:formatCode>General</c:formatCode>
                <c:ptCount val="1"/>
                <c:pt idx="0">
                  <c:v>64848.1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</c:v>
                </c:pt>
              </c:strCache>
            </c:strRef>
          </c:tx>
          <c:val>
            <c:numRef>
              <c:f>Лист1!$E$2</c:f>
              <c:numCache>
                <c:formatCode>General</c:formatCode>
                <c:ptCount val="1"/>
                <c:pt idx="0">
                  <c:v>64808.1</c:v>
                </c:pt>
              </c:numCache>
            </c:numRef>
          </c:val>
        </c:ser>
        <c:shape val="cylinder"/>
        <c:axId val="84130816"/>
        <c:axId val="84140800"/>
        <c:axId val="0"/>
      </c:bar3DChart>
      <c:catAx>
        <c:axId val="84130816"/>
        <c:scaling>
          <c:orientation val="minMax"/>
        </c:scaling>
        <c:delete val="1"/>
        <c:axPos val="b"/>
        <c:tickLblPos val="nextTo"/>
        <c:crossAx val="84140800"/>
        <c:crosses val="autoZero"/>
        <c:auto val="1"/>
        <c:lblAlgn val="ctr"/>
        <c:lblOffset val="100"/>
      </c:catAx>
      <c:valAx>
        <c:axId val="84140800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41308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 custScaleX="140699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0.09313</cdr:x>
      <cdr:y>0.49479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1357321"/>
          <a:ext cx="628636" cy="105781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0.41667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143007"/>
          <a:ext cx="628636" cy="127602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0.28646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6" y="785819"/>
          <a:ext cx="628635" cy="1633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0.125</cdr:x>
      <cdr:y>0.26042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714381"/>
          <a:ext cx="571498" cy="135731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0.41667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1143008"/>
          <a:ext cx="571499" cy="92868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0.33854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601" y="928694"/>
          <a:ext cx="571498" cy="1142998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0.39063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1071569"/>
          <a:ext cx="571498" cy="102516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9" tIns="45859" rIns="91719" bIns="4585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719" tIns="45859" rIns="91719" bIns="458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diagramData" Target="../diagrams/data1.xml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6.pn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5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9.jpeg"/><Relationship Id="rId10" Type="http://schemas.openxmlformats.org/officeDocument/2006/relationships/image" Target="../media/image24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1\Desktop\на отправку\1645320538_7-phonoteka-org-p-goluboi-fon-dlya-stenda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" y="0"/>
            <a:ext cx="9143654" cy="6858000"/>
          </a:xfrm>
          <a:prstGeom prst="rect">
            <a:avLst/>
          </a:prstGeom>
          <a:noFill/>
        </p:spPr>
      </p:pic>
      <p:pic>
        <p:nvPicPr>
          <p:cNvPr id="4" name="Picture 2" descr="C:\Users\1\Desktop\на отправку\7.png"/>
          <p:cNvPicPr>
            <a:picLocks noChangeAspect="1" noChangeArrowheads="1"/>
          </p:cNvPicPr>
          <p:nvPr/>
        </p:nvPicPr>
        <p:blipFill>
          <a:blip r:embed="rId3" cstate="print">
            <a:lum bright="27000" contrast="-23000"/>
          </a:blip>
          <a:srcRect/>
          <a:stretch>
            <a:fillRect/>
          </a:stretch>
        </p:blipFill>
        <p:spPr bwMode="auto">
          <a:xfrm>
            <a:off x="1000100" y="0"/>
            <a:ext cx="6362712" cy="16430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28794" y="214290"/>
            <a:ext cx="514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муниципального  округа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00496" y="2428868"/>
            <a:ext cx="5143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решению Совета депутатов Княгининского муниципального округа «О бюджете Княгининского муниципального округа Нижегородской области на 2023 год и на плановый период 2024 и 2025 годов»</a:t>
            </a:r>
          </a:p>
          <a:p>
            <a:pPr algn="ctr"/>
            <a:endParaRPr lang="ru-RU" sz="2400" dirty="0"/>
          </a:p>
        </p:txBody>
      </p:sp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214290"/>
            <a:ext cx="931088" cy="1000132"/>
          </a:xfrm>
          <a:prstGeom prst="rect">
            <a:avLst/>
          </a:prstGeom>
          <a:noFill/>
        </p:spPr>
      </p:pic>
      <p:pic>
        <p:nvPicPr>
          <p:cNvPr id="3" name="Picture 2" descr="D:\ДОКУМЕНТЫ\2023\Презентации\Презентация по проекту решения на 2022 год\фото\герб НО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42852"/>
            <a:ext cx="1214446" cy="128586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357290" y="1643050"/>
            <a:ext cx="680827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БЮДЖЕТ ДЛЯ ГРАЖДАН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 descr="D:\ДОКУМЕНТЫ\2013-2019\2017\ПРЕЗЕНТАЦИЯ по проекту решения\картинки для презентации\head_img01.png"/>
          <p:cNvPicPr>
            <a:picLocks noChangeAspect="1" noChangeArrowheads="1"/>
          </p:cNvPicPr>
          <p:nvPr/>
        </p:nvPicPr>
        <p:blipFill>
          <a:blip r:embed="rId6">
            <a:grayscl/>
            <a:lum bright="21000" contrast="17000"/>
          </a:blip>
          <a:srcRect/>
          <a:stretch>
            <a:fillRect/>
          </a:stretch>
        </p:blipFill>
        <p:spPr bwMode="auto">
          <a:xfrm>
            <a:off x="0" y="2357430"/>
            <a:ext cx="4214810" cy="350046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округа, интересы которых в той или иной мере затронуты бюджетом округа.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округа с основными положениями главного финансового документа Княгининского муниципального округа – бюджета округа, а именно проекта бюджета округа на 2023 год и на плановый период 2024 и 2025 годов.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214282" y="5500702"/>
            <a:ext cx="3929090" cy="928694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1928802"/>
            <a:ext cx="3857651" cy="1285884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500562" y="3429000"/>
            <a:ext cx="4143404" cy="150019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20" y="428604"/>
            <a:ext cx="8695995" cy="121444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округа - это план доходов и расходов  Княгининского  муниципального округа.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072074"/>
            <a:ext cx="3143272" cy="158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4E9EE"/>
              </a:clrFrom>
              <a:clrTo>
                <a:srgbClr val="E4E9E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357562"/>
            <a:ext cx="2928958" cy="180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785926"/>
            <a:ext cx="35004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доходов)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2857488" y="857232"/>
            <a:ext cx="6143668" cy="2500330"/>
          </a:xfrm>
          <a:prstGeom prst="rect">
            <a:avLst/>
          </a:prstGeom>
          <a:solidFill>
            <a:srgbClr val="AEC9E4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500438"/>
            <a:ext cx="9009888" cy="3287862"/>
          </a:xfrm>
          <a:prstGeom prst="rect">
            <a:avLst/>
          </a:prstGeom>
          <a:solidFill>
            <a:srgbClr val="AEC9E4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14546" y="1928802"/>
            <a:ext cx="642942" cy="285752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57488" y="857232"/>
            <a:ext cx="6000792" cy="249299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таких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282" y="3500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физическую культуру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500438"/>
            <a:ext cx="52149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-142908" y="714356"/>
          <a:ext cx="278605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14282" y="4500570"/>
          <a:ext cx="3571900" cy="217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500570"/>
          <a:ext cx="3370134" cy="2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192882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85060" y="5072074"/>
            <a:ext cx="8858312" cy="1357322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58172" y="6502473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97409" y="6418448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464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округа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бюджета округа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округа на 2023 год и на плановый период  2024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округа на среднесрочный период (на 2023 год и на плановый период 2024 и 2025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357686" y="3714752"/>
            <a:ext cx="4429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, от 7 мая 2018 г. №204, от 21 июля 2020 г. № 474 «О национальных целях развития Российской Федерации на период до 2030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4428" y="5072074"/>
            <a:ext cx="87868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администрации  Княгининского муниципального округа.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бюджета округа осуществляет финансовое управление администрации  муниципального округа.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бюджета Княгининского муниципального округа составляется и утверждается сроком на три года - очередной финансовый год и плановый период.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000496" y="5715016"/>
            <a:ext cx="45476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округа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бюджета округа.</a:t>
            </a:r>
          </a:p>
          <a:p>
            <a:pPr algn="ctr"/>
            <a:endParaRPr lang="ru-RU" sz="1400" dirty="0" smtClean="0">
              <a:latin typeface="Times New Roman"/>
              <a:cs typeface="Times New Roman"/>
            </a:endParaRPr>
          </a:p>
          <a:p>
            <a:pPr algn="ctr"/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8763"/>
            <a:ext cx="56025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214290"/>
            <a:ext cx="7503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бюджета округа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бюджете округа на очередной финансовый год и плановый период.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ИЮНЬ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бюджета округа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округа.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30717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бюджета округа на Совет депутатов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округа.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7430"/>
            <a:ext cx="2714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Советом депутатов Княгининского муниципального округа.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074" name="Picture 2" descr="D:\ДОКУМЕНТЫ\2023\Презентации\Презентация по проекту решения на 2022 год\картинки для презентации\человечки для презентации\3d-chelovechek-2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000372"/>
            <a:ext cx="1268401" cy="1140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357166"/>
            <a:ext cx="86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округа на 2023-2025 годы</a:t>
            </a:r>
            <a:endParaRPr lang="ru-RU" sz="20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4500570"/>
            <a:ext cx="3429024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процедур проведения муниципальных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500438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1428736"/>
            <a:ext cx="1500198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Безусловное исполнение всех принятых обязательств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2500306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5286380" y="4500570"/>
            <a:ext cx="3500462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принципов открытости и прозрачности управления муниципальными финансами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44" y="3286124"/>
            <a:ext cx="342902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использования бюджетных средств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285992"/>
            <a:ext cx="942787" cy="942787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42844" y="1500174"/>
            <a:ext cx="3429024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 в полном объеме утвержденных годовых назначений по доходам бюджета округа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715008" y="3286124"/>
            <a:ext cx="3286148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финансового менеджмента в органах местного самоуправления Княгининского муниципального округа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43570" y="1428736"/>
            <a:ext cx="3357586" cy="8572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налогового администрирования,  повышение уровня ответственности главных администраторов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00430" y="2714620"/>
            <a:ext cx="2286016" cy="642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взвешенной долговой политики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746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Княгининского муниципального округа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округа: налог на доходы физических лиц, налоги на имущество,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786182" y="3487166"/>
            <a:ext cx="428628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собственности,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от других бюджетов бюджетной системы РФ в виде дотаций, субвенций, субсидий и иных межбюджетных трансфертов, добровольные и безвозмездные поступления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7958"/>
            <a:ext cx="5429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муниципального округа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1487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631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3438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40881"/>
            <a:ext cx="885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1071546"/>
            <a:ext cx="3786214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85720" y="114298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92880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15,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8572528" y="114298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4063585" y="1113336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0593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="" xmlns:p14="http://schemas.microsoft.com/office/powerpoint/2010/main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285852" y="5357826"/>
            <a:ext cx="2214579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8"/>
            <a:ext cx="2214579" cy="85725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14282" y="1500174"/>
            <a:ext cx="8715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15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округа на 2023-2025 годы сформирован на основе 15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526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по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– 10 992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– 3,85  млрд.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- 39 610,23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- 645,18 млн. руб.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учреждения-27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 – 10, бюджетные - 14, автономные -3)</a:t>
            </a:r>
          </a:p>
          <a:p>
            <a:endParaRPr lang="ru-RU" dirty="0"/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2022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714480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221455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2022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714488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5 517,7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429132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504,5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857760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5072074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2022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0" y="1785926"/>
          <a:ext cx="450056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4286248" y="3786190"/>
          <a:ext cx="485775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округа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214282" y="1714488"/>
          <a:ext cx="384810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4643438" y="1643050"/>
          <a:ext cx="4286280" cy="246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2357422" y="4357694"/>
          <a:ext cx="4572000" cy="2314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142984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142984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округа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285720" y="1643050"/>
          <a:ext cx="4000528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214282" y="1000108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4357687" y="1500174"/>
          <a:ext cx="478631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4286248" y="1428736"/>
          <a:ext cx="485775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-36512" y="-99392"/>
            <a:ext cx="9205053" cy="6986929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285729"/>
            <a:ext cx="887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Княгининского муниципального округа Нижегородской области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214422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633,8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 округа в 2023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0694" y="220138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72226" y="3590973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57,7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округа на душу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в 2023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66291" y="3442910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74893" y="5091905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348973" y="4122829"/>
            <a:ext cx="437737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53,1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356564" y="4489087"/>
            <a:ext cx="438503" cy="60706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600029" y="5184862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273781" y="5160633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600029" y="5492639"/>
            <a:ext cx="19221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522215" y="5288415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597354" y="5278325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975690" y="5512099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8524" y="59377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320613"/>
            <a:ext cx="432048" cy="880769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925590" y="1022709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671,9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7" y="134973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588,7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369361"/>
            <a:ext cx="432048" cy="832022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04524" y="107145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633,8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647635"/>
            <a:ext cx="432048" cy="5537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43481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583,7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Скругленный прямоугольник 120"/>
          <p:cNvSpPr/>
          <p:nvPr/>
        </p:nvSpPr>
        <p:spPr>
          <a:xfrm>
            <a:off x="4959130" y="4122829"/>
            <a:ext cx="438503" cy="984281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846875" y="3802997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61,1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61689" y="4422815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784751" y="409288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53,5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654557" y="4203814"/>
            <a:ext cx="438503" cy="8792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648415" y="3880864"/>
            <a:ext cx="456071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57,7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498683"/>
            <a:ext cx="432048" cy="7026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44911" y="1206015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595,3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991148" y="4338599"/>
            <a:ext cx="438503" cy="754079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974076" y="3961234"/>
            <a:ext cx="513303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54,2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922368" y="516063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23473" y="5142747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658605" y="5142747"/>
            <a:ext cx="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34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округа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6561687"/>
              </p:ext>
            </p:extLst>
          </p:nvPr>
        </p:nvGraphicFramePr>
        <p:xfrm>
          <a:off x="652808" y="980728"/>
          <a:ext cx="7745616" cy="5098383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48307"/>
                <a:gridCol w="5169118"/>
                <a:gridCol w="1728191"/>
              </a:tblGrid>
              <a:tr h="943799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муниципального округа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284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8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1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25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23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4" y="142852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бюджета Княгининского муниципального округа</a:t>
            </a:r>
          </a:p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1571612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693,7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бюджета округа в 2023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57884" y="1714488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29256" y="3071810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714884"/>
            <a:ext cx="27860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63,1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бюджета  округа на душу населения в 2023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786446" y="4857760"/>
            <a:ext cx="214314" cy="235745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429256" y="62150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4143380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143512"/>
            <a:ext cx="571504" cy="6429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4357694"/>
            <a:ext cx="571504" cy="14287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072074"/>
            <a:ext cx="571504" cy="7025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88" y="5000636"/>
            <a:ext cx="571504" cy="77151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929058" y="585789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6314" y="58578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58578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00826" y="58578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90958" y="528638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48214" y="527686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10232" y="528638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52,3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786182" y="2114550"/>
            <a:ext cx="528639" cy="6366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51090" y="1466849"/>
            <a:ext cx="571504" cy="13134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2071678"/>
            <a:ext cx="571504" cy="6843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53973" y="2019300"/>
            <a:ext cx="551550" cy="73143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86182" y="2786058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278605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278605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72264" y="278605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48082" y="2224079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607,3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43451" y="221455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693,7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643570" y="221455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574,7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38169" y="3724385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899363" y="1666875"/>
            <a:ext cx="571504" cy="108751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928926" y="27860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534164" y="221455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071802" y="4786322"/>
            <a:ext cx="571504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3240" y="585789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37030" y="528638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52,4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81301" y="2205029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669,4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86090" y="530543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59,9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6957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параметры бюджета округа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1000108"/>
            <a:ext cx="1500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633,8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округа в 2023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2397" y="857232"/>
            <a:ext cx="15716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693,7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округа в 2023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28662" y="3286124"/>
            <a:ext cx="2357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59,9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округа в 2023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29322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13379629"/>
              </p:ext>
            </p:extLst>
          </p:nvPr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бюджета округа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2023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2024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2025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2,5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-18,6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-59,9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419982"/>
            <a:ext cx="285752" cy="93744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142984"/>
            <a:ext cx="285752" cy="12001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500174"/>
            <a:ext cx="285752" cy="8429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357298"/>
            <a:ext cx="285752" cy="985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00298" y="2357430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47963" y="77586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671,9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55050" y="105724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588,7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00298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00364" y="121442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57818" y="1580507"/>
            <a:ext cx="285752" cy="776923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1142984"/>
            <a:ext cx="285752" cy="1214445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714488"/>
            <a:ext cx="285752" cy="64294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678769"/>
            <a:ext cx="285752" cy="678661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5788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14876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669,4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86446" y="92867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693,7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44829" y="1334243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29388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574,7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4143380"/>
            <a:ext cx="285752" cy="21431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573016"/>
            <a:ext cx="285752" cy="784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80626" y="4291510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8378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28612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59,9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302946" y="3978064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071546"/>
            <a:ext cx="285752" cy="128588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3571868" y="107154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576,6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857752" y="1428736"/>
            <a:ext cx="288406" cy="92869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1487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29454" y="1428736"/>
            <a:ext cx="53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576,6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357554" y="4214818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17397758"/>
              </p:ext>
            </p:extLst>
          </p:nvPr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496358" y="6536553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бюджета округа в 2023-2025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8474949"/>
              </p:ext>
            </p:extLst>
          </p:nvPr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633,8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583,7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595,3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243,6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260,4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276,4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323,3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126,2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223,4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5,6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5,6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13661" y="5572139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238,0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2" y="5385315"/>
            <a:ext cx="400110" cy="5165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254,8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9700" y="5286387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270,7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323,3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8638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318,9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0805" y="523797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390,2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62787" y="642939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23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1"/>
            <a:ext cx="9144000" cy="6875988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07504" y="1009981"/>
            <a:ext cx="8822215" cy="5832648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439789145"/>
              </p:ext>
            </p:extLst>
          </p:nvPr>
        </p:nvGraphicFramePr>
        <p:xfrm>
          <a:off x="330864" y="1021579"/>
          <a:ext cx="8358248" cy="5600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730"/>
                <a:gridCol w="1080120"/>
                <a:gridCol w="1152128"/>
                <a:gridCol w="936104"/>
                <a:gridCol w="1070080"/>
                <a:gridCol w="913086"/>
              </a:tblGrid>
              <a:tr h="289908">
                <a:tc rowSpan="2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2021 год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 </a:t>
                      </a:r>
                      <a:r>
                        <a:rPr lang="ru-RU" sz="13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</a:t>
                      </a:r>
                      <a:endParaRPr lang="ru-RU" sz="13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чальный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608806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2843">
                <a:tc>
                  <a:txBody>
                    <a:bodyPr/>
                    <a:lstStyle/>
                    <a:p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214,0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220,7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260,4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276,4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205,2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215,1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238,0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254,8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270,7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180,2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229,3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</a:t>
                      </a:r>
                      <a:r>
                        <a:rPr lang="ru-RU" sz="13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имущество физических лиц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земельный налог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3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977">
                <a:tc>
                  <a:txBody>
                    <a:bodyPr/>
                    <a:lstStyle/>
                    <a:p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845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6249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компенсации затрат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2843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24748" y="702204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налоговые и неналоговые доходы поступят в бюджет округа в 2023-2025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31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-91957" y="11921"/>
            <a:ext cx="9235957" cy="692696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округ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41662047"/>
              </p:ext>
            </p:extLst>
          </p:nvPr>
        </p:nvGraphicFramePr>
        <p:xfrm>
          <a:off x="285720" y="1575198"/>
          <a:ext cx="8572564" cy="2210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45468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36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73 955,1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88 917,3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126 234,1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99 937,9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97 270,3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176 171,6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24 766,8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84 151,5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38 626,0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38 138,9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169 742,3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188 195,9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179 784,1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184 738,7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183 497,6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24 295,1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66 163,0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0635507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81066" y="4808347"/>
            <a:ext cx="0" cy="11924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75858" y="5289910"/>
            <a:ext cx="0" cy="71085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38" idx="4"/>
          </p:cNvCxnSpPr>
          <p:nvPr/>
        </p:nvCxnSpPr>
        <p:spPr>
          <a:xfrm>
            <a:off x="4500562" y="5168822"/>
            <a:ext cx="1" cy="831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9" idx="0"/>
          </p:cNvCxnSpPr>
          <p:nvPr/>
        </p:nvCxnSpPr>
        <p:spPr>
          <a:xfrm>
            <a:off x="6143636" y="5393545"/>
            <a:ext cx="0" cy="6072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0" idx="0"/>
          </p:cNvCxnSpPr>
          <p:nvPr/>
        </p:nvCxnSpPr>
        <p:spPr>
          <a:xfrm>
            <a:off x="7858148" y="5513357"/>
            <a:ext cx="0" cy="4874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36" idx="5"/>
            <a:endCxn id="53" idx="2"/>
          </p:cNvCxnSpPr>
          <p:nvPr/>
        </p:nvCxnSpPr>
        <p:spPr>
          <a:xfrm>
            <a:off x="1331580" y="4930299"/>
            <a:ext cx="1473809" cy="3508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948265" y="5080826"/>
            <a:ext cx="1540496" cy="2279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  <a:endCxn id="39" idx="2"/>
          </p:cNvCxnSpPr>
          <p:nvPr/>
        </p:nvCxnSpPr>
        <p:spPr>
          <a:xfrm>
            <a:off x="4572000" y="5097384"/>
            <a:ext cx="1500198" cy="36759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  <a:endCxn id="40" idx="2"/>
          </p:cNvCxnSpPr>
          <p:nvPr/>
        </p:nvCxnSpPr>
        <p:spPr>
          <a:xfrm>
            <a:off x="6215074" y="5464983"/>
            <a:ext cx="1571636" cy="1198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209628" y="480834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502594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8" y="5393545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0" y="551335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852438" y="443719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444 164,1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04090" y="471163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368 043,0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25955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390 172,7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40959" y="485587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323 305,6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513602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318 909,8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358215" y="6512881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8996" y="642921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2805389" y="5209745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164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1571612"/>
            <a:ext cx="4357718" cy="92869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сохранения  целевых показателей заработной платы отдельных категорий работников, установленных указами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928934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бюджета округа на 2023 год и на плановый период 2024 и 2025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бюджета округа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4000504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4929198"/>
            <a:ext cx="4357719" cy="85725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региональных проектов, обеспечивающих достижение целей, показателей и результатов федеральных проектов, входящих в состав национальных проектов Российской Федерации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1428736"/>
            <a:ext cx="571504" cy="4572032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2023-2025 годах</a:t>
            </a:r>
            <a:endParaRPr lang="ru-RU" sz="24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42844" y="78579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4500562" y="928670"/>
          <a:ext cx="4643438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285720" y="3786190"/>
          <a:ext cx="4643438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4714876" y="3857628"/>
          <a:ext cx="4429124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бюджета округа 2023-2025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2024 и 2025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2024 году (9,0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2025 году 18,7млн.рублей).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0" y="64291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8596" y="1000108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693,7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2023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4429124" y="7143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786314" y="1000108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583,7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2024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2428860" y="3071810"/>
          <a:ext cx="53578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143240" y="3357562"/>
            <a:ext cx="1643074" cy="114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595,3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2025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 pitchFamily="18" charset="0"/>
                <a:cs typeface="Times New Roman" pitchFamily="18" charset="0"/>
              </a:rPr>
              <a:t>Расходы бюджета округа по отраслям </a:t>
            </a:r>
            <a:r>
              <a:rPr sz="2200" b="1" smtClean="0">
                <a:latin typeface="Times New Roman" pitchFamily="18" charset="0"/>
                <a:cs typeface="Times New Roman" pitchFamily="18" charset="0"/>
              </a:rPr>
              <a:t>социальной</a:t>
            </a:r>
            <a:r>
              <a:rPr sz="2200" b="1" spc="5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spc="-10" smtClean="0">
                <a:latin typeface="Times New Roman" pitchFamily="18" charset="0"/>
                <a:cs typeface="Times New Roman" pitchFamily="18" charset="0"/>
              </a:rPr>
              <a:t>сферы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357322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57150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42862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143116"/>
            <a:ext cx="357190" cy="50006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428736"/>
            <a:ext cx="357190" cy="121444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857364"/>
            <a:ext cx="357190" cy="78581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885951"/>
            <a:ext cx="357190" cy="7572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1285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14414" y="5643578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85736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437,1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643042" y="164305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363,9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64305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363,6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35732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14314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650850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294,4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226,1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42862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928826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78103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5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72396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64383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66,2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64383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71451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57163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57163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00892" y="1285860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4" name="Диаграмма 103"/>
          <p:cNvGraphicFramePr>
            <a:graphicFrameLocks/>
          </p:cNvGraphicFramePr>
          <p:nvPr/>
        </p:nvGraphicFramePr>
        <p:xfrm>
          <a:off x="2643174" y="3571876"/>
          <a:ext cx="3571899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" name="TextBox 1"/>
          <p:cNvSpPr txBox="1"/>
          <p:nvPr/>
        </p:nvSpPr>
        <p:spPr>
          <a:xfrm>
            <a:off x="3214678" y="4286256"/>
            <a:ext cx="242889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437,1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бюджета округа по отраслям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социальной сферы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в 2023 году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6886591" y="5572140"/>
            <a:ext cx="7143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91" name="TextBox 90"/>
          <p:cNvSpPr txBox="1"/>
          <p:nvPr/>
        </p:nvSpPr>
        <p:spPr>
          <a:xfrm>
            <a:off x="764383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786710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 округа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071547"/>
          <a:ext cx="8810644" cy="4967725"/>
        </p:xfrm>
        <a:graphic>
          <a:graphicData uri="http://schemas.openxmlformats.org/drawingml/2006/table">
            <a:tbl>
              <a:tblPr/>
              <a:tblGrid>
                <a:gridCol w="714380"/>
                <a:gridCol w="3636686"/>
                <a:gridCol w="878683"/>
                <a:gridCol w="709297"/>
                <a:gridCol w="815164"/>
                <a:gridCol w="614019"/>
                <a:gridCol w="690771"/>
                <a:gridCol w="751644"/>
              </a:tblGrid>
              <a:tr h="642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53 099,9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67 630,9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85 754,4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126,8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76 386,3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78 911,8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2 098,5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2 271,2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2 271,2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2 271,2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95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292,4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1 458,1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160,4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1 404,1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1 404,1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31 979,9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40 592,7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39 431,2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97,1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34 009,7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34 118,7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9 936,9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13 059,7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128,3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13 057,3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13 057,3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3 444,6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5 965,8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8 792,2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7 165,4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22 600,9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315,4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22 197,7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22 083,9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298,1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77,5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321,6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0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77,5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311,1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906153" cy="599855"/>
        </p:xfrm>
        <a:graphic>
          <a:graphicData uri="http://schemas.openxmlformats.org/drawingml/2006/table">
            <a:tbl>
              <a:tblPr/>
              <a:tblGrid>
                <a:gridCol w="571505"/>
                <a:gridCol w="3826727"/>
                <a:gridCol w="888207"/>
                <a:gridCol w="716986"/>
                <a:gridCol w="824001"/>
                <a:gridCol w="620675"/>
                <a:gridCol w="698260"/>
                <a:gridCol w="759792"/>
              </a:tblGrid>
              <a:tr h="412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723011"/>
          <a:ext cx="8905463" cy="5920703"/>
        </p:xfrm>
        <a:graphic>
          <a:graphicData uri="http://schemas.openxmlformats.org/drawingml/2006/table">
            <a:tbl>
              <a:tblPr/>
              <a:tblGrid>
                <a:gridCol w="570143"/>
                <a:gridCol w="3827749"/>
                <a:gridCol w="888138"/>
                <a:gridCol w="716931"/>
                <a:gridCol w="818521"/>
                <a:gridCol w="626042"/>
                <a:gridCol w="698206"/>
                <a:gridCol w="759733"/>
              </a:tblGrid>
              <a:tr h="410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17 830,3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19 635,9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23 613,8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23 318,8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23 334,5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Гражданская оборона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84,2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3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характера,пожарная безопасность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17 825,8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19 561,2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23 560,6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23 318,8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23 322,5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3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70 125,7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64 640,5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76 921,7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119,0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68 990,9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68 710,3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301,4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39 987,0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48 107,5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113,1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52 916,5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51 662,5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Водное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9 520,3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3 794,9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9 104,7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11 867,2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10 725,7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11 647,6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108,6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9 762,9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10 736,3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2 570,1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885,2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885,2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5 489,9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5 698,0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6 421,5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112,7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4 731,1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4 731,1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72 450,5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101 377,4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65 425,6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64,5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39 468,3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39 467,1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5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30 254,7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2 353,9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7 383,7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313,7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18 401,6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6 018,2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14 503,8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241,0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8 106,0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8 106,0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20 974,4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89 989,7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26 622,6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29,6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14 646,8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14 645,6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2 819,8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16 915,5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560,9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16 715,5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16 715,5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193,3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952,2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193,3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952,2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188,2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3" y="142852"/>
          <a:ext cx="8906153" cy="599855"/>
        </p:xfrm>
        <a:graphic>
          <a:graphicData uri="http://schemas.openxmlformats.org/drawingml/2006/table">
            <a:tbl>
              <a:tblPr/>
              <a:tblGrid>
                <a:gridCol w="571505"/>
                <a:gridCol w="3826727"/>
                <a:gridCol w="888207"/>
                <a:gridCol w="716986"/>
                <a:gridCol w="824001"/>
                <a:gridCol w="620675"/>
                <a:gridCol w="698260"/>
                <a:gridCol w="759792"/>
              </a:tblGrid>
              <a:tr h="412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3478" y="747595"/>
          <a:ext cx="8894830" cy="5761642"/>
        </p:xfrm>
        <a:graphic>
          <a:graphicData uri="http://schemas.openxmlformats.org/drawingml/2006/table">
            <a:tbl>
              <a:tblPr/>
              <a:tblGrid>
                <a:gridCol w="570141"/>
                <a:gridCol w="3822501"/>
                <a:gridCol w="887078"/>
                <a:gridCol w="716074"/>
                <a:gridCol w="822952"/>
                <a:gridCol w="619886"/>
                <a:gridCol w="697372"/>
                <a:gridCol w="758826"/>
              </a:tblGrid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204 071,8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226 104,3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294 396,4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130,2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235 244,9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235 649,4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54 663,5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60 928,4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68 882,3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113,1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63 986,1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64 129,3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109 586,6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116 686,2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180 511,1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154,7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131 822,4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132 082,7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9 940,0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14 849,4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11 046,3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74,4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11 221,6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11 222,6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197" marR="5197" marT="5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4 817,4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8 615,0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25 064,3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25 025,3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33 601,5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134,3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27 859,6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27 859,6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176 091,4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53 767,8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66 233,8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123,2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58 523,1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58 443,1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159 774,8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37 221,5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50 781,9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136,4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42 977,0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42 897,0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583,4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97,3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6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15 716,8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14 868,5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93,2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14 946,1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14 946,1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8 210,3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12 189,7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12 691,6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6 991,8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6 309,7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5 427,5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5 855,8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5 611,5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95,8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2 734,6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6 327,6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7 074,0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111,8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6 985,7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6 303,6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62 746,4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57 158,2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63 746,4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63 149,1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63 149,1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34 812,0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40 796,9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104,2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42 257,6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42 257,6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26 759,2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21 419,4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19 368,0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19 368,0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6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1 175,2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1 530,1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124,7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3 889,7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4 396,8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109,0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2 232,4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4 396,8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109,0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197" marR="5197" marT="519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9 008,0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18 682,1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197" marR="5197" marT="5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669 386,9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607 320,5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693 671,9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114,2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583 688,7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595 282,4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03682" y="6510115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(97,7%),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округа (в 2023 - 2025 годах по 15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4214842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муниципального округа, муниципального казенного учреждения "Хозяйственно-эксплуатационное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управление"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муниципального округа, муниципального казенного учреждения  «Управление капитального строительства Княгининского муниципального округа Нижегородской области, Совет депутатов Княгининского муниципального округа Нижегородской области,  главы местного самоуправления округа и другие расходы.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4143404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(2,3%),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15,8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677,9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559,1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15,6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561,0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15,6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34" y="214290"/>
            <a:ext cx="82862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бюджета округа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285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2023 году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58148" y="428604"/>
            <a:ext cx="1080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785794"/>
          <a:ext cx="9144000" cy="5715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86710" y="642918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в 2023 году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928670"/>
          <a:ext cx="8858312" cy="5722833"/>
        </p:xfrm>
        <a:graphic>
          <a:graphicData uri="http://schemas.openxmlformats.org/drawingml/2006/table">
            <a:tbl>
              <a:tblPr/>
              <a:tblGrid>
                <a:gridCol w="4951707"/>
                <a:gridCol w="1280348"/>
                <a:gridCol w="1295775"/>
                <a:gridCol w="1330482"/>
              </a:tblGrid>
              <a:tr h="587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693 671,9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574 680,7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576 600,3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677 878,5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559 064,3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560 964,3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378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 Нижегородской области "Развитие образования Княгининского муниципального округа Нижегородской области"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277 892,9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225 039,7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225 490,7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397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8 197,8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0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 Обеспечение граждан  Княгининского муниципального округа Нижегородской области доступным и комфортным жильем"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5 450,7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5 362,4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4 680,3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43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"Обеспечение 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25 740,1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8 286,9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8 294,2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228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"Развитие культуры  и туризма Княгининского муниципального округа Нижегородской области" на 2023-2027 годы</a:t>
                      </a:r>
                    </a:p>
                  </a:txBody>
                  <a:tcPr marL="5648" marR="5648" marT="56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72 189,2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64 848,1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64 808,1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52"/>
          <a:ext cx="8786875" cy="500066"/>
        </p:xfrm>
        <a:graphic>
          <a:graphicData uri="http://schemas.openxmlformats.org/drawingml/2006/table">
            <a:tbl>
              <a:tblPr/>
              <a:tblGrid>
                <a:gridCol w="5398253"/>
                <a:gridCol w="1097308"/>
                <a:gridCol w="1097308"/>
                <a:gridCol w="1194006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2024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642918"/>
          <a:ext cx="8786873" cy="4643470"/>
        </p:xfrm>
        <a:graphic>
          <a:graphicData uri="http://schemas.openxmlformats.org/drawingml/2006/table">
            <a:tbl>
              <a:tblPr/>
              <a:tblGrid>
                <a:gridCol w="5396719"/>
                <a:gridCol w="1105786"/>
                <a:gridCol w="1105786"/>
                <a:gridCol w="1178582"/>
              </a:tblGrid>
              <a:tr h="1108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"Информационное общество  Княгининского муниципального округа Нижегородской области"на 2023-2027 годы</a:t>
                      </a:r>
                    </a:p>
                  </a:txBody>
                  <a:tcPr marL="7965" marR="7965" marT="79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41 216,3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35 391,8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35 456,8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08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«Развитие физической культуры и спорта Княгининского муниципального округа Нижегородской области» на 2023-2027 годы</a:t>
                      </a:r>
                    </a:p>
                  </a:txBody>
                  <a:tcPr marL="7965" marR="7965" marT="79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71 914,7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66 291,1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66 291,1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36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"Развитие агропромышленного комплекса Княгининского муниципального округа Нижегородской области" на 2023-2027 годы</a:t>
                      </a:r>
                    </a:p>
                  </a:txBody>
                  <a:tcPr marL="7965" marR="7965" marT="79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48 107,5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52 916,5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51 662,5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36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"Управление муниципальной собственностью Княгининского муниципального округа Нижегородской области" на 2023-2027 годы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6 573,7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42852"/>
          <a:ext cx="8786875" cy="500066"/>
        </p:xfrm>
        <a:graphic>
          <a:graphicData uri="http://schemas.openxmlformats.org/drawingml/2006/table">
            <a:tbl>
              <a:tblPr/>
              <a:tblGrid>
                <a:gridCol w="5398253"/>
                <a:gridCol w="1097308"/>
                <a:gridCol w="1097308"/>
                <a:gridCol w="1194006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2024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642918"/>
          <a:ext cx="8786873" cy="5593695"/>
        </p:xfrm>
        <a:graphic>
          <a:graphicData uri="http://schemas.openxmlformats.org/drawingml/2006/table">
            <a:tbl>
              <a:tblPr/>
              <a:tblGrid>
                <a:gridCol w="5396719"/>
                <a:gridCol w="1105786"/>
                <a:gridCol w="1095153"/>
                <a:gridCol w="1189215"/>
              </a:tblGrid>
              <a:tr h="77457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"Развитие предпринимательства Княгининского муниципального округа " на 2023-2027 годы</a:t>
                      </a: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1 210,8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941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 округа Нижегородской области "Обеспечение безопасности жизни населения Княгининского  муниципального округа Нижегородской области" на 2023-2027 годы </a:t>
                      </a:r>
                    </a:p>
                  </a:txBody>
                  <a:tcPr marL="5765" marR="5765" marT="57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36 938,1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34 451,9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35 284,7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9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"Управление муниципальными финансами Княгининского муниципального округа" на 2023-2027 годы 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35 255,7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31 610,1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34 131,3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3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"Улучшение условий и охраны труда в организациях и учреждениях Княгининского муниципального округа Нижегородской области" на 2023-2027 годы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2 959,9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1 652,8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1 652,8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44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«Формирование комфортной городской среды на территории  муниципального образования Княгининского муниципального округа Нижегородской области на 2023-2027 годы"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6 146,1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6 201,3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6 200,1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3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"Развитие благоустройства территории  Княгининского муниципального округа  Нижегородской области на 2023-2027 годы"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38 085,0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25 854,0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25 854,0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759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5765" marR="5765" marT="57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15 793,4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15 616,4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15 636,0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1000100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71868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86512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277,9 </a:t>
            </a:r>
            <a:endPara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225,0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225,5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8318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и молодежной политики администрации Княгининского муниципального округа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4282" y="142852"/>
            <a:ext cx="892971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округа Нижегородской области» на 2023-2027 годы</a:t>
            </a:r>
          </a:p>
          <a:p>
            <a:pPr algn="ctr"/>
            <a:endParaRPr lang="ru-RU" sz="1700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28662" y="1857364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- 449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3500430" y="1661325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1046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6262561" y="1673628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380 чел.</a:t>
            </a:r>
          </a:p>
          <a:p>
            <a:pPr algn="ctr"/>
            <a:endParaRPr lang="ru-RU" sz="1400" dirty="0"/>
          </a:p>
        </p:txBody>
      </p:sp>
      <p:sp>
        <p:nvSpPr>
          <p:cNvPr id="36" name="Овал 35"/>
          <p:cNvSpPr/>
          <p:nvPr/>
        </p:nvSpPr>
        <p:spPr>
          <a:xfrm>
            <a:off x="3714744" y="5500702"/>
            <a:ext cx="5286380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266,9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2023 году муниципальных учреждений и предоставление субсидий на выполнение муниципальных заданий по оказанию муниципальных услуг (выполнение работ) и иные цели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285720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21471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92909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500461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3500462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57760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00562" y="4286256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19 004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00562" y="4572008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282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00562" y="4857760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20 473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00562" y="5143512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20 514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округа Нижегородской области» на 2023-2027 годы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1357298"/>
          <a:ext cx="8786873" cy="5093444"/>
        </p:xfrm>
        <a:graphic>
          <a:graphicData uri="http://schemas.openxmlformats.org/drawingml/2006/table">
            <a:tbl>
              <a:tblPr/>
              <a:tblGrid>
                <a:gridCol w="3022447"/>
                <a:gridCol w="950288"/>
                <a:gridCol w="1098772"/>
                <a:gridCol w="940390"/>
                <a:gridCol w="742413"/>
                <a:gridCol w="1003083"/>
                <a:gridCol w="1029480"/>
              </a:tblGrid>
              <a:tr h="379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2022 год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2023 год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к 2022 году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280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Муниципальная программа Княгининского муниципального  Нижегородской области "Развитие образования Княгининского муниципального округа Нижегородской области" на 2023-2027 годы </a:t>
                      </a:r>
                    </a:p>
                  </a:txBody>
                  <a:tcPr marL="6875" marR="6875" marT="68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194 780,70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208 894,90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277 892,90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225 039,70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225 490,70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152 707,70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164 728,00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182 751,50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110,9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181 725,60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182 176,60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4 306,60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5 599,70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6 255,50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111,7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6 267,50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6 267,50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9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2 878,30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2 667,30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2 984,90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111,9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2 984,90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2 984,90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9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32 093,80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33 344,60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82 002,20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245,9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30 162,90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30 162,90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515,7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597,5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115,9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597,5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597,5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9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 «Патриотическое воспитание граждан в Княгининском муниципальном районе»</a:t>
                      </a:r>
                    </a:p>
                  </a:txBody>
                  <a:tcPr marL="6875" marR="6875" marT="68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576,5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"Развитие молодежной политики" </a:t>
                      </a:r>
                    </a:p>
                  </a:txBody>
                  <a:tcPr marL="6875" marR="6875" marT="68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2 316,10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2 031,10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3 181,30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156,6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3 181,30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3 181,30</a:t>
                      </a:r>
                    </a:p>
                  </a:txBody>
                  <a:tcPr marL="6875" marR="6875" marT="6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53613042"/>
              </p:ext>
            </p:extLst>
          </p:nvPr>
        </p:nvGraphicFramePr>
        <p:xfrm>
          <a:off x="285720" y="1357298"/>
          <a:ext cx="8643998" cy="454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6614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41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5181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округа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86775" y="6437790"/>
            <a:ext cx="446459" cy="365125"/>
          </a:xfrm>
        </p:spPr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1214422"/>
          <a:ext cx="8786875" cy="4786345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1056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2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</a:t>
                      </a:r>
                    </a:p>
                  </a:txBody>
                  <a:tcPr marL="6359" marR="6359" marT="63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4 501,3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5 873,1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8 197,8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139,6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3 587,4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3 867,0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5 621,5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145,4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1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 «Укрепление института семьи в Княгининском муниципальном районе Нижегородской области»</a:t>
                      </a:r>
                    </a:p>
                  </a:txBody>
                  <a:tcPr marL="6359" marR="6359" marT="63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869,9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1 962,1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2 532,3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129,1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1 103,7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1 103,7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847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500570"/>
            <a:ext cx="8786874" cy="150019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643314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3143248"/>
            <a:ext cx="628635" cy="26529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3143248"/>
            <a:ext cx="628635" cy="26141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28860" y="2500306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405,2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2500306"/>
            <a:ext cx="857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534,3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6248" y="2500306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745,8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4942" y="2500306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105,3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43636" y="2500306"/>
            <a:ext cx="78581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105,3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57158" y="4500570"/>
          <a:ext cx="8501123" cy="1463040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79282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7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9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786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граждан, обеспеченных жилыми помещениями по договорам социального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найма, от общего количества граждан, утративших жилые помещения в результате пожара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 – 5 450,7 тысяч рублей; 2024 год  – 5 362,4 тысяч рублей; 2025 год  –  4 680,3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857628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предоставление социальных выплат на обеспечение жильем молодых семей, а так же компенсация процентной ставки по кредитам: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 – 1 241,6 тысяч рублей;  2024 год  – 1 153,3 тысяч рублей;  2025 год  – 471,3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85776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 – 4 209,1 тысяч рублей;  2024 год  – 4 209,1 тысяч рублей;  2025 год  – 4 209,0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"Обеспечение граждан Княгининского муниципального округа Нижегородской области доступным и комфортным жильем"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округа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округа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"Обеспечение граждан Княгининского муниципального  округа Нижегородской области доступным и комфортным жильем"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2" y="1285860"/>
          <a:ext cx="8786875" cy="4740953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919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76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 Обеспечение граждан  Княгининского муниципального округа Нижегородской области доступным и комфортным жильем" на 2023-2027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936,6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4 828,5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5 450,7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112,9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5 362,4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4 680,3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 Обеспечение жильем молодых семей в Княгининском муниципальном округе Нижегородской области" на 2023-2027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809,6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1 048,5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1 241,6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118,4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1 153,3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471,3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3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округе Нижегородской области" на 2023-2027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127,0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4 209,1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4 209,1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4 209,0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2024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2025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2023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84" y="1714488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439,3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495,9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487,8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2025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426,0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142852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"Обеспечение граждан Княгининского муниципального  округа Нижегородской области доступным и комфортным жильем"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муниципального округа.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округа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округа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58148" y="2285992"/>
            <a:ext cx="1137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15338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74428" y="2635944"/>
          <a:ext cx="8926728" cy="3802604"/>
        </p:xfrm>
        <a:graphic>
          <a:graphicData uri="http://schemas.openxmlformats.org/drawingml/2006/table">
            <a:tbl>
              <a:tblPr/>
              <a:tblGrid>
                <a:gridCol w="3811687"/>
                <a:gridCol w="995956"/>
                <a:gridCol w="774634"/>
                <a:gridCol w="836112"/>
                <a:gridCol w="602494"/>
                <a:gridCol w="922183"/>
                <a:gridCol w="983662"/>
              </a:tblGrid>
              <a:tr h="5352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"Обеспечение 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обслуживания" на 2023-2027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64 556,6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87 225,4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25 </a:t>
                      </a:r>
                      <a:r>
                        <a:rPr lang="ru-RU" sz="1100" b="1" i="0" u="none" strike="noStrike" dirty="0" smtClean="0">
                          <a:latin typeface="Times New Roman"/>
                        </a:rPr>
                        <a:t>740,1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29,0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8 286,9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8 294,2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/>
                        </a:rPr>
                        <a:t>Подпрограмма  «Развитие системы инженерной  инфраструктуры и жилищно-коммунального хозяйства Княгининского муниципального округа Нижегородской области» на 2023-2027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55 016,0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5 647,3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7 481,8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123,9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88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"/>
                        </a:rPr>
                        <a:t>Подпрограмма  «Развитие пассажирских перевозок в Княгининском муниципальном округе Нижегородской области» на 2023-2027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9 520,3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3 794,9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9 104,7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239,9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округа Нижегородской области" на 2023-2027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72 140,2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9 153,6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12,7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8 286,9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8 294,2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5 643,0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8235" y="1912920"/>
          <a:ext cx="8910860" cy="3678550"/>
        </p:xfrm>
        <a:graphic>
          <a:graphicData uri="http://schemas.openxmlformats.org/drawingml/2006/table">
            <a:tbl>
              <a:tblPr/>
              <a:tblGrid>
                <a:gridCol w="5071317"/>
                <a:gridCol w="946646"/>
                <a:gridCol w="540941"/>
                <a:gridCol w="540941"/>
                <a:gridCol w="540941"/>
                <a:gridCol w="540941"/>
                <a:gridCol w="729133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4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работ, связанных с осуществлением регулярных перевозок пассажиров и багажа автомобильным транспортом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448" y="1439712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138224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48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2023-2027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культуры, туризма</a:t>
            </a:r>
            <a:r>
              <a:rPr kumimoji="0" lang="ru-RU" altLang="zh-CN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народных промыслов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администрации Княгининского  муниципального округа Нижегородской области.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округа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 муниципального округа.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округа.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1429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8148" y="785794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85720" y="1214422"/>
          <a:ext cx="8643999" cy="5203084"/>
        </p:xfrm>
        <a:graphic>
          <a:graphicData uri="http://schemas.openxmlformats.org/drawingml/2006/table">
            <a:tbl>
              <a:tblPr/>
              <a:tblGrid>
                <a:gridCol w="3557436"/>
                <a:gridCol w="929525"/>
                <a:gridCol w="817636"/>
                <a:gridCol w="780341"/>
                <a:gridCol w="780341"/>
                <a:gridCol w="860671"/>
                <a:gridCol w="918049"/>
              </a:tblGrid>
              <a:tr h="81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80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"Развитие культуры  и туризма Княгининского муниципального округа Нижегородской области" на 2023-2027 годы</a:t>
                      </a:r>
                    </a:p>
                  </a:txBody>
                  <a:tcPr marL="6072" marR="6072" marT="60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182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099,1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64 489,7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72 189,2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111,9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64 848,1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64 808,1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160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097,4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37 659,3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51 013,3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135,5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43 303,0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43 263,0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6 137,0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10 760,5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6 479,4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60,2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6 700,0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6 700,0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18,0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18,1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121,5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"Хозяйственное обеспечение деятельности учреждений культуры Княгининского муниципального округа" 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14 551,2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14 717,3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13 151,4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13 300,0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13 300,0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133,0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109,8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1 162,5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1 224,7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1 523,1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124,4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1 523,1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1 523,1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3574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857232"/>
            <a:ext cx="567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1 жителя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2025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количества посещений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чел.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38800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39200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39300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39400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786578" y="1214422"/>
            <a:ext cx="739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642910" y="1285860"/>
          <a:ext cx="692948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571736" y="2357430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5867,0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678" y="150017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6567,4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29058" y="2428868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5899,6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43438" y="2500306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5895,9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6731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2877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посещений музея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3960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экскурсионных 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14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обращений в библиотеку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130,80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130,85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130,9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130,95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100,08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100,16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100,24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100,32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57158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2025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Стрелка вниз 13"/>
          <p:cNvSpPr/>
          <p:nvPr/>
        </p:nvSpPr>
        <p:spPr>
          <a:xfrm>
            <a:off x="7500958" y="2643182"/>
            <a:ext cx="428628" cy="428628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357950" y="3071810"/>
            <a:ext cx="2643206" cy="18928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«Княгининский РИЦ»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 – 4,4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 – 2,1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2025 год – 2,1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52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0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5720" y="57148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86116" y="57148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286512" y="57148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2357422" y="2643182"/>
            <a:ext cx="4643469" cy="428628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285720" y="642918"/>
            <a:ext cx="27860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«Управление муниципальными финансами Княгининского муниципального округа Нижегородской области» на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2023-2027 годы: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35,3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2024 год – 31,6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 год – 34,1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4678" y="642918"/>
            <a:ext cx="27860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«Управление муниципальной собственностью Княгининского муниципального округа Нижегородской области» на 2023-2027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6,6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2024 год – 0,0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 год – 0,0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357950" y="571480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«Информационное общество Княгининского муниципального округа Нижегородской области» на 2023-2027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2023 год – 41,2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2024 год – 35,4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 год – 35,5 млн.рублей</a:t>
            </a:r>
          </a:p>
          <a:p>
            <a:pPr algn="ctr"/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71868" y="2643182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5720" y="307181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«Формирование комфортной городской среды на территории  муниципального образования Княгининского муниципального округа Нижегородской области» на 2023-2027 годы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6,1 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6,2 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6,2 млн.рублей</a:t>
            </a:r>
          </a:p>
          <a:p>
            <a:pPr lvl="0" algn="ctr"/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357554" y="307181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благоустройства территории  Княгининского муниципального округа  Нижегородской области» на 2023-2027 годы</a:t>
            </a: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38,1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25,9 млн.рублей</a:t>
            </a: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25,9 млн.рублей</a:t>
            </a:r>
          </a:p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28662" y="5214950"/>
            <a:ext cx="3357586" cy="1500198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предпринимательства Княгининского муниципального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2023-2027 годы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1,2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929190" y="5214950"/>
            <a:ext cx="3357586" cy="1500198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Улучшение условий и охраны труда в организациях и учреждениях Княгининского муниципального округа Нижегородской области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2023-2027 годы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3,0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1,6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1,6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  <a:p>
            <a:pPr lvl="0" algn="ctr"/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2" y="928670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2023-2027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округа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округе,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физической культуры и спорта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86710" y="2643182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7858" y="2911734"/>
          <a:ext cx="8858311" cy="3731976"/>
        </p:xfrm>
        <a:graphic>
          <a:graphicData uri="http://schemas.openxmlformats.org/drawingml/2006/table">
            <a:tbl>
              <a:tblPr/>
              <a:tblGrid>
                <a:gridCol w="3791615"/>
                <a:gridCol w="990713"/>
                <a:gridCol w="761380"/>
                <a:gridCol w="831709"/>
                <a:gridCol w="587088"/>
                <a:gridCol w="917326"/>
                <a:gridCol w="978480"/>
              </a:tblGrid>
              <a:tr h="8296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2022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76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«Развитие физической культуры и спорта Княгининского муниципального округа Нижегородской области» на 2023-2027 годы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32 218,1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25 246,7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71 914,7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284,8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66 291,1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66 291,1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Подпрограмма  «Развитие физической культуры и массового спорта, развитие спорта высших достижений»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31 042,9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24019,7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70 391,2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293,1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64 767,6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64 767,6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Подпрограмма  «Обеспечение реализации муниципальной программы»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1 175,2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124,2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1 523,5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Муниципальная программа города Княгинино Княгининского района Нижегородской области "Развитие физической культуры и спорта на территории города Княгинино Княгининского района Нижегородской области" на 2020-2024 годы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34 602,0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38930,5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34 602,0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38 930,5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055512"/>
              </p:ext>
            </p:extLst>
          </p:nvPr>
        </p:nvGraphicFramePr>
        <p:xfrm>
          <a:off x="357158" y="1214422"/>
          <a:ext cx="8462176" cy="2076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3475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65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4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Занимающиеся в МБУ «Княгининская СШ» общая численность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6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6016,0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5 838,5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6 542,5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6 030,8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6 030,8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 спорта Княгининского муниципального округа Нижегородской области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 2023-2027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муниципального округа.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округа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 "Развитие агропромышленного комплекса Княгининского муниципального округа Нижегородской области»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2023-2027 годы"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8148" y="2214554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0701" y="2538484"/>
          <a:ext cx="8858311" cy="3996286"/>
        </p:xfrm>
        <a:graphic>
          <a:graphicData uri="http://schemas.openxmlformats.org/drawingml/2006/table">
            <a:tbl>
              <a:tblPr/>
              <a:tblGrid>
                <a:gridCol w="3731083"/>
                <a:gridCol w="974895"/>
                <a:gridCol w="770288"/>
                <a:gridCol w="818430"/>
                <a:gridCol w="698073"/>
                <a:gridCol w="902682"/>
                <a:gridCol w="962860"/>
              </a:tblGrid>
              <a:tr h="6182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19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"Развитие агропромышленного комплекса Княгининского муниципального округа Нижегородской области" на 2023-2027 годы</a:t>
                      </a:r>
                    </a:p>
                  </a:txBody>
                  <a:tcPr marL="6212" marR="6212" marT="6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40 068,4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48 107,5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113,1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52 916,5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51 662,5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19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муниципального округа Нижегородской области" до 2027 года</a:t>
                      </a:r>
                    </a:p>
                  </a:txBody>
                  <a:tcPr marL="6212" marR="6212" marT="6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35 243,0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37 733,9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42 311,8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112,1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47 253,3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45 999,3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9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"Эпизоотическое благополучие Княгининского муниципального округа  Нижегородской области до 2027 года"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214,3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264,3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86,7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264,3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264,3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9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4 529,7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4 487,5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5 531,4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123,3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5 398,9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5 398,9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09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"Борьба со злостным сорняком борщевик Сосновского"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81,4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285728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"Развитие агропромышленного комплекса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2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округа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9" y="2000240"/>
            <a:ext cx="714380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3 868,8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144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4 376,6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071678"/>
            <a:ext cx="714380" cy="10486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4 814,1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071679"/>
            <a:ext cx="714380" cy="10407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4 700,0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055826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хозяйстве, 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29734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38840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40390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43800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945 018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982 818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1 022 130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1 063 015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1735" y="1214422"/>
            <a:ext cx="8215363" cy="156650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долг - 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установленными Бюджетным кодексом Российской Федерации, принятые на себя Княгининским муниципальным округом Нижегородской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4318" y="3140968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округа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бюджета округа в 2023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муниципального округа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округа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https://knyaginino.nobl.ru/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="" xmlns:p14="http://schemas.microsoft.com/office/powerpoint/2010/main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indent="-77788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indent="-77788"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77788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29591</TotalTime>
  <Words>7808</Words>
  <Application>Microsoft Office PowerPoint</Application>
  <PresentationFormat>Экран (4:3)</PresentationFormat>
  <Paragraphs>2152</Paragraphs>
  <Slides>59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3308</cp:revision>
  <cp:lastPrinted>2022-12-16T08:48:23Z</cp:lastPrinted>
  <dcterms:created xsi:type="dcterms:W3CDTF">2013-11-18T11:27:07Z</dcterms:created>
  <dcterms:modified xsi:type="dcterms:W3CDTF">2023-02-21T08:55:03Z</dcterms:modified>
</cp:coreProperties>
</file>