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9.xml" ContentType="application/vnd.openxmlformats-officedocument.drawingml.chart+xml"/>
  <Override PartName="/ppt/drawings/drawing3.xml" ContentType="application/vnd.openxmlformats-officedocument.drawingml.chartshapes+xml"/>
  <Override PartName="/ppt/charts/chart10.xml" ContentType="application/vnd.openxmlformats-officedocument.drawingml.chart+xml"/>
  <Override PartName="/ppt/drawings/drawing4.xml" ContentType="application/vnd.openxmlformats-officedocument.drawingml.chartshapes+xml"/>
  <Override PartName="/ppt/charts/chart11.xml" ContentType="application/vnd.openxmlformats-officedocument.drawingml.chart+xml"/>
  <Override PartName="/ppt/drawings/drawing5.xml" ContentType="application/vnd.openxmlformats-officedocument.drawingml.chartshape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drawings/drawing6.xml" ContentType="application/vnd.openxmlformats-officedocument.drawingml.chartshapes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drawings/drawing7.xml" ContentType="application/vnd.openxmlformats-officedocument.drawingml.chartshapes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charts/chart16.xml" ContentType="application/vnd.openxmlformats-officedocument.drawingml.chart+xml"/>
  <Override PartName="/ppt/drawings/drawing8.xml" ContentType="application/vnd.openxmlformats-officedocument.drawingml.chartshapes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3.xml" ContentType="application/vnd.openxmlformats-officedocument.presentationml.notesSlide+xml"/>
  <Override PartName="/ppt/charts/chart17.xml" ContentType="application/vnd.openxmlformats-officedocument.drawingml.chart+xml"/>
  <Override PartName="/ppt/drawings/drawing9.xml" ContentType="application/vnd.openxmlformats-officedocument.drawingml.chartshapes+xml"/>
  <Override PartName="/ppt/charts/chart18.xml" ContentType="application/vnd.openxmlformats-officedocument.drawingml.chart+xml"/>
  <Override PartName="/ppt/drawings/drawing10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19.xml" ContentType="application/vnd.openxmlformats-officedocument.drawingml.chart+xml"/>
  <Override PartName="/ppt/drawings/drawing11.xml" ContentType="application/vnd.openxmlformats-officedocument.drawingml.chartshapes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notesSlides/notesSlide5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drawings/drawing12.xml" ContentType="application/vnd.openxmlformats-officedocument.drawingml.chartshapes+xml"/>
  <Override PartName="/ppt/charts/chart26.xml" ContentType="application/vnd.openxmlformats-officedocument.drawingml.chart+xml"/>
  <Override PartName="/ppt/drawings/drawing13.xml" ContentType="application/vnd.openxmlformats-officedocument.drawingml.chartshapes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ppt/diagrams/data33.xml" ContentType="application/vnd.openxmlformats-officedocument.drawingml.diagramData+xml"/>
  <Override PartName="/ppt/diagrams/layout33.xml" ContentType="application/vnd.openxmlformats-officedocument.drawingml.diagramLayout+xml"/>
  <Override PartName="/ppt/diagrams/quickStyle33.xml" ContentType="application/vnd.openxmlformats-officedocument.drawingml.diagramStyle+xml"/>
  <Override PartName="/ppt/diagrams/colors33.xml" ContentType="application/vnd.openxmlformats-officedocument.drawingml.diagramColors+xml"/>
  <Override PartName="/ppt/diagrams/drawing33.xml" ContentType="application/vnd.ms-office.drawingml.diagramDrawing+xml"/>
  <Override PartName="/ppt/diagrams/data34.xml" ContentType="application/vnd.openxmlformats-officedocument.drawingml.diagramData+xml"/>
  <Override PartName="/ppt/diagrams/layout34.xml" ContentType="application/vnd.openxmlformats-officedocument.drawingml.diagramLayout+xml"/>
  <Override PartName="/ppt/diagrams/quickStyle34.xml" ContentType="application/vnd.openxmlformats-officedocument.drawingml.diagramStyle+xml"/>
  <Override PartName="/ppt/diagrams/colors34.xml" ContentType="application/vnd.openxmlformats-officedocument.drawingml.diagramColors+xml"/>
  <Override PartName="/ppt/diagrams/drawing34.xml" ContentType="application/vnd.ms-office.drawingml.diagramDrawing+xml"/>
  <Override PartName="/ppt/diagrams/data35.xml" ContentType="application/vnd.openxmlformats-officedocument.drawingml.diagramData+xml"/>
  <Override PartName="/ppt/diagrams/layout35.xml" ContentType="application/vnd.openxmlformats-officedocument.drawingml.diagramLayout+xml"/>
  <Override PartName="/ppt/diagrams/quickStyle35.xml" ContentType="application/vnd.openxmlformats-officedocument.drawingml.diagramStyle+xml"/>
  <Override PartName="/ppt/diagrams/colors35.xml" ContentType="application/vnd.openxmlformats-officedocument.drawingml.diagramColors+xml"/>
  <Override PartName="/ppt/diagrams/drawing35.xml" ContentType="application/vnd.ms-office.drawingml.diagramDrawing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drawings/drawing14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55"/>
  </p:notesMasterIdLst>
  <p:handoutMasterIdLst>
    <p:handoutMasterId r:id="rId56"/>
  </p:handoutMasterIdLst>
  <p:sldIdLst>
    <p:sldId id="257" r:id="rId2"/>
    <p:sldId id="258" r:id="rId3"/>
    <p:sldId id="259" r:id="rId4"/>
    <p:sldId id="260" r:id="rId5"/>
    <p:sldId id="329" r:id="rId6"/>
    <p:sldId id="321" r:id="rId7"/>
    <p:sldId id="263" r:id="rId8"/>
    <p:sldId id="307" r:id="rId9"/>
    <p:sldId id="265" r:id="rId10"/>
    <p:sldId id="308" r:id="rId11"/>
    <p:sldId id="302" r:id="rId12"/>
    <p:sldId id="317" r:id="rId13"/>
    <p:sldId id="270" r:id="rId14"/>
    <p:sldId id="335" r:id="rId15"/>
    <p:sldId id="336" r:id="rId16"/>
    <p:sldId id="267" r:id="rId17"/>
    <p:sldId id="331" r:id="rId18"/>
    <p:sldId id="274" r:id="rId19"/>
    <p:sldId id="337" r:id="rId20"/>
    <p:sldId id="268" r:id="rId21"/>
    <p:sldId id="306" r:id="rId22"/>
    <p:sldId id="333" r:id="rId23"/>
    <p:sldId id="356" r:id="rId24"/>
    <p:sldId id="330" r:id="rId25"/>
    <p:sldId id="338" r:id="rId26"/>
    <p:sldId id="278" r:id="rId27"/>
    <p:sldId id="269" r:id="rId28"/>
    <p:sldId id="309" r:id="rId29"/>
    <p:sldId id="310" r:id="rId30"/>
    <p:sldId id="342" r:id="rId31"/>
    <p:sldId id="343" r:id="rId32"/>
    <p:sldId id="322" r:id="rId33"/>
    <p:sldId id="345" r:id="rId34"/>
    <p:sldId id="344" r:id="rId35"/>
    <p:sldId id="282" r:id="rId36"/>
    <p:sldId id="346" r:id="rId37"/>
    <p:sldId id="347" r:id="rId38"/>
    <p:sldId id="348" r:id="rId39"/>
    <p:sldId id="349" r:id="rId40"/>
    <p:sldId id="350" r:id="rId41"/>
    <p:sldId id="351" r:id="rId42"/>
    <p:sldId id="352" r:id="rId43"/>
    <p:sldId id="353" r:id="rId44"/>
    <p:sldId id="324" r:id="rId45"/>
    <p:sldId id="354" r:id="rId46"/>
    <p:sldId id="355" r:id="rId47"/>
    <p:sldId id="290" r:id="rId48"/>
    <p:sldId id="293" r:id="rId49"/>
    <p:sldId id="325" r:id="rId50"/>
    <p:sldId id="298" r:id="rId51"/>
    <p:sldId id="296" r:id="rId52"/>
    <p:sldId id="327" r:id="rId53"/>
    <p:sldId id="297" r:id="rId54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00F0D9"/>
    <a:srgbClr val="03E2ED"/>
    <a:srgbClr val="00FFCC"/>
    <a:srgbClr val="3399FF"/>
    <a:srgbClr val="6699FF"/>
    <a:srgbClr val="3366CC"/>
    <a:srgbClr val="66CCFF"/>
    <a:srgbClr val="383CF0"/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28" autoAdjust="0"/>
    <p:restoredTop sz="95802" autoAdjust="0"/>
  </p:normalViewPr>
  <p:slideViewPr>
    <p:cSldViewPr>
      <p:cViewPr>
        <p:scale>
          <a:sx n="84" d="100"/>
          <a:sy n="84" d="100"/>
        </p:scale>
        <p:origin x="-762" y="-630"/>
      </p:cViewPr>
      <p:guideLst>
        <p:guide orient="horz" pos="2160"/>
        <p:guide pos="288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Finupr1\d\2017%20&#1075;&#1086;&#1076;\&#1044;&#1086;&#1082;&#1091;&#1084;&#1077;&#1085;&#1090;&#1099;%20&#1082;%20&#1073;&#1102;&#1076;&#1078;&#1077;&#1090;&#1091;\&#1055;&#1088;&#1077;&#1079;&#1077;&#1085;&#1090;&#1072;&#1094;&#1080;&#1103;\&#1050;&#1085;&#1080;&#1075;&#1072;1%20&#1082;%202017%20&#1075;&#1086;&#1076;&#1091;.xls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Finupr1\d\2017%20&#1075;&#1086;&#1076;\&#1044;&#1086;&#1082;&#1091;&#1084;&#1077;&#1085;&#1090;&#1099;%20&#1082;%20&#1073;&#1102;&#1076;&#1078;&#1077;&#1090;&#1091;\&#1055;&#1088;&#1077;&#1079;&#1077;&#1085;&#1090;&#1072;&#1094;&#1080;&#1103;\&#1050;&#1085;&#1080;&#1075;&#1072;1%20&#1082;%202017%20&#1075;&#1086;&#1076;&#1091;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1\D\2017%20&#1075;&#1086;&#1076;\&#1044;&#1086;&#1082;&#1091;&#1084;&#1077;&#1085;&#1090;&#1099;%20&#1082;%20&#1073;&#1102;&#1076;&#1078;&#1077;&#1090;&#1091;\&#1050;&#1085;&#1080;&#1075;&#1072;1%20&#1082;%202017%20&#1075;&#1086;&#1076;&#1091;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1\D\2017%20&#1075;&#1086;&#1076;\&#1044;&#1086;&#1082;&#1091;&#1084;&#1077;&#1085;&#1090;&#1099;%20&#1082;%20&#1073;&#1102;&#1076;&#1078;&#1077;&#1090;&#1091;\&#1050;&#1085;&#1080;&#1075;&#1072;1%20&#1082;%202017%20&#1075;&#1086;&#1076;&#1091;.xls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1\D\2017%20&#1075;&#1086;&#1076;\&#1044;&#1086;&#1082;&#1091;&#1084;&#1077;&#1085;&#1090;&#1099;%20&#1082;%20&#1073;&#1102;&#1076;&#1078;&#1077;&#1090;&#1091;\&#1050;&#1085;&#1080;&#1075;&#1072;1%20&#1082;%202017%20&#1075;&#1086;&#1076;&#1091;.xls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1\D\2017%20&#1075;&#1086;&#1076;\&#1044;&#1086;&#1082;&#1091;&#1084;&#1077;&#1085;&#1090;&#1099;%20&#1082;%20&#1073;&#1102;&#1076;&#1078;&#1077;&#1090;&#1091;\&#1050;&#1085;&#1080;&#1075;&#1072;1%20&#1082;%202017%20&#1075;&#1086;&#1076;&#1091;.xls" TargetMode="Externa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Finupr1\D\2017%20&#1075;&#1086;&#1076;\&#1044;&#1086;&#1082;&#1091;&#1084;&#1077;&#1085;&#1090;&#1099;%20&#1082;%20&#1073;&#1102;&#1076;&#1078;&#1077;&#1090;&#1091;\&#1055;&#1088;&#1077;&#1079;&#1077;&#1085;&#1090;&#1072;&#1094;&#1080;&#1103;\&#1050;&#1085;&#1080;&#1075;&#1072;1%20&#1082;%202017%20&#1075;&#1086;&#1076;&#1091;.xls" TargetMode="Externa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\\Finupr1\D\2017%20&#1075;&#1086;&#1076;\&#1044;&#1086;&#1082;&#1091;&#1084;&#1077;&#1085;&#1090;&#1099;%20&#1082;%20&#1073;&#1102;&#1076;&#1078;&#1077;&#1090;&#1091;\&#1055;&#1088;&#1077;&#1079;&#1077;&#1085;&#1090;&#1072;&#1094;&#1080;&#1103;\&#1050;&#1085;&#1080;&#1075;&#1072;1%20&#1082;%202017%20&#1075;&#1086;&#1076;&#1091;.xls" TargetMode="Externa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\\Finupr1\D\2017%20&#1075;&#1086;&#1076;\&#1044;&#1086;&#1082;&#1091;&#1084;&#1077;&#1085;&#1090;&#1099;%20&#1082;%20&#1073;&#1102;&#1076;&#1078;&#1077;&#1090;&#1091;\&#1055;&#1088;&#1077;&#1079;&#1077;&#1085;&#1090;&#1072;&#1094;&#1080;&#1103;\&#1050;&#1085;&#1080;&#1075;&#1072;1%20&#1082;%202017%20&#1075;&#1086;&#1076;&#1091;.xls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1\D\2017%20&#1075;&#1086;&#1076;\&#1044;&#1086;&#1082;&#1091;&#1084;&#1077;&#1085;&#1090;&#1099;%20&#1082;%20&#1073;&#1102;&#1076;&#1078;&#1077;&#1090;&#1091;\&#1055;&#1088;&#1077;&#1079;&#1077;&#1085;&#1090;&#1072;&#1094;&#1080;&#1103;\&#1050;&#1085;&#1080;&#1075;&#1072;1%20&#1082;%202017%20&#1075;&#1086;&#1076;&#1091;.xls" TargetMode="Externa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\\Finupr1\D\2017%20&#1075;&#1086;&#1076;\&#1044;&#1086;&#1082;&#1091;&#1084;&#1077;&#1085;&#1090;&#1099;%20&#1082;%20&#1073;&#1102;&#1076;&#1078;&#1077;&#1090;&#1091;\&#1055;&#1088;&#1077;&#1079;&#1077;&#1085;&#1090;&#1072;&#1094;&#1080;&#1103;\&#1050;&#1085;&#1080;&#1075;&#1072;1%20&#1082;%202017%20&#1075;&#1086;&#1076;&#1091;.xls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1\D\2017%20&#1075;&#1086;&#1076;\&#1044;&#1086;&#1082;&#1091;&#1084;&#1077;&#1085;&#1090;&#1099;%20&#1082;%20&#1073;&#1102;&#1076;&#1078;&#1077;&#1090;&#1091;\&#1055;&#1088;&#1077;&#1079;&#1077;&#1085;&#1090;&#1072;&#1094;&#1080;&#1103;\&#1050;&#1085;&#1080;&#1075;&#1072;1%20&#1082;%202017%20&#1075;&#1086;&#1076;&#1091;.xls" TargetMode="Externa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oleObject" Target="file:///\\Finupr1\D\2017%20&#1075;&#1086;&#1076;\&#1044;&#1086;&#1082;&#1091;&#1084;&#1077;&#1085;&#1090;&#1099;%20&#1082;%20&#1073;&#1102;&#1076;&#1078;&#1077;&#1090;&#1091;\&#1055;&#1088;&#1077;&#1079;&#1077;&#1085;&#1090;&#1072;&#1094;&#1080;&#1103;\&#1050;&#1085;&#1080;&#1075;&#1072;1%20&#1082;%202017%20&#1075;&#1086;&#1076;&#1091;.xls" TargetMode="Externa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1.xlsx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oleObject" Target="file:///\\Finupr1\D\2017%20&#1075;&#1086;&#1076;\&#1044;&#1086;&#1082;&#1091;&#1084;&#1077;&#1085;&#1090;&#1099;%20&#1082;%20&#1073;&#1102;&#1076;&#1078;&#1077;&#1090;&#1091;\&#1055;&#1088;&#1077;&#1079;&#1077;&#1085;&#1090;&#1072;&#1094;&#1080;&#1103;\&#1050;&#1085;&#1080;&#1075;&#1072;1%20&#1082;%202017%20&#1075;&#1086;&#1076;&#1091;.xls" TargetMode="Externa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oleObject" Target="file:///\\Finupr1\D\2017%20&#1075;&#1086;&#1076;\&#1044;&#1086;&#1082;&#1091;&#1084;&#1077;&#1085;&#1090;&#1099;%20&#1082;%20&#1073;&#1102;&#1076;&#1078;&#1077;&#1090;&#1091;\&#1055;&#1088;&#1077;&#1079;&#1077;&#1085;&#1090;&#1072;&#1094;&#1080;&#1103;\&#1050;&#1085;&#1080;&#1075;&#1072;1%20&#1082;%202017%20&#1075;&#1086;&#1076;&#1091;.xls" TargetMode="External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package" Target="../embeddings/Microsoft_Excel_Worksheet2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3\&#1072;&#1088;&#1093;&#1080;&#1074;\&#1044;&#1054;&#1061;&#1054;&#1044;&#1067;%202017&#1075;\&#1050;%20&#1041;&#1070;&#1044;&#1046;&#1045;&#1058;&#1059;%20&#1053;&#1040;%2017%20&#1043;&#1054;&#1044;\&#1041;&#1070;&#1044;&#1046;&#1045;&#1058;%20&#1056;&#1040;&#1049;&#1054;&#1053;&#1040;\&#1050;&#1085;&#1080;&#1075;&#1072;1%20&#1082;%202014%20&#1075;&#1086;&#1076;&#1091;.xls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3\&#1072;&#1088;&#1093;&#1080;&#1074;\&#1044;&#1054;&#1061;&#1054;&#1044;&#1067;%202017&#1075;\&#1050;%20&#1041;&#1070;&#1044;&#1046;&#1045;&#1058;&#1059;%20&#1053;&#1040;%2017%20&#1043;&#1054;&#1044;\&#1041;&#1070;&#1044;&#1046;&#1045;&#1058;%20&#1056;&#1040;&#1049;&#1054;&#1053;&#1040;\&#1050;&#1085;&#1080;&#1075;&#1072;1%20&#1082;%202014%20&#1075;&#1086;&#1076;&#1091;.xls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3\&#1072;&#1088;&#1093;&#1080;&#1074;\&#1044;&#1054;&#1061;&#1054;&#1044;&#1067;%202017&#1075;\&#1050;%20&#1041;&#1070;&#1044;&#1046;&#1045;&#1058;&#1059;%20&#1053;&#1040;%2017%20&#1043;&#1054;&#1044;\&#1041;&#1070;&#1044;&#1046;&#1045;&#1058;%20&#1056;&#1040;&#1049;&#1054;&#1053;&#1040;\&#1050;&#1085;&#1080;&#1075;&#1072;1%20&#1082;%202014%20&#1075;&#1086;&#1076;&#1091;.xls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3\&#1072;&#1088;&#1093;&#1080;&#1074;\&#1044;&#1054;&#1061;&#1054;&#1044;&#1067;%202017&#1075;\&#1050;%20&#1041;&#1070;&#1044;&#1046;&#1045;&#1058;&#1059;%20&#1053;&#1040;%2017%20&#1043;&#1054;&#1044;\&#1041;&#1070;&#1044;&#1046;&#1045;&#1058;%20&#1056;&#1040;&#1049;&#1054;&#1053;&#1040;\&#1050;&#1085;&#1080;&#1075;&#1072;1%20&#1082;%20&#1087;&#1088;&#1077;&#1085;&#1079;&#1077;&#1085;&#1090;&#1072;&#1094;&#1080;&#1080;.xls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1\D\2017%20&#1075;&#1086;&#1076;\&#1044;&#1086;&#1082;&#1091;&#1084;&#1077;&#1085;&#1090;&#1099;%20&#1082;%20&#1073;&#1102;&#1076;&#1078;&#1077;&#1090;&#1091;\&#1055;&#1088;&#1077;&#1079;&#1077;&#1085;&#1090;&#1072;&#1094;&#1080;&#1103;\&#1050;&#1085;&#1080;&#1075;&#1072;1%20&#1082;%202017%20&#1075;&#1086;&#1076;&#1091;.xls" TargetMode="External"/></Relationships>
</file>

<file path=ppt/charts/_rels/chart2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2.xml"/><Relationship Id="rId1" Type="http://schemas.openxmlformats.org/officeDocument/2006/relationships/oleObject" Target="file:///\\Finupr1\D\2017%20&#1075;&#1086;&#1076;\&#1044;&#1086;&#1082;&#1091;&#1084;&#1077;&#1085;&#1090;&#1099;%20&#1082;%20&#1073;&#1102;&#1076;&#1078;&#1077;&#1090;&#1091;\&#1055;&#1088;&#1077;&#1079;&#1077;&#1085;&#1090;&#1072;&#1094;&#1080;&#1103;\&#1050;&#1085;&#1080;&#1075;&#1072;1%20&#1082;%202017%20&#1075;&#1086;&#1076;&#1091;.xls" TargetMode="External"/></Relationships>
</file>

<file path=ppt/charts/_rels/chart2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3.xml"/><Relationship Id="rId1" Type="http://schemas.openxmlformats.org/officeDocument/2006/relationships/oleObject" Target="file:///\\Finupr1\D\2017%20&#1075;&#1086;&#1076;\&#1044;&#1086;&#1082;&#1091;&#1084;&#1077;&#1085;&#1090;&#1099;%20&#1082;%20&#1073;&#1102;&#1076;&#1078;&#1077;&#1090;&#1091;\&#1055;&#1088;&#1077;&#1079;&#1077;&#1085;&#1090;&#1072;&#1094;&#1080;&#1103;\&#1050;&#1085;&#1080;&#1075;&#1072;1%20&#1082;%202017%20&#1075;&#1086;&#1076;&#1091;.xls" TargetMode="External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1\d\2017%20&#1075;&#1086;&#1076;\&#1044;&#1086;&#1082;&#1091;&#1084;&#1077;&#1085;&#1090;&#1099;%20&#1082;%20&#1073;&#1102;&#1076;&#1078;&#1077;&#1090;&#1091;\&#1055;&#1088;&#1077;&#1079;&#1077;&#1085;&#1090;&#1072;&#1094;&#1080;&#1103;\&#1050;&#1085;&#1080;&#1075;&#1072;1%20&#1082;%202017%20&#1075;&#1086;&#1076;&#1091;.xls" TargetMode="External"/></Relationships>
</file>

<file path=ppt/charts/_rels/chart2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4.xml"/><Relationship Id="rId1" Type="http://schemas.openxmlformats.org/officeDocument/2006/relationships/oleObject" Target="file:///\\Finupr1\d\2017%20&#1075;&#1086;&#1076;\&#1044;&#1086;&#1082;&#1091;&#1084;&#1077;&#1085;&#1090;&#1099;%20&#1082;%20&#1073;&#1102;&#1076;&#1078;&#1077;&#1090;&#1091;\&#1055;&#1088;&#1077;&#1079;&#1077;&#1085;&#1090;&#1072;&#1094;&#1080;&#1103;\&#1050;&#1085;&#1080;&#1075;&#1072;1%20&#1082;%202017%20&#1075;&#1086;&#1076;&#1091;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invertIfNegative val="0"/>
          <c:dLbls>
            <c:dLbl>
              <c:idx val="0"/>
              <c:layout>
                <c:manualLayout>
                  <c:x val="1.5957407202783803E-2"/>
                  <c:y val="-0.32701518192579193"/>
                </c:manualLayout>
              </c:layout>
              <c:tx>
                <c:rich>
                  <a:bodyPr/>
                  <a:lstStyle/>
                  <a:p>
                    <a:pPr>
                      <a:defRPr b="1">
                        <a:solidFill>
                          <a:schemeClr val="tx1"/>
                        </a:solidFill>
                      </a:defRPr>
                    </a:pPr>
                    <a:r>
                      <a:rPr lang="ru-RU" b="1">
                        <a:solidFill>
                          <a:schemeClr val="tx1"/>
                        </a:solidFill>
                      </a:rPr>
                      <a:t>Доходы</a:t>
                    </a:r>
                    <a:endParaRPr lang="en-US" b="1">
                      <a:solidFill>
                        <a:schemeClr val="tx1"/>
                      </a:solidFill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4337765287323553E-2"/>
                  <c:y val="-0.46928064319039298"/>
                </c:manualLayout>
              </c:layout>
              <c:tx>
                <c:rich>
                  <a:bodyPr/>
                  <a:lstStyle/>
                  <a:p>
                    <a:pPr>
                      <a:defRPr b="1">
                        <a:solidFill>
                          <a:schemeClr val="tx1"/>
                        </a:solidFill>
                      </a:defRPr>
                    </a:pPr>
                    <a:r>
                      <a:rPr lang="ru-RU" b="1" dirty="0">
                        <a:solidFill>
                          <a:schemeClr val="tx1"/>
                        </a:solidFill>
                      </a:rPr>
                      <a:t>Расходы</a:t>
                    </a:r>
                    <a:endParaRPr lang="en-US" b="1" dirty="0">
                      <a:solidFill>
                        <a:schemeClr val="tx1"/>
                      </a:solidFill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Лист1!$A$3:$A$4</c:f>
              <c:strCache>
                <c:ptCount val="2"/>
                <c:pt idx="0">
                  <c:v>доходы</c:v>
                </c:pt>
                <c:pt idx="1">
                  <c:v> расходы</c:v>
                </c:pt>
              </c:strCache>
            </c:strRef>
          </c:cat>
          <c:val>
            <c:numRef>
              <c:f>Лист1!$B$3:$B$4</c:f>
              <c:numCache>
                <c:formatCode>General</c:formatCode>
                <c:ptCount val="2"/>
                <c:pt idx="0">
                  <c:v>80</c:v>
                </c:pt>
                <c:pt idx="1">
                  <c:v>135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99991936"/>
        <c:axId val="99993472"/>
        <c:axId val="0"/>
      </c:bar3DChart>
      <c:catAx>
        <c:axId val="99991936"/>
        <c:scaling>
          <c:orientation val="minMax"/>
        </c:scaling>
        <c:delete val="1"/>
        <c:axPos val="b"/>
        <c:majorTickMark val="out"/>
        <c:minorTickMark val="none"/>
        <c:tickLblPos val="none"/>
        <c:crossAx val="99993472"/>
        <c:crosses val="autoZero"/>
        <c:auto val="1"/>
        <c:lblAlgn val="ctr"/>
        <c:lblOffset val="100"/>
        <c:noMultiLvlLbl val="0"/>
      </c:catAx>
      <c:valAx>
        <c:axId val="99993472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one"/>
        <c:crossAx val="9999193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8571741032371027E-2"/>
          <c:y val="6.0659813356663754E-2"/>
          <c:w val="0.87087270341208545"/>
          <c:h val="0.79822506561679785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dLbls>
            <c:dLbl>
              <c:idx val="0"/>
              <c:layout>
                <c:manualLayout>
                  <c:x val="2.0772794705009711E-2"/>
                  <c:y val="-5.5994105999907909E-2"/>
                </c:manualLayout>
              </c:layout>
              <c:tx>
                <c:rich>
                  <a:bodyPr/>
                  <a:lstStyle/>
                  <a:p>
                    <a:pPr>
                      <a:defRPr b="1">
                        <a:solidFill>
                          <a:schemeClr val="tx1"/>
                        </a:solidFill>
                      </a:defRPr>
                    </a:pPr>
                    <a:r>
                      <a:rPr lang="ru-RU" b="1" dirty="0">
                        <a:solidFill>
                          <a:schemeClr val="tx1"/>
                        </a:solidFill>
                      </a:rPr>
                      <a:t>Д</a:t>
                    </a:r>
                    <a:r>
                      <a:rPr lang="ru-RU" b="1" dirty="0" smtClean="0">
                        <a:solidFill>
                          <a:schemeClr val="tx1"/>
                        </a:solidFill>
                      </a:rPr>
                      <a:t>оходы</a:t>
                    </a:r>
                    <a:endParaRPr lang="en-US" b="1" dirty="0">
                      <a:solidFill>
                        <a:schemeClr val="tx1"/>
                      </a:solidFill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1666704705390092E-2"/>
                  <c:y val="-5.5263249988488333E-2"/>
                </c:manualLayout>
              </c:layout>
              <c:tx>
                <c:rich>
                  <a:bodyPr/>
                  <a:lstStyle/>
                  <a:p>
                    <a:pPr>
                      <a:defRPr b="1">
                        <a:solidFill>
                          <a:schemeClr val="tx1"/>
                        </a:solidFill>
                      </a:defRPr>
                    </a:pPr>
                    <a:r>
                      <a:rPr lang="ru-RU" b="1" dirty="0">
                        <a:solidFill>
                          <a:schemeClr val="tx1"/>
                        </a:solidFill>
                      </a:rPr>
                      <a:t>Р</a:t>
                    </a:r>
                    <a:r>
                      <a:rPr lang="ru-RU" b="1" dirty="0" smtClean="0">
                        <a:solidFill>
                          <a:schemeClr val="tx1"/>
                        </a:solidFill>
                      </a:rPr>
                      <a:t>асходы</a:t>
                    </a:r>
                    <a:endParaRPr lang="en-US" b="1" dirty="0">
                      <a:solidFill>
                        <a:schemeClr val="tx1"/>
                      </a:solidFill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Лист4!$A$4:$A$5</c:f>
              <c:strCache>
                <c:ptCount val="2"/>
                <c:pt idx="0">
                  <c:v>доходы </c:v>
                </c:pt>
                <c:pt idx="1">
                  <c:v>расходы</c:v>
                </c:pt>
              </c:strCache>
            </c:strRef>
          </c:cat>
          <c:val>
            <c:numRef>
              <c:f>Лист4!$B$4:$B$5</c:f>
              <c:numCache>
                <c:formatCode>General</c:formatCode>
                <c:ptCount val="2"/>
                <c:pt idx="0">
                  <c:v>150</c:v>
                </c:pt>
                <c:pt idx="1">
                  <c:v>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99891840"/>
        <c:axId val="99914112"/>
        <c:axId val="0"/>
      </c:bar3DChart>
      <c:catAx>
        <c:axId val="99891840"/>
        <c:scaling>
          <c:orientation val="minMax"/>
        </c:scaling>
        <c:delete val="1"/>
        <c:axPos val="b"/>
        <c:majorTickMark val="out"/>
        <c:minorTickMark val="none"/>
        <c:tickLblPos val="none"/>
        <c:crossAx val="99914112"/>
        <c:crosses val="autoZero"/>
        <c:auto val="1"/>
        <c:lblAlgn val="ctr"/>
        <c:lblOffset val="100"/>
        <c:noMultiLvlLbl val="0"/>
      </c:catAx>
      <c:valAx>
        <c:axId val="99914112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one"/>
        <c:crossAx val="9989184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Рейтинг районов</a:t>
            </a:r>
            <a:endParaRPr lang="ru-RU" dirty="0"/>
          </a:p>
        </c:rich>
      </c:tx>
      <c:layout>
        <c:manualLayout>
          <c:xMode val="edge"/>
          <c:yMode val="edge"/>
          <c:x val="0.18900699912510976"/>
          <c:y val="2.3703537799677116E-2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2292213473315953E-3"/>
          <c:y val="9.0660121752817568E-2"/>
          <c:w val="0.67009995625547114"/>
          <c:h val="0.88611632153444497"/>
        </c:manualLayout>
      </c:layout>
      <c:pie3DChart>
        <c:varyColors val="1"/>
        <c:ser>
          <c:idx val="0"/>
          <c:order val="0"/>
          <c:dLbls>
            <c:delete val="1"/>
          </c:dLbls>
          <c:cat>
            <c:strRef>
              <c:f>'Ранжирование муниц районов'!$X$9:$AK$9</c:f>
              <c:strCache>
                <c:ptCount val="14"/>
                <c:pt idx="0">
                  <c:v>Вадский</c:v>
                </c:pt>
                <c:pt idx="1">
                  <c:v>Шарангский</c:v>
                </c:pt>
                <c:pt idx="2">
                  <c:v>Бутурлинский</c:v>
                </c:pt>
                <c:pt idx="3">
                  <c:v>г.о. Сокольский</c:v>
                </c:pt>
                <c:pt idx="4">
                  <c:v>Сеченовский</c:v>
                </c:pt>
                <c:pt idx="5">
                  <c:v>Б.Болдинский</c:v>
                </c:pt>
                <c:pt idx="6">
                  <c:v>Спасский</c:v>
                </c:pt>
                <c:pt idx="7">
                  <c:v>Б.Мурашкинский</c:v>
                </c:pt>
                <c:pt idx="8">
                  <c:v>Ветлужский</c:v>
                </c:pt>
                <c:pt idx="9">
                  <c:v>Княгининский</c:v>
                </c:pt>
                <c:pt idx="10">
                  <c:v>Тонкинский</c:v>
                </c:pt>
                <c:pt idx="11">
                  <c:v>Варнавинский</c:v>
                </c:pt>
                <c:pt idx="12">
                  <c:v>Гагинский</c:v>
                </c:pt>
                <c:pt idx="13">
                  <c:v>Краснооктябрьский</c:v>
                </c:pt>
              </c:strCache>
            </c:strRef>
          </c:cat>
          <c:val>
            <c:numRef>
              <c:f>'Ранжирование муниц районов'!$X$10:$AK$10</c:f>
              <c:numCache>
                <c:formatCode>General</c:formatCode>
                <c:ptCount val="14"/>
                <c:pt idx="0">
                  <c:v>5.9500000000000032E-2</c:v>
                </c:pt>
                <c:pt idx="1">
                  <c:v>6.0100000000000021E-2</c:v>
                </c:pt>
                <c:pt idx="2">
                  <c:v>5.8599999999999999E-2</c:v>
                </c:pt>
                <c:pt idx="3">
                  <c:v>6.5199999999999994E-2</c:v>
                </c:pt>
                <c:pt idx="4">
                  <c:v>5.9600000000000014E-2</c:v>
                </c:pt>
                <c:pt idx="5" formatCode="0.0000">
                  <c:v>5.8400000000000014E-2</c:v>
                </c:pt>
                <c:pt idx="6" formatCode="0.0000">
                  <c:v>5.8000000000000003E-2</c:v>
                </c:pt>
                <c:pt idx="7" formatCode="0.0000">
                  <c:v>5.8000000000000003E-2</c:v>
                </c:pt>
                <c:pt idx="8">
                  <c:v>5.7500000000000023E-2</c:v>
                </c:pt>
                <c:pt idx="9">
                  <c:v>5.9500000000000032E-2</c:v>
                </c:pt>
                <c:pt idx="10" formatCode="0.0000">
                  <c:v>5.7000000000000023E-2</c:v>
                </c:pt>
                <c:pt idx="11">
                  <c:v>5.9200000000000003E-2</c:v>
                </c:pt>
                <c:pt idx="12">
                  <c:v>5.9400000000000119E-2</c:v>
                </c:pt>
                <c:pt idx="13">
                  <c:v>5.62E-2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7455839895013125"/>
          <c:y val="6.8142071913174132E-2"/>
          <c:w val="0.32544160104987013"/>
          <c:h val="0.7731285248125026"/>
        </c:manualLayout>
      </c:layout>
      <c:overlay val="0"/>
    </c:legend>
    <c:plotVisOnly val="1"/>
    <c:dispBlanksAs val="zero"/>
    <c:showDLblsOverMax val="0"/>
  </c:chart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title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0006999125109426E-2"/>
          <c:y val="0.10459181090223765"/>
          <c:w val="0.65065551181102488"/>
          <c:h val="0.87051321991454578"/>
        </c:manualLayout>
      </c:layout>
      <c:pie3DChart>
        <c:varyColors val="1"/>
        <c:ser>
          <c:idx val="0"/>
          <c:order val="0"/>
          <c:tx>
            <c:strRef>
              <c:f>'Ранжирование муниц районов'!$D$10</c:f>
              <c:strCache>
                <c:ptCount val="1"/>
                <c:pt idx="0">
                  <c:v>Рейтинг районов</c:v>
                </c:pt>
              </c:strCache>
            </c:strRef>
          </c:tx>
          <c:dLbls>
            <c:delete val="1"/>
          </c:dLbls>
          <c:cat>
            <c:strRef>
              <c:f>'Ранжирование муниц районов'!$E$9:$R$9</c:f>
              <c:strCache>
                <c:ptCount val="14"/>
                <c:pt idx="0">
                  <c:v>Вадский</c:v>
                </c:pt>
                <c:pt idx="1">
                  <c:v>Шарангский</c:v>
                </c:pt>
                <c:pt idx="2">
                  <c:v>Бутурлинский</c:v>
                </c:pt>
                <c:pt idx="3">
                  <c:v>г.о. Сокольский</c:v>
                </c:pt>
                <c:pt idx="4">
                  <c:v>Сеченовский</c:v>
                </c:pt>
                <c:pt idx="5">
                  <c:v>Б.Болдинский</c:v>
                </c:pt>
                <c:pt idx="6">
                  <c:v>Спасский</c:v>
                </c:pt>
                <c:pt idx="7">
                  <c:v>Б.Мурашкинский</c:v>
                </c:pt>
                <c:pt idx="8">
                  <c:v>Ветлужский</c:v>
                </c:pt>
                <c:pt idx="9">
                  <c:v>Княгининский</c:v>
                </c:pt>
                <c:pt idx="10">
                  <c:v>Тонкинский</c:v>
                </c:pt>
                <c:pt idx="11">
                  <c:v>Варнавинский</c:v>
                </c:pt>
                <c:pt idx="12">
                  <c:v>Гагинский</c:v>
                </c:pt>
                <c:pt idx="13">
                  <c:v>Краснооктябрьский</c:v>
                </c:pt>
              </c:strCache>
            </c:strRef>
          </c:cat>
          <c:val>
            <c:numRef>
              <c:f>'Ранжирование муниц районов'!$E$10:$R$10</c:f>
              <c:numCache>
                <c:formatCode>General</c:formatCode>
                <c:ptCount val="14"/>
                <c:pt idx="0">
                  <c:v>0.1326</c:v>
                </c:pt>
                <c:pt idx="1">
                  <c:v>0.12790000000000001</c:v>
                </c:pt>
                <c:pt idx="2">
                  <c:v>0.128</c:v>
                </c:pt>
                <c:pt idx="3">
                  <c:v>0.1268</c:v>
                </c:pt>
                <c:pt idx="4">
                  <c:v>0.12320000000000017</c:v>
                </c:pt>
                <c:pt idx="5" formatCode="0.0000">
                  <c:v>0.12379999999999999</c:v>
                </c:pt>
                <c:pt idx="6">
                  <c:v>0.12520000000000001</c:v>
                </c:pt>
                <c:pt idx="7">
                  <c:v>0.12529999999999999</c:v>
                </c:pt>
                <c:pt idx="8">
                  <c:v>0.12559999999999999</c:v>
                </c:pt>
                <c:pt idx="9" formatCode="0.0000">
                  <c:v>0.12520000000000001</c:v>
                </c:pt>
                <c:pt idx="10">
                  <c:v>0.1268</c:v>
                </c:pt>
                <c:pt idx="11">
                  <c:v>0.12230000000000002</c:v>
                </c:pt>
                <c:pt idx="12" formatCode="0.0000">
                  <c:v>0.12300000000000012</c:v>
                </c:pt>
                <c:pt idx="13">
                  <c:v>0.12110000000000012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6900284339457861"/>
          <c:y val="0.10543140220384527"/>
          <c:w val="0.32544160104987013"/>
          <c:h val="0.87261621891442265"/>
        </c:manualLayout>
      </c:layout>
      <c:overlay val="0"/>
    </c:legend>
    <c:plotVisOnly val="1"/>
    <c:dispBlanksAs val="zero"/>
    <c:showDLblsOverMax val="0"/>
  </c:chart>
  <c:spPr>
    <a:noFill/>
    <a:ln>
      <a:noFill/>
    </a:ln>
  </c:sp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569685039370079"/>
          <c:y val="6.0659813356663754E-2"/>
          <c:w val="0.72891557305336863"/>
          <c:h val="0.79822506561679785"/>
        </c:manualLayout>
      </c:layout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solidFill>
                <a:schemeClr val="accent5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'прогн. показ. соц экон. разв'!$A$29:$A$34</c:f>
              <c:strCache>
                <c:ptCount val="6"/>
                <c:pt idx="0">
                  <c:v>2014 г. </c:v>
                </c:pt>
                <c:pt idx="1">
                  <c:v>2015 г.</c:v>
                </c:pt>
                <c:pt idx="2">
                  <c:v>2016 г.</c:v>
                </c:pt>
                <c:pt idx="3">
                  <c:v>2017 г.</c:v>
                </c:pt>
                <c:pt idx="4">
                  <c:v>2018 г.</c:v>
                </c:pt>
                <c:pt idx="5">
                  <c:v>2019 г.</c:v>
                </c:pt>
              </c:strCache>
            </c:strRef>
          </c:cat>
          <c:val>
            <c:numRef>
              <c:f>'прогн. показ. соц экон. разв'!$B$29:$B$34</c:f>
              <c:numCache>
                <c:formatCode>General</c:formatCode>
                <c:ptCount val="6"/>
                <c:pt idx="0" formatCode="0.0">
                  <c:v>799.6</c:v>
                </c:pt>
                <c:pt idx="1">
                  <c:v>798.6</c:v>
                </c:pt>
                <c:pt idx="2">
                  <c:v>818.6</c:v>
                </c:pt>
                <c:pt idx="3">
                  <c:v>842.8</c:v>
                </c:pt>
                <c:pt idx="4">
                  <c:v>889.2</c:v>
                </c:pt>
                <c:pt idx="5">
                  <c:v>933.6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6856448"/>
        <c:axId val="106857984"/>
      </c:barChart>
      <c:catAx>
        <c:axId val="106856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06857984"/>
        <c:crosses val="autoZero"/>
        <c:auto val="1"/>
        <c:lblAlgn val="ctr"/>
        <c:lblOffset val="100"/>
        <c:noMultiLvlLbl val="0"/>
      </c:catAx>
      <c:valAx>
        <c:axId val="106857984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10685644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083333333333333"/>
          <c:y val="4.8611111111111112E-2"/>
          <c:w val="0.84791666666666654"/>
          <c:h val="0.8298611111111116"/>
        </c:manualLayout>
      </c:layout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solidFill>
                <a:schemeClr val="accent5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'прогн. показ. соц экон. разв'!$A$1:$A$6</c:f>
              <c:strCache>
                <c:ptCount val="6"/>
                <c:pt idx="0">
                  <c:v>2014 г. </c:v>
                </c:pt>
                <c:pt idx="1">
                  <c:v>2015 г.</c:v>
                </c:pt>
                <c:pt idx="2">
                  <c:v>2016 г.</c:v>
                </c:pt>
                <c:pt idx="3">
                  <c:v>2017 г.</c:v>
                </c:pt>
                <c:pt idx="4">
                  <c:v>2018 г.</c:v>
                </c:pt>
                <c:pt idx="5">
                  <c:v>2019 г.</c:v>
                </c:pt>
              </c:strCache>
            </c:strRef>
          </c:cat>
          <c:val>
            <c:numRef>
              <c:f>'прогн. показ. соц экон. разв'!$B$1:$B$6</c:f>
              <c:numCache>
                <c:formatCode>0.0</c:formatCode>
                <c:ptCount val="6"/>
                <c:pt idx="0">
                  <c:v>2703.9</c:v>
                </c:pt>
                <c:pt idx="1">
                  <c:v>2725.4</c:v>
                </c:pt>
                <c:pt idx="2">
                  <c:v>2737.8</c:v>
                </c:pt>
                <c:pt idx="3">
                  <c:v>2884.4</c:v>
                </c:pt>
                <c:pt idx="4">
                  <c:v>3077.7</c:v>
                </c:pt>
                <c:pt idx="5">
                  <c:v>3238.1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6882176"/>
        <c:axId val="106883712"/>
      </c:barChart>
      <c:catAx>
        <c:axId val="1068821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06883712"/>
        <c:crosses val="autoZero"/>
        <c:auto val="1"/>
        <c:lblAlgn val="ctr"/>
        <c:lblOffset val="100"/>
        <c:noMultiLvlLbl val="0"/>
      </c:catAx>
      <c:valAx>
        <c:axId val="106883712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10688217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083333333333333"/>
          <c:y val="4.8611111111111112E-2"/>
          <c:w val="0.84791666666666654"/>
          <c:h val="0.8298611111111116"/>
        </c:manualLayout>
      </c:layout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solidFill>
                <a:schemeClr val="accent5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'прогн. показ. соц экон. разв'!$A$45:$A$50</c:f>
              <c:strCache>
                <c:ptCount val="6"/>
                <c:pt idx="0">
                  <c:v>2014 г. </c:v>
                </c:pt>
                <c:pt idx="1">
                  <c:v>2015 г.</c:v>
                </c:pt>
                <c:pt idx="2">
                  <c:v>2016 г.</c:v>
                </c:pt>
                <c:pt idx="3">
                  <c:v>2017 г.</c:v>
                </c:pt>
                <c:pt idx="4">
                  <c:v>2018 г.</c:v>
                </c:pt>
                <c:pt idx="5">
                  <c:v>2019 г.</c:v>
                </c:pt>
              </c:strCache>
            </c:strRef>
          </c:cat>
          <c:val>
            <c:numRef>
              <c:f>'прогн. показ. соц экон. разв'!$B$45:$B$50</c:f>
              <c:numCache>
                <c:formatCode>General</c:formatCode>
                <c:ptCount val="6"/>
                <c:pt idx="0" formatCode="0.0">
                  <c:v>225.3</c:v>
                </c:pt>
                <c:pt idx="1">
                  <c:v>228.4</c:v>
                </c:pt>
                <c:pt idx="2">
                  <c:v>230.4</c:v>
                </c:pt>
                <c:pt idx="3">
                  <c:v>243.4</c:v>
                </c:pt>
                <c:pt idx="4">
                  <c:v>260.2</c:v>
                </c:pt>
                <c:pt idx="5">
                  <c:v>273.7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7933568"/>
        <c:axId val="97939456"/>
      </c:barChart>
      <c:catAx>
        <c:axId val="979335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97939456"/>
        <c:crosses val="autoZero"/>
        <c:auto val="1"/>
        <c:lblAlgn val="ctr"/>
        <c:lblOffset val="100"/>
        <c:noMultiLvlLbl val="0"/>
      </c:catAx>
      <c:valAx>
        <c:axId val="97939456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979335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625000000000002"/>
          <c:y val="4.8611111111111112E-2"/>
          <c:w val="0.8604166666666665"/>
          <c:h val="0.8298611111111116"/>
        </c:manualLayout>
      </c:layout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solidFill>
                <a:schemeClr val="accent5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'прогн. показ. соц экон. разв'!$A$60:$A$65</c:f>
              <c:strCache>
                <c:ptCount val="6"/>
                <c:pt idx="0">
                  <c:v>2014 г. </c:v>
                </c:pt>
                <c:pt idx="1">
                  <c:v>2015 г.</c:v>
                </c:pt>
                <c:pt idx="2">
                  <c:v>2016 г.</c:v>
                </c:pt>
                <c:pt idx="3">
                  <c:v>2017 г.</c:v>
                </c:pt>
                <c:pt idx="4">
                  <c:v>2018 г.</c:v>
                </c:pt>
                <c:pt idx="5">
                  <c:v>2019 г.</c:v>
                </c:pt>
              </c:strCache>
            </c:strRef>
          </c:cat>
          <c:val>
            <c:numRef>
              <c:f>'прогн. показ. соц экон. разв'!$B$60:$B$65</c:f>
              <c:numCache>
                <c:formatCode>General</c:formatCode>
                <c:ptCount val="6"/>
                <c:pt idx="0" formatCode="0.0">
                  <c:v>778.3</c:v>
                </c:pt>
                <c:pt idx="1">
                  <c:v>724.1</c:v>
                </c:pt>
                <c:pt idx="2">
                  <c:v>783.5</c:v>
                </c:pt>
                <c:pt idx="3">
                  <c:v>841.1</c:v>
                </c:pt>
                <c:pt idx="4">
                  <c:v>898.2</c:v>
                </c:pt>
                <c:pt idx="5">
                  <c:v>962.2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7971584"/>
        <c:axId val="100742272"/>
      </c:barChart>
      <c:catAx>
        <c:axId val="979715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00742272"/>
        <c:crosses val="autoZero"/>
        <c:auto val="1"/>
        <c:lblAlgn val="ctr"/>
        <c:lblOffset val="100"/>
        <c:noMultiLvlLbl val="0"/>
      </c:catAx>
      <c:valAx>
        <c:axId val="100742272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9797158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9"/>
    </mc:Choice>
    <mc:Fallback>
      <c:style val="19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v>2014</c:v>
          </c:tx>
          <c:dLbls>
            <c:dLbl>
              <c:idx val="0"/>
              <c:layout>
                <c:manualLayout>
                  <c:x val="-1.7204180661056018E-2"/>
                  <c:y val="-4.70584941611239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1469453774037366E-2"/>
                  <c:y val="-5.22872157345818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5.7347268870186763E-3"/>
                  <c:y val="-5.75159373080403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-4.70584941611239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1469453774037366E-2"/>
                  <c:y val="-4.70584941611239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Lit>
              <c:formatCode>General</c:formatCode>
              <c:ptCount val="1"/>
              <c:pt idx="0">
                <c:v>2014</c:v>
              </c:pt>
            </c:numLit>
          </c:cat>
          <c:val>
            <c:numRef>
              <c:f>'динамика прогн показат'!$J$9:$O$9</c:f>
              <c:numCache>
                <c:formatCode>General</c:formatCode>
                <c:ptCount val="6"/>
                <c:pt idx="0">
                  <c:v>11999</c:v>
                </c:pt>
                <c:pt idx="1">
                  <c:v>11933</c:v>
                </c:pt>
                <c:pt idx="2">
                  <c:v>11885</c:v>
                </c:pt>
                <c:pt idx="3">
                  <c:v>11850</c:v>
                </c:pt>
                <c:pt idx="4">
                  <c:v>11830</c:v>
                </c:pt>
                <c:pt idx="5">
                  <c:v>11830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98030336"/>
        <c:axId val="98031872"/>
      </c:lineChart>
      <c:catAx>
        <c:axId val="98030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1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8031872"/>
        <c:crosses val="autoZero"/>
        <c:auto val="1"/>
        <c:lblAlgn val="ctr"/>
        <c:lblOffset val="100"/>
        <c:noMultiLvlLbl val="0"/>
      </c:catAx>
      <c:valAx>
        <c:axId val="9803187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one"/>
        <c:crossAx val="9803033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1"/>
    </mc:Choice>
    <mc:Fallback>
      <c:style val="21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666666666666701E-2"/>
          <c:y val="5.0925925925925923E-2"/>
          <c:w val="0.93888888888889088"/>
          <c:h val="0.72920530766987912"/>
        </c:manualLayout>
      </c:layout>
      <c:lineChart>
        <c:grouping val="standard"/>
        <c:varyColors val="0"/>
        <c:ser>
          <c:idx val="0"/>
          <c:order val="0"/>
          <c:dLbls>
            <c:dLbl>
              <c:idx val="0"/>
              <c:layout>
                <c:manualLayout>
                  <c:x val="-8.3333333333333367E-3"/>
                  <c:y val="4.1666666666666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777777777777803E-3"/>
                  <c:y val="1.8518518518518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7777777777777523E-3"/>
                  <c:y val="3.70370370370370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777777777777803E-3"/>
                  <c:y val="3.24074074074075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9444444444444445E-2"/>
                  <c:y val="3.70370370370370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4.4444444444444502E-2"/>
                  <c:y val="5.09259259259259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Lit>
              <c:formatCode>General</c:formatCode>
              <c:ptCount val="1"/>
              <c:pt idx="0">
                <c:v>2014</c:v>
              </c:pt>
            </c:numLit>
          </c:cat>
          <c:val>
            <c:numRef>
              <c:f>'динамика прогн показат'!$T$9:$Y$9</c:f>
              <c:numCache>
                <c:formatCode>General</c:formatCode>
                <c:ptCount val="6"/>
                <c:pt idx="0">
                  <c:v>18057.8</c:v>
                </c:pt>
                <c:pt idx="1">
                  <c:v>19014.3</c:v>
                </c:pt>
                <c:pt idx="2">
                  <c:v>20671.7</c:v>
                </c:pt>
                <c:pt idx="3">
                  <c:v>21282.799999999996</c:v>
                </c:pt>
                <c:pt idx="4">
                  <c:v>22454.6</c:v>
                </c:pt>
                <c:pt idx="5">
                  <c:v>23580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89089536"/>
        <c:axId val="89100672"/>
      </c:lineChart>
      <c:catAx>
        <c:axId val="89089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1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89100672"/>
        <c:crosses val="autoZero"/>
        <c:auto val="1"/>
        <c:lblAlgn val="ctr"/>
        <c:lblOffset val="100"/>
        <c:tickLblSkip val="1"/>
        <c:tickMarkSkip val="2014"/>
        <c:noMultiLvlLbl val="0"/>
      </c:catAx>
      <c:valAx>
        <c:axId val="8910067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890895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0"/>
    </mc:Choice>
    <mc:Fallback>
      <c:style val="20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dLbls>
            <c:dLbl>
              <c:idx val="2"/>
              <c:layout>
                <c:manualLayout>
                  <c:x val="-2.7777777777777523E-3"/>
                  <c:y val="-6.6666899971653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777777777777803E-3"/>
                  <c:y val="-5.00001749787401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777777777777803E-3"/>
                  <c:y val="-4.44445999811023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5.5555555555555558E-3"/>
                  <c:y val="-6.6666899971653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Lit>
              <c:formatCode>General</c:formatCode>
              <c:ptCount val="1"/>
              <c:pt idx="0">
                <c:v>2014</c:v>
              </c:pt>
            </c:numLit>
          </c:cat>
          <c:val>
            <c:numRef>
              <c:f>'динамика прогн показат'!$N$31:$S$31</c:f>
              <c:numCache>
                <c:formatCode>General</c:formatCode>
                <c:ptCount val="6"/>
                <c:pt idx="0">
                  <c:v>108.5</c:v>
                </c:pt>
                <c:pt idx="1">
                  <c:v>115.5</c:v>
                </c:pt>
                <c:pt idx="2">
                  <c:v>107.5</c:v>
                </c:pt>
                <c:pt idx="3">
                  <c:v>105.5</c:v>
                </c:pt>
                <c:pt idx="4">
                  <c:v>104.8</c:v>
                </c:pt>
                <c:pt idx="5">
                  <c:v>104.3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98047872"/>
        <c:axId val="98066432"/>
      </c:lineChart>
      <c:catAx>
        <c:axId val="98047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1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8066432"/>
        <c:crosses val="autoZero"/>
        <c:auto val="1"/>
        <c:lblAlgn val="ctr"/>
        <c:lblOffset val="100"/>
        <c:noMultiLvlLbl val="0"/>
      </c:catAx>
      <c:valAx>
        <c:axId val="9806643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9804787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autoTitleDeleted val="1"/>
    <c:plotArea>
      <c:layout>
        <c:manualLayout>
          <c:layoutTarget val="inner"/>
          <c:xMode val="edge"/>
          <c:yMode val="edge"/>
          <c:x val="3.333333333333334E-2"/>
          <c:y val="0.10538987800978657"/>
          <c:w val="0.93888888888889077"/>
          <c:h val="0.68900474102935649"/>
        </c:manualLayout>
      </c:layout>
      <c:barChart>
        <c:barDir val="col"/>
        <c:grouping val="stacked"/>
        <c:varyColors val="0"/>
        <c:ser>
          <c:idx val="0"/>
          <c:order val="0"/>
          <c:tx>
            <c:v>Инвестиции, млн. рублей</c:v>
          </c:tx>
          <c:invertIfNegative val="0"/>
          <c:cat>
            <c:numLit>
              <c:formatCode>General</c:formatCode>
              <c:ptCount val="1"/>
              <c:pt idx="0">
                <c:v>2014</c:v>
              </c:pt>
            </c:numLit>
          </c:cat>
          <c:val>
            <c:numRef>
              <c:f>'динамика прогн показат 2'!$D$3:$D$8</c:f>
              <c:numCache>
                <c:formatCode>General</c:formatCode>
                <c:ptCount val="6"/>
                <c:pt idx="0">
                  <c:v>184.7</c:v>
                </c:pt>
                <c:pt idx="1">
                  <c:v>155.4</c:v>
                </c:pt>
                <c:pt idx="2">
                  <c:v>165</c:v>
                </c:pt>
                <c:pt idx="3">
                  <c:v>173</c:v>
                </c:pt>
                <c:pt idx="4">
                  <c:v>182.5</c:v>
                </c:pt>
                <c:pt idx="5">
                  <c:v>194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109464576"/>
        <c:axId val="109466368"/>
      </c:barChart>
      <c:catAx>
        <c:axId val="109464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109466368"/>
        <c:crosses val="autoZero"/>
        <c:auto val="1"/>
        <c:lblAlgn val="ctr"/>
        <c:lblOffset val="100"/>
        <c:noMultiLvlLbl val="0"/>
      </c:catAx>
      <c:valAx>
        <c:axId val="1094663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one"/>
        <c:crossAx val="10946457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6.2704505686789147E-2"/>
          <c:y val="0.93490385075621629"/>
          <c:w val="0.46347987751531156"/>
          <c:h val="5.8570342788825745E-2"/>
        </c:manualLayout>
      </c:layout>
      <c:overlay val="0"/>
      <c:txPr>
        <a:bodyPr/>
        <a:lstStyle/>
        <a:p>
          <a:pPr>
            <a:defRPr sz="11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2"/>
    </mc:Choice>
    <mc:Fallback>
      <c:style val="2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0555555555555582E-2"/>
          <c:y val="7.8815635551793703E-2"/>
          <c:w val="0.93888888888889099"/>
          <c:h val="0.74482329116870538"/>
        </c:manualLayout>
      </c:layout>
      <c:lineChart>
        <c:grouping val="standard"/>
        <c:varyColors val="0"/>
        <c:ser>
          <c:idx val="0"/>
          <c:order val="0"/>
          <c:tx>
            <c:v>Индекс физического объема инвестиций, %</c:v>
          </c:tx>
          <c:dLbls>
            <c:dLbl>
              <c:idx val="0"/>
              <c:layout>
                <c:manualLayout>
                  <c:x val="-1.9444444444444483E-2"/>
                  <c:y val="-2.07405955747174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7777777777778017E-3"/>
                  <c:y val="1.1851768899838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9444444444444403E-2"/>
                  <c:y val="3.5555306699515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9444444444444445E-2"/>
                  <c:y val="2.07405955747174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9444444444444445E-2"/>
                  <c:y val="2.37035377996771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'динамика прогн показат 2'!$C$3:$C$8</c:f>
              <c:numCache>
                <c:formatCode>General</c:formatCode>
                <c:ptCount val="6"/>
                <c:pt idx="0">
                  <c:v>106.6</c:v>
                </c:pt>
                <c:pt idx="1">
                  <c:v>85.6</c:v>
                </c:pt>
                <c:pt idx="2">
                  <c:v>100</c:v>
                </c:pt>
                <c:pt idx="3">
                  <c:v>100</c:v>
                </c:pt>
                <c:pt idx="4">
                  <c:v>101</c:v>
                </c:pt>
                <c:pt idx="5">
                  <c:v>102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09481344"/>
        <c:axId val="109492480"/>
      </c:lineChart>
      <c:catAx>
        <c:axId val="109481344"/>
        <c:scaling>
          <c:orientation val="minMax"/>
        </c:scaling>
        <c:delete val="1"/>
        <c:axPos val="b"/>
        <c:majorTickMark val="none"/>
        <c:minorTickMark val="none"/>
        <c:tickLblPos val="none"/>
        <c:crossAx val="109492480"/>
        <c:crosses val="autoZero"/>
        <c:auto val="1"/>
        <c:lblAlgn val="ctr"/>
        <c:lblOffset val="100"/>
        <c:noMultiLvlLbl val="0"/>
      </c:catAx>
      <c:valAx>
        <c:axId val="10949248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one"/>
        <c:crossAx val="10948134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"/>
          <c:y val="0.93332680086228559"/>
          <c:w val="0.82948337707786457"/>
          <c:h val="5.271330850994356E-2"/>
        </c:manualLayout>
      </c:layout>
      <c:overlay val="0"/>
      <c:txPr>
        <a:bodyPr/>
        <a:lstStyle/>
        <a:p>
          <a:pPr>
            <a:defRPr sz="11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1"/>
    </mc:Choice>
    <mc:Fallback>
      <c:style val="31"/>
    </mc:Fallback>
  </mc:AlternateContent>
  <c:chart>
    <c:autoTitleDeleted val="1"/>
    <c:plotArea>
      <c:layout>
        <c:manualLayout>
          <c:layoutTarget val="inner"/>
          <c:xMode val="edge"/>
          <c:yMode val="edge"/>
          <c:x val="3.0555555555555582E-2"/>
          <c:y val="0.10223571011956839"/>
          <c:w val="0.93888888888889099"/>
          <c:h val="0.58998250218722348"/>
        </c:manualLayout>
      </c:layout>
      <c:barChart>
        <c:barDir val="col"/>
        <c:grouping val="clustered"/>
        <c:varyColors val="0"/>
        <c:ser>
          <c:idx val="0"/>
          <c:order val="0"/>
          <c:tx>
            <c:v>Темп роста, %</c:v>
          </c:tx>
          <c:invertIfNegative val="0"/>
          <c:dLbls>
            <c:dLbl>
              <c:idx val="0"/>
              <c:layout>
                <c:manualLayout>
                  <c:x val="0"/>
                  <c:y val="0.2638888888888912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0.124999999999999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0.148148148148148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0.166666666666666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"/>
                  <c:y val="0.194444444444445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2.7777777777779041E-3"/>
                  <c:y val="0.2129629629629638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Lit>
              <c:formatCode>General</c:formatCode>
              <c:ptCount val="1"/>
              <c:pt idx="0">
                <c:v>2014</c:v>
              </c:pt>
            </c:numLit>
          </c:cat>
          <c:val>
            <c:numRef>
              <c:f>'динамика прогн показат 2'!$D$22:$D$27</c:f>
              <c:numCache>
                <c:formatCode>General</c:formatCode>
                <c:ptCount val="6"/>
                <c:pt idx="0">
                  <c:v>4.3</c:v>
                </c:pt>
                <c:pt idx="1">
                  <c:v>3.8</c:v>
                </c:pt>
                <c:pt idx="2">
                  <c:v>3.9</c:v>
                </c:pt>
                <c:pt idx="3">
                  <c:v>4</c:v>
                </c:pt>
                <c:pt idx="4">
                  <c:v>4.0999999999999996</c:v>
                </c:pt>
                <c:pt idx="5">
                  <c:v>4.2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09523712"/>
        <c:axId val="109537920"/>
      </c:barChart>
      <c:catAx>
        <c:axId val="109523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109537920"/>
        <c:crosses val="autoZero"/>
        <c:auto val="1"/>
        <c:lblAlgn val="ctr"/>
        <c:lblOffset val="100"/>
        <c:noMultiLvlLbl val="0"/>
      </c:catAx>
      <c:valAx>
        <c:axId val="10953792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one"/>
        <c:crossAx val="10952371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2.9906386701662287E-2"/>
          <c:y val="0.82942822608033062"/>
          <c:w val="0.23463167104111987"/>
          <c:h val="8.3717191601050026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666666666666701E-2"/>
          <c:y val="6.5920008236332164E-2"/>
          <c:w val="0.93888888888889099"/>
          <c:h val="0.79139836687080778"/>
        </c:manualLayout>
      </c:layout>
      <c:lineChart>
        <c:grouping val="standard"/>
        <c:varyColors val="0"/>
        <c:ser>
          <c:idx val="0"/>
          <c:order val="0"/>
          <c:tx>
            <c:v>Площадь, тыс. кв.м</c:v>
          </c:tx>
          <c:dLbls>
            <c:dLbl>
              <c:idx val="0"/>
              <c:layout>
                <c:manualLayout>
                  <c:x val="-8.3333333333333367E-3"/>
                  <c:y val="2.77777777777780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5.5555555555555558E-3"/>
                  <c:y val="4.1666666666666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8.3333333333333228E-3"/>
                  <c:y val="5.55555555555554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1111111111111125E-2"/>
                  <c:y val="4.1666666666666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1111111111111125E-2"/>
                  <c:y val="3.70370370370370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2.5000000000000001E-2"/>
                  <c:y val="4.62962962962964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'динамика прогн показат 2'!$C$22:$C$27</c:f>
              <c:numCache>
                <c:formatCode>General</c:formatCode>
                <c:ptCount val="6"/>
                <c:pt idx="0">
                  <c:v>67.2</c:v>
                </c:pt>
                <c:pt idx="1">
                  <c:v>88.4</c:v>
                </c:pt>
                <c:pt idx="2">
                  <c:v>102.6</c:v>
                </c:pt>
                <c:pt idx="3">
                  <c:v>102.6</c:v>
                </c:pt>
                <c:pt idx="4">
                  <c:v>102.5</c:v>
                </c:pt>
                <c:pt idx="5">
                  <c:v>102.4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09562112"/>
        <c:axId val="109576576"/>
      </c:lineChart>
      <c:catAx>
        <c:axId val="109562112"/>
        <c:scaling>
          <c:orientation val="minMax"/>
        </c:scaling>
        <c:delete val="1"/>
        <c:axPos val="b"/>
        <c:majorTickMark val="none"/>
        <c:minorTickMark val="none"/>
        <c:tickLblPos val="none"/>
        <c:crossAx val="109576576"/>
        <c:crosses val="autoZero"/>
        <c:auto val="1"/>
        <c:lblAlgn val="ctr"/>
        <c:lblOffset val="100"/>
        <c:noMultiLvlLbl val="0"/>
      </c:catAx>
      <c:valAx>
        <c:axId val="1095765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one"/>
        <c:crossAx val="10956211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"/>
          <c:y val="0.9104108433125423"/>
          <c:w val="0.35389982502187345"/>
          <c:h val="8.3717191601050026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 том числе налоговые и неналоговые доходы</c:v>
                </c:pt>
              </c:strCache>
            </c:strRef>
          </c:tx>
          <c:spPr>
            <a:solidFill>
              <a:srgbClr val="6699FF"/>
            </a:solidFill>
            <a:ln>
              <a:noFill/>
            </a:ln>
          </c:spPr>
          <c:invertIfNegative val="0"/>
          <c:cat>
            <c:strRef>
              <c:f>Лист1!$A$2:$A$6</c:f>
              <c:strCache>
                <c:ptCount val="5"/>
                <c:pt idx="0">
                  <c:v>2015 год</c:v>
                </c:pt>
                <c:pt idx="1">
                  <c:v>Уточненный план 2016 год</c:v>
                </c:pt>
                <c:pt idx="2">
                  <c:v>Прогноз 2017 год</c:v>
                </c:pt>
                <c:pt idx="3">
                  <c:v>Прогноз 2018 год</c:v>
                </c:pt>
                <c:pt idx="4">
                  <c:v>Прогноз 2019 год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126.6</c:v>
                </c:pt>
                <c:pt idx="1">
                  <c:v>126.2</c:v>
                </c:pt>
                <c:pt idx="2">
                  <c:v>133.80000000000001</c:v>
                </c:pt>
                <c:pt idx="3">
                  <c:v>140.69999999999999</c:v>
                </c:pt>
                <c:pt idx="4">
                  <c:v>147.4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Всего собственные доходы</c:v>
                </c:pt>
              </c:strCache>
            </c:strRef>
          </c:tx>
          <c:spPr>
            <a:solidFill>
              <a:srgbClr val="3366CC"/>
            </a:solidFill>
            <a:ln>
              <a:noFill/>
            </a:ln>
          </c:spPr>
          <c:invertIfNegative val="0"/>
          <c:cat>
            <c:strRef>
              <c:f>Лист1!$A$2:$A$6</c:f>
              <c:strCache>
                <c:ptCount val="5"/>
                <c:pt idx="0">
                  <c:v>2015 год</c:v>
                </c:pt>
                <c:pt idx="1">
                  <c:v>Уточненный план 2016 год</c:v>
                </c:pt>
                <c:pt idx="2">
                  <c:v>Прогноз 2017 год</c:v>
                </c:pt>
                <c:pt idx="3">
                  <c:v>Прогноз 2018 год</c:v>
                </c:pt>
                <c:pt idx="4">
                  <c:v>Прогноз 2019 год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104.2</c:v>
                </c:pt>
                <c:pt idx="1">
                  <c:v>83.3</c:v>
                </c:pt>
                <c:pt idx="2">
                  <c:v>80.3</c:v>
                </c:pt>
                <c:pt idx="3">
                  <c:v>80.3</c:v>
                </c:pt>
                <c:pt idx="4">
                  <c:v>83.2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50067840"/>
        <c:axId val="150069632"/>
        <c:axId val="0"/>
      </c:bar3DChart>
      <c:catAx>
        <c:axId val="150067840"/>
        <c:scaling>
          <c:orientation val="minMax"/>
        </c:scaling>
        <c:delete val="1"/>
        <c:axPos val="b"/>
        <c:majorTickMark val="none"/>
        <c:minorTickMark val="none"/>
        <c:tickLblPos val="none"/>
        <c:crossAx val="150069632"/>
        <c:crosses val="autoZero"/>
        <c:auto val="0"/>
        <c:lblAlgn val="ctr"/>
        <c:lblOffset val="100"/>
        <c:noMultiLvlLbl val="0"/>
      </c:catAx>
      <c:valAx>
        <c:axId val="1500696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0067840"/>
        <c:crosses val="autoZero"/>
        <c:crossBetween val="between"/>
      </c:valAx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68062912602753289"/>
          <c:y val="0.40129713688603674"/>
          <c:w val="0.30837438736437778"/>
          <c:h val="0.30311069209134822"/>
        </c:manualLayout>
      </c:layout>
      <c:overlay val="0"/>
      <c:txPr>
        <a:bodyPr/>
        <a:lstStyle/>
        <a:p>
          <a:pPr>
            <a:defRPr sz="16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2774327122153395E-2"/>
          <c:y val="5.0925925925925923E-2"/>
          <c:w val="0.70791880020071363"/>
          <c:h val="0.77473926382893965"/>
        </c:manualLayout>
      </c:layout>
      <c:bar3DChart>
        <c:barDir val="col"/>
        <c:grouping val="stacked"/>
        <c:varyColors val="0"/>
        <c:ser>
          <c:idx val="0"/>
          <c:order val="0"/>
          <c:tx>
            <c:v>Районный бюджет</c:v>
          </c:tx>
          <c:invertIfNegative val="0"/>
          <c:dLbls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368,</a:t>
                    </a:r>
                    <a:r>
                      <a:rPr lang="ru-RU" dirty="0" smtClean="0"/>
                      <a:t>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361,</a:t>
                    </a:r>
                    <a:r>
                      <a:rPr lang="ru-RU" smtClean="0"/>
                      <a:t>6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382,</a:t>
                    </a:r>
                    <a:r>
                      <a:rPr lang="ru-RU" smtClean="0"/>
                      <a:t>6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Lit>
              <c:formatCode>General</c:formatCode>
              <c:ptCount val="1"/>
              <c:pt idx="0">
                <c:v>2015</c:v>
              </c:pt>
            </c:numLit>
          </c:cat>
          <c:val>
            <c:numRef>
              <c:f>'расходы консолид бюджета'!$C$5:$C$9</c:f>
              <c:numCache>
                <c:formatCode>General</c:formatCode>
                <c:ptCount val="5"/>
                <c:pt idx="0">
                  <c:v>399.9</c:v>
                </c:pt>
                <c:pt idx="1">
                  <c:v>379.7</c:v>
                </c:pt>
                <c:pt idx="2">
                  <c:v>368.2</c:v>
                </c:pt>
                <c:pt idx="3">
                  <c:v>361.5</c:v>
                </c:pt>
                <c:pt idx="4">
                  <c:v>382.5</c:v>
                </c:pt>
              </c:numCache>
            </c:numRef>
          </c:val>
        </c:ser>
        <c:ser>
          <c:idx val="1"/>
          <c:order val="1"/>
          <c:tx>
            <c:v>Консолидированный бюджет</c:v>
          </c:tx>
          <c:invertIfNegative val="0"/>
          <c:dLbls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381,</a:t>
                    </a:r>
                    <a:r>
                      <a:rPr lang="ru-RU" smtClean="0"/>
                      <a:t>2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403,</a:t>
                    </a:r>
                    <a:r>
                      <a:rPr lang="ru-RU" smtClean="0"/>
                      <a:t>4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Lit>
              <c:formatCode>General</c:formatCode>
              <c:ptCount val="1"/>
              <c:pt idx="0">
                <c:v>2015</c:v>
              </c:pt>
            </c:numLit>
          </c:cat>
          <c:val>
            <c:numRef>
              <c:f>'расходы консолид бюджета'!$D$5:$D$9</c:f>
              <c:numCache>
                <c:formatCode>General</c:formatCode>
                <c:ptCount val="5"/>
                <c:pt idx="0">
                  <c:v>412.4</c:v>
                </c:pt>
                <c:pt idx="1">
                  <c:v>384.4</c:v>
                </c:pt>
                <c:pt idx="2">
                  <c:v>387.1</c:v>
                </c:pt>
                <c:pt idx="3">
                  <c:v>381.1</c:v>
                </c:pt>
                <c:pt idx="4">
                  <c:v>403.3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box"/>
        <c:axId val="117135616"/>
        <c:axId val="117157888"/>
        <c:axId val="0"/>
      </c:bar3DChart>
      <c:catAx>
        <c:axId val="117135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100" b="1"/>
            </a:pPr>
            <a:endParaRPr lang="ru-RU"/>
          </a:p>
        </c:txPr>
        <c:crossAx val="117157888"/>
        <c:crosses val="autoZero"/>
        <c:auto val="1"/>
        <c:lblAlgn val="ctr"/>
        <c:lblOffset val="100"/>
        <c:noMultiLvlLbl val="0"/>
      </c:catAx>
      <c:valAx>
        <c:axId val="11715788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one"/>
        <c:crossAx val="11713561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2263291680814679"/>
          <c:y val="0.31884085418371838"/>
          <c:w val="0.27537226324970526"/>
          <c:h val="0.2550134878973474"/>
        </c:manualLayout>
      </c:layout>
      <c:overlay val="0"/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  <c:userShapes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dLbls>
            <c:dLbl>
              <c:idx val="0"/>
              <c:layout>
                <c:manualLayout>
                  <c:x val="-1.4611769876513287E-2"/>
                  <c:y val="-6.48148148148151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217647489709445E-2"/>
                  <c:y val="-6.48148148148151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-2.77777777777779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Lit>
              <c:formatCode>General</c:formatCode>
              <c:ptCount val="1"/>
              <c:pt idx="0">
                <c:v>2015</c:v>
              </c:pt>
            </c:numLit>
          </c:cat>
          <c:val>
            <c:numRef>
              <c:f>'расходы консолид бюджета'!$C$24:$C$28</c:f>
              <c:numCache>
                <c:formatCode>General</c:formatCode>
                <c:ptCount val="5"/>
                <c:pt idx="0">
                  <c:v>34.4</c:v>
                </c:pt>
                <c:pt idx="1">
                  <c:v>32.200000000000003</c:v>
                </c:pt>
                <c:pt idx="2">
                  <c:v>32.4</c:v>
                </c:pt>
                <c:pt idx="3">
                  <c:v>31.9</c:v>
                </c:pt>
                <c:pt idx="4">
                  <c:v>33.800000000000004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14905856"/>
        <c:axId val="114907392"/>
      </c:lineChart>
      <c:catAx>
        <c:axId val="114905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100" b="1"/>
            </a:pPr>
            <a:endParaRPr lang="ru-RU"/>
          </a:p>
        </c:txPr>
        <c:crossAx val="114907392"/>
        <c:crosses val="autoZero"/>
        <c:auto val="1"/>
        <c:lblAlgn val="ctr"/>
        <c:lblOffset val="100"/>
        <c:noMultiLvlLbl val="0"/>
      </c:catAx>
      <c:valAx>
        <c:axId val="114907392"/>
        <c:scaling>
          <c:orientation val="minMax"/>
        </c:scaling>
        <c:delete val="1"/>
        <c:axPos val="l"/>
        <c:majorGridlines/>
        <c:numFmt formatCode="General" sourceLinked="1"/>
        <c:majorTickMark val="none"/>
        <c:minorTickMark val="none"/>
        <c:tickLblPos val="none"/>
        <c:crossAx val="11490585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Лист1!$A$2:$A$4</c:f>
              <c:strCache>
                <c:ptCount val="3"/>
                <c:pt idx="0">
                  <c:v>2017 год</c:v>
                </c:pt>
                <c:pt idx="1">
                  <c:v>2018 год</c:v>
                </c:pt>
                <c:pt idx="2">
                  <c:v>2019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355.4</c:v>
                </c:pt>
                <c:pt idx="1">
                  <c:v>361.6</c:v>
                </c:pt>
                <c:pt idx="2">
                  <c:v>382.6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Лист1!$A$2:$A$4</c:f>
              <c:strCache>
                <c:ptCount val="3"/>
                <c:pt idx="0">
                  <c:v>2017 год</c:v>
                </c:pt>
                <c:pt idx="1">
                  <c:v>2018 год</c:v>
                </c:pt>
                <c:pt idx="2">
                  <c:v>2019 год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368.1</c:v>
                </c:pt>
                <c:pt idx="1">
                  <c:v>361.6</c:v>
                </c:pt>
                <c:pt idx="2">
                  <c:v>382.5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Дефицит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Лист1!$A$2:$A$4</c:f>
              <c:strCache>
                <c:ptCount val="3"/>
                <c:pt idx="0">
                  <c:v>2017 год</c:v>
                </c:pt>
                <c:pt idx="1">
                  <c:v>2018 год</c:v>
                </c:pt>
                <c:pt idx="2">
                  <c:v>2019 год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 formatCode="0.00">
                  <c:v>-12.700000000000045</c:v>
                </c:pt>
                <c:pt idx="1">
                  <c:v>0</c:v>
                </c:pt>
                <c:pt idx="2">
                  <c:v>0.10000000000002274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2223104"/>
        <c:axId val="152228992"/>
      </c:barChart>
      <c:catAx>
        <c:axId val="15222310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2228992"/>
        <c:crosses val="autoZero"/>
        <c:auto val="1"/>
        <c:lblAlgn val="ctr"/>
        <c:lblOffset val="100"/>
        <c:noMultiLvlLbl val="0"/>
      </c:catAx>
      <c:valAx>
        <c:axId val="1522289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2223104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600">
              <a:solidFill>
                <a:schemeClr val="tx1"/>
              </a:solidFill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2017 </a:t>
            </a:r>
            <a:r>
              <a:rPr lang="ru-RU" dirty="0"/>
              <a:t>год</a:t>
            </a:r>
          </a:p>
        </c:rich>
      </c:tx>
      <c:layout>
        <c:manualLayout>
          <c:xMode val="edge"/>
          <c:yMode val="edge"/>
          <c:x val="0.26394222198158318"/>
          <c:y val="0.63201896823303538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5341034606073522E-2"/>
          <c:y val="1.1925320594523683E-2"/>
          <c:w val="0.71964183746614196"/>
          <c:h val="0.87813392842671079"/>
        </c:manualLayout>
      </c:layout>
      <c:pie3DChart>
        <c:varyColors val="1"/>
        <c:ser>
          <c:idx val="0"/>
          <c:order val="0"/>
          <c:tx>
            <c:strRef>
              <c:f>сделала!$A$3</c:f>
              <c:strCache>
                <c:ptCount val="1"/>
                <c:pt idx="0">
                  <c:v>Прогноз на 2017 год</c:v>
                </c:pt>
              </c:strCache>
            </c:strRef>
          </c:tx>
          <c:explosion val="25"/>
          <c:dPt>
            <c:idx val="2"/>
            <c:bubble3D val="0"/>
            <c:explosion val="24"/>
            <c:spPr>
              <a:solidFill>
                <a:srgbClr val="92D050"/>
              </a:solidFill>
            </c:spPr>
          </c:dPt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33,</a:t>
                    </a:r>
                    <a:r>
                      <a:rPr lang="ru-RU" smtClean="0"/>
                      <a:t>4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64,</a:t>
                    </a:r>
                    <a:r>
                      <a:rPr lang="ru-RU" smtClean="0"/>
                      <a:t>2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сделала!$B$2:$D$2</c:f>
              <c:strCache>
                <c:ptCount val="3"/>
                <c:pt idx="0">
                  <c:v>Неналоговые доходы</c:v>
                </c:pt>
                <c:pt idx="1">
                  <c:v>Налоговые доходы</c:v>
                </c:pt>
                <c:pt idx="2">
                  <c:v>Безвозмездные поступления </c:v>
                </c:pt>
              </c:strCache>
            </c:strRef>
          </c:cat>
          <c:val>
            <c:numRef>
              <c:f>сделала!$B$3:$D$3</c:f>
              <c:numCache>
                <c:formatCode>0.0%</c:formatCode>
                <c:ptCount val="3"/>
                <c:pt idx="0">
                  <c:v>2.4E-2</c:v>
                </c:pt>
                <c:pt idx="1">
                  <c:v>0.33300000000000191</c:v>
                </c:pt>
                <c:pt idx="2">
                  <c:v>0.64300000000000324</c:v>
                </c:pt>
              </c:numCache>
            </c:numRef>
          </c:val>
        </c:ser>
        <c:ser>
          <c:idx val="1"/>
          <c:order val="1"/>
          <c:tx>
            <c:strRef>
              <c:f>сделала!$A$4</c:f>
              <c:strCache>
                <c:ptCount val="1"/>
                <c:pt idx="0">
                  <c:v>Прогноз по среднесрочному финансовому плану на 2015</c:v>
                </c:pt>
              </c:strCache>
            </c:strRef>
          </c:tx>
          <c:explosion val="25"/>
          <c:cat>
            <c:strRef>
              <c:f>сделала!$B$2:$D$2</c:f>
              <c:strCache>
                <c:ptCount val="3"/>
                <c:pt idx="0">
                  <c:v>Неналоговые доходы</c:v>
                </c:pt>
                <c:pt idx="1">
                  <c:v>Налоговые доходы</c:v>
                </c:pt>
                <c:pt idx="2">
                  <c:v>Безвозмездные поступления </c:v>
                </c:pt>
              </c:strCache>
            </c:strRef>
          </c:cat>
          <c:val>
            <c:numRef>
              <c:f>сделала!$B$4:$D$4</c:f>
              <c:numCache>
                <c:formatCode>General</c:formatCode>
                <c:ptCount val="3"/>
              </c:numCache>
            </c:numRef>
          </c:val>
        </c:ser>
        <c:ser>
          <c:idx val="2"/>
          <c:order val="2"/>
          <c:tx>
            <c:strRef>
              <c:f>сделала!$A$5</c:f>
              <c:strCache>
                <c:ptCount val="1"/>
                <c:pt idx="0">
                  <c:v>Прогноз по среднесрочному финансовому плану на 2016</c:v>
                </c:pt>
              </c:strCache>
            </c:strRef>
          </c:tx>
          <c:explosion val="25"/>
          <c:cat>
            <c:strRef>
              <c:f>сделала!$B$2:$D$2</c:f>
              <c:strCache>
                <c:ptCount val="3"/>
                <c:pt idx="0">
                  <c:v>Неналоговые доходы</c:v>
                </c:pt>
                <c:pt idx="1">
                  <c:v>Налоговые доходы</c:v>
                </c:pt>
                <c:pt idx="2">
                  <c:v>Безвозмездные поступления </c:v>
                </c:pt>
              </c:strCache>
            </c:strRef>
          </c:cat>
          <c:val>
            <c:numRef>
              <c:f>сделала!$B$5:$D$5</c:f>
              <c:numCache>
                <c:formatCode>General</c:formatCode>
                <c:ptCount val="3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4.8669510061242316E-2"/>
          <c:y val="0.78902150705580565"/>
          <c:w val="0.68570952407867414"/>
          <c:h val="0.20417815374686341"/>
        </c:manualLayout>
      </c:layout>
      <c:overlay val="0"/>
    </c:legend>
    <c:plotVisOnly val="1"/>
    <c:dispBlanksAs val="zero"/>
    <c:showDLblsOverMax val="0"/>
  </c:chart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 </a:t>
            </a:r>
            <a:r>
              <a:rPr lang="ru-RU" dirty="0"/>
              <a:t>2018 год</a:t>
            </a:r>
          </a:p>
        </c:rich>
      </c:tx>
      <c:layout>
        <c:manualLayout>
          <c:xMode val="edge"/>
          <c:yMode val="edge"/>
          <c:x val="0.31563591655991785"/>
          <c:y val="0.81327112969236204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'17год'!$A$27</c:f>
              <c:strCache>
                <c:ptCount val="1"/>
                <c:pt idx="0">
                  <c:v>Прогноз на 2018 год</c:v>
                </c:pt>
              </c:strCache>
            </c:strRef>
          </c:tx>
          <c:explosion val="25"/>
          <c:dPt>
            <c:idx val="2"/>
            <c:bubble3D val="0"/>
            <c:spPr>
              <a:solidFill>
                <a:srgbClr val="92D050"/>
              </a:solidFill>
            </c:spPr>
          </c:dPt>
          <c:dLbls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'17год'!$B$26:$D$26</c:f>
              <c:strCache>
                <c:ptCount val="3"/>
                <c:pt idx="0">
                  <c:v>Неналоговые доходы</c:v>
                </c:pt>
                <c:pt idx="1">
                  <c:v>Налоговые доходы</c:v>
                </c:pt>
                <c:pt idx="2">
                  <c:v>Безвозмездные поступления </c:v>
                </c:pt>
              </c:strCache>
            </c:strRef>
          </c:cat>
          <c:val>
            <c:numRef>
              <c:f>'17год'!$B$27:$D$27</c:f>
              <c:numCache>
                <c:formatCode>0.0%</c:formatCode>
                <c:ptCount val="3"/>
                <c:pt idx="0">
                  <c:v>2.4E-2</c:v>
                </c:pt>
                <c:pt idx="1">
                  <c:v>0.34500000000000008</c:v>
                </c:pt>
                <c:pt idx="2">
                  <c:v>0.63100000000000311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2019 </a:t>
            </a:r>
            <a:r>
              <a:rPr lang="ru-RU" dirty="0"/>
              <a:t>год</a:t>
            </a:r>
          </a:p>
        </c:rich>
      </c:tx>
      <c:layout>
        <c:manualLayout>
          <c:xMode val="edge"/>
          <c:yMode val="edge"/>
          <c:x val="0.35901497116828246"/>
          <c:y val="0.82685147099044465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5194814013754533E-2"/>
          <c:y val="0.1928514666833209"/>
          <c:w val="0.79178558887677353"/>
          <c:h val="0.70684342743681317"/>
        </c:manualLayout>
      </c:layout>
      <c:pie3DChart>
        <c:varyColors val="1"/>
        <c:ser>
          <c:idx val="0"/>
          <c:order val="0"/>
          <c:tx>
            <c:strRef>
              <c:f>'17год'!$A$49</c:f>
              <c:strCache>
                <c:ptCount val="1"/>
                <c:pt idx="0">
                  <c:v>Прогноз на 2019 год</c:v>
                </c:pt>
              </c:strCache>
            </c:strRef>
          </c:tx>
          <c:explosion val="25"/>
          <c:dPt>
            <c:idx val="2"/>
            <c:bubble3D val="0"/>
            <c:spPr>
              <a:solidFill>
                <a:srgbClr val="92D050"/>
              </a:solidFill>
            </c:spPr>
          </c:dPt>
          <c:dLbls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'17год'!$B$48:$D$48</c:f>
              <c:strCache>
                <c:ptCount val="3"/>
                <c:pt idx="0">
                  <c:v>Неналоговые доходы</c:v>
                </c:pt>
                <c:pt idx="1">
                  <c:v>Налоговые доходы</c:v>
                </c:pt>
                <c:pt idx="2">
                  <c:v>Безвозмездные поступления </c:v>
                </c:pt>
              </c:strCache>
            </c:strRef>
          </c:cat>
          <c:val>
            <c:numRef>
              <c:f>'17год'!$B$49:$D$49</c:f>
              <c:numCache>
                <c:formatCode>0.0%</c:formatCode>
                <c:ptCount val="3"/>
                <c:pt idx="0">
                  <c:v>2.4E-2</c:v>
                </c:pt>
                <c:pt idx="1">
                  <c:v>0.34200000000000008</c:v>
                </c:pt>
                <c:pt idx="2">
                  <c:v>0.63400000000000312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'делали заменяли17го'!$B$1</c:f>
              <c:strCache>
                <c:ptCount val="1"/>
                <c:pt idx="0">
                  <c:v>2016 год (ожидаемое  по состоянию на 1 ноября 2016 года)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cat>
            <c:strRef>
              <c:f>'делали заменяли17го'!$A$2:$A$5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'делали заменяли17го'!$B$2:$B$5</c:f>
              <c:numCache>
                <c:formatCode>General</c:formatCode>
                <c:ptCount val="4"/>
                <c:pt idx="0">
                  <c:v>66.8</c:v>
                </c:pt>
                <c:pt idx="1">
                  <c:v>14.6</c:v>
                </c:pt>
                <c:pt idx="2">
                  <c:v>164.8</c:v>
                </c:pt>
                <c:pt idx="3">
                  <c:v>1.1000000000000001</c:v>
                </c:pt>
              </c:numCache>
            </c:numRef>
          </c:val>
        </c:ser>
        <c:ser>
          <c:idx val="1"/>
          <c:order val="1"/>
          <c:tx>
            <c:strRef>
              <c:f>'делали заменяли17го'!$C$1</c:f>
              <c:strCache>
                <c:ptCount val="1"/>
                <c:pt idx="0">
                  <c:v>2017 год</c:v>
                </c:pt>
              </c:strCache>
            </c:strRef>
          </c:tx>
          <c:invertIfNegative val="0"/>
          <c:cat>
            <c:strRef>
              <c:f>'делали заменяли17го'!$A$2:$A$5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'делали заменяли17го'!$C$2:$C$5</c:f>
              <c:numCache>
                <c:formatCode>General</c:formatCode>
                <c:ptCount val="4"/>
                <c:pt idx="0">
                  <c:v>69.599999999999994</c:v>
                </c:pt>
                <c:pt idx="1">
                  <c:v>10.7</c:v>
                </c:pt>
                <c:pt idx="2">
                  <c:v>160.30000000000001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7222400"/>
        <c:axId val="117236480"/>
        <c:axId val="0"/>
      </c:bar3DChart>
      <c:catAx>
        <c:axId val="117222400"/>
        <c:scaling>
          <c:orientation val="minMax"/>
        </c:scaling>
        <c:delete val="1"/>
        <c:axPos val="b"/>
        <c:majorTickMark val="out"/>
        <c:minorTickMark val="none"/>
        <c:tickLblPos val="none"/>
        <c:crossAx val="117236480"/>
        <c:crosses val="autoZero"/>
        <c:auto val="1"/>
        <c:lblAlgn val="ctr"/>
        <c:lblOffset val="100"/>
        <c:noMultiLvlLbl val="0"/>
      </c:catAx>
      <c:valAx>
        <c:axId val="1172364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722240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400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5"/>
    </mc:Choice>
    <mc:Fallback>
      <c:style val="15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643492437275391"/>
          <c:y val="3.2262069275708065E-2"/>
          <c:w val="0.6635650756272482"/>
          <c:h val="0.9356798673066983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'Расходы районного бюдж по отрас'!$B$1</c:f>
              <c:strCache>
                <c:ptCount val="1"/>
                <c:pt idx="0">
                  <c:v>2017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11093294201082923"/>
                  <c:y val="-2.9143694015996446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</a:t>
                    </a:r>
                    <a:r>
                      <a:rPr lang="ru-RU" dirty="0" smtClean="0"/>
                      <a:t>7,</a:t>
                    </a:r>
                    <a:r>
                      <a:rPr lang="en-US" dirty="0" smtClean="0"/>
                      <a:t>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4222173645349208E-2"/>
                  <c:y val="-8.743108204798934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275547783255865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11804404125639822"/>
                  <c:y val="-2.91436940159964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5599912561628628E-2"/>
                  <c:y val="5.82873880319928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.32853221120756726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9.2444128694769548E-2"/>
                  <c:y val="-2.91436940159964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2.417769519709359E-2"/>
                  <c:y val="-8.743108204798934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1.848882573895398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2.1333260468023963E-2"/>
                  <c:y val="-2.91436940159961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8.8177476601164803E-2"/>
                  <c:y val="5.82873880319928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'Расходы районного бюдж по отрас'!$A$2:$A$12</c:f>
              <c:strCache>
                <c:ptCount val="11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Образование</c:v>
                </c:pt>
                <c:pt idx="6">
                  <c:v>Культура,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СМИ</c:v>
                </c:pt>
                <c:pt idx="10">
                  <c:v>Межбюджетные трансферты</c:v>
                </c:pt>
              </c:strCache>
            </c:strRef>
          </c:cat>
          <c:val>
            <c:numRef>
              <c:f>'Расходы районного бюдж по отрас'!$B$2:$B$12</c:f>
              <c:numCache>
                <c:formatCode>General</c:formatCode>
                <c:ptCount val="11"/>
                <c:pt idx="0">
                  <c:v>48</c:v>
                </c:pt>
                <c:pt idx="1">
                  <c:v>0.30000000000000032</c:v>
                </c:pt>
                <c:pt idx="2">
                  <c:v>3.3</c:v>
                </c:pt>
                <c:pt idx="3">
                  <c:v>53.5</c:v>
                </c:pt>
                <c:pt idx="4">
                  <c:v>2.1</c:v>
                </c:pt>
                <c:pt idx="5">
                  <c:v>169.6</c:v>
                </c:pt>
                <c:pt idx="6">
                  <c:v>40.9</c:v>
                </c:pt>
                <c:pt idx="7">
                  <c:v>6.2</c:v>
                </c:pt>
                <c:pt idx="8">
                  <c:v>1.6</c:v>
                </c:pt>
                <c:pt idx="9">
                  <c:v>3.6</c:v>
                </c:pt>
                <c:pt idx="10">
                  <c:v>39.200000000000003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117426816"/>
        <c:axId val="117437952"/>
      </c:barChart>
      <c:catAx>
        <c:axId val="117426816"/>
        <c:scaling>
          <c:orientation val="minMax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17437952"/>
        <c:crosses val="autoZero"/>
        <c:auto val="0"/>
        <c:lblAlgn val="r"/>
        <c:lblOffset val="100"/>
        <c:tickLblSkip val="1"/>
        <c:noMultiLvlLbl val="0"/>
      </c:catAx>
      <c:valAx>
        <c:axId val="11743795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one"/>
        <c:crossAx val="11742681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555440260807674E-2"/>
          <c:y val="8.7096985956474568E-2"/>
          <c:w val="0.5311434313663006"/>
          <c:h val="0.86081661358631922"/>
        </c:manualLayout>
      </c:layout>
      <c:doughnutChart>
        <c:varyColors val="1"/>
        <c:ser>
          <c:idx val="0"/>
          <c:order val="0"/>
          <c:dLbls>
            <c:dLbl>
              <c:idx val="0"/>
              <c:layout>
                <c:manualLayout>
                  <c:x val="-2.080368646685201E-2"/>
                  <c:y val="4.5976689697649564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5.6737326727778134E-3"/>
                  <c:y val="3.371623911160968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</a:t>
                    </a:r>
                    <a:r>
                      <a:rPr lang="ru-RU" dirty="0" smtClean="0"/>
                      <a:t>,0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5.6737326727778334E-3"/>
                  <c:y val="2.4520901172079782E-2"/>
                </c:manualLayout>
              </c:layout>
              <c:tx>
                <c:rich>
                  <a:bodyPr/>
                  <a:lstStyle/>
                  <a:p>
                    <a:r>
                      <a:rPr lang="ru-RU" smtClean="0"/>
                      <a:t>19,0%</a:t>
                    </a:r>
                    <a:endParaRPr lang="ru-RU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3.7824884485185574E-3"/>
                  <c:y val="-8.2758041455769246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</c:dLbls>
          <c:cat>
            <c:strRef>
              <c:f>культура!$E$2:$E$5</c:f>
              <c:strCache>
                <c:ptCount val="4"/>
                <c:pt idx="0">
                  <c:v>Образование</c:v>
                </c:pt>
                <c:pt idx="1">
                  <c:v>Социальная политика</c:v>
                </c:pt>
                <c:pt idx="2">
                  <c:v>Культура, кинематография</c:v>
                </c:pt>
                <c:pt idx="3">
                  <c:v>Физическая культура и спорт</c:v>
                </c:pt>
              </c:strCache>
            </c:strRef>
          </c:cat>
          <c:val>
            <c:numRef>
              <c:f>культура!$F$2:$F$5</c:f>
              <c:numCache>
                <c:formatCode>General</c:formatCode>
                <c:ptCount val="4"/>
                <c:pt idx="0">
                  <c:v>169.6</c:v>
                </c:pt>
                <c:pt idx="1">
                  <c:v>6.2</c:v>
                </c:pt>
                <c:pt idx="2">
                  <c:v>40.9</c:v>
                </c:pt>
                <c:pt idx="3">
                  <c:v>1.6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</c:plotArea>
    <c:legend>
      <c:legendPos val="t"/>
      <c:layout>
        <c:manualLayout>
          <c:xMode val="edge"/>
          <c:yMode val="edge"/>
          <c:x val="0.66941959352843305"/>
          <c:y val="0.24417601721040325"/>
          <c:w val="0.28716265117295997"/>
          <c:h val="0.56501579269210622"/>
        </c:manualLayout>
      </c:layout>
      <c:overlay val="0"/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  <c:showDLblsOverMax val="0"/>
  </c:chart>
  <c:externalData r:id="rId1">
    <c:autoUpdate val="0"/>
  </c:externalData>
  <c:userShapes r:id="rId2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"/>
          <c:w val="0.77837902990284669"/>
          <c:h val="1"/>
        </c:manualLayout>
      </c:layout>
      <c:pie3DChart>
        <c:varyColors val="1"/>
        <c:ser>
          <c:idx val="0"/>
          <c:order val="0"/>
          <c:tx>
            <c:strRef>
              <c:f>'програмн и не програмн расх'!$B$1</c:f>
              <c:strCache>
                <c:ptCount val="1"/>
                <c:pt idx="0">
                  <c:v>Столбец1</c:v>
                </c:pt>
              </c:strCache>
            </c:strRef>
          </c:tx>
          <c:explosion val="23"/>
          <c:dPt>
            <c:idx val="1"/>
            <c:bubble3D val="0"/>
            <c:explosion val="9"/>
          </c:dPt>
          <c:cat>
            <c:strRef>
              <c:f>'програмн и не програмн расх'!$A$2:$A$3</c:f>
              <c:strCache>
                <c:ptCount val="2"/>
                <c:pt idx="0">
                  <c:v>Программные расходы</c:v>
                </c:pt>
                <c:pt idx="1">
                  <c:v>Непрограммные расходы</c:v>
                </c:pt>
              </c:strCache>
            </c:strRef>
          </c:cat>
          <c:val>
            <c:numRef>
              <c:f>'програмн и не програмн расх'!$B$2:$B$3</c:f>
              <c:numCache>
                <c:formatCode>General</c:formatCode>
                <c:ptCount val="2"/>
                <c:pt idx="0">
                  <c:v>362.1</c:v>
                </c:pt>
                <c:pt idx="1">
                  <c:v>6.2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3.34114734064406E-2"/>
          <c:y val="0.83570657288934624"/>
          <c:w val="0.42413847883707356"/>
          <c:h val="0.15986892119923526"/>
        </c:manualLayout>
      </c:layout>
      <c:overlay val="0"/>
      <c:txPr>
        <a:bodyPr/>
        <a:lstStyle/>
        <a:p>
          <a:pPr>
            <a:defRPr sz="14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  <c:showDLblsOverMax val="0"/>
  </c:chart>
  <c:externalData r:id="rId1">
    <c:autoUpdate val="0"/>
  </c:externalData>
  <c:userShapes r:id="rId2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1"/>
    </mc:Choice>
    <mc:Fallback>
      <c:style val="31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1"/>
          <c:order val="1"/>
          <c:invertIfNegative val="0"/>
          <c:cat>
            <c:multiLvlStrRef>
              <c:f>Лист12!$A$3:$A$4</c:f>
            </c:multiLvlStrRef>
          </c:cat>
          <c:val>
            <c:numRef>
              <c:f>Лист12!$B$3:$B$4</c:f>
            </c:numRef>
          </c:val>
        </c:ser>
        <c:ser>
          <c:idx val="0"/>
          <c:order val="0"/>
          <c:invertIfNegative val="0"/>
          <c:cat>
            <c:strRef>
              <c:f>'[Книга1 к 2017 году.xls]фин помощь'!$K$3:$L$3</c:f>
              <c:strCache>
                <c:ptCount val="2"/>
                <c:pt idx="0">
                  <c:v>до выравнивания</c:v>
                </c:pt>
                <c:pt idx="1">
                  <c:v>после выравнивания</c:v>
                </c:pt>
              </c:strCache>
            </c:strRef>
          </c:cat>
          <c:val>
            <c:numRef>
              <c:f>'[Книга1 к 2017 году.xls]фин помощь'!$K$4:$L$4</c:f>
              <c:numCache>
                <c:formatCode>General</c:formatCode>
                <c:ptCount val="2"/>
                <c:pt idx="0">
                  <c:v>2214.8700000000022</c:v>
                </c:pt>
                <c:pt idx="1">
                  <c:v>5385.13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7833088"/>
        <c:axId val="117720192"/>
      </c:barChart>
      <c:catAx>
        <c:axId val="117833088"/>
        <c:scaling>
          <c:orientation val="minMax"/>
        </c:scaling>
        <c:delete val="1"/>
        <c:axPos val="b"/>
        <c:majorTickMark val="out"/>
        <c:minorTickMark val="none"/>
        <c:tickLblPos val="none"/>
        <c:crossAx val="117720192"/>
        <c:crosses val="autoZero"/>
        <c:auto val="1"/>
        <c:lblAlgn val="ctr"/>
        <c:lblOffset val="100"/>
        <c:noMultiLvlLbl val="0"/>
      </c:catAx>
      <c:valAx>
        <c:axId val="1177201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783308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049942511036892"/>
          <c:y val="3.5361241407043486E-3"/>
          <c:w val="0.7149445238745753"/>
          <c:h val="0.8954544818265805"/>
        </c:manualLayout>
      </c:layout>
      <c:pie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-0.14881676997946641"/>
                  <c:y val="0.16201461407094264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sz="1400" b="1" dirty="0" smtClean="0">
                        <a:latin typeface="Times New Roman" pitchFamily="18" charset="0"/>
                        <a:cs typeface="Times New Roman" pitchFamily="18" charset="0"/>
                      </a:rPr>
                      <a:t>(</a:t>
                    </a:r>
                    <a:r>
                      <a:rPr lang="en-US" sz="1400" b="1" dirty="0" smtClean="0">
                        <a:latin typeface="Times New Roman" pitchFamily="18" charset="0"/>
                        <a:cs typeface="Times New Roman" pitchFamily="18" charset="0"/>
                      </a:rPr>
                      <a:t>2</a:t>
                    </a:r>
                    <a:r>
                      <a:rPr lang="ru-RU" sz="1400" b="1" dirty="0" smtClean="0">
                        <a:latin typeface="Times New Roman" pitchFamily="18" charset="0"/>
                        <a:cs typeface="Times New Roman" pitchFamily="18" charset="0"/>
                      </a:rPr>
                      <a:t>6,1</a:t>
                    </a:r>
                    <a:r>
                      <a:rPr lang="en-US" sz="1400" b="1" dirty="0" smtClean="0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  <a:r>
                      <a:rPr lang="ru-RU" sz="1400" b="1" dirty="0" smtClean="0">
                        <a:latin typeface="Times New Roman" pitchFamily="18" charset="0"/>
                        <a:cs typeface="Times New Roman" pitchFamily="18" charset="0"/>
                      </a:rPr>
                      <a:t>)</a:t>
                    </a:r>
                    <a:endParaRPr lang="en-US" sz="1400" b="1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0.11800176859413178"/>
                  <c:y val="4.6102485900433475E-3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sz="1400" b="1" dirty="0" smtClean="0">
                        <a:latin typeface="Times New Roman" pitchFamily="18" charset="0"/>
                        <a:cs typeface="Times New Roman" pitchFamily="18" charset="0"/>
                      </a:rPr>
                      <a:t>(</a:t>
                    </a:r>
                    <a:r>
                      <a:rPr lang="en-US" sz="1400" b="1" dirty="0" smtClean="0">
                        <a:latin typeface="Times New Roman" pitchFamily="18" charset="0"/>
                        <a:cs typeface="Times New Roman" pitchFamily="18" charset="0"/>
                      </a:rPr>
                      <a:t>5</a:t>
                    </a:r>
                    <a:r>
                      <a:rPr lang="ru-RU" sz="1400" b="1" dirty="0" smtClean="0">
                        <a:latin typeface="Times New Roman" pitchFamily="18" charset="0"/>
                        <a:cs typeface="Times New Roman" pitchFamily="18" charset="0"/>
                      </a:rPr>
                      <a:t>,1</a:t>
                    </a:r>
                    <a:r>
                      <a:rPr lang="en-US" sz="1400" b="1" dirty="0" smtClean="0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  <a:r>
                      <a:rPr lang="ru-RU" sz="1400" b="1" dirty="0" smtClean="0">
                        <a:latin typeface="Times New Roman" pitchFamily="18" charset="0"/>
                        <a:cs typeface="Times New Roman" pitchFamily="18" charset="0"/>
                      </a:rPr>
                      <a:t>)</a:t>
                    </a:r>
                    <a:endParaRPr lang="en-US" sz="1400" b="1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0.22249942317958871"/>
                  <c:y val="-0.10888048491884786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sz="1400" b="1" dirty="0" smtClean="0">
                        <a:latin typeface="Times New Roman" pitchFamily="18" charset="0"/>
                        <a:cs typeface="Times New Roman" pitchFamily="18" charset="0"/>
                      </a:rPr>
                      <a:t>(</a:t>
                    </a:r>
                    <a:r>
                      <a:rPr lang="en-US" sz="1400" b="1" dirty="0" smtClean="0">
                        <a:latin typeface="Times New Roman" pitchFamily="18" charset="0"/>
                        <a:cs typeface="Times New Roman" pitchFamily="18" charset="0"/>
                      </a:rPr>
                      <a:t>6</a:t>
                    </a:r>
                    <a:r>
                      <a:rPr lang="ru-RU" sz="1400" b="1" dirty="0" smtClean="0">
                        <a:latin typeface="Times New Roman" pitchFamily="18" charset="0"/>
                        <a:cs typeface="Times New Roman" pitchFamily="18" charset="0"/>
                      </a:rPr>
                      <a:t>8,8</a:t>
                    </a:r>
                    <a:r>
                      <a:rPr lang="en-US" sz="1400" b="1" dirty="0" smtClean="0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  <a:r>
                      <a:rPr lang="ru-RU" sz="1400" b="1" dirty="0" smtClean="0">
                        <a:latin typeface="Times New Roman" pitchFamily="18" charset="0"/>
                        <a:cs typeface="Times New Roman" pitchFamily="18" charset="0"/>
                      </a:rPr>
                      <a:t>)</a:t>
                    </a:r>
                    <a:endParaRPr lang="en-US" sz="1400" b="1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1"/>
              <c:showBubbleSize val="0"/>
            </c:dLbl>
            <c:showLegendKey val="0"/>
            <c:showVal val="0"/>
            <c:showCatName val="0"/>
            <c:showSerName val="0"/>
            <c:showPercent val="1"/>
            <c:showBubbleSize val="0"/>
            <c:showLeaderLines val="0"/>
          </c:dLbls>
          <c:cat>
            <c:strRef>
              <c:f>'фин помощь'!$D$3:$F$3</c:f>
              <c:strCache>
                <c:ptCount val="3"/>
                <c:pt idx="0">
                  <c:v>Дотации районного бюджета</c:v>
                </c:pt>
                <c:pt idx="1">
                  <c:v>ИМТ на зарплату</c:v>
                </c:pt>
                <c:pt idx="2">
                  <c:v>ИМТ сбалансированность поселений</c:v>
                </c:pt>
              </c:strCache>
            </c:strRef>
          </c:cat>
          <c:val>
            <c:numRef>
              <c:f>'фин помощь'!$D$4:$F$4</c:f>
              <c:numCache>
                <c:formatCode>0.00</c:formatCode>
                <c:ptCount val="3"/>
                <c:pt idx="0">
                  <c:v>9868.2000000000007</c:v>
                </c:pt>
                <c:pt idx="1">
                  <c:v>1941.6</c:v>
                </c:pt>
                <c:pt idx="2">
                  <c:v>26020.9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</c:plotArea>
    <c:plotVisOnly val="1"/>
    <c:dispBlanksAs val="zero"/>
    <c:showDLblsOverMax val="0"/>
  </c:chart>
  <c:externalData r:id="rId1">
    <c:autoUpdate val="0"/>
  </c:externalData>
  <c:userShapes r:id="rId2"/>
</c:chartSpace>
</file>

<file path=ppt/diagrams/_rels/data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image" Target="../media/image41.jpeg"/><Relationship Id="rId4" Type="http://schemas.openxmlformats.org/officeDocument/2006/relationships/image" Target="../media/image44.jpeg"/></Relationships>
</file>

<file path=ppt/diagrams/_rels/data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image" Target="../media/image63.jpeg"/></Relationships>
</file>

<file path=ppt/diagrams/_rels/data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image" Target="../media/image68.jpeg"/></Relationships>
</file>

<file path=ppt/diagrams/_rels/data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microsoft.com/office/2007/relationships/hdphoto" Target="../media/hdphoto11.wdp"/><Relationship Id="rId1" Type="http://schemas.openxmlformats.org/officeDocument/2006/relationships/image" Target="../media/image77.jpeg"/><Relationship Id="rId4" Type="http://schemas.openxmlformats.org/officeDocument/2006/relationships/image" Target="../media/image79.jpeg"/></Relationships>
</file>

<file path=ppt/diagrams/_rels/drawing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image" Target="../media/image41.jpeg"/><Relationship Id="rId4" Type="http://schemas.openxmlformats.org/officeDocument/2006/relationships/image" Target="../media/image44.jpeg"/></Relationships>
</file>

<file path=ppt/diagrams/_rels/drawing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image" Target="../media/image63.jpeg"/></Relationships>
</file>

<file path=ppt/diagrams/_rels/drawing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image" Target="../media/image68.jpeg"/></Relationships>
</file>

<file path=ppt/diagrams/_rels/drawing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microsoft.com/office/2007/relationships/hdphoto" Target="../media/hdphoto11.wdp"/><Relationship Id="rId1" Type="http://schemas.openxmlformats.org/officeDocument/2006/relationships/image" Target="../media/image77.jpeg"/><Relationship Id="rId4" Type="http://schemas.openxmlformats.org/officeDocument/2006/relationships/image" Target="../media/image79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3F0E2E-1D2A-4315-B318-F32B92A30BB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</dgm:spPr>
      <dgm:t>
        <a:bodyPr/>
        <a:lstStyle/>
        <a:p>
          <a:endParaRPr lang="ru-RU"/>
        </a:p>
      </dgm:t>
    </dgm:pt>
    <dgm:pt modelId="{1CA6EDBD-D1BE-46F0-A4F3-7B5628FDDA05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solidFill>
          <a:srgbClr val="CCECFF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pPr algn="ctr" rtl="0"/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Ранжирование муниципальных районов и городских округов по блокам индикаторов по группам территорий за первое полугодие 2016 года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dgm:t>
    </dgm:pt>
    <dgm:pt modelId="{6AD6472B-9EC7-4D95-8AB1-1CDF2C31C71B}" type="parTrans" cxnId="{71693E1A-7D60-4CDD-BD28-D4F1235ED3A8}">
      <dgm:prSet/>
      <dgm:spPr/>
      <dgm:t>
        <a:bodyPr/>
        <a:lstStyle/>
        <a:p>
          <a:endParaRPr lang="ru-RU"/>
        </a:p>
      </dgm:t>
    </dgm:pt>
    <dgm:pt modelId="{0BDE7BED-5208-48E6-90FA-B28514B94E96}" type="sibTrans" cxnId="{71693E1A-7D60-4CDD-BD28-D4F1235ED3A8}">
      <dgm:prSet/>
      <dgm:spPr/>
      <dgm:t>
        <a:bodyPr/>
        <a:lstStyle/>
        <a:p>
          <a:endParaRPr lang="ru-RU"/>
        </a:p>
      </dgm:t>
    </dgm:pt>
    <dgm:pt modelId="{16D9BF30-2A08-4E2D-AACF-3A6B49BD0B3F}" type="pres">
      <dgm:prSet presAssocID="{913F0E2E-1D2A-4315-B318-F32B92A30BB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EAA09FC-3CC6-4AE0-91CA-1FDA6E87AC1C}" type="pres">
      <dgm:prSet presAssocID="{1CA6EDBD-D1BE-46F0-A4F3-7B5628FDDA0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1693E1A-7D60-4CDD-BD28-D4F1235ED3A8}" srcId="{913F0E2E-1D2A-4315-B318-F32B92A30BB3}" destId="{1CA6EDBD-D1BE-46F0-A4F3-7B5628FDDA05}" srcOrd="0" destOrd="0" parTransId="{6AD6472B-9EC7-4D95-8AB1-1CDF2C31C71B}" sibTransId="{0BDE7BED-5208-48E6-90FA-B28514B94E96}"/>
    <dgm:cxn modelId="{E244616B-E9CD-4A9F-A50D-6EE8D1CC5416}" type="presOf" srcId="{913F0E2E-1D2A-4315-B318-F32B92A30BB3}" destId="{16D9BF30-2A08-4E2D-AACF-3A6B49BD0B3F}" srcOrd="0" destOrd="0" presId="urn:microsoft.com/office/officeart/2005/8/layout/vList2"/>
    <dgm:cxn modelId="{D999E23F-164E-43AF-A4A4-E3BBFE1EB70A}" type="presOf" srcId="{1CA6EDBD-D1BE-46F0-A4F3-7B5628FDDA05}" destId="{2EAA09FC-3CC6-4AE0-91CA-1FDA6E87AC1C}" srcOrd="0" destOrd="0" presId="urn:microsoft.com/office/officeart/2005/8/layout/vList2"/>
    <dgm:cxn modelId="{4FC67970-FB6C-4F36-BA0B-A0B639A08903}" type="presParOf" srcId="{16D9BF30-2A08-4E2D-AACF-3A6B49BD0B3F}" destId="{2EAA09FC-3CC6-4AE0-91CA-1FDA6E87AC1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13F0E2E-1D2A-4315-B318-F32B92A30BB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</dgm:spPr>
      <dgm:t>
        <a:bodyPr/>
        <a:lstStyle/>
        <a:p>
          <a:endParaRPr lang="ru-RU"/>
        </a:p>
      </dgm:t>
    </dgm:pt>
    <dgm:pt modelId="{1CA6EDBD-D1BE-46F0-A4F3-7B5628FDDA05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solidFill>
          <a:srgbClr val="CCECFF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pPr algn="ctr" rtl="0"/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Какова динамика прогнозных показателей социально-экономического развития </a:t>
          </a:r>
          <a:r>
            <a:rPr lang="ru-RU" sz="20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района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6AD6472B-9EC7-4D95-8AB1-1CDF2C31C71B}" type="parTrans" cxnId="{71693E1A-7D60-4CDD-BD28-D4F1235ED3A8}">
      <dgm:prSet/>
      <dgm:spPr/>
      <dgm:t>
        <a:bodyPr/>
        <a:lstStyle/>
        <a:p>
          <a:endParaRPr lang="ru-RU"/>
        </a:p>
      </dgm:t>
    </dgm:pt>
    <dgm:pt modelId="{0BDE7BED-5208-48E6-90FA-B28514B94E96}" type="sibTrans" cxnId="{71693E1A-7D60-4CDD-BD28-D4F1235ED3A8}">
      <dgm:prSet/>
      <dgm:spPr/>
      <dgm:t>
        <a:bodyPr/>
        <a:lstStyle/>
        <a:p>
          <a:endParaRPr lang="ru-RU"/>
        </a:p>
      </dgm:t>
    </dgm:pt>
    <dgm:pt modelId="{16D9BF30-2A08-4E2D-AACF-3A6B49BD0B3F}" type="pres">
      <dgm:prSet presAssocID="{913F0E2E-1D2A-4315-B318-F32B92A30BB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EAA09FC-3CC6-4AE0-91CA-1FDA6E87AC1C}" type="pres">
      <dgm:prSet presAssocID="{1CA6EDBD-D1BE-46F0-A4F3-7B5628FDDA0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1693E1A-7D60-4CDD-BD28-D4F1235ED3A8}" srcId="{913F0E2E-1D2A-4315-B318-F32B92A30BB3}" destId="{1CA6EDBD-D1BE-46F0-A4F3-7B5628FDDA05}" srcOrd="0" destOrd="0" parTransId="{6AD6472B-9EC7-4D95-8AB1-1CDF2C31C71B}" sibTransId="{0BDE7BED-5208-48E6-90FA-B28514B94E96}"/>
    <dgm:cxn modelId="{F0589D0A-23C8-41E0-9166-A2C1B41840A6}" type="presOf" srcId="{1CA6EDBD-D1BE-46F0-A4F3-7B5628FDDA05}" destId="{2EAA09FC-3CC6-4AE0-91CA-1FDA6E87AC1C}" srcOrd="0" destOrd="0" presId="urn:microsoft.com/office/officeart/2005/8/layout/vList2"/>
    <dgm:cxn modelId="{306CBDBC-B98C-4270-9D03-5A1F7656042C}" type="presOf" srcId="{913F0E2E-1D2A-4315-B318-F32B92A30BB3}" destId="{16D9BF30-2A08-4E2D-AACF-3A6B49BD0B3F}" srcOrd="0" destOrd="0" presId="urn:microsoft.com/office/officeart/2005/8/layout/vList2"/>
    <dgm:cxn modelId="{42A00B0B-EBE1-464D-A9AD-4324BDEEC99C}" type="presParOf" srcId="{16D9BF30-2A08-4E2D-AACF-3A6B49BD0B3F}" destId="{2EAA09FC-3CC6-4AE0-91CA-1FDA6E87AC1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13F0E2E-1D2A-4315-B318-F32B92A30BB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</dgm:spPr>
      <dgm:t>
        <a:bodyPr/>
        <a:lstStyle/>
        <a:p>
          <a:endParaRPr lang="ru-RU"/>
        </a:p>
      </dgm:t>
    </dgm:pt>
    <dgm:pt modelId="{1CA6EDBD-D1BE-46F0-A4F3-7B5628FDDA05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solidFill>
          <a:srgbClr val="CCECFF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pPr algn="ctr" rtl="0"/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Какова динамика прогнозных показателей социально-экономического развития </a:t>
          </a:r>
          <a:r>
            <a:rPr lang="ru-RU" sz="20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района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6AD6472B-9EC7-4D95-8AB1-1CDF2C31C71B}" type="parTrans" cxnId="{71693E1A-7D60-4CDD-BD28-D4F1235ED3A8}">
      <dgm:prSet/>
      <dgm:spPr/>
      <dgm:t>
        <a:bodyPr/>
        <a:lstStyle/>
        <a:p>
          <a:endParaRPr lang="ru-RU"/>
        </a:p>
      </dgm:t>
    </dgm:pt>
    <dgm:pt modelId="{0BDE7BED-5208-48E6-90FA-B28514B94E96}" type="sibTrans" cxnId="{71693E1A-7D60-4CDD-BD28-D4F1235ED3A8}">
      <dgm:prSet/>
      <dgm:spPr/>
      <dgm:t>
        <a:bodyPr/>
        <a:lstStyle/>
        <a:p>
          <a:endParaRPr lang="ru-RU"/>
        </a:p>
      </dgm:t>
    </dgm:pt>
    <dgm:pt modelId="{16D9BF30-2A08-4E2D-AACF-3A6B49BD0B3F}" type="pres">
      <dgm:prSet presAssocID="{913F0E2E-1D2A-4315-B318-F32B92A30BB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EAA09FC-3CC6-4AE0-91CA-1FDA6E87AC1C}" type="pres">
      <dgm:prSet presAssocID="{1CA6EDBD-D1BE-46F0-A4F3-7B5628FDDA0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1693E1A-7D60-4CDD-BD28-D4F1235ED3A8}" srcId="{913F0E2E-1D2A-4315-B318-F32B92A30BB3}" destId="{1CA6EDBD-D1BE-46F0-A4F3-7B5628FDDA05}" srcOrd="0" destOrd="0" parTransId="{6AD6472B-9EC7-4D95-8AB1-1CDF2C31C71B}" sibTransId="{0BDE7BED-5208-48E6-90FA-B28514B94E96}"/>
    <dgm:cxn modelId="{BAE54461-1A9C-4774-985B-08E49DD3E12E}" type="presOf" srcId="{1CA6EDBD-D1BE-46F0-A4F3-7B5628FDDA05}" destId="{2EAA09FC-3CC6-4AE0-91CA-1FDA6E87AC1C}" srcOrd="0" destOrd="0" presId="urn:microsoft.com/office/officeart/2005/8/layout/vList2"/>
    <dgm:cxn modelId="{09C5698E-7088-49A9-A64A-F727C053D7DD}" type="presOf" srcId="{913F0E2E-1D2A-4315-B318-F32B92A30BB3}" destId="{16D9BF30-2A08-4E2D-AACF-3A6B49BD0B3F}" srcOrd="0" destOrd="0" presId="urn:microsoft.com/office/officeart/2005/8/layout/vList2"/>
    <dgm:cxn modelId="{FF27C11A-88A9-42E0-B8D2-7522678A1A07}" type="presParOf" srcId="{16D9BF30-2A08-4E2D-AACF-3A6B49BD0B3F}" destId="{2EAA09FC-3CC6-4AE0-91CA-1FDA6E87AC1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BBCDF68-8FB4-499E-B0AE-0EFE648B0C27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C8ABC7A5-1078-451F-8469-DD183B4CD2C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rtl="0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Сохранение и развитие налогового потенциала на территории района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8DBF2FE7-0D01-4315-BD10-D3DCD6CC46FC}" type="parTrans" cxnId="{B38AC02F-7348-43E6-8DDE-0A13B33F3CB4}">
      <dgm:prSet/>
      <dgm:spPr/>
      <dgm:t>
        <a:bodyPr/>
        <a:lstStyle/>
        <a:p>
          <a:endParaRPr lang="ru-RU"/>
        </a:p>
      </dgm:t>
    </dgm:pt>
    <dgm:pt modelId="{68BFDC89-5D0D-493A-8E58-8F46B11AB0DA}" type="sibTrans" cxnId="{B38AC02F-7348-43E6-8DDE-0A13B33F3CB4}">
      <dgm:prSet/>
      <dgm:spPr/>
      <dgm:t>
        <a:bodyPr/>
        <a:lstStyle/>
        <a:p>
          <a:endParaRPr lang="ru-RU"/>
        </a:p>
      </dgm:t>
    </dgm:pt>
    <dgm:pt modelId="{09CB0584-341C-4732-9849-CB329C74FDB6}" type="pres">
      <dgm:prSet presAssocID="{0BBCDF68-8FB4-499E-B0AE-0EFE648B0C2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46BA1A0-DA99-4FD8-8F32-213D9264E597}" type="pres">
      <dgm:prSet presAssocID="{C8ABC7A5-1078-451F-8469-DD183B4CD2C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38AC02F-7348-43E6-8DDE-0A13B33F3CB4}" srcId="{0BBCDF68-8FB4-499E-B0AE-0EFE648B0C27}" destId="{C8ABC7A5-1078-451F-8469-DD183B4CD2CE}" srcOrd="0" destOrd="0" parTransId="{8DBF2FE7-0D01-4315-BD10-D3DCD6CC46FC}" sibTransId="{68BFDC89-5D0D-493A-8E58-8F46B11AB0DA}"/>
    <dgm:cxn modelId="{BC6EA7FC-519A-4534-B5FF-A151399647DF}" type="presOf" srcId="{C8ABC7A5-1078-451F-8469-DD183B4CD2CE}" destId="{846BA1A0-DA99-4FD8-8F32-213D9264E597}" srcOrd="0" destOrd="0" presId="urn:microsoft.com/office/officeart/2005/8/layout/vList2"/>
    <dgm:cxn modelId="{DCD4F47A-2527-4E90-B875-F59DBE658D58}" type="presOf" srcId="{0BBCDF68-8FB4-499E-B0AE-0EFE648B0C27}" destId="{09CB0584-341C-4732-9849-CB329C74FDB6}" srcOrd="0" destOrd="0" presId="urn:microsoft.com/office/officeart/2005/8/layout/vList2"/>
    <dgm:cxn modelId="{57827DBA-146C-4460-A260-D5A25EBFA326}" type="presParOf" srcId="{09CB0584-341C-4732-9849-CB329C74FDB6}" destId="{846BA1A0-DA99-4FD8-8F32-213D9264E59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6AD6F5B-1A92-4B3B-8AF4-BC4091C8C74A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9A754D81-ABA8-4A95-A217-5AE6465C2C6C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rtl="0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Обеспечение сбалансированности и устойчивости бюджетной системы района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BEC5CEF5-024F-481C-A315-E1B9BF7DE2D4}" type="parTrans" cxnId="{0B092359-1442-42C3-B788-139C4D0695AD}">
      <dgm:prSet/>
      <dgm:spPr/>
      <dgm:t>
        <a:bodyPr/>
        <a:lstStyle/>
        <a:p>
          <a:endParaRPr lang="ru-RU"/>
        </a:p>
      </dgm:t>
    </dgm:pt>
    <dgm:pt modelId="{6CE5D117-B095-4535-B0C0-467B773AC25F}" type="sibTrans" cxnId="{0B092359-1442-42C3-B788-139C4D0695AD}">
      <dgm:prSet/>
      <dgm:spPr/>
      <dgm:t>
        <a:bodyPr/>
        <a:lstStyle/>
        <a:p>
          <a:endParaRPr lang="ru-RU"/>
        </a:p>
      </dgm:t>
    </dgm:pt>
    <dgm:pt modelId="{63FD0977-6AAE-4EEB-A9BF-D3AE8CFB567E}" type="pres">
      <dgm:prSet presAssocID="{56AD6F5B-1A92-4B3B-8AF4-BC4091C8C74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6F82621-0019-47B6-B34E-2FF4019376CD}" type="pres">
      <dgm:prSet presAssocID="{9A754D81-ABA8-4A95-A217-5AE6465C2C6C}" presName="parentText" presStyleLbl="node1" presStyleIdx="0" presStyleCnt="1" custLinFactNeighborX="4000" custLinFactNeighborY="-21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C3BA1CE-A941-4AB7-8D7F-F58558D0A52F}" type="presOf" srcId="{9A754D81-ABA8-4A95-A217-5AE6465C2C6C}" destId="{D6F82621-0019-47B6-B34E-2FF4019376CD}" srcOrd="0" destOrd="0" presId="urn:microsoft.com/office/officeart/2005/8/layout/vList2"/>
    <dgm:cxn modelId="{4B1FABB9-1D97-4545-8912-B6ABDA21BD91}" type="presOf" srcId="{56AD6F5B-1A92-4B3B-8AF4-BC4091C8C74A}" destId="{63FD0977-6AAE-4EEB-A9BF-D3AE8CFB567E}" srcOrd="0" destOrd="0" presId="urn:microsoft.com/office/officeart/2005/8/layout/vList2"/>
    <dgm:cxn modelId="{0B092359-1442-42C3-B788-139C4D0695AD}" srcId="{56AD6F5B-1A92-4B3B-8AF4-BC4091C8C74A}" destId="{9A754D81-ABA8-4A95-A217-5AE6465C2C6C}" srcOrd="0" destOrd="0" parTransId="{BEC5CEF5-024F-481C-A315-E1B9BF7DE2D4}" sibTransId="{6CE5D117-B095-4535-B0C0-467B773AC25F}"/>
    <dgm:cxn modelId="{21050C4F-914E-4102-A29B-68F74DADD172}" type="presParOf" srcId="{63FD0977-6AAE-4EEB-A9BF-D3AE8CFB567E}" destId="{D6F82621-0019-47B6-B34E-2FF4019376C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7418491-39AF-4934-BB23-8CCD8F5010A7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B2932490-463E-42BC-9D28-20590F13A96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rtl="0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Повышение</a:t>
          </a:r>
          <a:r>
            <a:rPr lang="ru-RU" sz="1400" b="1" baseline="0" dirty="0" smtClean="0">
              <a:latin typeface="Times New Roman" pitchFamily="18" charset="0"/>
              <a:cs typeface="Times New Roman" pitchFamily="18" charset="0"/>
            </a:rPr>
            <a:t> эффективности расходования бюджетных средств</a:t>
          </a:r>
        </a:p>
      </dgm:t>
    </dgm:pt>
    <dgm:pt modelId="{427D869C-9FE0-42FB-A801-C8D9BCAC88FE}" type="parTrans" cxnId="{5C6EE25F-3A9F-491F-83E8-285C1BE0C31A}">
      <dgm:prSet/>
      <dgm:spPr/>
      <dgm:t>
        <a:bodyPr/>
        <a:lstStyle/>
        <a:p>
          <a:endParaRPr lang="ru-RU"/>
        </a:p>
      </dgm:t>
    </dgm:pt>
    <dgm:pt modelId="{5747A9E7-D70D-4FBF-B332-7E341E19E87C}" type="sibTrans" cxnId="{5C6EE25F-3A9F-491F-83E8-285C1BE0C31A}">
      <dgm:prSet/>
      <dgm:spPr/>
      <dgm:t>
        <a:bodyPr/>
        <a:lstStyle/>
        <a:p>
          <a:endParaRPr lang="ru-RU"/>
        </a:p>
      </dgm:t>
    </dgm:pt>
    <dgm:pt modelId="{D3B0D773-D5A0-45C6-8BE6-ADD0FFF84AB0}" type="pres">
      <dgm:prSet presAssocID="{D7418491-39AF-4934-BB23-8CCD8F5010A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2269DA4-A6D8-4B4F-ACFD-64566BF84BEF}" type="pres">
      <dgm:prSet presAssocID="{B2932490-463E-42BC-9D28-20590F13A96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1D1A127-6684-447F-A239-038979F008CD}" type="presOf" srcId="{B2932490-463E-42BC-9D28-20590F13A96E}" destId="{52269DA4-A6D8-4B4F-ACFD-64566BF84BEF}" srcOrd="0" destOrd="0" presId="urn:microsoft.com/office/officeart/2005/8/layout/vList2"/>
    <dgm:cxn modelId="{5C6EE25F-3A9F-491F-83E8-285C1BE0C31A}" srcId="{D7418491-39AF-4934-BB23-8CCD8F5010A7}" destId="{B2932490-463E-42BC-9D28-20590F13A96E}" srcOrd="0" destOrd="0" parTransId="{427D869C-9FE0-42FB-A801-C8D9BCAC88FE}" sibTransId="{5747A9E7-D70D-4FBF-B332-7E341E19E87C}"/>
    <dgm:cxn modelId="{B4E2F99F-3EBD-477D-A37A-9447530F3E75}" type="presOf" srcId="{D7418491-39AF-4934-BB23-8CCD8F5010A7}" destId="{D3B0D773-D5A0-45C6-8BE6-ADD0FFF84AB0}" srcOrd="0" destOrd="0" presId="urn:microsoft.com/office/officeart/2005/8/layout/vList2"/>
    <dgm:cxn modelId="{9A2DCC62-5C96-49F7-8358-8C69C0E2A7EE}" type="presParOf" srcId="{D3B0D773-D5A0-45C6-8BE6-ADD0FFF84AB0}" destId="{52269DA4-A6D8-4B4F-ACFD-64566BF84BEF}" srcOrd="0" destOrd="0" presId="urn:microsoft.com/office/officeart/2005/8/layout/vList2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C831B08-5C95-4181-8E6D-DB4F3AD40025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319FD8B3-8D00-4A7D-8365-C1BA4BD2976D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Повышение качества внутреннего финансового контроля в управлении бюджетным процессом</a:t>
          </a:r>
        </a:p>
      </dgm:t>
    </dgm:pt>
    <dgm:pt modelId="{F8F0571C-BA5D-46CA-9CE4-31DF9B927D71}" type="parTrans" cxnId="{FF07519B-A46D-4D2F-91E5-9D1EA77DAF97}">
      <dgm:prSet/>
      <dgm:spPr/>
      <dgm:t>
        <a:bodyPr/>
        <a:lstStyle/>
        <a:p>
          <a:endParaRPr lang="ru-RU"/>
        </a:p>
      </dgm:t>
    </dgm:pt>
    <dgm:pt modelId="{ADB9B151-07D7-4AF8-9419-81762DBA0371}" type="sibTrans" cxnId="{FF07519B-A46D-4D2F-91E5-9D1EA77DAF97}">
      <dgm:prSet/>
      <dgm:spPr/>
      <dgm:t>
        <a:bodyPr/>
        <a:lstStyle/>
        <a:p>
          <a:endParaRPr lang="ru-RU"/>
        </a:p>
      </dgm:t>
    </dgm:pt>
    <dgm:pt modelId="{3BA6F68A-B384-4CC2-B92B-82A68B02D4B1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E1938C7-37D9-4905-894D-DA58FF2A2D55}" type="parTrans" cxnId="{B72CD93A-B6BA-4318-A170-92F4A6633E59}">
      <dgm:prSet/>
      <dgm:spPr/>
      <dgm:t>
        <a:bodyPr/>
        <a:lstStyle/>
        <a:p>
          <a:endParaRPr lang="ru-RU"/>
        </a:p>
      </dgm:t>
    </dgm:pt>
    <dgm:pt modelId="{9F3B6638-191A-49D5-B105-56F84841F0CD}" type="sibTrans" cxnId="{B72CD93A-B6BA-4318-A170-92F4A6633E59}">
      <dgm:prSet/>
      <dgm:spPr/>
      <dgm:t>
        <a:bodyPr/>
        <a:lstStyle/>
        <a:p>
          <a:endParaRPr lang="ru-RU"/>
        </a:p>
      </dgm:t>
    </dgm:pt>
    <dgm:pt modelId="{1A0FFB35-48F0-4DEA-A2A7-2539B17570F9}" type="pres">
      <dgm:prSet presAssocID="{AC831B08-5C95-4181-8E6D-DB4F3AD4002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4BB05A8-FAAA-4508-B71E-1FD947C57B1D}" type="pres">
      <dgm:prSet presAssocID="{319FD8B3-8D00-4A7D-8365-C1BA4BD2976D}" presName="parentText" presStyleLbl="node1" presStyleIdx="0" presStyleCnt="2" custScaleY="60375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49490A-B284-4691-87C7-BEBC34FA09A5}" type="pres">
      <dgm:prSet presAssocID="{ADB9B151-07D7-4AF8-9419-81762DBA0371}" presName="spacer" presStyleCnt="0"/>
      <dgm:spPr/>
    </dgm:pt>
    <dgm:pt modelId="{401BE742-38B0-4F84-B189-510224F74D4F}" type="pres">
      <dgm:prSet presAssocID="{3BA6F68A-B384-4CC2-B92B-82A68B02D4B1}" presName="parentText" presStyleLbl="node1" presStyleIdx="1" presStyleCnt="2" custFlipVert="1" custScaleY="4989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72CD93A-B6BA-4318-A170-92F4A6633E59}" srcId="{AC831B08-5C95-4181-8E6D-DB4F3AD40025}" destId="{3BA6F68A-B384-4CC2-B92B-82A68B02D4B1}" srcOrd="1" destOrd="0" parTransId="{3E1938C7-37D9-4905-894D-DA58FF2A2D55}" sibTransId="{9F3B6638-191A-49D5-B105-56F84841F0CD}"/>
    <dgm:cxn modelId="{ACCF0210-174E-4B90-BDC8-AB794674C287}" type="presOf" srcId="{319FD8B3-8D00-4A7D-8365-C1BA4BD2976D}" destId="{D4BB05A8-FAAA-4508-B71E-1FD947C57B1D}" srcOrd="0" destOrd="0" presId="urn:microsoft.com/office/officeart/2005/8/layout/vList2"/>
    <dgm:cxn modelId="{C0D6A549-6918-4DD6-AB2B-43DBA3713680}" type="presOf" srcId="{3BA6F68A-B384-4CC2-B92B-82A68B02D4B1}" destId="{401BE742-38B0-4F84-B189-510224F74D4F}" srcOrd="0" destOrd="0" presId="urn:microsoft.com/office/officeart/2005/8/layout/vList2"/>
    <dgm:cxn modelId="{90F687F1-A90C-416F-A704-5D0B1D4926AB}" type="presOf" srcId="{AC831B08-5C95-4181-8E6D-DB4F3AD40025}" destId="{1A0FFB35-48F0-4DEA-A2A7-2539B17570F9}" srcOrd="0" destOrd="0" presId="urn:microsoft.com/office/officeart/2005/8/layout/vList2"/>
    <dgm:cxn modelId="{FF07519B-A46D-4D2F-91E5-9D1EA77DAF97}" srcId="{AC831B08-5C95-4181-8E6D-DB4F3AD40025}" destId="{319FD8B3-8D00-4A7D-8365-C1BA4BD2976D}" srcOrd="0" destOrd="0" parTransId="{F8F0571C-BA5D-46CA-9CE4-31DF9B927D71}" sibTransId="{ADB9B151-07D7-4AF8-9419-81762DBA0371}"/>
    <dgm:cxn modelId="{328BC35F-7BC7-4793-83E3-5EA4EFD79962}" type="presParOf" srcId="{1A0FFB35-48F0-4DEA-A2A7-2539B17570F9}" destId="{D4BB05A8-FAAA-4508-B71E-1FD947C57B1D}" srcOrd="0" destOrd="0" presId="urn:microsoft.com/office/officeart/2005/8/layout/vList2"/>
    <dgm:cxn modelId="{57C9C4A8-C211-4060-91F9-2D478C9141B8}" type="presParOf" srcId="{1A0FFB35-48F0-4DEA-A2A7-2539B17570F9}" destId="{4749490A-B284-4691-87C7-BEBC34FA09A5}" srcOrd="1" destOrd="0" presId="urn:microsoft.com/office/officeart/2005/8/layout/vList2"/>
    <dgm:cxn modelId="{5D16DB3D-3251-48AB-9FA1-C1A34E417E45}" type="presParOf" srcId="{1A0FFB35-48F0-4DEA-A2A7-2539B17570F9}" destId="{401BE742-38B0-4F84-B189-510224F74D4F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A6D679D-A9B3-406F-B3A5-5E87C7C1F1A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A2F9B41-8FED-4BF1-9AF2-C29BA9C8AF56}">
      <dgm:prSet/>
      <dgm:spPr>
        <a:solidFill>
          <a:schemeClr val="bg2">
            <a:lumMod val="75000"/>
          </a:schemeClr>
        </a:solidFill>
        <a:ln>
          <a:noFill/>
        </a:ln>
      </dgm:spPr>
      <dgm:t>
        <a:bodyPr/>
        <a:lstStyle/>
        <a:p>
          <a:pPr algn="ctr" rtl="0"/>
          <a:r>
            <a:rPr lang="ru-RU" b="1" dirty="0" smtClean="0">
              <a:solidFill>
                <a:schemeClr val="tx1"/>
              </a:solidFill>
            </a:rPr>
            <a:t>1</a:t>
          </a:r>
          <a:endParaRPr lang="ru-RU" dirty="0">
            <a:solidFill>
              <a:schemeClr val="tx1"/>
            </a:solidFill>
          </a:endParaRPr>
        </a:p>
      </dgm:t>
    </dgm:pt>
    <dgm:pt modelId="{66A1315A-9374-4E75-9D1C-2F242CEA2821}" type="parTrans" cxnId="{7D4B3013-4CD4-4936-862B-2AD81840651F}">
      <dgm:prSet/>
      <dgm:spPr/>
      <dgm:t>
        <a:bodyPr/>
        <a:lstStyle/>
        <a:p>
          <a:endParaRPr lang="ru-RU"/>
        </a:p>
      </dgm:t>
    </dgm:pt>
    <dgm:pt modelId="{F345F066-6CF5-4DEC-BCC5-7971A3F25C44}" type="sibTrans" cxnId="{7D4B3013-4CD4-4936-862B-2AD81840651F}">
      <dgm:prSet/>
      <dgm:spPr/>
      <dgm:t>
        <a:bodyPr/>
        <a:lstStyle/>
        <a:p>
          <a:endParaRPr lang="ru-RU"/>
        </a:p>
      </dgm:t>
    </dgm:pt>
    <dgm:pt modelId="{77DBD09E-E42E-4E7C-B69F-639A1C617995}" type="pres">
      <dgm:prSet presAssocID="{EA6D679D-A9B3-406F-B3A5-5E87C7C1F1A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61BEBAE-0D2C-45DF-8AEF-FB20771823EB}" type="pres">
      <dgm:prSet presAssocID="{7A2F9B41-8FED-4BF1-9AF2-C29BA9C8AF56}" presName="parentText" presStyleLbl="node1" presStyleIdx="0" presStyleCnt="1" custLinFactNeighborY="-105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40AF139-B851-464D-834C-932B622DEA79}" type="presOf" srcId="{EA6D679D-A9B3-406F-B3A5-5E87C7C1F1AA}" destId="{77DBD09E-E42E-4E7C-B69F-639A1C617995}" srcOrd="0" destOrd="0" presId="urn:microsoft.com/office/officeart/2005/8/layout/vList2"/>
    <dgm:cxn modelId="{7D4B3013-4CD4-4936-862B-2AD81840651F}" srcId="{EA6D679D-A9B3-406F-B3A5-5E87C7C1F1AA}" destId="{7A2F9B41-8FED-4BF1-9AF2-C29BA9C8AF56}" srcOrd="0" destOrd="0" parTransId="{66A1315A-9374-4E75-9D1C-2F242CEA2821}" sibTransId="{F345F066-6CF5-4DEC-BCC5-7971A3F25C44}"/>
    <dgm:cxn modelId="{77E097D5-A57D-4218-807E-3AA3B3FB6777}" type="presOf" srcId="{7A2F9B41-8FED-4BF1-9AF2-C29BA9C8AF56}" destId="{A61BEBAE-0D2C-45DF-8AEF-FB20771823EB}" srcOrd="0" destOrd="0" presId="urn:microsoft.com/office/officeart/2005/8/layout/vList2"/>
    <dgm:cxn modelId="{4906616B-29A3-4C1D-82ED-6F0060D6BD9B}" type="presParOf" srcId="{77DBD09E-E42E-4E7C-B69F-639A1C617995}" destId="{A61BEBAE-0D2C-45DF-8AEF-FB20771823E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066F0A0-3ECC-483A-AABF-E9E6DF6C24E3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2BC1092E-E361-4251-BB49-5D92A6F18530}" type="pres">
      <dgm:prSet presAssocID="{2066F0A0-3ECC-483A-AABF-E9E6DF6C24E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4A7E82F1-F0DF-4B8E-9FDF-F6437F7715AC}" type="presOf" srcId="{2066F0A0-3ECC-483A-AABF-E9E6DF6C24E3}" destId="{2BC1092E-E361-4251-BB49-5D92A6F1853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31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FA82477-6968-4C6C-939F-058902767154}" type="doc">
      <dgm:prSet loTypeId="urn:microsoft.com/office/officeart/2005/8/layout/vList5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A965084-EC75-46E2-9DB5-C8125FFBDDCB}">
      <dgm:prSet custT="1"/>
      <dgm:spPr>
        <a:solidFill>
          <a:srgbClr val="B7D2F3"/>
        </a:solidFill>
        <a:ln>
          <a:solidFill>
            <a:schemeClr val="bg1"/>
          </a:solidFill>
        </a:ln>
      </dgm:spPr>
      <dgm:t>
        <a:bodyPr/>
        <a:lstStyle/>
        <a:p>
          <a:pPr rtl="0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В 2016 году</a:t>
          </a:r>
        </a:p>
        <a:p>
          <a:pPr rtl="0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17,6 тыс. рублей </a:t>
          </a:r>
        </a:p>
        <a:p>
          <a:pPr rtl="0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на 1 жителя</a:t>
          </a:r>
          <a:endParaRPr lang="ru-RU" sz="1400" dirty="0"/>
        </a:p>
      </dgm:t>
    </dgm:pt>
    <dgm:pt modelId="{4540B89B-148B-4DD6-BC34-10E40907AC97}" type="parTrans" cxnId="{84306830-D126-4702-866C-B608CBFCD5A3}">
      <dgm:prSet/>
      <dgm:spPr/>
      <dgm:t>
        <a:bodyPr/>
        <a:lstStyle/>
        <a:p>
          <a:endParaRPr lang="ru-RU"/>
        </a:p>
      </dgm:t>
    </dgm:pt>
    <dgm:pt modelId="{0B7D8866-43F3-45B6-97BB-65DEEBBEE6CB}" type="sibTrans" cxnId="{84306830-D126-4702-866C-B608CBFCD5A3}">
      <dgm:prSet/>
      <dgm:spPr/>
      <dgm:t>
        <a:bodyPr/>
        <a:lstStyle/>
        <a:p>
          <a:endParaRPr lang="ru-RU"/>
        </a:p>
      </dgm:t>
    </dgm:pt>
    <dgm:pt modelId="{5B2265C2-CD50-48DB-A203-C20E5B5E0BEC}" type="pres">
      <dgm:prSet presAssocID="{CFA82477-6968-4C6C-939F-05890276715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D6700EB-C53D-46A3-9D20-B48028A431BA}" type="pres">
      <dgm:prSet presAssocID="{1A965084-EC75-46E2-9DB5-C8125FFBDDCB}" presName="linNode" presStyleCnt="0"/>
      <dgm:spPr/>
    </dgm:pt>
    <dgm:pt modelId="{AE59676A-D7DF-4021-926C-E0DC45FFEA9B}" type="pres">
      <dgm:prSet presAssocID="{1A965084-EC75-46E2-9DB5-C8125FFBDDCB}" presName="parentText" presStyleLbl="node1" presStyleIdx="0" presStyleCnt="1" custScaleX="277778" custScaleY="71499" custLinFactNeighborX="27669" custLinFactNeighborY="-5000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86EDD11-BBD2-4F08-B619-D627917A1ED1}" type="presOf" srcId="{CFA82477-6968-4C6C-939F-058902767154}" destId="{5B2265C2-CD50-48DB-A203-C20E5B5E0BEC}" srcOrd="0" destOrd="0" presId="urn:microsoft.com/office/officeart/2005/8/layout/vList5"/>
    <dgm:cxn modelId="{6E746F55-A65D-41F8-9E12-9CE715DE925F}" type="presOf" srcId="{1A965084-EC75-46E2-9DB5-C8125FFBDDCB}" destId="{AE59676A-D7DF-4021-926C-E0DC45FFEA9B}" srcOrd="0" destOrd="0" presId="urn:microsoft.com/office/officeart/2005/8/layout/vList5"/>
    <dgm:cxn modelId="{84306830-D126-4702-866C-B608CBFCD5A3}" srcId="{CFA82477-6968-4C6C-939F-058902767154}" destId="{1A965084-EC75-46E2-9DB5-C8125FFBDDCB}" srcOrd="0" destOrd="0" parTransId="{4540B89B-148B-4DD6-BC34-10E40907AC97}" sibTransId="{0B7D8866-43F3-45B6-97BB-65DEEBBEE6CB}"/>
    <dgm:cxn modelId="{CC756BE1-F7F4-4039-874A-DB57D7B9B5EC}" type="presParOf" srcId="{5B2265C2-CD50-48DB-A203-C20E5B5E0BEC}" destId="{AD6700EB-C53D-46A3-9D20-B48028A431BA}" srcOrd="0" destOrd="0" presId="urn:microsoft.com/office/officeart/2005/8/layout/vList5"/>
    <dgm:cxn modelId="{D2893E29-9E84-4312-AB1C-522D4C63587E}" type="presParOf" srcId="{AD6700EB-C53D-46A3-9D20-B48028A431BA}" destId="{AE59676A-D7DF-4021-926C-E0DC45FFEA9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73CE40F-FCAC-4B31-8391-EF925E4D59BE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9C5E2A7-B249-4E66-BAF5-4562F4B40EAE}">
      <dgm:prSet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algn="ctr" rtl="0"/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Предоставление межбюджетных трансфертов бюджетам поселений Княгининского района – 43,7 млн.руб.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3DBB6B16-E02C-4C58-AF77-929EB57D25C6}" type="parTrans" cxnId="{4063CC39-901C-4B69-BF12-30A329BBA00B}">
      <dgm:prSet/>
      <dgm:spPr/>
      <dgm:t>
        <a:bodyPr/>
        <a:lstStyle/>
        <a:p>
          <a:endParaRPr lang="ru-RU"/>
        </a:p>
      </dgm:t>
    </dgm:pt>
    <dgm:pt modelId="{4BF1E47C-3B5A-48B5-ACED-77B08AD09ECC}" type="sibTrans" cxnId="{4063CC39-901C-4B69-BF12-30A329BBA00B}">
      <dgm:prSet/>
      <dgm:spPr/>
      <dgm:t>
        <a:bodyPr/>
        <a:lstStyle/>
        <a:p>
          <a:endParaRPr lang="ru-RU"/>
        </a:p>
      </dgm:t>
    </dgm:pt>
    <dgm:pt modelId="{CFD5E579-DE57-4077-8840-3E7AAAD8CB24}" type="pres">
      <dgm:prSet presAssocID="{F73CE40F-FCAC-4B31-8391-EF925E4D59B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A1E1405-E624-41DE-9407-0ED30167C62C}" type="pres">
      <dgm:prSet presAssocID="{E9C5E2A7-B249-4E66-BAF5-4562F4B40EAE}" presName="parentText" presStyleLbl="node1" presStyleIdx="0" presStyleCnt="1" custScaleY="565904" custLinFactNeighborX="3448" custLinFactNeighborY="-6530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AD24166-90EC-4939-BBF1-43E79578F9B2}" type="presOf" srcId="{F73CE40F-FCAC-4B31-8391-EF925E4D59BE}" destId="{CFD5E579-DE57-4077-8840-3E7AAAD8CB24}" srcOrd="0" destOrd="0" presId="urn:microsoft.com/office/officeart/2005/8/layout/vList2"/>
    <dgm:cxn modelId="{4063CC39-901C-4B69-BF12-30A329BBA00B}" srcId="{F73CE40F-FCAC-4B31-8391-EF925E4D59BE}" destId="{E9C5E2A7-B249-4E66-BAF5-4562F4B40EAE}" srcOrd="0" destOrd="0" parTransId="{3DBB6B16-E02C-4C58-AF77-929EB57D25C6}" sibTransId="{4BF1E47C-3B5A-48B5-ACED-77B08AD09ECC}"/>
    <dgm:cxn modelId="{E9B13E1F-7F9B-4DAA-B47C-471AD8ABD1C9}" type="presOf" srcId="{E9C5E2A7-B249-4E66-BAF5-4562F4B40EAE}" destId="{9A1E1405-E624-41DE-9407-0ED30167C62C}" srcOrd="0" destOrd="0" presId="urn:microsoft.com/office/officeart/2005/8/layout/vList2"/>
    <dgm:cxn modelId="{05C1B742-C28B-44FC-B685-21C62E218DD5}" type="presParOf" srcId="{CFD5E579-DE57-4077-8840-3E7AAAD8CB24}" destId="{9A1E1405-E624-41DE-9407-0ED30167C62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74A88E60-D325-4510-895C-BC8079F76A22}" type="doc">
      <dgm:prSet loTypeId="urn:microsoft.com/office/officeart/2005/8/layout/vList2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CF9F2D19-C163-4640-B3A2-76FE0F950B85}">
      <dgm:prSet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algn="ctr" rtl="0"/>
          <a:r>
            <a:rPr lang="ru-RU" sz="1800" b="1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Поддержка сельскохозяйственных товаропроизводителей – 40,1 млн.руб</a:t>
          </a:r>
          <a:r>
            <a:rPr lang="ru-RU" sz="18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18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3A8F0B2-147A-47FC-82E9-6435FE143377}" type="parTrans" cxnId="{26906B24-1558-4ACF-B8EE-6D297FD21BB7}">
      <dgm:prSet/>
      <dgm:spPr/>
      <dgm:t>
        <a:bodyPr/>
        <a:lstStyle/>
        <a:p>
          <a:endParaRPr lang="ru-RU"/>
        </a:p>
      </dgm:t>
    </dgm:pt>
    <dgm:pt modelId="{A6F9A33D-6078-4261-A70D-E2B494CB114B}" type="sibTrans" cxnId="{26906B24-1558-4ACF-B8EE-6D297FD21BB7}">
      <dgm:prSet/>
      <dgm:spPr/>
      <dgm:t>
        <a:bodyPr/>
        <a:lstStyle/>
        <a:p>
          <a:endParaRPr lang="ru-RU"/>
        </a:p>
      </dgm:t>
    </dgm:pt>
    <dgm:pt modelId="{1EF9B0DC-4B01-4FAB-8092-CA149431E5A1}" type="pres">
      <dgm:prSet presAssocID="{74A88E60-D325-4510-895C-BC8079F76A2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AAF09AB-DC87-4A11-9E44-2D65A2A1CD82}" type="pres">
      <dgm:prSet presAssocID="{CF9F2D19-C163-4640-B3A2-76FE0F950B85}" presName="parentText" presStyleLbl="node1" presStyleIdx="0" presStyleCnt="1" custScaleY="64387" custLinFactNeighborX="3390" custLinFactNeighborY="-1771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86DD765-6AEC-42BB-97E0-40D5A0B82A45}" type="presOf" srcId="{74A88E60-D325-4510-895C-BC8079F76A22}" destId="{1EF9B0DC-4B01-4FAB-8092-CA149431E5A1}" srcOrd="0" destOrd="0" presId="urn:microsoft.com/office/officeart/2005/8/layout/vList2"/>
    <dgm:cxn modelId="{D612FE14-3761-4706-83AA-981458DC8EB2}" type="presOf" srcId="{CF9F2D19-C163-4640-B3A2-76FE0F950B85}" destId="{BAAF09AB-DC87-4A11-9E44-2D65A2A1CD82}" srcOrd="0" destOrd="0" presId="urn:microsoft.com/office/officeart/2005/8/layout/vList2"/>
    <dgm:cxn modelId="{26906B24-1558-4ACF-B8EE-6D297FD21BB7}" srcId="{74A88E60-D325-4510-895C-BC8079F76A22}" destId="{CF9F2D19-C163-4640-B3A2-76FE0F950B85}" srcOrd="0" destOrd="0" parTransId="{E3A8F0B2-147A-47FC-82E9-6435FE143377}" sibTransId="{A6F9A33D-6078-4261-A70D-E2B494CB114B}"/>
    <dgm:cxn modelId="{DC81D992-7BC9-41EE-ACEE-8F0BD1458260}" type="presParOf" srcId="{1EF9B0DC-4B01-4FAB-8092-CA149431E5A1}" destId="{BAAF09AB-DC87-4A11-9E44-2D65A2A1CD8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2A988BB9-7DC8-4094-AA8B-51BB958D5152}" type="doc">
      <dgm:prSet loTypeId="urn:microsoft.com/office/officeart/2005/8/layout/vList2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DC4D2F74-2B41-4274-A36C-2240A51B5334}">
      <dgm:prSet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algn="ctr" rtl="0"/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Расходы на социальную сферу – 218,2 млн.руб. или 59,3% всех расходов районного бюджета</a:t>
          </a:r>
          <a:endParaRPr lang="ru-RU" sz="20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B04CC8F-0863-4CAA-9334-69DEDCCA3F64}" type="parTrans" cxnId="{8E3DB97C-6CF9-4D21-9209-040FB0409F4A}">
      <dgm:prSet/>
      <dgm:spPr/>
      <dgm:t>
        <a:bodyPr/>
        <a:lstStyle/>
        <a:p>
          <a:endParaRPr lang="ru-RU"/>
        </a:p>
      </dgm:t>
    </dgm:pt>
    <dgm:pt modelId="{EA260419-5EE0-445D-9CF8-A82B36BBF4BF}" type="sibTrans" cxnId="{8E3DB97C-6CF9-4D21-9209-040FB0409F4A}">
      <dgm:prSet/>
      <dgm:spPr/>
      <dgm:t>
        <a:bodyPr/>
        <a:lstStyle/>
        <a:p>
          <a:endParaRPr lang="ru-RU"/>
        </a:p>
      </dgm:t>
    </dgm:pt>
    <dgm:pt modelId="{B7762E81-4F65-494F-A057-6878293289E8}" type="pres">
      <dgm:prSet presAssocID="{2A988BB9-7DC8-4094-AA8B-51BB958D515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03FF65-78D6-4A7D-8B8C-FB8145395C03}" type="pres">
      <dgm:prSet presAssocID="{DC4D2F74-2B41-4274-A36C-2240A51B5334}" presName="parentText" presStyleLbl="node1" presStyleIdx="0" presStyleCnt="1" custScaleY="1443192" custLinFactY="200000" custLinFactNeighborY="25548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E3DB97C-6CF9-4D21-9209-040FB0409F4A}" srcId="{2A988BB9-7DC8-4094-AA8B-51BB958D5152}" destId="{DC4D2F74-2B41-4274-A36C-2240A51B5334}" srcOrd="0" destOrd="0" parTransId="{FB04CC8F-0863-4CAA-9334-69DEDCCA3F64}" sibTransId="{EA260419-5EE0-445D-9CF8-A82B36BBF4BF}"/>
    <dgm:cxn modelId="{68B8597F-5D75-48C1-97EF-23555025F8DB}" type="presOf" srcId="{DC4D2F74-2B41-4274-A36C-2240A51B5334}" destId="{2803FF65-78D6-4A7D-8B8C-FB8145395C03}" srcOrd="0" destOrd="0" presId="urn:microsoft.com/office/officeart/2005/8/layout/vList2"/>
    <dgm:cxn modelId="{66E8C18E-32CD-4B07-9083-AE6968CA1505}" type="presOf" srcId="{2A988BB9-7DC8-4094-AA8B-51BB958D5152}" destId="{B7762E81-4F65-494F-A057-6878293289E8}" srcOrd="0" destOrd="0" presId="urn:microsoft.com/office/officeart/2005/8/layout/vList2"/>
    <dgm:cxn modelId="{F736132F-4977-4992-8EDC-88582B7D52EA}" type="presParOf" srcId="{B7762E81-4F65-494F-A057-6878293289E8}" destId="{2803FF65-78D6-4A7D-8B8C-FB8145395C0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51060F80-449F-4F95-8865-E6823BE41193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3D7AEC0B-A523-48C3-92A1-EFAEA8E4AB1F}" type="pres">
      <dgm:prSet presAssocID="{51060F80-449F-4F95-8865-E6823BE4119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E2081FE5-93C0-4B9C-ADB5-AE8B3155C85F}" type="presOf" srcId="{51060F80-449F-4F95-8865-E6823BE41193}" destId="{3D7AEC0B-A523-48C3-92A1-EFAEA8E4AB1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5ADD7F84-EA97-45E3-A8AF-41ECED72EDA8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3EACDC9A-250C-4303-A01E-80E3044DC745}" type="pres">
      <dgm:prSet presAssocID="{5ADD7F84-EA97-45E3-A8AF-41ECED72EDA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360467A8-64E9-465D-949C-A41CE09625A8}" type="presOf" srcId="{5ADD7F84-EA97-45E3-A8AF-41ECED72EDA8}" destId="{3EACDC9A-250C-4303-A01E-80E3044DC74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ADFE9793-4664-4F3B-8240-BDC42D2C7338}" type="doc">
      <dgm:prSet loTypeId="urn:microsoft.com/office/officeart/2005/8/layout/hList7#1" loCatId="list" qsTypeId="urn:microsoft.com/office/officeart/2005/8/quickstyle/simple2" qsCatId="simple" csTypeId="urn:microsoft.com/office/officeart/2005/8/colors/colorful5" csCatId="colorful" phldr="1"/>
      <dgm:spPr/>
    </dgm:pt>
    <dgm:pt modelId="{226A4283-6548-4FD8-9998-A94463F5109F}">
      <dgm:prSet phldrT="[Текст]" custT="1"/>
      <dgm:spPr/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Учащиеся общеобразовательных учреждений – 1043 чел.</a:t>
          </a:r>
          <a:endParaRPr lang="ru-RU" sz="16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1A49287-D0EA-419A-9349-2CA7FE96C1DA}" type="parTrans" cxnId="{C6C80637-E9D5-4227-9E39-D73767C825BF}">
      <dgm:prSet/>
      <dgm:spPr/>
      <dgm:t>
        <a:bodyPr/>
        <a:lstStyle/>
        <a:p>
          <a:endParaRPr lang="ru-RU" sz="16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8DF6A76-BD74-470E-8B9F-863D40A87536}" type="sibTrans" cxnId="{C6C80637-E9D5-4227-9E39-D73767C825BF}">
      <dgm:prSet/>
      <dgm:spPr/>
      <dgm:t>
        <a:bodyPr/>
        <a:lstStyle/>
        <a:p>
          <a:endParaRPr lang="ru-RU" sz="16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A500F99-0733-458B-9F4B-C72B795419FC}">
      <dgm:prSet phldrT="[Текст]" custT="1"/>
      <dgm:spPr/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Работники образовательных учреждений</a:t>
          </a:r>
          <a:endParaRPr lang="ru-RU" sz="16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DF6BABE-E89E-4BBD-A082-A1085895DE24}" type="parTrans" cxnId="{622324AA-DC63-4E44-BF5D-D1C5EEF09DF3}">
      <dgm:prSet/>
      <dgm:spPr/>
      <dgm:t>
        <a:bodyPr/>
        <a:lstStyle/>
        <a:p>
          <a:endParaRPr lang="ru-RU" sz="16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9F3B56A-06D0-40E2-80AD-AFE521B1BF94}" type="sibTrans" cxnId="{622324AA-DC63-4E44-BF5D-D1C5EEF09DF3}">
      <dgm:prSet/>
      <dgm:spPr/>
      <dgm:t>
        <a:bodyPr/>
        <a:lstStyle/>
        <a:p>
          <a:endParaRPr lang="ru-RU" sz="16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CE62F67-A510-444A-AB51-4BECB78D9DD8}">
      <dgm:prSet phldrT="[Текст]" custT="1"/>
      <dgm:spPr/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Дети дошкольного возраста -528 чел.</a:t>
          </a:r>
          <a:endParaRPr lang="ru-RU" sz="16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6C2D130-F016-47B3-AAF7-AF5632C48A95}" type="sibTrans" cxnId="{5CFA1CE8-F398-4500-BB3F-C963152620CD}">
      <dgm:prSet/>
      <dgm:spPr/>
      <dgm:t>
        <a:bodyPr/>
        <a:lstStyle/>
        <a:p>
          <a:endParaRPr lang="ru-RU" sz="16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CD91383-7B49-4384-A118-5E4E9223331E}" type="parTrans" cxnId="{5CFA1CE8-F398-4500-BB3F-C963152620CD}">
      <dgm:prSet/>
      <dgm:spPr/>
      <dgm:t>
        <a:bodyPr/>
        <a:lstStyle/>
        <a:p>
          <a:endParaRPr lang="ru-RU" sz="16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2C7D443-0A8D-4A8C-B4CF-21FBCBD0AD94}">
      <dgm:prSet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Обучающиеся учреждений дополнительного образования 1144 чел.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FC06C3D-2AC5-48B0-B92D-AD37208CC415}" type="parTrans" cxnId="{4ED1DB87-48F6-4317-A95B-1DFA102DC300}">
      <dgm:prSet/>
      <dgm:spPr/>
      <dgm:t>
        <a:bodyPr/>
        <a:lstStyle/>
        <a:p>
          <a:endParaRPr lang="ru-RU"/>
        </a:p>
      </dgm:t>
    </dgm:pt>
    <dgm:pt modelId="{FD2299B7-719D-4CD7-AB2A-6029D137327F}" type="sibTrans" cxnId="{4ED1DB87-48F6-4317-A95B-1DFA102DC300}">
      <dgm:prSet/>
      <dgm:spPr/>
      <dgm:t>
        <a:bodyPr/>
        <a:lstStyle/>
        <a:p>
          <a:endParaRPr lang="ru-RU"/>
        </a:p>
      </dgm:t>
    </dgm:pt>
    <dgm:pt modelId="{70632F32-0517-4851-894A-39EC42BE271A}" type="pres">
      <dgm:prSet presAssocID="{ADFE9793-4664-4F3B-8240-BDC42D2C7338}" presName="Name0" presStyleCnt="0">
        <dgm:presLayoutVars>
          <dgm:dir/>
          <dgm:resizeHandles val="exact"/>
        </dgm:presLayoutVars>
      </dgm:prSet>
      <dgm:spPr/>
    </dgm:pt>
    <dgm:pt modelId="{0E885123-64CB-4C58-B957-F326BA7B2408}" type="pres">
      <dgm:prSet presAssocID="{ADFE9793-4664-4F3B-8240-BDC42D2C7338}" presName="fgShape" presStyleLbl="fgShp" presStyleIdx="0" presStyleCnt="1"/>
      <dgm:spPr/>
    </dgm:pt>
    <dgm:pt modelId="{4BCD1361-FF7D-4A0E-9200-63B9098FB2B7}" type="pres">
      <dgm:prSet presAssocID="{ADFE9793-4664-4F3B-8240-BDC42D2C7338}" presName="linComp" presStyleCnt="0"/>
      <dgm:spPr/>
    </dgm:pt>
    <dgm:pt modelId="{4FFBF93F-EE6F-4465-975D-299D3820C43D}" type="pres">
      <dgm:prSet presAssocID="{DCE62F67-A510-444A-AB51-4BECB78D9DD8}" presName="compNode" presStyleCnt="0"/>
      <dgm:spPr/>
    </dgm:pt>
    <dgm:pt modelId="{22C769D2-457B-4E5B-A51D-9661371A4284}" type="pres">
      <dgm:prSet presAssocID="{DCE62F67-A510-444A-AB51-4BECB78D9DD8}" presName="bkgdShape" presStyleLbl="node1" presStyleIdx="0" presStyleCnt="4"/>
      <dgm:spPr/>
      <dgm:t>
        <a:bodyPr/>
        <a:lstStyle/>
        <a:p>
          <a:endParaRPr lang="ru-RU"/>
        </a:p>
      </dgm:t>
    </dgm:pt>
    <dgm:pt modelId="{FF783EDC-14E0-4D28-885C-A9ABC0664DB3}" type="pres">
      <dgm:prSet presAssocID="{DCE62F67-A510-444A-AB51-4BECB78D9DD8}" presName="nodeTx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FD390F-3F1E-4BA0-98EE-EBF998E1B53F}" type="pres">
      <dgm:prSet presAssocID="{DCE62F67-A510-444A-AB51-4BECB78D9DD8}" presName="invisiNode" presStyleLbl="node1" presStyleIdx="0" presStyleCnt="4"/>
      <dgm:spPr/>
    </dgm:pt>
    <dgm:pt modelId="{B59BA8BF-EDF9-4F71-953C-DEADD514B571}" type="pres">
      <dgm:prSet presAssocID="{DCE62F67-A510-444A-AB51-4BECB78D9DD8}" presName="imagNode" presStyleLbl="fgImgPlace1" presStyleIdx="0" presStyleCnt="4" custLinFactNeighborX="-5147" custLinFactNeighborY="2510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A963785C-9CBB-4E49-9ECB-DCE4AAA46AD6}" type="pres">
      <dgm:prSet presAssocID="{B6C2D130-F016-47B3-AAF7-AF5632C48A95}" presName="sibTrans" presStyleLbl="sibTrans2D1" presStyleIdx="0" presStyleCnt="0"/>
      <dgm:spPr/>
      <dgm:t>
        <a:bodyPr/>
        <a:lstStyle/>
        <a:p>
          <a:endParaRPr lang="ru-RU"/>
        </a:p>
      </dgm:t>
    </dgm:pt>
    <dgm:pt modelId="{B72A82FD-6AF1-4351-9CD5-42429FB552C4}" type="pres">
      <dgm:prSet presAssocID="{226A4283-6548-4FD8-9998-A94463F5109F}" presName="compNode" presStyleCnt="0"/>
      <dgm:spPr/>
    </dgm:pt>
    <dgm:pt modelId="{8654538D-3BC5-42EB-84F4-FB9E261BF2CA}" type="pres">
      <dgm:prSet presAssocID="{226A4283-6548-4FD8-9998-A94463F5109F}" presName="bkgdShape" presStyleLbl="node1" presStyleIdx="1" presStyleCnt="4" custLinFactNeighborX="972" custLinFactNeighborY="2273"/>
      <dgm:spPr/>
      <dgm:t>
        <a:bodyPr/>
        <a:lstStyle/>
        <a:p>
          <a:endParaRPr lang="ru-RU"/>
        </a:p>
      </dgm:t>
    </dgm:pt>
    <dgm:pt modelId="{150238FF-53C4-458B-82B3-7175A3D5B7EF}" type="pres">
      <dgm:prSet presAssocID="{226A4283-6548-4FD8-9998-A94463F5109F}" presName="nodeT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E1816F-D19C-4936-A741-42C932F5D174}" type="pres">
      <dgm:prSet presAssocID="{226A4283-6548-4FD8-9998-A94463F5109F}" presName="invisiNode" presStyleLbl="node1" presStyleIdx="1" presStyleCnt="4"/>
      <dgm:spPr/>
    </dgm:pt>
    <dgm:pt modelId="{4060DF1E-C88C-48C5-B3D8-5B9A3D41C027}" type="pres">
      <dgm:prSet presAssocID="{226A4283-6548-4FD8-9998-A94463F5109F}" presName="imagNode" presStyleLbl="fgImgPlace1" presStyleIdx="1" presStyleCnt="4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90AC0AC0-EFCB-4C26-87C9-8892C08AA812}" type="pres">
      <dgm:prSet presAssocID="{18DF6A76-BD74-470E-8B9F-863D40A87536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94FA454-5A91-4C70-BCAF-6E8A4DB368BC}" type="pres">
      <dgm:prSet presAssocID="{02C7D443-0A8D-4A8C-B4CF-21FBCBD0AD94}" presName="compNode" presStyleCnt="0"/>
      <dgm:spPr/>
    </dgm:pt>
    <dgm:pt modelId="{EA092C49-DBA4-4203-867C-C24502C724DE}" type="pres">
      <dgm:prSet presAssocID="{02C7D443-0A8D-4A8C-B4CF-21FBCBD0AD94}" presName="bkgdShape" presStyleLbl="node1" presStyleIdx="2" presStyleCnt="4"/>
      <dgm:spPr/>
      <dgm:t>
        <a:bodyPr/>
        <a:lstStyle/>
        <a:p>
          <a:endParaRPr lang="ru-RU"/>
        </a:p>
      </dgm:t>
    </dgm:pt>
    <dgm:pt modelId="{52343441-1C2E-48A4-A496-D6840FE15418}" type="pres">
      <dgm:prSet presAssocID="{02C7D443-0A8D-4A8C-B4CF-21FBCBD0AD94}" presName="nodeT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B6427A-6C26-4C16-8AC8-1D5DDAAC78F7}" type="pres">
      <dgm:prSet presAssocID="{02C7D443-0A8D-4A8C-B4CF-21FBCBD0AD94}" presName="invisiNode" presStyleLbl="node1" presStyleIdx="2" presStyleCnt="4"/>
      <dgm:spPr/>
    </dgm:pt>
    <dgm:pt modelId="{F460925D-D7D9-43CB-830A-0AF06D4D2377}" type="pres">
      <dgm:prSet presAssocID="{02C7D443-0A8D-4A8C-B4CF-21FBCBD0AD94}" presName="imagNode" presStyleLbl="fgImgPlace1" presStyleIdx="2" presStyleCnt="4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DCFB2CB0-205D-4853-BD74-BBAFF0954205}" type="pres">
      <dgm:prSet presAssocID="{FD2299B7-719D-4CD7-AB2A-6029D137327F}" presName="sibTrans" presStyleLbl="sibTrans2D1" presStyleIdx="0" presStyleCnt="0"/>
      <dgm:spPr/>
      <dgm:t>
        <a:bodyPr/>
        <a:lstStyle/>
        <a:p>
          <a:endParaRPr lang="ru-RU"/>
        </a:p>
      </dgm:t>
    </dgm:pt>
    <dgm:pt modelId="{B144D4C8-E596-4B17-A5AB-EA9318467E26}" type="pres">
      <dgm:prSet presAssocID="{0A500F99-0733-458B-9F4B-C72B795419FC}" presName="compNode" presStyleCnt="0"/>
      <dgm:spPr/>
    </dgm:pt>
    <dgm:pt modelId="{87DECEB8-999A-4521-BEB6-FDD1FEA1609D}" type="pres">
      <dgm:prSet presAssocID="{0A500F99-0733-458B-9F4B-C72B795419FC}" presName="bkgdShape" presStyleLbl="node1" presStyleIdx="3" presStyleCnt="4"/>
      <dgm:spPr/>
      <dgm:t>
        <a:bodyPr/>
        <a:lstStyle/>
        <a:p>
          <a:endParaRPr lang="ru-RU"/>
        </a:p>
      </dgm:t>
    </dgm:pt>
    <dgm:pt modelId="{3653F882-E849-4054-87D6-A093CDA2FC94}" type="pres">
      <dgm:prSet presAssocID="{0A500F99-0733-458B-9F4B-C72B795419FC}" presName="nodeT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50443E-1749-4191-8A75-7A93683CD61D}" type="pres">
      <dgm:prSet presAssocID="{0A500F99-0733-458B-9F4B-C72B795419FC}" presName="invisiNode" presStyleLbl="node1" presStyleIdx="3" presStyleCnt="4"/>
      <dgm:spPr/>
    </dgm:pt>
    <dgm:pt modelId="{468152AF-E285-4C6A-B9D7-F0C4EC9C75C2}" type="pres">
      <dgm:prSet presAssocID="{0A500F99-0733-458B-9F4B-C72B795419FC}" presName="imagNode" presStyleLbl="fgImgPlace1" presStyleIdx="3" presStyleCnt="4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</dgm:ptLst>
  <dgm:cxnLst>
    <dgm:cxn modelId="{67A5816A-0989-4F44-9AA9-C29258455F1B}" type="presOf" srcId="{02C7D443-0A8D-4A8C-B4CF-21FBCBD0AD94}" destId="{EA092C49-DBA4-4203-867C-C24502C724DE}" srcOrd="0" destOrd="0" presId="urn:microsoft.com/office/officeart/2005/8/layout/hList7#1"/>
    <dgm:cxn modelId="{8B17602C-87F3-4112-AFBF-9E5D93EC0788}" type="presOf" srcId="{B6C2D130-F016-47B3-AAF7-AF5632C48A95}" destId="{A963785C-9CBB-4E49-9ECB-DCE4AAA46AD6}" srcOrd="0" destOrd="0" presId="urn:microsoft.com/office/officeart/2005/8/layout/hList7#1"/>
    <dgm:cxn modelId="{E5CE61F1-115C-47E7-8BDE-809670ECCEF6}" type="presOf" srcId="{DCE62F67-A510-444A-AB51-4BECB78D9DD8}" destId="{FF783EDC-14E0-4D28-885C-A9ABC0664DB3}" srcOrd="1" destOrd="0" presId="urn:microsoft.com/office/officeart/2005/8/layout/hList7#1"/>
    <dgm:cxn modelId="{9CC79ABF-E130-48A5-95DD-6C9F314FE5A5}" type="presOf" srcId="{0A500F99-0733-458B-9F4B-C72B795419FC}" destId="{3653F882-E849-4054-87D6-A093CDA2FC94}" srcOrd="1" destOrd="0" presId="urn:microsoft.com/office/officeart/2005/8/layout/hList7#1"/>
    <dgm:cxn modelId="{E8DFE652-9D7A-446D-83D4-B5465E85DBB9}" type="presOf" srcId="{0A500F99-0733-458B-9F4B-C72B795419FC}" destId="{87DECEB8-999A-4521-BEB6-FDD1FEA1609D}" srcOrd="0" destOrd="0" presId="urn:microsoft.com/office/officeart/2005/8/layout/hList7#1"/>
    <dgm:cxn modelId="{AF8AED37-0ECF-4803-BA97-3907948E4342}" type="presOf" srcId="{226A4283-6548-4FD8-9998-A94463F5109F}" destId="{8654538D-3BC5-42EB-84F4-FB9E261BF2CA}" srcOrd="0" destOrd="0" presId="urn:microsoft.com/office/officeart/2005/8/layout/hList7#1"/>
    <dgm:cxn modelId="{622324AA-DC63-4E44-BF5D-D1C5EEF09DF3}" srcId="{ADFE9793-4664-4F3B-8240-BDC42D2C7338}" destId="{0A500F99-0733-458B-9F4B-C72B795419FC}" srcOrd="3" destOrd="0" parTransId="{1DF6BABE-E89E-4BBD-A082-A1085895DE24}" sibTransId="{69F3B56A-06D0-40E2-80AD-AFE521B1BF94}"/>
    <dgm:cxn modelId="{4EA0CFBB-E262-4B07-A02C-B6481B492CA6}" type="presOf" srcId="{18DF6A76-BD74-470E-8B9F-863D40A87536}" destId="{90AC0AC0-EFCB-4C26-87C9-8892C08AA812}" srcOrd="0" destOrd="0" presId="urn:microsoft.com/office/officeart/2005/8/layout/hList7#1"/>
    <dgm:cxn modelId="{EEAC8DDF-4FA9-4C30-95CF-DC48546C7FA4}" type="presOf" srcId="{ADFE9793-4664-4F3B-8240-BDC42D2C7338}" destId="{70632F32-0517-4851-894A-39EC42BE271A}" srcOrd="0" destOrd="0" presId="urn:microsoft.com/office/officeart/2005/8/layout/hList7#1"/>
    <dgm:cxn modelId="{0B6DF667-5665-4012-8CF0-CC52E1FDD633}" type="presOf" srcId="{02C7D443-0A8D-4A8C-B4CF-21FBCBD0AD94}" destId="{52343441-1C2E-48A4-A496-D6840FE15418}" srcOrd="1" destOrd="0" presId="urn:microsoft.com/office/officeart/2005/8/layout/hList7#1"/>
    <dgm:cxn modelId="{4ED1DB87-48F6-4317-A95B-1DFA102DC300}" srcId="{ADFE9793-4664-4F3B-8240-BDC42D2C7338}" destId="{02C7D443-0A8D-4A8C-B4CF-21FBCBD0AD94}" srcOrd="2" destOrd="0" parTransId="{EFC06C3D-2AC5-48B0-B92D-AD37208CC415}" sibTransId="{FD2299B7-719D-4CD7-AB2A-6029D137327F}"/>
    <dgm:cxn modelId="{17A3CDCE-0B4C-487A-8A84-3C942CF866EB}" type="presOf" srcId="{FD2299B7-719D-4CD7-AB2A-6029D137327F}" destId="{DCFB2CB0-205D-4853-BD74-BBAFF0954205}" srcOrd="0" destOrd="0" presId="urn:microsoft.com/office/officeart/2005/8/layout/hList7#1"/>
    <dgm:cxn modelId="{78375A4F-30B1-4A26-ABD1-16403C5BA09C}" type="presOf" srcId="{DCE62F67-A510-444A-AB51-4BECB78D9DD8}" destId="{22C769D2-457B-4E5B-A51D-9661371A4284}" srcOrd="0" destOrd="0" presId="urn:microsoft.com/office/officeart/2005/8/layout/hList7#1"/>
    <dgm:cxn modelId="{5CFA1CE8-F398-4500-BB3F-C963152620CD}" srcId="{ADFE9793-4664-4F3B-8240-BDC42D2C7338}" destId="{DCE62F67-A510-444A-AB51-4BECB78D9DD8}" srcOrd="0" destOrd="0" parTransId="{2CD91383-7B49-4384-A118-5E4E9223331E}" sibTransId="{B6C2D130-F016-47B3-AAF7-AF5632C48A95}"/>
    <dgm:cxn modelId="{316DD734-2CB0-48BC-A65F-62209B53ACF5}" type="presOf" srcId="{226A4283-6548-4FD8-9998-A94463F5109F}" destId="{150238FF-53C4-458B-82B3-7175A3D5B7EF}" srcOrd="1" destOrd="0" presId="urn:microsoft.com/office/officeart/2005/8/layout/hList7#1"/>
    <dgm:cxn modelId="{C6C80637-E9D5-4227-9E39-D73767C825BF}" srcId="{ADFE9793-4664-4F3B-8240-BDC42D2C7338}" destId="{226A4283-6548-4FD8-9998-A94463F5109F}" srcOrd="1" destOrd="0" parTransId="{61A49287-D0EA-419A-9349-2CA7FE96C1DA}" sibTransId="{18DF6A76-BD74-470E-8B9F-863D40A87536}"/>
    <dgm:cxn modelId="{1F1F9EDF-54A9-4269-A9B3-4655DB8B5DE5}" type="presParOf" srcId="{70632F32-0517-4851-894A-39EC42BE271A}" destId="{0E885123-64CB-4C58-B957-F326BA7B2408}" srcOrd="0" destOrd="0" presId="urn:microsoft.com/office/officeart/2005/8/layout/hList7#1"/>
    <dgm:cxn modelId="{4DD17C64-10E3-4253-B0FD-3459D5FB2D96}" type="presParOf" srcId="{70632F32-0517-4851-894A-39EC42BE271A}" destId="{4BCD1361-FF7D-4A0E-9200-63B9098FB2B7}" srcOrd="1" destOrd="0" presId="urn:microsoft.com/office/officeart/2005/8/layout/hList7#1"/>
    <dgm:cxn modelId="{042F6DD2-3032-4E67-9F37-1CE276F47829}" type="presParOf" srcId="{4BCD1361-FF7D-4A0E-9200-63B9098FB2B7}" destId="{4FFBF93F-EE6F-4465-975D-299D3820C43D}" srcOrd="0" destOrd="0" presId="urn:microsoft.com/office/officeart/2005/8/layout/hList7#1"/>
    <dgm:cxn modelId="{D5CA5425-4FFF-40E0-ACA1-28228D9AFAA9}" type="presParOf" srcId="{4FFBF93F-EE6F-4465-975D-299D3820C43D}" destId="{22C769D2-457B-4E5B-A51D-9661371A4284}" srcOrd="0" destOrd="0" presId="urn:microsoft.com/office/officeart/2005/8/layout/hList7#1"/>
    <dgm:cxn modelId="{79063AB1-553B-4523-91F8-940BD7B0F08A}" type="presParOf" srcId="{4FFBF93F-EE6F-4465-975D-299D3820C43D}" destId="{FF783EDC-14E0-4D28-885C-A9ABC0664DB3}" srcOrd="1" destOrd="0" presId="urn:microsoft.com/office/officeart/2005/8/layout/hList7#1"/>
    <dgm:cxn modelId="{8B11682C-A5F9-43CA-A4D0-7654ABCA61A1}" type="presParOf" srcId="{4FFBF93F-EE6F-4465-975D-299D3820C43D}" destId="{C6FD390F-3F1E-4BA0-98EE-EBF998E1B53F}" srcOrd="2" destOrd="0" presId="urn:microsoft.com/office/officeart/2005/8/layout/hList7#1"/>
    <dgm:cxn modelId="{CEEC65D7-6BAF-437F-AC0B-9D80B2794D0C}" type="presParOf" srcId="{4FFBF93F-EE6F-4465-975D-299D3820C43D}" destId="{B59BA8BF-EDF9-4F71-953C-DEADD514B571}" srcOrd="3" destOrd="0" presId="urn:microsoft.com/office/officeart/2005/8/layout/hList7#1"/>
    <dgm:cxn modelId="{FE68A8F4-3094-45BC-8EC6-8F78C3AEAC89}" type="presParOf" srcId="{4BCD1361-FF7D-4A0E-9200-63B9098FB2B7}" destId="{A963785C-9CBB-4E49-9ECB-DCE4AAA46AD6}" srcOrd="1" destOrd="0" presId="urn:microsoft.com/office/officeart/2005/8/layout/hList7#1"/>
    <dgm:cxn modelId="{DA680B2D-4CBC-4A0F-9235-C2AFAF5576F5}" type="presParOf" srcId="{4BCD1361-FF7D-4A0E-9200-63B9098FB2B7}" destId="{B72A82FD-6AF1-4351-9CD5-42429FB552C4}" srcOrd="2" destOrd="0" presId="urn:microsoft.com/office/officeart/2005/8/layout/hList7#1"/>
    <dgm:cxn modelId="{F855D3B3-C5D3-452D-9A83-26E9916AF67D}" type="presParOf" srcId="{B72A82FD-6AF1-4351-9CD5-42429FB552C4}" destId="{8654538D-3BC5-42EB-84F4-FB9E261BF2CA}" srcOrd="0" destOrd="0" presId="urn:microsoft.com/office/officeart/2005/8/layout/hList7#1"/>
    <dgm:cxn modelId="{EC485C33-7657-4415-871A-CA2295570E3B}" type="presParOf" srcId="{B72A82FD-6AF1-4351-9CD5-42429FB552C4}" destId="{150238FF-53C4-458B-82B3-7175A3D5B7EF}" srcOrd="1" destOrd="0" presId="urn:microsoft.com/office/officeart/2005/8/layout/hList7#1"/>
    <dgm:cxn modelId="{76495344-1EA6-4659-8835-7AE00A68D177}" type="presParOf" srcId="{B72A82FD-6AF1-4351-9CD5-42429FB552C4}" destId="{EFE1816F-D19C-4936-A741-42C932F5D174}" srcOrd="2" destOrd="0" presId="urn:microsoft.com/office/officeart/2005/8/layout/hList7#1"/>
    <dgm:cxn modelId="{5A3E1405-66EA-4119-BDCE-2A69E95C591D}" type="presParOf" srcId="{B72A82FD-6AF1-4351-9CD5-42429FB552C4}" destId="{4060DF1E-C88C-48C5-B3D8-5B9A3D41C027}" srcOrd="3" destOrd="0" presId="urn:microsoft.com/office/officeart/2005/8/layout/hList7#1"/>
    <dgm:cxn modelId="{18612A9C-0584-4CF1-B649-AC5528DDA6FD}" type="presParOf" srcId="{4BCD1361-FF7D-4A0E-9200-63B9098FB2B7}" destId="{90AC0AC0-EFCB-4C26-87C9-8892C08AA812}" srcOrd="3" destOrd="0" presId="urn:microsoft.com/office/officeart/2005/8/layout/hList7#1"/>
    <dgm:cxn modelId="{A8955E08-1C7C-49B4-8658-3435137F9735}" type="presParOf" srcId="{4BCD1361-FF7D-4A0E-9200-63B9098FB2B7}" destId="{594FA454-5A91-4C70-BCAF-6E8A4DB368BC}" srcOrd="4" destOrd="0" presId="urn:microsoft.com/office/officeart/2005/8/layout/hList7#1"/>
    <dgm:cxn modelId="{976F1427-F442-40AB-8F7F-3F32D401066B}" type="presParOf" srcId="{594FA454-5A91-4C70-BCAF-6E8A4DB368BC}" destId="{EA092C49-DBA4-4203-867C-C24502C724DE}" srcOrd="0" destOrd="0" presId="urn:microsoft.com/office/officeart/2005/8/layout/hList7#1"/>
    <dgm:cxn modelId="{1554576B-CCD8-4BFE-B128-A3B4C1CD937F}" type="presParOf" srcId="{594FA454-5A91-4C70-BCAF-6E8A4DB368BC}" destId="{52343441-1C2E-48A4-A496-D6840FE15418}" srcOrd="1" destOrd="0" presId="urn:microsoft.com/office/officeart/2005/8/layout/hList7#1"/>
    <dgm:cxn modelId="{EFEC3790-67C0-4B02-A150-2FE7E27918AD}" type="presParOf" srcId="{594FA454-5A91-4C70-BCAF-6E8A4DB368BC}" destId="{0DB6427A-6C26-4C16-8AC8-1D5DDAAC78F7}" srcOrd="2" destOrd="0" presId="urn:microsoft.com/office/officeart/2005/8/layout/hList7#1"/>
    <dgm:cxn modelId="{1EF10DE3-5190-4A3B-818C-182E91E91DF9}" type="presParOf" srcId="{594FA454-5A91-4C70-BCAF-6E8A4DB368BC}" destId="{F460925D-D7D9-43CB-830A-0AF06D4D2377}" srcOrd="3" destOrd="0" presId="urn:microsoft.com/office/officeart/2005/8/layout/hList7#1"/>
    <dgm:cxn modelId="{9AB6B83F-7F7D-4D6B-AF40-EA8E89AB2EFD}" type="presParOf" srcId="{4BCD1361-FF7D-4A0E-9200-63B9098FB2B7}" destId="{DCFB2CB0-205D-4853-BD74-BBAFF0954205}" srcOrd="5" destOrd="0" presId="urn:microsoft.com/office/officeart/2005/8/layout/hList7#1"/>
    <dgm:cxn modelId="{5E058478-E38A-4211-A3BD-07C2C89C54E4}" type="presParOf" srcId="{4BCD1361-FF7D-4A0E-9200-63B9098FB2B7}" destId="{B144D4C8-E596-4B17-A5AB-EA9318467E26}" srcOrd="6" destOrd="0" presId="urn:microsoft.com/office/officeart/2005/8/layout/hList7#1"/>
    <dgm:cxn modelId="{56444B0D-4081-4F0B-8135-CD6EF9017774}" type="presParOf" srcId="{B144D4C8-E596-4B17-A5AB-EA9318467E26}" destId="{87DECEB8-999A-4521-BEB6-FDD1FEA1609D}" srcOrd="0" destOrd="0" presId="urn:microsoft.com/office/officeart/2005/8/layout/hList7#1"/>
    <dgm:cxn modelId="{C1C576A2-A715-4E2D-B7D8-931C6C1CE420}" type="presParOf" srcId="{B144D4C8-E596-4B17-A5AB-EA9318467E26}" destId="{3653F882-E849-4054-87D6-A093CDA2FC94}" srcOrd="1" destOrd="0" presId="urn:microsoft.com/office/officeart/2005/8/layout/hList7#1"/>
    <dgm:cxn modelId="{C60DE044-1AB6-42AA-9D8F-31374598E493}" type="presParOf" srcId="{B144D4C8-E596-4B17-A5AB-EA9318467E26}" destId="{1950443E-1749-4191-8A75-7A93683CD61D}" srcOrd="2" destOrd="0" presId="urn:microsoft.com/office/officeart/2005/8/layout/hList7#1"/>
    <dgm:cxn modelId="{D7BE9CEC-D563-4DEF-80DD-69C420EFB36C}" type="presParOf" srcId="{B144D4C8-E596-4B17-A5AB-EA9318467E26}" destId="{468152AF-E285-4C6A-B9D7-F0C4EC9C75C2}" srcOrd="3" destOrd="0" presId="urn:microsoft.com/office/officeart/2005/8/layout/hList7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41961B6D-6129-497C-87CF-43901C1C7B23}" type="doc">
      <dgm:prSet loTypeId="urn:microsoft.com/office/officeart/2005/8/layout/process4" loCatId="list" qsTypeId="urn:microsoft.com/office/officeart/2005/8/quickstyle/3d8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A08A9A6E-2EDB-415A-92C8-BD9386E396F0}">
      <dgm:prSet phldrT="[Текст]" custT="1"/>
      <dgm:spPr/>
      <dgm:t>
        <a:bodyPr/>
        <a:lstStyle/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2016       год</a:t>
          </a:r>
          <a:endParaRPr lang="ru-RU" sz="2800" dirty="0">
            <a:latin typeface="Times New Roman" pitchFamily="18" charset="0"/>
            <a:cs typeface="Times New Roman" pitchFamily="18" charset="0"/>
          </a:endParaRPr>
        </a:p>
      </dgm:t>
    </dgm:pt>
    <dgm:pt modelId="{DCB3EFD7-CFD6-46E4-87B1-899D46B4AB8B}" type="parTrans" cxnId="{1089BB65-0F8E-4283-B644-34CE255980EE}">
      <dgm:prSet/>
      <dgm:spPr/>
      <dgm:t>
        <a:bodyPr/>
        <a:lstStyle/>
        <a:p>
          <a:endParaRPr lang="ru-RU"/>
        </a:p>
      </dgm:t>
    </dgm:pt>
    <dgm:pt modelId="{53F876BA-EE06-45AC-8430-40144E4321B8}" type="sibTrans" cxnId="{1089BB65-0F8E-4283-B644-34CE255980EE}">
      <dgm:prSet/>
      <dgm:spPr/>
      <dgm:t>
        <a:bodyPr/>
        <a:lstStyle/>
        <a:p>
          <a:endParaRPr lang="ru-RU"/>
        </a:p>
      </dgm:t>
    </dgm:pt>
    <dgm:pt modelId="{D7AD52FA-18A6-49E2-AAB7-6A4E4D34FDC4}">
      <dgm:prSet phldrT="[Текст]" custT="1"/>
      <dgm:spPr/>
      <dgm:t>
        <a:bodyPr/>
        <a:lstStyle/>
        <a:p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12 530,24 рублей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44E9EF65-97A3-46F3-AEA0-476C852B10AB}" type="parTrans" cxnId="{404B00C0-167F-4A3F-BA3D-EBE8FEE4F495}">
      <dgm:prSet/>
      <dgm:spPr/>
      <dgm:t>
        <a:bodyPr/>
        <a:lstStyle/>
        <a:p>
          <a:endParaRPr lang="ru-RU"/>
        </a:p>
      </dgm:t>
    </dgm:pt>
    <dgm:pt modelId="{9F3EA8E0-778E-45F1-939F-B59E5A879893}" type="sibTrans" cxnId="{404B00C0-167F-4A3F-BA3D-EBE8FEE4F495}">
      <dgm:prSet/>
      <dgm:spPr/>
      <dgm:t>
        <a:bodyPr/>
        <a:lstStyle/>
        <a:p>
          <a:endParaRPr lang="ru-RU"/>
        </a:p>
      </dgm:t>
    </dgm:pt>
    <dgm:pt modelId="{F1611502-FACB-4A4A-811D-29E760A683AB}">
      <dgm:prSet phldrT="[Текст]" custT="1"/>
      <dgm:spPr/>
      <dgm:t>
        <a:bodyPr/>
        <a:lstStyle/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2017      год</a:t>
          </a:r>
          <a:endParaRPr lang="ru-RU" sz="2800" dirty="0">
            <a:latin typeface="Times New Roman" pitchFamily="18" charset="0"/>
            <a:cs typeface="Times New Roman" pitchFamily="18" charset="0"/>
          </a:endParaRPr>
        </a:p>
      </dgm:t>
    </dgm:pt>
    <dgm:pt modelId="{FF7D701B-4405-4A01-A437-C271117ACD12}" type="parTrans" cxnId="{15D172AF-6901-471C-ACFC-CCBBDFF562C0}">
      <dgm:prSet/>
      <dgm:spPr/>
      <dgm:t>
        <a:bodyPr/>
        <a:lstStyle/>
        <a:p>
          <a:endParaRPr lang="ru-RU"/>
        </a:p>
      </dgm:t>
    </dgm:pt>
    <dgm:pt modelId="{F63C9332-3BA7-4214-82CB-AAAE729270FC}" type="sibTrans" cxnId="{15D172AF-6901-471C-ACFC-CCBBDFF562C0}">
      <dgm:prSet/>
      <dgm:spPr/>
      <dgm:t>
        <a:bodyPr/>
        <a:lstStyle/>
        <a:p>
          <a:endParaRPr lang="ru-RU"/>
        </a:p>
      </dgm:t>
    </dgm:pt>
    <dgm:pt modelId="{28C8CFF3-E16C-42A1-A390-04CCCCD6E678}">
      <dgm:prSet phldrT="[Текст]" custT="1"/>
      <dgm:spPr/>
      <dgm:t>
        <a:bodyPr/>
        <a:lstStyle/>
        <a:p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12 801,94 рублей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4D26E096-F139-4483-BA87-EF9D8F0D8612}" type="parTrans" cxnId="{0C973D15-4CB2-417E-A097-C9A74C7FC6F1}">
      <dgm:prSet/>
      <dgm:spPr/>
      <dgm:t>
        <a:bodyPr/>
        <a:lstStyle/>
        <a:p>
          <a:endParaRPr lang="ru-RU"/>
        </a:p>
      </dgm:t>
    </dgm:pt>
    <dgm:pt modelId="{AEED46DD-501F-4411-987A-49A0060C77CE}" type="sibTrans" cxnId="{0C973D15-4CB2-417E-A097-C9A74C7FC6F1}">
      <dgm:prSet/>
      <dgm:spPr/>
      <dgm:t>
        <a:bodyPr/>
        <a:lstStyle/>
        <a:p>
          <a:endParaRPr lang="ru-RU"/>
        </a:p>
      </dgm:t>
    </dgm:pt>
    <dgm:pt modelId="{4A811585-8794-4E9D-94A1-46421706B10B}" type="pres">
      <dgm:prSet presAssocID="{41961B6D-6129-497C-87CF-43901C1C7B2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550EFAA-AEE1-4AFF-BFB0-6627D51FE61C}" type="pres">
      <dgm:prSet presAssocID="{F1611502-FACB-4A4A-811D-29E760A683AB}" presName="boxAndChildren" presStyleCnt="0"/>
      <dgm:spPr/>
    </dgm:pt>
    <dgm:pt modelId="{8CD27724-A53B-4542-ABBC-42934600DF74}" type="pres">
      <dgm:prSet presAssocID="{F1611502-FACB-4A4A-811D-29E760A683AB}" presName="parentTextBox" presStyleLbl="node1" presStyleIdx="0" presStyleCnt="2"/>
      <dgm:spPr/>
      <dgm:t>
        <a:bodyPr/>
        <a:lstStyle/>
        <a:p>
          <a:endParaRPr lang="ru-RU"/>
        </a:p>
      </dgm:t>
    </dgm:pt>
    <dgm:pt modelId="{12E92635-3DA1-4684-855A-9E3442B4D438}" type="pres">
      <dgm:prSet presAssocID="{F1611502-FACB-4A4A-811D-29E760A683AB}" presName="entireBox" presStyleLbl="node1" presStyleIdx="0" presStyleCnt="2"/>
      <dgm:spPr/>
      <dgm:t>
        <a:bodyPr/>
        <a:lstStyle/>
        <a:p>
          <a:endParaRPr lang="ru-RU"/>
        </a:p>
      </dgm:t>
    </dgm:pt>
    <dgm:pt modelId="{B0A29B75-E16B-4BE6-B1F7-68C45FB83486}" type="pres">
      <dgm:prSet presAssocID="{F1611502-FACB-4A4A-811D-29E760A683AB}" presName="descendantBox" presStyleCnt="0"/>
      <dgm:spPr/>
    </dgm:pt>
    <dgm:pt modelId="{689F8860-DED1-4ED7-ACAF-C346C2DCC488}" type="pres">
      <dgm:prSet presAssocID="{28C8CFF3-E16C-42A1-A390-04CCCCD6E678}" presName="childTextBox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54F243-1474-412E-97DD-EAA311C9FBD5}" type="pres">
      <dgm:prSet presAssocID="{53F876BA-EE06-45AC-8430-40144E4321B8}" presName="sp" presStyleCnt="0"/>
      <dgm:spPr/>
    </dgm:pt>
    <dgm:pt modelId="{69689810-2A36-47F5-B450-0030522710F9}" type="pres">
      <dgm:prSet presAssocID="{A08A9A6E-2EDB-415A-92C8-BD9386E396F0}" presName="arrowAndChildren" presStyleCnt="0"/>
      <dgm:spPr/>
    </dgm:pt>
    <dgm:pt modelId="{0A2F1A6C-0AC9-4E70-823D-C4EB8CD6B161}" type="pres">
      <dgm:prSet presAssocID="{A08A9A6E-2EDB-415A-92C8-BD9386E396F0}" presName="parentTextArrow" presStyleLbl="node1" presStyleIdx="0" presStyleCnt="2"/>
      <dgm:spPr/>
      <dgm:t>
        <a:bodyPr/>
        <a:lstStyle/>
        <a:p>
          <a:endParaRPr lang="ru-RU"/>
        </a:p>
      </dgm:t>
    </dgm:pt>
    <dgm:pt modelId="{6E11DCB6-5AA6-4D8C-AC29-B62F402EDB11}" type="pres">
      <dgm:prSet presAssocID="{A08A9A6E-2EDB-415A-92C8-BD9386E396F0}" presName="arrow" presStyleLbl="node1" presStyleIdx="1" presStyleCnt="2"/>
      <dgm:spPr/>
      <dgm:t>
        <a:bodyPr/>
        <a:lstStyle/>
        <a:p>
          <a:endParaRPr lang="ru-RU"/>
        </a:p>
      </dgm:t>
    </dgm:pt>
    <dgm:pt modelId="{22EA8AFF-C9E5-431D-8FAD-AA17DD636AB8}" type="pres">
      <dgm:prSet presAssocID="{A08A9A6E-2EDB-415A-92C8-BD9386E396F0}" presName="descendantArrow" presStyleCnt="0"/>
      <dgm:spPr/>
    </dgm:pt>
    <dgm:pt modelId="{E858A75D-229A-4D9D-85A3-250AC2B0EB22}" type="pres">
      <dgm:prSet presAssocID="{D7AD52FA-18A6-49E2-AAB7-6A4E4D34FDC4}" presName="childTextArrow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5A0DC09-AAE0-4BC0-B7E3-A259292180E3}" type="presOf" srcId="{A08A9A6E-2EDB-415A-92C8-BD9386E396F0}" destId="{6E11DCB6-5AA6-4D8C-AC29-B62F402EDB11}" srcOrd="1" destOrd="0" presId="urn:microsoft.com/office/officeart/2005/8/layout/process4"/>
    <dgm:cxn modelId="{20FA46DB-6D4D-4FF0-B542-41738FAD16BF}" type="presOf" srcId="{F1611502-FACB-4A4A-811D-29E760A683AB}" destId="{12E92635-3DA1-4684-855A-9E3442B4D438}" srcOrd="1" destOrd="0" presId="urn:microsoft.com/office/officeart/2005/8/layout/process4"/>
    <dgm:cxn modelId="{15D172AF-6901-471C-ACFC-CCBBDFF562C0}" srcId="{41961B6D-6129-497C-87CF-43901C1C7B23}" destId="{F1611502-FACB-4A4A-811D-29E760A683AB}" srcOrd="1" destOrd="0" parTransId="{FF7D701B-4405-4A01-A437-C271117ACD12}" sibTransId="{F63C9332-3BA7-4214-82CB-AAAE729270FC}"/>
    <dgm:cxn modelId="{1089BB65-0F8E-4283-B644-34CE255980EE}" srcId="{41961B6D-6129-497C-87CF-43901C1C7B23}" destId="{A08A9A6E-2EDB-415A-92C8-BD9386E396F0}" srcOrd="0" destOrd="0" parTransId="{DCB3EFD7-CFD6-46E4-87B1-899D46B4AB8B}" sibTransId="{53F876BA-EE06-45AC-8430-40144E4321B8}"/>
    <dgm:cxn modelId="{0C973D15-4CB2-417E-A097-C9A74C7FC6F1}" srcId="{F1611502-FACB-4A4A-811D-29E760A683AB}" destId="{28C8CFF3-E16C-42A1-A390-04CCCCD6E678}" srcOrd="0" destOrd="0" parTransId="{4D26E096-F139-4483-BA87-EF9D8F0D8612}" sibTransId="{AEED46DD-501F-4411-987A-49A0060C77CE}"/>
    <dgm:cxn modelId="{404B00C0-167F-4A3F-BA3D-EBE8FEE4F495}" srcId="{A08A9A6E-2EDB-415A-92C8-BD9386E396F0}" destId="{D7AD52FA-18A6-49E2-AAB7-6A4E4D34FDC4}" srcOrd="0" destOrd="0" parTransId="{44E9EF65-97A3-46F3-AEA0-476C852B10AB}" sibTransId="{9F3EA8E0-778E-45F1-939F-B59E5A879893}"/>
    <dgm:cxn modelId="{3238482C-D425-49E4-BDB3-CC7D63239C40}" type="presOf" srcId="{F1611502-FACB-4A4A-811D-29E760A683AB}" destId="{8CD27724-A53B-4542-ABBC-42934600DF74}" srcOrd="0" destOrd="0" presId="urn:microsoft.com/office/officeart/2005/8/layout/process4"/>
    <dgm:cxn modelId="{C6507EFE-6C8F-4BB1-A81C-C54B533DD1B5}" type="presOf" srcId="{41961B6D-6129-497C-87CF-43901C1C7B23}" destId="{4A811585-8794-4E9D-94A1-46421706B10B}" srcOrd="0" destOrd="0" presId="urn:microsoft.com/office/officeart/2005/8/layout/process4"/>
    <dgm:cxn modelId="{3A03F1ED-2F69-456C-AC75-638E04441A28}" type="presOf" srcId="{A08A9A6E-2EDB-415A-92C8-BD9386E396F0}" destId="{0A2F1A6C-0AC9-4E70-823D-C4EB8CD6B161}" srcOrd="0" destOrd="0" presId="urn:microsoft.com/office/officeart/2005/8/layout/process4"/>
    <dgm:cxn modelId="{4B76F45C-8B6C-4003-B19B-07920A13C8D9}" type="presOf" srcId="{28C8CFF3-E16C-42A1-A390-04CCCCD6E678}" destId="{689F8860-DED1-4ED7-ACAF-C346C2DCC488}" srcOrd="0" destOrd="0" presId="urn:microsoft.com/office/officeart/2005/8/layout/process4"/>
    <dgm:cxn modelId="{14AB77E5-E48F-43AE-BD9A-012CFE10FB0B}" type="presOf" srcId="{D7AD52FA-18A6-49E2-AAB7-6A4E4D34FDC4}" destId="{E858A75D-229A-4D9D-85A3-250AC2B0EB22}" srcOrd="0" destOrd="0" presId="urn:microsoft.com/office/officeart/2005/8/layout/process4"/>
    <dgm:cxn modelId="{C8CAA1DE-E993-417E-9456-9FA0074D4A98}" type="presParOf" srcId="{4A811585-8794-4E9D-94A1-46421706B10B}" destId="{6550EFAA-AEE1-4AFF-BFB0-6627D51FE61C}" srcOrd="0" destOrd="0" presId="urn:microsoft.com/office/officeart/2005/8/layout/process4"/>
    <dgm:cxn modelId="{8F2B6AF8-F485-4BAD-820E-33B88E109BEC}" type="presParOf" srcId="{6550EFAA-AEE1-4AFF-BFB0-6627D51FE61C}" destId="{8CD27724-A53B-4542-ABBC-42934600DF74}" srcOrd="0" destOrd="0" presId="urn:microsoft.com/office/officeart/2005/8/layout/process4"/>
    <dgm:cxn modelId="{96814225-8558-49AC-8160-64FCE4B618EB}" type="presParOf" srcId="{6550EFAA-AEE1-4AFF-BFB0-6627D51FE61C}" destId="{12E92635-3DA1-4684-855A-9E3442B4D438}" srcOrd="1" destOrd="0" presId="urn:microsoft.com/office/officeart/2005/8/layout/process4"/>
    <dgm:cxn modelId="{1184A075-50B0-4E71-B2DB-0385E045413C}" type="presParOf" srcId="{6550EFAA-AEE1-4AFF-BFB0-6627D51FE61C}" destId="{B0A29B75-E16B-4BE6-B1F7-68C45FB83486}" srcOrd="2" destOrd="0" presId="urn:microsoft.com/office/officeart/2005/8/layout/process4"/>
    <dgm:cxn modelId="{F39A5B45-6034-4833-8462-E88C06EA1819}" type="presParOf" srcId="{B0A29B75-E16B-4BE6-B1F7-68C45FB83486}" destId="{689F8860-DED1-4ED7-ACAF-C346C2DCC488}" srcOrd="0" destOrd="0" presId="urn:microsoft.com/office/officeart/2005/8/layout/process4"/>
    <dgm:cxn modelId="{1D0848ED-9EAA-4D88-B2BB-C36D47FBE14E}" type="presParOf" srcId="{4A811585-8794-4E9D-94A1-46421706B10B}" destId="{D654F243-1474-412E-97DD-EAA311C9FBD5}" srcOrd="1" destOrd="0" presId="urn:microsoft.com/office/officeart/2005/8/layout/process4"/>
    <dgm:cxn modelId="{5CE8CE5D-F4D0-499B-B979-61F0E08FB719}" type="presParOf" srcId="{4A811585-8794-4E9D-94A1-46421706B10B}" destId="{69689810-2A36-47F5-B450-0030522710F9}" srcOrd="2" destOrd="0" presId="urn:microsoft.com/office/officeart/2005/8/layout/process4"/>
    <dgm:cxn modelId="{3E163AB2-DD0C-44B3-B1AD-52B9246D94DC}" type="presParOf" srcId="{69689810-2A36-47F5-B450-0030522710F9}" destId="{0A2F1A6C-0AC9-4E70-823D-C4EB8CD6B161}" srcOrd="0" destOrd="0" presId="urn:microsoft.com/office/officeart/2005/8/layout/process4"/>
    <dgm:cxn modelId="{0ABC019D-F8B5-4063-A43E-09AE72293467}" type="presParOf" srcId="{69689810-2A36-47F5-B450-0030522710F9}" destId="{6E11DCB6-5AA6-4D8C-AC29-B62F402EDB11}" srcOrd="1" destOrd="0" presId="urn:microsoft.com/office/officeart/2005/8/layout/process4"/>
    <dgm:cxn modelId="{0C6B7253-36E9-4D54-B03E-1EFF4062E015}" type="presParOf" srcId="{69689810-2A36-47F5-B450-0030522710F9}" destId="{22EA8AFF-C9E5-431D-8FAD-AA17DD636AB8}" srcOrd="2" destOrd="0" presId="urn:microsoft.com/office/officeart/2005/8/layout/process4"/>
    <dgm:cxn modelId="{ED752C5F-DC1A-4222-AD36-33384E620FD9}" type="presParOf" srcId="{22EA8AFF-C9E5-431D-8FAD-AA17DD636AB8}" destId="{E858A75D-229A-4D9D-85A3-250AC2B0EB22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4CC49982-4C9F-4D8B-B475-4CA8BAA0F97A}" type="doc">
      <dgm:prSet loTypeId="urn:microsoft.com/office/officeart/2005/8/layout/chevron2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6C92580A-39D6-4507-A7AB-FA7B84C38436}">
      <dgm:prSet phldrT="[Текст]"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дошкольного образования </a:t>
          </a:r>
          <a:r>
            <a:rPr lang="ru-RU" sz="1400" smtClean="0">
              <a:latin typeface="Times New Roman" pitchFamily="18" charset="0"/>
              <a:cs typeface="Times New Roman" pitchFamily="18" charset="0"/>
            </a:rPr>
            <a:t>– 46,0 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млн. рублей;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60D0298B-697C-48A5-A50A-BA37850928B8}" type="parTrans" cxnId="{A5AC8475-079F-49BC-850E-16F4DD97AE1B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B36A065B-83D8-4C0D-B306-897C05A86741}" type="sibTrans" cxnId="{A5AC8475-079F-49BC-850E-16F4DD97AE1B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960C2DA9-31F2-483C-B174-0C6DB4E15308}">
      <dgm:prSet phldrT="[Текст]"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AB21FD7E-F32A-40D1-814D-1F1D648E40C7}" type="parTrans" cxnId="{1BED85AC-DCE2-4A2F-939B-8A7105EE2818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0EAAFFFF-2860-4332-BBB6-50FA78C5986C}" type="sibTrans" cxnId="{1BED85AC-DCE2-4A2F-939B-8A7105EE2818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3531D42E-17FC-48DA-8A2C-DF5E4FC0191B}">
      <dgm:prSet phldrT="[Текст]"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общеобразовательных организаций общего образования- 82,6 млн. рублей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A9DA2038-A19D-4BFF-8166-5AE3F21E99A4}" type="parTrans" cxnId="{4DF4D59C-9824-4208-94DF-FAAC08C69531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813E68D8-A7FC-4389-A3A8-EF55B777F813}" type="sibTrans" cxnId="{4DF4D59C-9824-4208-94DF-FAAC08C69531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00E24627-BD49-499B-9547-0ED3F3FC7968}">
      <dgm:prSet phldrT="[Текст]"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общеобразовательных организаций дополнительного образования детей-3,2 млн.рублей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8E6C5D4C-7A13-4C51-83B0-7BEE87FDCFE6}" type="parTrans" cxnId="{4E2B0D29-115C-4B74-B5CD-277F5224A78A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A9FAB6DD-ADA5-4518-BA10-D43F9A29A225}" type="sibTrans" cxnId="{4E2B0D29-115C-4B74-B5CD-277F5224A78A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0EC4A875-1EAC-4D00-87A7-D9B77B5881B6}">
      <dgm:prSet custT="1"/>
      <dgm:spPr/>
      <dgm:t>
        <a:bodyPr/>
        <a:lstStyle/>
        <a:p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330A5D80-FDA0-4E32-A351-52E0B1E10E65}" type="parTrans" cxnId="{ED76BCE9-FD7E-481E-A68F-AC6231CF596B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C0E451C0-A858-46A8-98AD-80DE9F5FF649}" type="sibTrans" cxnId="{ED76BCE9-FD7E-481E-A68F-AC6231CF596B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FEBC6671-395D-4D9B-940B-167D3ED1B9DD}">
      <dgm:prSet custT="1"/>
      <dgm:spPr/>
      <dgm:t>
        <a:bodyPr/>
        <a:lstStyle/>
        <a:p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1EFA2F06-08F8-49C5-806D-4D069EC00FD1}" type="parTrans" cxnId="{F372AB0B-563B-48DF-B0BA-979C32C9B33D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EB57F9A5-7671-42C2-8C22-B62A48A46D5A}" type="sibTrans" cxnId="{F372AB0B-563B-48DF-B0BA-979C32C9B33D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E1F25621-92E5-4669-B3A0-38B7F243616C}">
      <dgm:prSet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обслуживающих организации образования (централизованная бухгалтерия, учреждение хозяйственного обеспечения, информационно-методический центр) -14,9 млн.рублей.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7DD02AE3-8D7D-44F4-B2F9-A729A4C89584}" type="parTrans" cxnId="{F5155002-2F2D-4974-A881-2D361E79B839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6D84D2E4-F9BE-4117-9D40-FB4EAE12586A}" type="sibTrans" cxnId="{F5155002-2F2D-4974-A881-2D361E79B839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4C42ADC7-AD6A-4C2D-8953-7AA8A0AC95C2}">
      <dgm:prSet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Мероприятия по организации отдыха и оздоровления детей - 1,3 млн.рублей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776A46B8-FFEF-4C79-93E9-C82366F0CD42}" type="parTrans" cxnId="{F2008612-9775-41FE-95C6-60D18F6DF805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09C19F5E-3989-46FA-810D-B3023D9F7709}" type="sibTrans" cxnId="{F2008612-9775-41FE-95C6-60D18F6DF805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E4D76182-BA1D-4694-AE39-BAF428FAF94A}">
      <dgm:prSet custT="1"/>
      <dgm:spPr/>
      <dgm:t>
        <a:bodyPr/>
        <a:lstStyle/>
        <a:p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C5762C1B-1B41-470C-A625-6C2CBD3E77F8}" type="parTrans" cxnId="{9CBD666C-C0D9-49EE-973F-B73D05794AC8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05308875-F7E6-4FE8-B583-122BF3DDFDD0}" type="sibTrans" cxnId="{9CBD666C-C0D9-49EE-973F-B73D05794AC8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45F838E4-14B0-4157-8BF6-958B6BBC013A}">
      <dgm:prSet custT="1"/>
      <dgm:spPr/>
      <dgm:t>
        <a:bodyPr/>
        <a:lstStyle/>
        <a:p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FAB52405-4779-4A1E-9BAB-26E282683957}" type="parTrans" cxnId="{97124012-D66E-4465-B003-71580EF1AD64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78AC6165-91F5-41D5-A01B-0752443168E9}" type="sibTrans" cxnId="{97124012-D66E-4465-B003-71580EF1AD64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3B301B70-AAC6-4997-A65E-8B30637827D6}">
      <dgm:prSet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Осуществление выплаты компенсации части родительской платы за присмотр и уход за ребенком в муниципальных дошкольных образовательных организациях – 1,7 млн.рублей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972CD9ED-DD4D-4AEB-9497-C553361BFA91}" type="parTrans" cxnId="{60C4F557-5820-4F44-9292-21726A7D8916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1D964177-8EA6-4D05-8134-ADF05C69BE0C}" type="sibTrans" cxnId="{60C4F557-5820-4F44-9292-21726A7D8916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57C627F5-1037-4466-8A0F-64BC3981A7C1}">
      <dgm:prSet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На решение других вопросов в области образования - 3,1 млн.рублей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4BA16C21-02EE-47A2-A3EE-A06B0A8F2F12}" type="parTrans" cxnId="{3A3477B0-05E1-453A-B036-2295AC91E684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3AE87E36-58F6-400A-9B94-54284519A8AA}" type="sibTrans" cxnId="{3A3477B0-05E1-453A-B036-2295AC91E684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F3D01B84-D978-4D2D-8E52-58642338AC24}">
      <dgm:prSet phldrT="[Текст]"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4D3AD885-C58D-4C56-BE7E-3183C8575279}" type="sibTrans" cxnId="{A2A7FBC6-8241-44E3-8F11-15464E89A8C9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773FFB96-B127-4391-A4A4-385DC71264F8}" type="parTrans" cxnId="{A2A7FBC6-8241-44E3-8F11-15464E89A8C9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15F49FDE-E585-4C8E-BC4F-139E0D530094}">
      <dgm:prSet phldrT="[Текст]"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77957753-61A2-4FC4-87ED-E2FD508E1F9C}" type="sibTrans" cxnId="{828C147B-4231-4D27-86E7-2C61DD656C51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C4C5AC17-EA72-4FD5-9069-25FD338099C4}" type="parTrans" cxnId="{828C147B-4231-4D27-86E7-2C61DD656C51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B89D0826-C222-4496-9B33-957BDE751B4B}" type="pres">
      <dgm:prSet presAssocID="{4CC49982-4C9F-4D8B-B475-4CA8BAA0F97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8BB424D-99CB-4FD6-8F0F-8C095F9D305D}" type="pres">
      <dgm:prSet presAssocID="{15F49FDE-E585-4C8E-BC4F-139E0D530094}" presName="composite" presStyleCnt="0"/>
      <dgm:spPr/>
    </dgm:pt>
    <dgm:pt modelId="{F061203D-7A03-4CC2-AD47-493693B8B101}" type="pres">
      <dgm:prSet presAssocID="{15F49FDE-E585-4C8E-BC4F-139E0D530094}" presName="parentText" presStyleLbl="alignNode1" presStyleIdx="0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E9FBA7-ADFB-4466-AA87-FCAD6AC92BF5}" type="pres">
      <dgm:prSet presAssocID="{15F49FDE-E585-4C8E-BC4F-139E0D530094}" presName="descendantText" presStyleLbl="alignAcc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5E987B-2D45-4644-B3E7-72F158F966A1}" type="pres">
      <dgm:prSet presAssocID="{77957753-61A2-4FC4-87ED-E2FD508E1F9C}" presName="sp" presStyleCnt="0"/>
      <dgm:spPr/>
    </dgm:pt>
    <dgm:pt modelId="{C8523EBE-3A96-4701-A50A-4D7612AC7700}" type="pres">
      <dgm:prSet presAssocID="{960C2DA9-31F2-483C-B174-0C6DB4E15308}" presName="composite" presStyleCnt="0"/>
      <dgm:spPr/>
    </dgm:pt>
    <dgm:pt modelId="{28397ED4-6017-4D68-8863-6A196F7EAD16}" type="pres">
      <dgm:prSet presAssocID="{960C2DA9-31F2-483C-B174-0C6DB4E15308}" presName="parentText" presStyleLbl="alignNode1" presStyleIdx="1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D12167-61FE-4323-B6D8-9FED1B04BDC8}" type="pres">
      <dgm:prSet presAssocID="{960C2DA9-31F2-483C-B174-0C6DB4E15308}" presName="descendantText" presStyleLbl="alignAcc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E6AA4C-A65D-4ACE-B16B-40B6563186F1}" type="pres">
      <dgm:prSet presAssocID="{0EAAFFFF-2860-4332-BBB6-50FA78C5986C}" presName="sp" presStyleCnt="0"/>
      <dgm:spPr/>
    </dgm:pt>
    <dgm:pt modelId="{42B2FB29-F038-40FE-8911-89DF7AC7895F}" type="pres">
      <dgm:prSet presAssocID="{F3D01B84-D978-4D2D-8E52-58642338AC24}" presName="composite" presStyleCnt="0"/>
      <dgm:spPr/>
    </dgm:pt>
    <dgm:pt modelId="{C008858A-2292-45E4-BF7A-FC7EEA8DCEF3}" type="pres">
      <dgm:prSet presAssocID="{F3D01B84-D978-4D2D-8E52-58642338AC24}" presName="parentText" presStyleLbl="alignNode1" presStyleIdx="2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2ED663-0BB1-410D-A214-5306682C6BEB}" type="pres">
      <dgm:prSet presAssocID="{F3D01B84-D978-4D2D-8E52-58642338AC24}" presName="descendantText" presStyleLbl="alignAcc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BEA080-4745-4023-9877-1D9AE179A782}" type="pres">
      <dgm:prSet presAssocID="{4D3AD885-C58D-4C56-BE7E-3183C8575279}" presName="sp" presStyleCnt="0"/>
      <dgm:spPr/>
    </dgm:pt>
    <dgm:pt modelId="{66EFAE9F-93A8-457F-95D6-ECBBAB19F2FD}" type="pres">
      <dgm:prSet presAssocID="{0EC4A875-1EAC-4D00-87A7-D9B77B5881B6}" presName="composite" presStyleCnt="0"/>
      <dgm:spPr/>
    </dgm:pt>
    <dgm:pt modelId="{CEAA07C6-7497-421C-B721-E4DB1ED60AA4}" type="pres">
      <dgm:prSet presAssocID="{0EC4A875-1EAC-4D00-87A7-D9B77B5881B6}" presName="parentText" presStyleLbl="alignNode1" presStyleIdx="3" presStyleCnt="7" custScaleY="12322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EAAD69-9AEB-4365-AB2D-5A1E786596DE}" type="pres">
      <dgm:prSet presAssocID="{0EC4A875-1EAC-4D00-87A7-D9B77B5881B6}" presName="descendantText" presStyleLbl="alignAcc1" presStyleIdx="3" presStyleCnt="7" custScaleY="1771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7B5B98-7D61-4BCA-B92B-DFBFA0F4079B}" type="pres">
      <dgm:prSet presAssocID="{C0E451C0-A858-46A8-98AD-80DE9F5FF649}" presName="sp" presStyleCnt="0"/>
      <dgm:spPr/>
    </dgm:pt>
    <dgm:pt modelId="{AF2D1368-C427-4E41-B141-81F038564DE0}" type="pres">
      <dgm:prSet presAssocID="{FEBC6671-395D-4D9B-940B-167D3ED1B9DD}" presName="composite" presStyleCnt="0"/>
      <dgm:spPr/>
    </dgm:pt>
    <dgm:pt modelId="{7B69D713-2B6E-40A8-9641-318137582E50}" type="pres">
      <dgm:prSet presAssocID="{FEBC6671-395D-4D9B-940B-167D3ED1B9DD}" presName="parentText" presStyleLbl="alignNode1" presStyleIdx="4" presStyleCnt="7" custLinFactNeighborX="0" custLinFactNeighborY="654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F00FA3-FF4C-4E4A-9A7F-886E06B191BC}" type="pres">
      <dgm:prSet presAssocID="{FEBC6671-395D-4D9B-940B-167D3ED1B9DD}" presName="descendantText" presStyleLbl="alignAcc1" presStyleIdx="4" presStyleCnt="7" custLinFactNeighborX="-225" custLinFactNeighborY="100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1261E0-8BF0-4973-B379-0DAD9A12DF6B}" type="pres">
      <dgm:prSet presAssocID="{EB57F9A5-7671-42C2-8C22-B62A48A46D5A}" presName="sp" presStyleCnt="0"/>
      <dgm:spPr/>
    </dgm:pt>
    <dgm:pt modelId="{A6F98B4A-3F2B-48AA-92A5-97E5DB3B4FAF}" type="pres">
      <dgm:prSet presAssocID="{E4D76182-BA1D-4694-AE39-BAF428FAF94A}" presName="composite" presStyleCnt="0"/>
      <dgm:spPr/>
    </dgm:pt>
    <dgm:pt modelId="{167C5FB6-297B-4AC2-9CD6-E91BB0933850}" type="pres">
      <dgm:prSet presAssocID="{E4D76182-BA1D-4694-AE39-BAF428FAF94A}" presName="parentText" presStyleLbl="alignNode1" presStyleIdx="5" presStyleCnt="7" custScaleY="134837" custLinFactNeighborX="0" custLinFactNeighborY="133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29E595-59EF-47A4-A3B5-4B9D2A1140E2}" type="pres">
      <dgm:prSet presAssocID="{E4D76182-BA1D-4694-AE39-BAF428FAF94A}" presName="descendantText" presStyleLbl="alignAcc1" presStyleIdx="5" presStyleCnt="7" custScaleY="138291" custLinFactNeighborX="2210" custLinFactNeighborY="-63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183128-5A2F-48D6-B9C6-D4EDCC16CF23}" type="pres">
      <dgm:prSet presAssocID="{05308875-F7E6-4FE8-B583-122BF3DDFDD0}" presName="sp" presStyleCnt="0"/>
      <dgm:spPr/>
    </dgm:pt>
    <dgm:pt modelId="{9444FE6A-C512-4023-9733-6E7218F6FD6B}" type="pres">
      <dgm:prSet presAssocID="{45F838E4-14B0-4157-8BF6-958B6BBC013A}" presName="composite" presStyleCnt="0"/>
      <dgm:spPr/>
    </dgm:pt>
    <dgm:pt modelId="{618D69D7-96E4-4ADE-8D2C-75FADEB8FDC9}" type="pres">
      <dgm:prSet presAssocID="{45F838E4-14B0-4157-8BF6-958B6BBC013A}" presName="parentText" presStyleLbl="alignNode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6FCFED-9A85-4DFD-9613-639AAA17C4FC}" type="pres">
      <dgm:prSet presAssocID="{45F838E4-14B0-4157-8BF6-958B6BBC013A}" presName="descendantText" presStyleLbl="alignAcc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6A112CA-7324-4425-BF19-0DD4EA1DE0E2}" type="presOf" srcId="{FEBC6671-395D-4D9B-940B-167D3ED1B9DD}" destId="{7B69D713-2B6E-40A8-9641-318137582E50}" srcOrd="0" destOrd="0" presId="urn:microsoft.com/office/officeart/2005/8/layout/chevron2"/>
    <dgm:cxn modelId="{F372AB0B-563B-48DF-B0BA-979C32C9B33D}" srcId="{4CC49982-4C9F-4D8B-B475-4CA8BAA0F97A}" destId="{FEBC6671-395D-4D9B-940B-167D3ED1B9DD}" srcOrd="4" destOrd="0" parTransId="{1EFA2F06-08F8-49C5-806D-4D069EC00FD1}" sibTransId="{EB57F9A5-7671-42C2-8C22-B62A48A46D5A}"/>
    <dgm:cxn modelId="{1BED85AC-DCE2-4A2F-939B-8A7105EE2818}" srcId="{4CC49982-4C9F-4D8B-B475-4CA8BAA0F97A}" destId="{960C2DA9-31F2-483C-B174-0C6DB4E15308}" srcOrd="1" destOrd="0" parTransId="{AB21FD7E-F32A-40D1-814D-1F1D648E40C7}" sibTransId="{0EAAFFFF-2860-4332-BBB6-50FA78C5986C}"/>
    <dgm:cxn modelId="{CCA1998B-CAE6-40CD-865B-B619D574F645}" type="presOf" srcId="{0EC4A875-1EAC-4D00-87A7-D9B77B5881B6}" destId="{CEAA07C6-7497-421C-B721-E4DB1ED60AA4}" srcOrd="0" destOrd="0" presId="urn:microsoft.com/office/officeart/2005/8/layout/chevron2"/>
    <dgm:cxn modelId="{DB8567E3-3173-4870-A94D-E27FBE63D91F}" type="presOf" srcId="{4C42ADC7-AD6A-4C2D-8953-7AA8A0AC95C2}" destId="{A4F00FA3-FF4C-4E4A-9A7F-886E06B191BC}" srcOrd="0" destOrd="0" presId="urn:microsoft.com/office/officeart/2005/8/layout/chevron2"/>
    <dgm:cxn modelId="{F2008612-9775-41FE-95C6-60D18F6DF805}" srcId="{FEBC6671-395D-4D9B-940B-167D3ED1B9DD}" destId="{4C42ADC7-AD6A-4C2D-8953-7AA8A0AC95C2}" srcOrd="0" destOrd="0" parTransId="{776A46B8-FFEF-4C79-93E9-C82366F0CD42}" sibTransId="{09C19F5E-3989-46FA-810D-B3023D9F7709}"/>
    <dgm:cxn modelId="{97124012-D66E-4465-B003-71580EF1AD64}" srcId="{4CC49982-4C9F-4D8B-B475-4CA8BAA0F97A}" destId="{45F838E4-14B0-4157-8BF6-958B6BBC013A}" srcOrd="6" destOrd="0" parTransId="{FAB52405-4779-4A1E-9BAB-26E282683957}" sibTransId="{78AC6165-91F5-41D5-A01B-0752443168E9}"/>
    <dgm:cxn modelId="{3A3477B0-05E1-453A-B036-2295AC91E684}" srcId="{45F838E4-14B0-4157-8BF6-958B6BBC013A}" destId="{57C627F5-1037-4466-8A0F-64BC3981A7C1}" srcOrd="0" destOrd="0" parTransId="{4BA16C21-02EE-47A2-A3EE-A06B0A8F2F12}" sibTransId="{3AE87E36-58F6-400A-9B94-54284519A8AA}"/>
    <dgm:cxn modelId="{2BE90F50-BC07-45A6-8136-0DA960EC4EC9}" type="presOf" srcId="{57C627F5-1037-4466-8A0F-64BC3981A7C1}" destId="{646FCFED-9A85-4DFD-9613-639AAA17C4FC}" srcOrd="0" destOrd="0" presId="urn:microsoft.com/office/officeart/2005/8/layout/chevron2"/>
    <dgm:cxn modelId="{A2A7FBC6-8241-44E3-8F11-15464E89A8C9}" srcId="{4CC49982-4C9F-4D8B-B475-4CA8BAA0F97A}" destId="{F3D01B84-D978-4D2D-8E52-58642338AC24}" srcOrd="2" destOrd="0" parTransId="{773FFB96-B127-4391-A4A4-385DC71264F8}" sibTransId="{4D3AD885-C58D-4C56-BE7E-3183C8575279}"/>
    <dgm:cxn modelId="{9F0C4506-A3DD-49C6-B762-73DE2594DA09}" type="presOf" srcId="{F3D01B84-D978-4D2D-8E52-58642338AC24}" destId="{C008858A-2292-45E4-BF7A-FC7EEA8DCEF3}" srcOrd="0" destOrd="0" presId="urn:microsoft.com/office/officeart/2005/8/layout/chevron2"/>
    <dgm:cxn modelId="{5C9A9D6D-6419-4292-B1DD-10EC2CEEE865}" type="presOf" srcId="{15F49FDE-E585-4C8E-BC4F-139E0D530094}" destId="{F061203D-7A03-4CC2-AD47-493693B8B101}" srcOrd="0" destOrd="0" presId="urn:microsoft.com/office/officeart/2005/8/layout/chevron2"/>
    <dgm:cxn modelId="{60C4F557-5820-4F44-9292-21726A7D8916}" srcId="{E4D76182-BA1D-4694-AE39-BAF428FAF94A}" destId="{3B301B70-AAC6-4997-A65E-8B30637827D6}" srcOrd="0" destOrd="0" parTransId="{972CD9ED-DD4D-4AEB-9497-C553361BFA91}" sibTransId="{1D964177-8EA6-4D05-8134-ADF05C69BE0C}"/>
    <dgm:cxn modelId="{4DF4D59C-9824-4208-94DF-FAAC08C69531}" srcId="{960C2DA9-31F2-483C-B174-0C6DB4E15308}" destId="{3531D42E-17FC-48DA-8A2C-DF5E4FC0191B}" srcOrd="0" destOrd="0" parTransId="{A9DA2038-A19D-4BFF-8166-5AE3F21E99A4}" sibTransId="{813E68D8-A7FC-4389-A3A8-EF55B777F813}"/>
    <dgm:cxn modelId="{C2E80E7A-E514-467F-8569-4A206FA45EEB}" type="presOf" srcId="{45F838E4-14B0-4157-8BF6-958B6BBC013A}" destId="{618D69D7-96E4-4ADE-8D2C-75FADEB8FDC9}" srcOrd="0" destOrd="0" presId="urn:microsoft.com/office/officeart/2005/8/layout/chevron2"/>
    <dgm:cxn modelId="{3D2B7CC3-CA10-46CB-A0EF-6694DC1728CD}" type="presOf" srcId="{960C2DA9-31F2-483C-B174-0C6DB4E15308}" destId="{28397ED4-6017-4D68-8863-6A196F7EAD16}" srcOrd="0" destOrd="0" presId="urn:microsoft.com/office/officeart/2005/8/layout/chevron2"/>
    <dgm:cxn modelId="{F5155002-2F2D-4974-A881-2D361E79B839}" srcId="{0EC4A875-1EAC-4D00-87A7-D9B77B5881B6}" destId="{E1F25621-92E5-4669-B3A0-38B7F243616C}" srcOrd="0" destOrd="0" parTransId="{7DD02AE3-8D7D-44F4-B2F9-A729A4C89584}" sibTransId="{6D84D2E4-F9BE-4117-9D40-FB4EAE12586A}"/>
    <dgm:cxn modelId="{4D85B7E4-BB8E-46EE-9F81-A6C0F026D1D9}" type="presOf" srcId="{E1F25621-92E5-4669-B3A0-38B7F243616C}" destId="{CCEAAD69-9AEB-4365-AB2D-5A1E786596DE}" srcOrd="0" destOrd="0" presId="urn:microsoft.com/office/officeart/2005/8/layout/chevron2"/>
    <dgm:cxn modelId="{A5AC8475-079F-49BC-850E-16F4DD97AE1B}" srcId="{15F49FDE-E585-4C8E-BC4F-139E0D530094}" destId="{6C92580A-39D6-4507-A7AB-FA7B84C38436}" srcOrd="0" destOrd="0" parTransId="{60D0298B-697C-48A5-A50A-BA37850928B8}" sibTransId="{B36A065B-83D8-4C0D-B306-897C05A86741}"/>
    <dgm:cxn modelId="{A9B09D94-13A2-4FF9-88C1-EFB0E5A54925}" type="presOf" srcId="{3531D42E-17FC-48DA-8A2C-DF5E4FC0191B}" destId="{FCD12167-61FE-4323-B6D8-9FED1B04BDC8}" srcOrd="0" destOrd="0" presId="urn:microsoft.com/office/officeart/2005/8/layout/chevron2"/>
    <dgm:cxn modelId="{9CBD666C-C0D9-49EE-973F-B73D05794AC8}" srcId="{4CC49982-4C9F-4D8B-B475-4CA8BAA0F97A}" destId="{E4D76182-BA1D-4694-AE39-BAF428FAF94A}" srcOrd="5" destOrd="0" parTransId="{C5762C1B-1B41-470C-A625-6C2CBD3E77F8}" sibTransId="{05308875-F7E6-4FE8-B583-122BF3DDFDD0}"/>
    <dgm:cxn modelId="{ED76BCE9-FD7E-481E-A68F-AC6231CF596B}" srcId="{4CC49982-4C9F-4D8B-B475-4CA8BAA0F97A}" destId="{0EC4A875-1EAC-4D00-87A7-D9B77B5881B6}" srcOrd="3" destOrd="0" parTransId="{330A5D80-FDA0-4E32-A351-52E0B1E10E65}" sibTransId="{C0E451C0-A858-46A8-98AD-80DE9F5FF649}"/>
    <dgm:cxn modelId="{3F23C6D0-4553-429C-A272-CB5ECD24F34D}" type="presOf" srcId="{3B301B70-AAC6-4997-A65E-8B30637827D6}" destId="{B229E595-59EF-47A4-A3B5-4B9D2A1140E2}" srcOrd="0" destOrd="0" presId="urn:microsoft.com/office/officeart/2005/8/layout/chevron2"/>
    <dgm:cxn modelId="{43EC0313-BF36-4166-80F8-DF5A3FC884AF}" type="presOf" srcId="{E4D76182-BA1D-4694-AE39-BAF428FAF94A}" destId="{167C5FB6-297B-4AC2-9CD6-E91BB0933850}" srcOrd="0" destOrd="0" presId="urn:microsoft.com/office/officeart/2005/8/layout/chevron2"/>
    <dgm:cxn modelId="{0C31829E-C686-4931-A00D-308BAFDE915C}" type="presOf" srcId="{00E24627-BD49-499B-9547-0ED3F3FC7968}" destId="{962ED663-0BB1-410D-A214-5306682C6BEB}" srcOrd="0" destOrd="0" presId="urn:microsoft.com/office/officeart/2005/8/layout/chevron2"/>
    <dgm:cxn modelId="{55144846-F1D2-4E7F-BB2C-542F893EAEED}" type="presOf" srcId="{6C92580A-39D6-4507-A7AB-FA7B84C38436}" destId="{8CE9FBA7-ADFB-4466-AA87-FCAD6AC92BF5}" srcOrd="0" destOrd="0" presId="urn:microsoft.com/office/officeart/2005/8/layout/chevron2"/>
    <dgm:cxn modelId="{DA909A24-11A8-448E-9933-9C97C23C8E93}" type="presOf" srcId="{4CC49982-4C9F-4D8B-B475-4CA8BAA0F97A}" destId="{B89D0826-C222-4496-9B33-957BDE751B4B}" srcOrd="0" destOrd="0" presId="urn:microsoft.com/office/officeart/2005/8/layout/chevron2"/>
    <dgm:cxn modelId="{828C147B-4231-4D27-86E7-2C61DD656C51}" srcId="{4CC49982-4C9F-4D8B-B475-4CA8BAA0F97A}" destId="{15F49FDE-E585-4C8E-BC4F-139E0D530094}" srcOrd="0" destOrd="0" parTransId="{C4C5AC17-EA72-4FD5-9069-25FD338099C4}" sibTransId="{77957753-61A2-4FC4-87ED-E2FD508E1F9C}"/>
    <dgm:cxn modelId="{4E2B0D29-115C-4B74-B5CD-277F5224A78A}" srcId="{F3D01B84-D978-4D2D-8E52-58642338AC24}" destId="{00E24627-BD49-499B-9547-0ED3F3FC7968}" srcOrd="0" destOrd="0" parTransId="{8E6C5D4C-7A13-4C51-83B0-7BEE87FDCFE6}" sibTransId="{A9FAB6DD-ADA5-4518-BA10-D43F9A29A225}"/>
    <dgm:cxn modelId="{0BC245B1-3FFE-439E-B4D5-D1F70794E105}" type="presParOf" srcId="{B89D0826-C222-4496-9B33-957BDE751B4B}" destId="{D8BB424D-99CB-4FD6-8F0F-8C095F9D305D}" srcOrd="0" destOrd="0" presId="urn:microsoft.com/office/officeart/2005/8/layout/chevron2"/>
    <dgm:cxn modelId="{2BE6E02B-EAC4-4C7E-BD6C-EA210BC1557E}" type="presParOf" srcId="{D8BB424D-99CB-4FD6-8F0F-8C095F9D305D}" destId="{F061203D-7A03-4CC2-AD47-493693B8B101}" srcOrd="0" destOrd="0" presId="urn:microsoft.com/office/officeart/2005/8/layout/chevron2"/>
    <dgm:cxn modelId="{4DBE4716-D2E5-4438-AFF0-402DD0CBAD90}" type="presParOf" srcId="{D8BB424D-99CB-4FD6-8F0F-8C095F9D305D}" destId="{8CE9FBA7-ADFB-4466-AA87-FCAD6AC92BF5}" srcOrd="1" destOrd="0" presId="urn:microsoft.com/office/officeart/2005/8/layout/chevron2"/>
    <dgm:cxn modelId="{10A2B560-14D0-4EF5-BCB3-702E2EA37C48}" type="presParOf" srcId="{B89D0826-C222-4496-9B33-957BDE751B4B}" destId="{BF5E987B-2D45-4644-B3E7-72F158F966A1}" srcOrd="1" destOrd="0" presId="urn:microsoft.com/office/officeart/2005/8/layout/chevron2"/>
    <dgm:cxn modelId="{9D6E508E-537F-4D98-B126-4D2156E85FB3}" type="presParOf" srcId="{B89D0826-C222-4496-9B33-957BDE751B4B}" destId="{C8523EBE-3A96-4701-A50A-4D7612AC7700}" srcOrd="2" destOrd="0" presId="urn:microsoft.com/office/officeart/2005/8/layout/chevron2"/>
    <dgm:cxn modelId="{DFEBBE5D-C31D-4C42-BD20-ED099AFF863E}" type="presParOf" srcId="{C8523EBE-3A96-4701-A50A-4D7612AC7700}" destId="{28397ED4-6017-4D68-8863-6A196F7EAD16}" srcOrd="0" destOrd="0" presId="urn:microsoft.com/office/officeart/2005/8/layout/chevron2"/>
    <dgm:cxn modelId="{6061FF4E-E45C-4232-9350-59C6512D8229}" type="presParOf" srcId="{C8523EBE-3A96-4701-A50A-4D7612AC7700}" destId="{FCD12167-61FE-4323-B6D8-9FED1B04BDC8}" srcOrd="1" destOrd="0" presId="urn:microsoft.com/office/officeart/2005/8/layout/chevron2"/>
    <dgm:cxn modelId="{49072D17-A1AD-4362-863F-27CA28240F67}" type="presParOf" srcId="{B89D0826-C222-4496-9B33-957BDE751B4B}" destId="{47E6AA4C-A65D-4ACE-B16B-40B6563186F1}" srcOrd="3" destOrd="0" presId="urn:microsoft.com/office/officeart/2005/8/layout/chevron2"/>
    <dgm:cxn modelId="{BD1D6F1C-4556-45DC-9DC1-625E6238B958}" type="presParOf" srcId="{B89D0826-C222-4496-9B33-957BDE751B4B}" destId="{42B2FB29-F038-40FE-8911-89DF7AC7895F}" srcOrd="4" destOrd="0" presId="urn:microsoft.com/office/officeart/2005/8/layout/chevron2"/>
    <dgm:cxn modelId="{20277B3B-A45E-4A73-A1B4-10F9D99012AC}" type="presParOf" srcId="{42B2FB29-F038-40FE-8911-89DF7AC7895F}" destId="{C008858A-2292-45E4-BF7A-FC7EEA8DCEF3}" srcOrd="0" destOrd="0" presId="urn:microsoft.com/office/officeart/2005/8/layout/chevron2"/>
    <dgm:cxn modelId="{4A3E7369-0C1F-4E80-A833-7095B12529D0}" type="presParOf" srcId="{42B2FB29-F038-40FE-8911-89DF7AC7895F}" destId="{962ED663-0BB1-410D-A214-5306682C6BEB}" srcOrd="1" destOrd="0" presId="urn:microsoft.com/office/officeart/2005/8/layout/chevron2"/>
    <dgm:cxn modelId="{0AB8C819-CA1D-4CB1-A707-1D6060DD943E}" type="presParOf" srcId="{B89D0826-C222-4496-9B33-957BDE751B4B}" destId="{3ABEA080-4745-4023-9877-1D9AE179A782}" srcOrd="5" destOrd="0" presId="urn:microsoft.com/office/officeart/2005/8/layout/chevron2"/>
    <dgm:cxn modelId="{4ED5BA5A-19C9-4B49-B064-367ABD171EC1}" type="presParOf" srcId="{B89D0826-C222-4496-9B33-957BDE751B4B}" destId="{66EFAE9F-93A8-457F-95D6-ECBBAB19F2FD}" srcOrd="6" destOrd="0" presId="urn:microsoft.com/office/officeart/2005/8/layout/chevron2"/>
    <dgm:cxn modelId="{1B9820C3-6DD0-4523-BCA4-7E2F3F322D3F}" type="presParOf" srcId="{66EFAE9F-93A8-457F-95D6-ECBBAB19F2FD}" destId="{CEAA07C6-7497-421C-B721-E4DB1ED60AA4}" srcOrd="0" destOrd="0" presId="urn:microsoft.com/office/officeart/2005/8/layout/chevron2"/>
    <dgm:cxn modelId="{C0DD2A6F-237D-40A3-A710-E6E1D9D9689E}" type="presParOf" srcId="{66EFAE9F-93A8-457F-95D6-ECBBAB19F2FD}" destId="{CCEAAD69-9AEB-4365-AB2D-5A1E786596DE}" srcOrd="1" destOrd="0" presId="urn:microsoft.com/office/officeart/2005/8/layout/chevron2"/>
    <dgm:cxn modelId="{87FE4E96-053D-4E2A-AD38-ECE67B298A2F}" type="presParOf" srcId="{B89D0826-C222-4496-9B33-957BDE751B4B}" destId="{067B5B98-7D61-4BCA-B92B-DFBFA0F4079B}" srcOrd="7" destOrd="0" presId="urn:microsoft.com/office/officeart/2005/8/layout/chevron2"/>
    <dgm:cxn modelId="{2C64F37E-279A-4835-A338-C4E80D5170F9}" type="presParOf" srcId="{B89D0826-C222-4496-9B33-957BDE751B4B}" destId="{AF2D1368-C427-4E41-B141-81F038564DE0}" srcOrd="8" destOrd="0" presId="urn:microsoft.com/office/officeart/2005/8/layout/chevron2"/>
    <dgm:cxn modelId="{0D815ED4-7BC4-4E22-AC18-8F4DE2AD0286}" type="presParOf" srcId="{AF2D1368-C427-4E41-B141-81F038564DE0}" destId="{7B69D713-2B6E-40A8-9641-318137582E50}" srcOrd="0" destOrd="0" presId="urn:microsoft.com/office/officeart/2005/8/layout/chevron2"/>
    <dgm:cxn modelId="{07156712-19BA-4629-8B57-5DFE4B207C21}" type="presParOf" srcId="{AF2D1368-C427-4E41-B141-81F038564DE0}" destId="{A4F00FA3-FF4C-4E4A-9A7F-886E06B191BC}" srcOrd="1" destOrd="0" presId="urn:microsoft.com/office/officeart/2005/8/layout/chevron2"/>
    <dgm:cxn modelId="{388DD71A-FCF4-4D86-BD8B-92802650A276}" type="presParOf" srcId="{B89D0826-C222-4496-9B33-957BDE751B4B}" destId="{001261E0-8BF0-4973-B379-0DAD9A12DF6B}" srcOrd="9" destOrd="0" presId="urn:microsoft.com/office/officeart/2005/8/layout/chevron2"/>
    <dgm:cxn modelId="{7FB2F4A4-BE5E-4DAA-ADFB-EBE2E13A1B1F}" type="presParOf" srcId="{B89D0826-C222-4496-9B33-957BDE751B4B}" destId="{A6F98B4A-3F2B-48AA-92A5-97E5DB3B4FAF}" srcOrd="10" destOrd="0" presId="urn:microsoft.com/office/officeart/2005/8/layout/chevron2"/>
    <dgm:cxn modelId="{9B909C02-CD90-43CD-BDDF-6DC34E90ED27}" type="presParOf" srcId="{A6F98B4A-3F2B-48AA-92A5-97E5DB3B4FAF}" destId="{167C5FB6-297B-4AC2-9CD6-E91BB0933850}" srcOrd="0" destOrd="0" presId="urn:microsoft.com/office/officeart/2005/8/layout/chevron2"/>
    <dgm:cxn modelId="{4EAD9D10-8CFC-49FF-BBAC-95D204164792}" type="presParOf" srcId="{A6F98B4A-3F2B-48AA-92A5-97E5DB3B4FAF}" destId="{B229E595-59EF-47A4-A3B5-4B9D2A1140E2}" srcOrd="1" destOrd="0" presId="urn:microsoft.com/office/officeart/2005/8/layout/chevron2"/>
    <dgm:cxn modelId="{383E8B07-18AD-46B8-BAA0-61EAB28A02D4}" type="presParOf" srcId="{B89D0826-C222-4496-9B33-957BDE751B4B}" destId="{2B183128-5A2F-48D6-B9C6-D4EDCC16CF23}" srcOrd="11" destOrd="0" presId="urn:microsoft.com/office/officeart/2005/8/layout/chevron2"/>
    <dgm:cxn modelId="{7313E8F9-312B-44A7-AEF7-364DECB1CCF9}" type="presParOf" srcId="{B89D0826-C222-4496-9B33-957BDE751B4B}" destId="{9444FE6A-C512-4023-9733-6E7218F6FD6B}" srcOrd="12" destOrd="0" presId="urn:microsoft.com/office/officeart/2005/8/layout/chevron2"/>
    <dgm:cxn modelId="{22B6BF60-1A23-47E8-8F24-49B088D8A788}" type="presParOf" srcId="{9444FE6A-C512-4023-9733-6E7218F6FD6B}" destId="{618D69D7-96E4-4ADE-8D2C-75FADEB8FDC9}" srcOrd="0" destOrd="0" presId="urn:microsoft.com/office/officeart/2005/8/layout/chevron2"/>
    <dgm:cxn modelId="{DA9A70BD-D3B3-4763-A3D2-A0B04099BD4A}" type="presParOf" srcId="{9444FE6A-C512-4023-9733-6E7218F6FD6B}" destId="{646FCFED-9A85-4DFD-9613-639AAA17C4F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99BC11B7-FB87-4F87-94D4-A4472A45B619}" type="doc">
      <dgm:prSet loTypeId="urn:microsoft.com/office/officeart/2005/8/layout/vList4#1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5F5BCC5-41C9-4B83-B0C7-896C96065D53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-на предоставление социальных выплат на обеспечение жильем молодых семей  и на компенсацию процентной ставки молодым семьям, взявшим ипотечные кредиты в сумме 251,9 тысяч рублей;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1D15A882-3168-4D22-84B7-676195409B26}" type="parTrans" cxnId="{AE52C9C2-A2F3-45BA-9116-C95B9EC39A2E}">
      <dgm:prSet/>
      <dgm:spPr/>
      <dgm:t>
        <a:bodyPr/>
        <a:lstStyle/>
        <a:p>
          <a:endParaRPr lang="ru-RU"/>
        </a:p>
      </dgm:t>
    </dgm:pt>
    <dgm:pt modelId="{AF034DBB-F3D9-43D6-B1F4-0E2DF5885BFE}" type="sibTrans" cxnId="{AE52C9C2-A2F3-45BA-9116-C95B9EC39A2E}">
      <dgm:prSet/>
      <dgm:spPr/>
      <dgm:t>
        <a:bodyPr/>
        <a:lstStyle/>
        <a:p>
          <a:endParaRPr lang="ru-RU"/>
        </a:p>
      </dgm:t>
    </dgm:pt>
    <dgm:pt modelId="{65DBFD33-B0EB-4545-A6BB-AD4B2AA1F64B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- на обеспечение жильем  детей-сирот и детей в сумме 1 237,4 тысяч рублей.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28563EEF-B348-480E-BA49-15F9BF79981C}" type="parTrans" cxnId="{3B467BEF-BDAD-401F-BAAD-6DDD915EC754}">
      <dgm:prSet/>
      <dgm:spPr/>
      <dgm:t>
        <a:bodyPr/>
        <a:lstStyle/>
        <a:p>
          <a:endParaRPr lang="ru-RU"/>
        </a:p>
      </dgm:t>
    </dgm:pt>
    <dgm:pt modelId="{9FE859E2-B5A0-49A5-848C-1D249D66B594}" type="sibTrans" cxnId="{3B467BEF-BDAD-401F-BAAD-6DDD915EC754}">
      <dgm:prSet/>
      <dgm:spPr/>
      <dgm:t>
        <a:bodyPr/>
        <a:lstStyle/>
        <a:p>
          <a:endParaRPr lang="ru-RU"/>
        </a:p>
      </dgm:t>
    </dgm:pt>
    <dgm:pt modelId="{4671CB95-39C1-48EF-B158-018CE1856A31}" type="pres">
      <dgm:prSet presAssocID="{99BC11B7-FB87-4F87-94D4-A4472A45B619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AEE476D-9625-4184-A0BE-28D4AF3C2171}" type="pres">
      <dgm:prSet presAssocID="{25F5BCC5-41C9-4B83-B0C7-896C96065D53}" presName="comp" presStyleCnt="0"/>
      <dgm:spPr/>
    </dgm:pt>
    <dgm:pt modelId="{F2BDF24A-81F3-46E2-AE6C-793F29EC5DE7}" type="pres">
      <dgm:prSet presAssocID="{25F5BCC5-41C9-4B83-B0C7-896C96065D53}" presName="box" presStyleLbl="node1" presStyleIdx="0" presStyleCnt="2"/>
      <dgm:spPr/>
      <dgm:t>
        <a:bodyPr/>
        <a:lstStyle/>
        <a:p>
          <a:endParaRPr lang="ru-RU"/>
        </a:p>
      </dgm:t>
    </dgm:pt>
    <dgm:pt modelId="{91480016-0AA7-42C8-A43A-DFCAA4A4144C}" type="pres">
      <dgm:prSet presAssocID="{25F5BCC5-41C9-4B83-B0C7-896C96065D53}" presName="img" presStyleLbl="fgImgPlace1" presStyleIdx="0" presStyleCnt="2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F92F3D1E-B947-4324-880D-C69CBBFF8201}" type="pres">
      <dgm:prSet presAssocID="{25F5BCC5-41C9-4B83-B0C7-896C96065D53}" presName="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708127-7996-4343-8D66-E05FF2ED82DC}" type="pres">
      <dgm:prSet presAssocID="{AF034DBB-F3D9-43D6-B1F4-0E2DF5885BFE}" presName="spacer" presStyleCnt="0"/>
      <dgm:spPr/>
    </dgm:pt>
    <dgm:pt modelId="{1AA0218A-C280-4553-8A9C-A4EF31159E86}" type="pres">
      <dgm:prSet presAssocID="{65DBFD33-B0EB-4545-A6BB-AD4B2AA1F64B}" presName="comp" presStyleCnt="0"/>
      <dgm:spPr/>
    </dgm:pt>
    <dgm:pt modelId="{C341D418-7BAD-4430-8BD5-BF5AC6F5B11A}" type="pres">
      <dgm:prSet presAssocID="{65DBFD33-B0EB-4545-A6BB-AD4B2AA1F64B}" presName="box" presStyleLbl="node1" presStyleIdx="1" presStyleCnt="2"/>
      <dgm:spPr/>
      <dgm:t>
        <a:bodyPr/>
        <a:lstStyle/>
        <a:p>
          <a:endParaRPr lang="ru-RU"/>
        </a:p>
      </dgm:t>
    </dgm:pt>
    <dgm:pt modelId="{620AAA5E-D2DB-463D-8EF3-742DE39FD566}" type="pres">
      <dgm:prSet presAssocID="{65DBFD33-B0EB-4545-A6BB-AD4B2AA1F64B}" presName="img" presStyleLbl="fgImgPlace1" presStyleIdx="1" presStyleCnt="2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9032A3EF-E21D-42C8-9321-43E50AFDA65B}" type="pres">
      <dgm:prSet presAssocID="{65DBFD33-B0EB-4545-A6BB-AD4B2AA1F64B}" presName="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B467BEF-BDAD-401F-BAAD-6DDD915EC754}" srcId="{99BC11B7-FB87-4F87-94D4-A4472A45B619}" destId="{65DBFD33-B0EB-4545-A6BB-AD4B2AA1F64B}" srcOrd="1" destOrd="0" parTransId="{28563EEF-B348-480E-BA49-15F9BF79981C}" sibTransId="{9FE859E2-B5A0-49A5-848C-1D249D66B594}"/>
    <dgm:cxn modelId="{3F61CB91-FBC2-499F-A99A-28C41ED3F93C}" type="presOf" srcId="{25F5BCC5-41C9-4B83-B0C7-896C96065D53}" destId="{F92F3D1E-B947-4324-880D-C69CBBFF8201}" srcOrd="1" destOrd="0" presId="urn:microsoft.com/office/officeart/2005/8/layout/vList4#1"/>
    <dgm:cxn modelId="{7C848740-C5C3-43AD-803C-8F4A2C7D3AB4}" type="presOf" srcId="{25F5BCC5-41C9-4B83-B0C7-896C96065D53}" destId="{F2BDF24A-81F3-46E2-AE6C-793F29EC5DE7}" srcOrd="0" destOrd="0" presId="urn:microsoft.com/office/officeart/2005/8/layout/vList4#1"/>
    <dgm:cxn modelId="{800ADB28-3E59-4432-AD16-285796AFCEA4}" type="presOf" srcId="{65DBFD33-B0EB-4545-A6BB-AD4B2AA1F64B}" destId="{9032A3EF-E21D-42C8-9321-43E50AFDA65B}" srcOrd="1" destOrd="0" presId="urn:microsoft.com/office/officeart/2005/8/layout/vList4#1"/>
    <dgm:cxn modelId="{AE52C9C2-A2F3-45BA-9116-C95B9EC39A2E}" srcId="{99BC11B7-FB87-4F87-94D4-A4472A45B619}" destId="{25F5BCC5-41C9-4B83-B0C7-896C96065D53}" srcOrd="0" destOrd="0" parTransId="{1D15A882-3168-4D22-84B7-676195409B26}" sibTransId="{AF034DBB-F3D9-43D6-B1F4-0E2DF5885BFE}"/>
    <dgm:cxn modelId="{EE53B72E-6C03-4807-A7A2-B4B78D807525}" type="presOf" srcId="{99BC11B7-FB87-4F87-94D4-A4472A45B619}" destId="{4671CB95-39C1-48EF-B158-018CE1856A31}" srcOrd="0" destOrd="0" presId="urn:microsoft.com/office/officeart/2005/8/layout/vList4#1"/>
    <dgm:cxn modelId="{C2799133-FD97-4181-AB37-79C0C82E0D98}" type="presOf" srcId="{65DBFD33-B0EB-4545-A6BB-AD4B2AA1F64B}" destId="{C341D418-7BAD-4430-8BD5-BF5AC6F5B11A}" srcOrd="0" destOrd="0" presId="urn:microsoft.com/office/officeart/2005/8/layout/vList4#1"/>
    <dgm:cxn modelId="{87916CA6-6634-4D7E-AFD1-D49FFE088232}" type="presParOf" srcId="{4671CB95-39C1-48EF-B158-018CE1856A31}" destId="{BAEE476D-9625-4184-A0BE-28D4AF3C2171}" srcOrd="0" destOrd="0" presId="urn:microsoft.com/office/officeart/2005/8/layout/vList4#1"/>
    <dgm:cxn modelId="{8E4C1465-2F2B-4A0F-B5DC-85DF9583CB7C}" type="presParOf" srcId="{BAEE476D-9625-4184-A0BE-28D4AF3C2171}" destId="{F2BDF24A-81F3-46E2-AE6C-793F29EC5DE7}" srcOrd="0" destOrd="0" presId="urn:microsoft.com/office/officeart/2005/8/layout/vList4#1"/>
    <dgm:cxn modelId="{774FC63B-5D00-4BFF-9CE0-BDF8B1BB54BE}" type="presParOf" srcId="{BAEE476D-9625-4184-A0BE-28D4AF3C2171}" destId="{91480016-0AA7-42C8-A43A-DFCAA4A4144C}" srcOrd="1" destOrd="0" presId="urn:microsoft.com/office/officeart/2005/8/layout/vList4#1"/>
    <dgm:cxn modelId="{10112754-71F6-4F27-B196-C5820F480536}" type="presParOf" srcId="{BAEE476D-9625-4184-A0BE-28D4AF3C2171}" destId="{F92F3D1E-B947-4324-880D-C69CBBFF8201}" srcOrd="2" destOrd="0" presId="urn:microsoft.com/office/officeart/2005/8/layout/vList4#1"/>
    <dgm:cxn modelId="{B3C310BE-ABAF-475A-B2E8-1438FAD2F240}" type="presParOf" srcId="{4671CB95-39C1-48EF-B158-018CE1856A31}" destId="{FD708127-7996-4343-8D66-E05FF2ED82DC}" srcOrd="1" destOrd="0" presId="urn:microsoft.com/office/officeart/2005/8/layout/vList4#1"/>
    <dgm:cxn modelId="{B10AC1CC-0D1A-4BF5-9413-F6E63BAF141D}" type="presParOf" srcId="{4671CB95-39C1-48EF-B158-018CE1856A31}" destId="{1AA0218A-C280-4553-8A9C-A4EF31159E86}" srcOrd="2" destOrd="0" presId="urn:microsoft.com/office/officeart/2005/8/layout/vList4#1"/>
    <dgm:cxn modelId="{B4ED6E8D-0570-46F8-BADF-555C21F5B27B}" type="presParOf" srcId="{1AA0218A-C280-4553-8A9C-A4EF31159E86}" destId="{C341D418-7BAD-4430-8BD5-BF5AC6F5B11A}" srcOrd="0" destOrd="0" presId="urn:microsoft.com/office/officeart/2005/8/layout/vList4#1"/>
    <dgm:cxn modelId="{8472B6CD-C025-4DAB-B1BA-A69321B959AD}" type="presParOf" srcId="{1AA0218A-C280-4553-8A9C-A4EF31159E86}" destId="{620AAA5E-D2DB-463D-8EF3-742DE39FD566}" srcOrd="1" destOrd="0" presId="urn:microsoft.com/office/officeart/2005/8/layout/vList4#1"/>
    <dgm:cxn modelId="{196B320E-1A4F-4904-A743-AFA49AF53E7F}" type="presParOf" srcId="{1AA0218A-C280-4553-8A9C-A4EF31159E86}" destId="{9032A3EF-E21D-42C8-9321-43E50AFDA65B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38903393-CCA3-4CFC-910F-BC8C6DA8C59E}" type="doc">
      <dgm:prSet loTypeId="urn:microsoft.com/office/officeart/2005/8/layout/hList7#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DEE3462E-DF9B-4B40-985E-859E49512A0B}">
      <dgm:prSet phldrT="[Текст]" custT="1"/>
      <dgm:spPr/>
      <dgm:t>
        <a:bodyPr/>
        <a:lstStyle/>
        <a:p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Возмещение МУП «</a:t>
          </a:r>
          <a:r>
            <a:rPr lang="ru-RU" sz="1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Княгининское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ЖКХ» убытков, полученных в результате работы муниципальной бани – 571,0 тысяч рублей</a:t>
          </a:r>
          <a:endParaRPr lang="ru-RU" sz="1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74C6DD8-5D2F-4022-9517-380ECF8CA574}" type="parTrans" cxnId="{01B50B77-376E-4841-806F-5F97A0A7DD7F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4B7A7FD-1952-4564-9106-4B38A1F6D26A}" type="sibTrans" cxnId="{01B50B77-376E-4841-806F-5F97A0A7DD7F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4C025DF-23D0-4A2C-B1DC-51833C685A53}">
      <dgm:prSet phldrT="[Текст]" custT="1"/>
      <dgm:spPr/>
      <dgm:t>
        <a:bodyPr/>
        <a:lstStyle/>
        <a:p>
          <a:r>
            <a:rPr lang="ru-RU" sz="1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Софинансирование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расселения многоквартирных домов, признанных аварийными и подлежащими сносу– 1 404,9 тыс.рублей. </a:t>
          </a:r>
          <a:endParaRPr lang="ru-RU" sz="1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AF5FFB5-5583-4430-8C96-E799137BE5C4}" type="parTrans" cxnId="{0FD829F6-F92E-4AFD-8836-B71105BB1525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9F5FCC4-121C-4B3F-967A-5048F5C6E8EB}" type="sibTrans" cxnId="{0FD829F6-F92E-4AFD-8836-B71105BB1525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D14E1C2-3A69-4365-A35D-74BD791D0D5A}">
      <dgm:prSet phldrT="[Текст]" custT="1"/>
      <dgm:spPr/>
      <dgm:t>
        <a:bodyPr/>
        <a:lstStyle/>
        <a:p>
          <a:endParaRPr lang="ru-RU" sz="1400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Возмещение МУП «</a:t>
          </a:r>
          <a:r>
            <a:rPr lang="ru-RU" sz="1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Княгининское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ЖКХ» убытков, полученных в результате обслуживания населения пассажирским автотранспортом – 2 134,0 тыс.рублей.</a:t>
          </a:r>
          <a:endParaRPr lang="ru-RU" sz="1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99AF7A5-0D0E-4AC1-AC42-396370AE9FDC}" type="parTrans" cxnId="{34279119-6D92-4187-BBF4-91DAAF0FD95F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4BC6EF8-2F75-4B99-B65C-9A7AE62C6A9D}" type="sibTrans" cxnId="{34279119-6D92-4187-BBF4-91DAAF0FD95F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84B6EFB-ED40-4F0B-AAC0-514958CE0C30}" type="pres">
      <dgm:prSet presAssocID="{38903393-CCA3-4CFC-910F-BC8C6DA8C59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E733C77-D36C-4485-8FB7-4DDBD31A4E6D}" type="pres">
      <dgm:prSet presAssocID="{38903393-CCA3-4CFC-910F-BC8C6DA8C59E}" presName="fgShape" presStyleLbl="fgShp" presStyleIdx="0" presStyleCnt="1"/>
      <dgm:spPr/>
    </dgm:pt>
    <dgm:pt modelId="{854A2D49-C41A-4CCF-835A-534C576DE80E}" type="pres">
      <dgm:prSet presAssocID="{38903393-CCA3-4CFC-910F-BC8C6DA8C59E}" presName="linComp" presStyleCnt="0"/>
      <dgm:spPr/>
    </dgm:pt>
    <dgm:pt modelId="{C0A7A993-8EDF-4955-BE77-FFD10A2E5479}" type="pres">
      <dgm:prSet presAssocID="{DEE3462E-DF9B-4B40-985E-859E49512A0B}" presName="compNode" presStyleCnt="0"/>
      <dgm:spPr/>
    </dgm:pt>
    <dgm:pt modelId="{3269D51B-0011-434D-AB72-5AB029FC5B41}" type="pres">
      <dgm:prSet presAssocID="{DEE3462E-DF9B-4B40-985E-859E49512A0B}" presName="bkgdShape" presStyleLbl="node1" presStyleIdx="0" presStyleCnt="3"/>
      <dgm:spPr/>
      <dgm:t>
        <a:bodyPr/>
        <a:lstStyle/>
        <a:p>
          <a:endParaRPr lang="ru-RU"/>
        </a:p>
      </dgm:t>
    </dgm:pt>
    <dgm:pt modelId="{C4748055-2273-4D49-A185-3DF2BCF05854}" type="pres">
      <dgm:prSet presAssocID="{DEE3462E-DF9B-4B40-985E-859E49512A0B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6B3005-4672-43A5-A8EC-4B1BD43FD18B}" type="pres">
      <dgm:prSet presAssocID="{DEE3462E-DF9B-4B40-985E-859E49512A0B}" presName="invisiNode" presStyleLbl="node1" presStyleIdx="0" presStyleCnt="3"/>
      <dgm:spPr/>
    </dgm:pt>
    <dgm:pt modelId="{814B1C52-0999-401E-8E9B-89A2E5D722E9}" type="pres">
      <dgm:prSet presAssocID="{DEE3462E-DF9B-4B40-985E-859E49512A0B}" presName="imagNode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F116C191-4B37-44A9-BE87-7230F305CC27}" type="pres">
      <dgm:prSet presAssocID="{54B7A7FD-1952-4564-9106-4B38A1F6D26A}" presName="sibTrans" presStyleLbl="sibTrans2D1" presStyleIdx="0" presStyleCnt="0"/>
      <dgm:spPr/>
      <dgm:t>
        <a:bodyPr/>
        <a:lstStyle/>
        <a:p>
          <a:endParaRPr lang="ru-RU"/>
        </a:p>
      </dgm:t>
    </dgm:pt>
    <dgm:pt modelId="{226D7E2F-2D8C-4375-B1DC-6A7C0C33251E}" type="pres">
      <dgm:prSet presAssocID="{C4C025DF-23D0-4A2C-B1DC-51833C685A53}" presName="compNode" presStyleCnt="0"/>
      <dgm:spPr/>
    </dgm:pt>
    <dgm:pt modelId="{AE1A28DB-ED6F-4E5F-BFFB-FA0FBDCBF6EB}" type="pres">
      <dgm:prSet presAssocID="{C4C025DF-23D0-4A2C-B1DC-51833C685A53}" presName="bkgdShape" presStyleLbl="node1" presStyleIdx="1" presStyleCnt="3"/>
      <dgm:spPr/>
      <dgm:t>
        <a:bodyPr/>
        <a:lstStyle/>
        <a:p>
          <a:endParaRPr lang="ru-RU"/>
        </a:p>
      </dgm:t>
    </dgm:pt>
    <dgm:pt modelId="{4467EB66-780A-4B6F-B882-D61D150FB4BF}" type="pres">
      <dgm:prSet presAssocID="{C4C025DF-23D0-4A2C-B1DC-51833C685A53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C5310F-BAF1-4FDB-BD9D-88C90C8EC18A}" type="pres">
      <dgm:prSet presAssocID="{C4C025DF-23D0-4A2C-B1DC-51833C685A53}" presName="invisiNode" presStyleLbl="node1" presStyleIdx="1" presStyleCnt="3"/>
      <dgm:spPr/>
    </dgm:pt>
    <dgm:pt modelId="{30684A22-0839-4E7F-8887-D8D7A383B660}" type="pres">
      <dgm:prSet presAssocID="{C4C025DF-23D0-4A2C-B1DC-51833C685A53}" presName="imagNode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7E2B0D31-873A-4575-ABF6-FC412F41EBE5}" type="pres">
      <dgm:prSet presAssocID="{09F5FCC4-121C-4B3F-967A-5048F5C6E8EB}" presName="sibTrans" presStyleLbl="sibTrans2D1" presStyleIdx="0" presStyleCnt="0"/>
      <dgm:spPr/>
      <dgm:t>
        <a:bodyPr/>
        <a:lstStyle/>
        <a:p>
          <a:endParaRPr lang="ru-RU"/>
        </a:p>
      </dgm:t>
    </dgm:pt>
    <dgm:pt modelId="{3BDFD360-B138-43B6-9EE0-BF083547E5A4}" type="pres">
      <dgm:prSet presAssocID="{3D14E1C2-3A69-4365-A35D-74BD791D0D5A}" presName="compNode" presStyleCnt="0"/>
      <dgm:spPr/>
    </dgm:pt>
    <dgm:pt modelId="{42040E67-74C4-43E5-A734-802BB3270F9C}" type="pres">
      <dgm:prSet presAssocID="{3D14E1C2-3A69-4365-A35D-74BD791D0D5A}" presName="bkgdShape" presStyleLbl="node1" presStyleIdx="2" presStyleCnt="3"/>
      <dgm:spPr/>
      <dgm:t>
        <a:bodyPr/>
        <a:lstStyle/>
        <a:p>
          <a:endParaRPr lang="ru-RU"/>
        </a:p>
      </dgm:t>
    </dgm:pt>
    <dgm:pt modelId="{269C87AC-A1CF-4D18-A140-8C947C92601A}" type="pres">
      <dgm:prSet presAssocID="{3D14E1C2-3A69-4365-A35D-74BD791D0D5A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B12B41-B9DD-4774-8F5E-39BACB5B661C}" type="pres">
      <dgm:prSet presAssocID="{3D14E1C2-3A69-4365-A35D-74BD791D0D5A}" presName="invisiNode" presStyleLbl="node1" presStyleIdx="2" presStyleCnt="3"/>
      <dgm:spPr/>
    </dgm:pt>
    <dgm:pt modelId="{ED28C58C-6451-4A0D-A91D-BA4BE2CAE7C0}" type="pres">
      <dgm:prSet presAssocID="{3D14E1C2-3A69-4365-A35D-74BD791D0D5A}" presName="imagNode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7E4E4C4D-3C92-4035-AD97-376C1F0C238F}" type="presOf" srcId="{38903393-CCA3-4CFC-910F-BC8C6DA8C59E}" destId="{384B6EFB-ED40-4F0B-AAC0-514958CE0C30}" srcOrd="0" destOrd="0" presId="urn:microsoft.com/office/officeart/2005/8/layout/hList7#2"/>
    <dgm:cxn modelId="{0FD829F6-F92E-4AFD-8836-B71105BB1525}" srcId="{38903393-CCA3-4CFC-910F-BC8C6DA8C59E}" destId="{C4C025DF-23D0-4A2C-B1DC-51833C685A53}" srcOrd="1" destOrd="0" parTransId="{FAF5FFB5-5583-4430-8C96-E799137BE5C4}" sibTransId="{09F5FCC4-121C-4B3F-967A-5048F5C6E8EB}"/>
    <dgm:cxn modelId="{D1C689B8-30C7-4F6D-BB22-2206125A0A9D}" type="presOf" srcId="{3D14E1C2-3A69-4365-A35D-74BD791D0D5A}" destId="{269C87AC-A1CF-4D18-A140-8C947C92601A}" srcOrd="1" destOrd="0" presId="urn:microsoft.com/office/officeart/2005/8/layout/hList7#2"/>
    <dgm:cxn modelId="{5CF41BB4-3D00-432B-B4DB-FBEA31B7003F}" type="presOf" srcId="{54B7A7FD-1952-4564-9106-4B38A1F6D26A}" destId="{F116C191-4B37-44A9-BE87-7230F305CC27}" srcOrd="0" destOrd="0" presId="urn:microsoft.com/office/officeart/2005/8/layout/hList7#2"/>
    <dgm:cxn modelId="{D86D5B02-9C36-49FE-B269-ED204AF9C150}" type="presOf" srcId="{3D14E1C2-3A69-4365-A35D-74BD791D0D5A}" destId="{42040E67-74C4-43E5-A734-802BB3270F9C}" srcOrd="0" destOrd="0" presId="urn:microsoft.com/office/officeart/2005/8/layout/hList7#2"/>
    <dgm:cxn modelId="{34279119-6D92-4187-BBF4-91DAAF0FD95F}" srcId="{38903393-CCA3-4CFC-910F-BC8C6DA8C59E}" destId="{3D14E1C2-3A69-4365-A35D-74BD791D0D5A}" srcOrd="2" destOrd="0" parTransId="{099AF7A5-0D0E-4AC1-AC42-396370AE9FDC}" sibTransId="{74BC6EF8-2F75-4B99-B65C-9A7AE62C6A9D}"/>
    <dgm:cxn modelId="{9C1F7CF5-DD3E-4064-A8C7-3335F0B592F3}" type="presOf" srcId="{09F5FCC4-121C-4B3F-967A-5048F5C6E8EB}" destId="{7E2B0D31-873A-4575-ABF6-FC412F41EBE5}" srcOrd="0" destOrd="0" presId="urn:microsoft.com/office/officeart/2005/8/layout/hList7#2"/>
    <dgm:cxn modelId="{4D96AC8D-53D1-4A25-8A0E-D9A7141A270C}" type="presOf" srcId="{C4C025DF-23D0-4A2C-B1DC-51833C685A53}" destId="{AE1A28DB-ED6F-4E5F-BFFB-FA0FBDCBF6EB}" srcOrd="0" destOrd="0" presId="urn:microsoft.com/office/officeart/2005/8/layout/hList7#2"/>
    <dgm:cxn modelId="{01B50B77-376E-4841-806F-5F97A0A7DD7F}" srcId="{38903393-CCA3-4CFC-910F-BC8C6DA8C59E}" destId="{DEE3462E-DF9B-4B40-985E-859E49512A0B}" srcOrd="0" destOrd="0" parTransId="{774C6DD8-5D2F-4022-9517-380ECF8CA574}" sibTransId="{54B7A7FD-1952-4564-9106-4B38A1F6D26A}"/>
    <dgm:cxn modelId="{63F4A3B5-408E-462A-9A1E-B0C48D483D37}" type="presOf" srcId="{DEE3462E-DF9B-4B40-985E-859E49512A0B}" destId="{3269D51B-0011-434D-AB72-5AB029FC5B41}" srcOrd="0" destOrd="0" presId="urn:microsoft.com/office/officeart/2005/8/layout/hList7#2"/>
    <dgm:cxn modelId="{DDDB4628-3513-4C58-8A7C-DB53D62D225D}" type="presOf" srcId="{C4C025DF-23D0-4A2C-B1DC-51833C685A53}" destId="{4467EB66-780A-4B6F-B882-D61D150FB4BF}" srcOrd="1" destOrd="0" presId="urn:microsoft.com/office/officeart/2005/8/layout/hList7#2"/>
    <dgm:cxn modelId="{7BED0583-7243-4A59-AA89-0A4B6AE5236D}" type="presOf" srcId="{DEE3462E-DF9B-4B40-985E-859E49512A0B}" destId="{C4748055-2273-4D49-A185-3DF2BCF05854}" srcOrd="1" destOrd="0" presId="urn:microsoft.com/office/officeart/2005/8/layout/hList7#2"/>
    <dgm:cxn modelId="{62AE1FDF-C0BF-44B2-88A3-EECC0E452284}" type="presParOf" srcId="{384B6EFB-ED40-4F0B-AAC0-514958CE0C30}" destId="{EE733C77-D36C-4485-8FB7-4DDBD31A4E6D}" srcOrd="0" destOrd="0" presId="urn:microsoft.com/office/officeart/2005/8/layout/hList7#2"/>
    <dgm:cxn modelId="{AA5FC384-3DAF-452F-9E68-77137379A9BB}" type="presParOf" srcId="{384B6EFB-ED40-4F0B-AAC0-514958CE0C30}" destId="{854A2D49-C41A-4CCF-835A-534C576DE80E}" srcOrd="1" destOrd="0" presId="urn:microsoft.com/office/officeart/2005/8/layout/hList7#2"/>
    <dgm:cxn modelId="{E2A74FA2-A79C-43C7-9F35-DEAE615DA2A7}" type="presParOf" srcId="{854A2D49-C41A-4CCF-835A-534C576DE80E}" destId="{C0A7A993-8EDF-4955-BE77-FFD10A2E5479}" srcOrd="0" destOrd="0" presId="urn:microsoft.com/office/officeart/2005/8/layout/hList7#2"/>
    <dgm:cxn modelId="{6685DC4D-1E50-425B-9E82-FB0D765D066F}" type="presParOf" srcId="{C0A7A993-8EDF-4955-BE77-FFD10A2E5479}" destId="{3269D51B-0011-434D-AB72-5AB029FC5B41}" srcOrd="0" destOrd="0" presId="urn:microsoft.com/office/officeart/2005/8/layout/hList7#2"/>
    <dgm:cxn modelId="{189F8853-3507-4C09-A143-12DDC7E9BFBE}" type="presParOf" srcId="{C0A7A993-8EDF-4955-BE77-FFD10A2E5479}" destId="{C4748055-2273-4D49-A185-3DF2BCF05854}" srcOrd="1" destOrd="0" presId="urn:microsoft.com/office/officeart/2005/8/layout/hList7#2"/>
    <dgm:cxn modelId="{5E2CE7A0-7B2D-42B2-AB67-1323F92FB69C}" type="presParOf" srcId="{C0A7A993-8EDF-4955-BE77-FFD10A2E5479}" destId="{946B3005-4672-43A5-A8EC-4B1BD43FD18B}" srcOrd="2" destOrd="0" presId="urn:microsoft.com/office/officeart/2005/8/layout/hList7#2"/>
    <dgm:cxn modelId="{BB901C89-2DA5-4268-B8D2-CD33659BDA1A}" type="presParOf" srcId="{C0A7A993-8EDF-4955-BE77-FFD10A2E5479}" destId="{814B1C52-0999-401E-8E9B-89A2E5D722E9}" srcOrd="3" destOrd="0" presId="urn:microsoft.com/office/officeart/2005/8/layout/hList7#2"/>
    <dgm:cxn modelId="{57103B39-2C21-45EF-AA0B-1BEC01C1B42D}" type="presParOf" srcId="{854A2D49-C41A-4CCF-835A-534C576DE80E}" destId="{F116C191-4B37-44A9-BE87-7230F305CC27}" srcOrd="1" destOrd="0" presId="urn:microsoft.com/office/officeart/2005/8/layout/hList7#2"/>
    <dgm:cxn modelId="{9DFB3994-389F-444C-B5C9-C256597B9059}" type="presParOf" srcId="{854A2D49-C41A-4CCF-835A-534C576DE80E}" destId="{226D7E2F-2D8C-4375-B1DC-6A7C0C33251E}" srcOrd="2" destOrd="0" presId="urn:microsoft.com/office/officeart/2005/8/layout/hList7#2"/>
    <dgm:cxn modelId="{38ADA133-BBA5-4AFB-B8E5-396BB7230663}" type="presParOf" srcId="{226D7E2F-2D8C-4375-B1DC-6A7C0C33251E}" destId="{AE1A28DB-ED6F-4E5F-BFFB-FA0FBDCBF6EB}" srcOrd="0" destOrd="0" presId="urn:microsoft.com/office/officeart/2005/8/layout/hList7#2"/>
    <dgm:cxn modelId="{F00C7FFF-787A-4948-8E58-B8A0CDD7A7E0}" type="presParOf" srcId="{226D7E2F-2D8C-4375-B1DC-6A7C0C33251E}" destId="{4467EB66-780A-4B6F-B882-D61D150FB4BF}" srcOrd="1" destOrd="0" presId="urn:microsoft.com/office/officeart/2005/8/layout/hList7#2"/>
    <dgm:cxn modelId="{806AF288-0FDF-4035-96B4-BF29ED36E786}" type="presParOf" srcId="{226D7E2F-2D8C-4375-B1DC-6A7C0C33251E}" destId="{84C5310F-BAF1-4FDB-BD9D-88C90C8EC18A}" srcOrd="2" destOrd="0" presId="urn:microsoft.com/office/officeart/2005/8/layout/hList7#2"/>
    <dgm:cxn modelId="{242ECEE7-2F42-49BB-BEF0-5529D99E90F5}" type="presParOf" srcId="{226D7E2F-2D8C-4375-B1DC-6A7C0C33251E}" destId="{30684A22-0839-4E7F-8887-D8D7A383B660}" srcOrd="3" destOrd="0" presId="urn:microsoft.com/office/officeart/2005/8/layout/hList7#2"/>
    <dgm:cxn modelId="{E7547B8B-4EA2-46B8-AE3B-8E53C1926E74}" type="presParOf" srcId="{854A2D49-C41A-4CCF-835A-534C576DE80E}" destId="{7E2B0D31-873A-4575-ABF6-FC412F41EBE5}" srcOrd="3" destOrd="0" presId="urn:microsoft.com/office/officeart/2005/8/layout/hList7#2"/>
    <dgm:cxn modelId="{4E8736D0-70C2-4EE0-AD57-190535E0C7D3}" type="presParOf" srcId="{854A2D49-C41A-4CCF-835A-534C576DE80E}" destId="{3BDFD360-B138-43B6-9EE0-BF083547E5A4}" srcOrd="4" destOrd="0" presId="urn:microsoft.com/office/officeart/2005/8/layout/hList7#2"/>
    <dgm:cxn modelId="{F770A78E-61BE-4309-B3B8-0B891DD7A1B9}" type="presParOf" srcId="{3BDFD360-B138-43B6-9EE0-BF083547E5A4}" destId="{42040E67-74C4-43E5-A734-802BB3270F9C}" srcOrd="0" destOrd="0" presId="urn:microsoft.com/office/officeart/2005/8/layout/hList7#2"/>
    <dgm:cxn modelId="{B73F7F04-4AC9-49E7-9CBD-96B07E265AEA}" type="presParOf" srcId="{3BDFD360-B138-43B6-9EE0-BF083547E5A4}" destId="{269C87AC-A1CF-4D18-A140-8C947C92601A}" srcOrd="1" destOrd="0" presId="urn:microsoft.com/office/officeart/2005/8/layout/hList7#2"/>
    <dgm:cxn modelId="{D9C88C51-4358-402E-B239-6CFD3066856E}" type="presParOf" srcId="{3BDFD360-B138-43B6-9EE0-BF083547E5A4}" destId="{B4B12B41-B9DD-4774-8F5E-39BACB5B661C}" srcOrd="2" destOrd="0" presId="urn:microsoft.com/office/officeart/2005/8/layout/hList7#2"/>
    <dgm:cxn modelId="{E5F1E0F9-75C4-4429-9BE1-D9D9D0627887}" type="presParOf" srcId="{3BDFD360-B138-43B6-9EE0-BF083547E5A4}" destId="{ED28C58C-6451-4A0D-A91D-BA4BE2CAE7C0}" srcOrd="3" destOrd="0" presId="urn:microsoft.com/office/officeart/2005/8/layout/hList7#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352BCA3D-2EEE-4B29-BAA0-C74D2DDA2C4F}" type="doc">
      <dgm:prSet loTypeId="urn:microsoft.com/office/officeart/2005/8/layout/hList7#4" loCatId="list" qsTypeId="urn:microsoft.com/office/officeart/2005/8/quickstyle/simple1" qsCatId="simple" csTypeId="urn:microsoft.com/office/officeart/2005/8/colors/accent1_2" csCatId="accent1" phldr="1"/>
      <dgm:spPr/>
    </dgm:pt>
    <dgm:pt modelId="{EB5BB48F-B822-4952-A077-16E772A7A3E0}">
      <dgm:prSet phldrT="[Текст]" custT="1"/>
      <dgm:spPr>
        <a:solidFill>
          <a:schemeClr val="accent5">
            <a:lumMod val="60000"/>
            <a:lumOff val="4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Муниципальная программа </a:t>
          </a:r>
          <a:r>
            <a:rPr lang="ru-RU" sz="14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района Нижегородской области «Управление муниципальными финансами </a:t>
          </a:r>
          <a:r>
            <a:rPr lang="ru-RU" sz="14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района» на 2017-2021 годы  - 59,4 млн.рублей.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643CCEC-F1AE-41FA-B75B-2EB3B2844818}" type="parTrans" cxnId="{B46110E4-1E91-4F6C-B2E0-D7EFF841D3B3}">
      <dgm:prSet/>
      <dgm:spPr/>
      <dgm:t>
        <a:bodyPr/>
        <a:lstStyle/>
        <a:p>
          <a:endParaRPr lang="ru-RU"/>
        </a:p>
      </dgm:t>
    </dgm:pt>
    <dgm:pt modelId="{CE7F5BC8-FD7D-4FB9-B001-E306EDBACC02}" type="sibTrans" cxnId="{B46110E4-1E91-4F6C-B2E0-D7EFF841D3B3}">
      <dgm:prSet/>
      <dgm:spPr/>
      <dgm:t>
        <a:bodyPr/>
        <a:lstStyle/>
        <a:p>
          <a:endParaRPr lang="ru-RU"/>
        </a:p>
      </dgm:t>
    </dgm:pt>
    <dgm:pt modelId="{10D089B4-9157-466C-BDB3-359D8B0177E0}">
      <dgm:prSet phldrT="[Текст]" custT="1"/>
      <dgm:spPr>
        <a:solidFill>
          <a:schemeClr val="accent5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endParaRPr lang="ru-RU" sz="1400" b="1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Муниципальная программа </a:t>
          </a:r>
          <a:r>
            <a:rPr lang="ru-RU" sz="14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района Нижегородской области «Управление муниципальной собственностью </a:t>
          </a:r>
          <a:r>
            <a:rPr lang="ru-RU" sz="14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района Нижегородской области" на 2017-2021 годы  - 0,2 млн.рублей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DBCBF31-9B1D-46AE-B206-493F144FCDBD}" type="parTrans" cxnId="{075FFA66-E142-4E37-9DEC-903B77D7ABCA}">
      <dgm:prSet/>
      <dgm:spPr/>
      <dgm:t>
        <a:bodyPr/>
        <a:lstStyle/>
        <a:p>
          <a:endParaRPr lang="ru-RU"/>
        </a:p>
      </dgm:t>
    </dgm:pt>
    <dgm:pt modelId="{C21A8CF5-B0F3-4EC6-B3D9-3159737B8F12}" type="sibTrans" cxnId="{075FFA66-E142-4E37-9DEC-903B77D7ABCA}">
      <dgm:prSet/>
      <dgm:spPr/>
      <dgm:t>
        <a:bodyPr/>
        <a:lstStyle/>
        <a:p>
          <a:endParaRPr lang="ru-RU"/>
        </a:p>
      </dgm:t>
    </dgm:pt>
    <dgm:pt modelId="{13B4FE40-C3C6-4684-A0F3-127D86E2C272}">
      <dgm:prSet phldrT="[Текст]" custT="1"/>
      <dgm:spPr>
        <a:solidFill>
          <a:schemeClr val="accent5">
            <a:lumMod val="20000"/>
            <a:lumOff val="8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Муниципальная программа </a:t>
          </a:r>
          <a:r>
            <a:rPr lang="ru-RU" sz="14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района Нижегородской области «Информационное общество </a:t>
          </a:r>
          <a:r>
            <a:rPr lang="ru-RU" sz="14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района Нижегородской области» на 2017-2021 годы – 30,5 млн.рублей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B56045E-9CA3-4263-A33D-819B196846C0}" type="parTrans" cxnId="{0A1E0166-6475-46B8-898D-2E5216FBD479}">
      <dgm:prSet/>
      <dgm:spPr/>
      <dgm:t>
        <a:bodyPr/>
        <a:lstStyle/>
        <a:p>
          <a:endParaRPr lang="ru-RU"/>
        </a:p>
      </dgm:t>
    </dgm:pt>
    <dgm:pt modelId="{F965E512-48F0-4077-BDB1-8580D53004D1}" type="sibTrans" cxnId="{0A1E0166-6475-46B8-898D-2E5216FBD479}">
      <dgm:prSet/>
      <dgm:spPr/>
      <dgm:t>
        <a:bodyPr/>
        <a:lstStyle/>
        <a:p>
          <a:endParaRPr lang="ru-RU"/>
        </a:p>
      </dgm:t>
    </dgm:pt>
    <dgm:pt modelId="{1A5AB0DD-20A6-4365-9DD3-B186B204CAFA}" type="pres">
      <dgm:prSet presAssocID="{352BCA3D-2EEE-4B29-BAA0-C74D2DDA2C4F}" presName="Name0" presStyleCnt="0">
        <dgm:presLayoutVars>
          <dgm:dir/>
          <dgm:resizeHandles val="exact"/>
        </dgm:presLayoutVars>
      </dgm:prSet>
      <dgm:spPr/>
    </dgm:pt>
    <dgm:pt modelId="{AE74FF9D-9A3E-49C0-9A5D-E25666FBF220}" type="pres">
      <dgm:prSet presAssocID="{352BCA3D-2EEE-4B29-BAA0-C74D2DDA2C4F}" presName="fgShape" presStyleLbl="fgShp" presStyleIdx="0" presStyleCnt="1"/>
      <dgm:spPr>
        <a:solidFill>
          <a:schemeClr val="accent5">
            <a:lumMod val="75000"/>
          </a:schemeClr>
        </a:solidFill>
        <a:ln>
          <a:solidFill>
            <a:schemeClr val="tx1"/>
          </a:solidFill>
        </a:ln>
      </dgm:spPr>
    </dgm:pt>
    <dgm:pt modelId="{A3E3265F-0F73-410B-BA1F-78550ADF6251}" type="pres">
      <dgm:prSet presAssocID="{352BCA3D-2EEE-4B29-BAA0-C74D2DDA2C4F}" presName="linComp" presStyleCnt="0"/>
      <dgm:spPr/>
    </dgm:pt>
    <dgm:pt modelId="{FD016C36-F774-4CB7-A5D6-72C4DE99A6E6}" type="pres">
      <dgm:prSet presAssocID="{EB5BB48F-B822-4952-A077-16E772A7A3E0}" presName="compNode" presStyleCnt="0"/>
      <dgm:spPr/>
    </dgm:pt>
    <dgm:pt modelId="{A6B75E3D-9EFF-40D0-8897-DFB4EA9BEC90}" type="pres">
      <dgm:prSet presAssocID="{EB5BB48F-B822-4952-A077-16E772A7A3E0}" presName="bkgdShape" presStyleLbl="node1" presStyleIdx="0" presStyleCnt="3"/>
      <dgm:spPr/>
      <dgm:t>
        <a:bodyPr/>
        <a:lstStyle/>
        <a:p>
          <a:endParaRPr lang="ru-RU"/>
        </a:p>
      </dgm:t>
    </dgm:pt>
    <dgm:pt modelId="{5CD17ABC-4A00-4B9B-B72B-23BFD063ABEA}" type="pres">
      <dgm:prSet presAssocID="{EB5BB48F-B822-4952-A077-16E772A7A3E0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2D1244-F35D-4EE0-B477-802609F08F85}" type="pres">
      <dgm:prSet presAssocID="{EB5BB48F-B822-4952-A077-16E772A7A3E0}" presName="invisiNode" presStyleLbl="node1" presStyleIdx="0" presStyleCnt="3"/>
      <dgm:spPr/>
    </dgm:pt>
    <dgm:pt modelId="{91B7D790-F939-4377-9616-CD88D9B17939}" type="pres">
      <dgm:prSet presAssocID="{EB5BB48F-B822-4952-A077-16E772A7A3E0}" presName="imagNode" presStyleLbl="fgImgPlace1" presStyleIdx="0" presStyleCnt="3"/>
      <dgm:spPr>
        <a:blipFill rotWithShape="0">
          <a:blip xmlns:r="http://schemas.openxmlformats.org/officeDocument/2006/relationships"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tretch>
            <a:fillRect/>
          </a:stretch>
        </a:blipFill>
        <a:ln>
          <a:solidFill>
            <a:schemeClr val="tx1"/>
          </a:solidFill>
        </a:ln>
      </dgm:spPr>
    </dgm:pt>
    <dgm:pt modelId="{5430947C-77EB-45B4-81A1-868E9C88918C}" type="pres">
      <dgm:prSet presAssocID="{CE7F5BC8-FD7D-4FB9-B001-E306EDBACC02}" presName="sibTrans" presStyleLbl="sibTrans2D1" presStyleIdx="0" presStyleCnt="0"/>
      <dgm:spPr/>
      <dgm:t>
        <a:bodyPr/>
        <a:lstStyle/>
        <a:p>
          <a:endParaRPr lang="ru-RU"/>
        </a:p>
      </dgm:t>
    </dgm:pt>
    <dgm:pt modelId="{FDBDA163-51B4-40F5-A677-FDDE72AE4BE5}" type="pres">
      <dgm:prSet presAssocID="{10D089B4-9157-466C-BDB3-359D8B0177E0}" presName="compNode" presStyleCnt="0"/>
      <dgm:spPr/>
    </dgm:pt>
    <dgm:pt modelId="{D829B24D-4545-41CC-8395-0660455E7010}" type="pres">
      <dgm:prSet presAssocID="{10D089B4-9157-466C-BDB3-359D8B0177E0}" presName="bkgdShape" presStyleLbl="node1" presStyleIdx="1" presStyleCnt="3" custScaleX="100293" custLinFactNeighborX="-3707"/>
      <dgm:spPr/>
      <dgm:t>
        <a:bodyPr/>
        <a:lstStyle/>
        <a:p>
          <a:endParaRPr lang="ru-RU"/>
        </a:p>
      </dgm:t>
    </dgm:pt>
    <dgm:pt modelId="{27472A06-B308-4A96-85E2-C93F0CF492A9}" type="pres">
      <dgm:prSet presAssocID="{10D089B4-9157-466C-BDB3-359D8B0177E0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E000D7-CFA0-4308-9ED2-0BC3AC8C282D}" type="pres">
      <dgm:prSet presAssocID="{10D089B4-9157-466C-BDB3-359D8B0177E0}" presName="invisiNode" presStyleLbl="node1" presStyleIdx="1" presStyleCnt="3"/>
      <dgm:spPr/>
    </dgm:pt>
    <dgm:pt modelId="{04BF6882-37A1-4A5F-8DEE-FE3F7AC13F5B}" type="pres">
      <dgm:prSet presAssocID="{10D089B4-9157-466C-BDB3-359D8B0177E0}" presName="imagNode" presStyleLbl="fgImgPlace1" presStyleIdx="1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  <a:ln>
          <a:solidFill>
            <a:schemeClr val="tx1"/>
          </a:solidFill>
        </a:ln>
      </dgm:spPr>
    </dgm:pt>
    <dgm:pt modelId="{D0B2187D-6156-4B6F-BF8C-5BBAF026FBE2}" type="pres">
      <dgm:prSet presAssocID="{C21A8CF5-B0F3-4EC6-B3D9-3159737B8F12}" presName="sibTrans" presStyleLbl="sibTrans2D1" presStyleIdx="0" presStyleCnt="0"/>
      <dgm:spPr/>
      <dgm:t>
        <a:bodyPr/>
        <a:lstStyle/>
        <a:p>
          <a:endParaRPr lang="ru-RU"/>
        </a:p>
      </dgm:t>
    </dgm:pt>
    <dgm:pt modelId="{B543DB11-0A0D-402F-9B50-5CAE3BB0892A}" type="pres">
      <dgm:prSet presAssocID="{13B4FE40-C3C6-4684-A0F3-127D86E2C272}" presName="compNode" presStyleCnt="0"/>
      <dgm:spPr/>
    </dgm:pt>
    <dgm:pt modelId="{47585587-AC19-4907-B105-505864BCED40}" type="pres">
      <dgm:prSet presAssocID="{13B4FE40-C3C6-4684-A0F3-127D86E2C272}" presName="bkgdShape" presStyleLbl="node1" presStyleIdx="2" presStyleCnt="3" custLinFactNeighborX="-6781"/>
      <dgm:spPr/>
      <dgm:t>
        <a:bodyPr/>
        <a:lstStyle/>
        <a:p>
          <a:endParaRPr lang="ru-RU"/>
        </a:p>
      </dgm:t>
    </dgm:pt>
    <dgm:pt modelId="{41386C1D-0EF0-466F-9CB7-552F3990BBBD}" type="pres">
      <dgm:prSet presAssocID="{13B4FE40-C3C6-4684-A0F3-127D86E2C272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91665C-0C22-4DB9-9E70-DC07B23F5737}" type="pres">
      <dgm:prSet presAssocID="{13B4FE40-C3C6-4684-A0F3-127D86E2C272}" presName="invisiNode" presStyleLbl="node1" presStyleIdx="2" presStyleCnt="3"/>
      <dgm:spPr/>
    </dgm:pt>
    <dgm:pt modelId="{E9B5E45E-E6FB-407A-93AD-04B65F92BE44}" type="pres">
      <dgm:prSet presAssocID="{13B4FE40-C3C6-4684-A0F3-127D86E2C272}" presName="imagNode" presStyleLbl="fgImgPlace1" presStyleIdx="2" presStyleCnt="3" custLinFactNeighborX="-8784" custLinFactNeighborY="-2485"/>
      <dgm:spPr>
        <a:blipFill rotWithShape="0">
          <a:blip xmlns:r="http://schemas.openxmlformats.org/officeDocument/2006/relationships" r:embed="rId4"/>
          <a:stretch>
            <a:fillRect/>
          </a:stretch>
        </a:blipFill>
        <a:ln>
          <a:solidFill>
            <a:schemeClr val="tx1"/>
          </a:solidFill>
        </a:ln>
      </dgm:spPr>
    </dgm:pt>
  </dgm:ptLst>
  <dgm:cxnLst>
    <dgm:cxn modelId="{707D21F7-DCC1-4A4D-85CC-9A3C9BDDF2B0}" type="presOf" srcId="{13B4FE40-C3C6-4684-A0F3-127D86E2C272}" destId="{41386C1D-0EF0-466F-9CB7-552F3990BBBD}" srcOrd="1" destOrd="0" presId="urn:microsoft.com/office/officeart/2005/8/layout/hList7#4"/>
    <dgm:cxn modelId="{B46110E4-1E91-4F6C-B2E0-D7EFF841D3B3}" srcId="{352BCA3D-2EEE-4B29-BAA0-C74D2DDA2C4F}" destId="{EB5BB48F-B822-4952-A077-16E772A7A3E0}" srcOrd="0" destOrd="0" parTransId="{4643CCEC-F1AE-41FA-B75B-2EB3B2844818}" sibTransId="{CE7F5BC8-FD7D-4FB9-B001-E306EDBACC02}"/>
    <dgm:cxn modelId="{0A1E0166-6475-46B8-898D-2E5216FBD479}" srcId="{352BCA3D-2EEE-4B29-BAA0-C74D2DDA2C4F}" destId="{13B4FE40-C3C6-4684-A0F3-127D86E2C272}" srcOrd="2" destOrd="0" parTransId="{6B56045E-9CA3-4263-A33D-819B196846C0}" sibTransId="{F965E512-48F0-4077-BDB1-8580D53004D1}"/>
    <dgm:cxn modelId="{075FFA66-E142-4E37-9DEC-903B77D7ABCA}" srcId="{352BCA3D-2EEE-4B29-BAA0-C74D2DDA2C4F}" destId="{10D089B4-9157-466C-BDB3-359D8B0177E0}" srcOrd="1" destOrd="0" parTransId="{BDBCBF31-9B1D-46AE-B206-493F144FCDBD}" sibTransId="{C21A8CF5-B0F3-4EC6-B3D9-3159737B8F12}"/>
    <dgm:cxn modelId="{09F990C3-3DD7-4EDD-82F3-626C04785716}" type="presOf" srcId="{CE7F5BC8-FD7D-4FB9-B001-E306EDBACC02}" destId="{5430947C-77EB-45B4-81A1-868E9C88918C}" srcOrd="0" destOrd="0" presId="urn:microsoft.com/office/officeart/2005/8/layout/hList7#4"/>
    <dgm:cxn modelId="{87E60996-8016-416E-A33D-B76E57A5D32E}" type="presOf" srcId="{C21A8CF5-B0F3-4EC6-B3D9-3159737B8F12}" destId="{D0B2187D-6156-4B6F-BF8C-5BBAF026FBE2}" srcOrd="0" destOrd="0" presId="urn:microsoft.com/office/officeart/2005/8/layout/hList7#4"/>
    <dgm:cxn modelId="{49D7D147-E9FA-4763-9C21-85E2820B6286}" type="presOf" srcId="{13B4FE40-C3C6-4684-A0F3-127D86E2C272}" destId="{47585587-AC19-4907-B105-505864BCED40}" srcOrd="0" destOrd="0" presId="urn:microsoft.com/office/officeart/2005/8/layout/hList7#4"/>
    <dgm:cxn modelId="{E97D3EAD-F048-4F1D-89D6-050E188229C2}" type="presOf" srcId="{10D089B4-9157-466C-BDB3-359D8B0177E0}" destId="{D829B24D-4545-41CC-8395-0660455E7010}" srcOrd="0" destOrd="0" presId="urn:microsoft.com/office/officeart/2005/8/layout/hList7#4"/>
    <dgm:cxn modelId="{C18A6563-0D63-4DBD-BB67-34B827E39FB2}" type="presOf" srcId="{352BCA3D-2EEE-4B29-BAA0-C74D2DDA2C4F}" destId="{1A5AB0DD-20A6-4365-9DD3-B186B204CAFA}" srcOrd="0" destOrd="0" presId="urn:microsoft.com/office/officeart/2005/8/layout/hList7#4"/>
    <dgm:cxn modelId="{3CCF7528-6CA7-48BA-A323-21AF4DB32FCE}" type="presOf" srcId="{EB5BB48F-B822-4952-A077-16E772A7A3E0}" destId="{A6B75E3D-9EFF-40D0-8897-DFB4EA9BEC90}" srcOrd="0" destOrd="0" presId="urn:microsoft.com/office/officeart/2005/8/layout/hList7#4"/>
    <dgm:cxn modelId="{AC81B62F-9657-434F-957B-AF4D48474D9E}" type="presOf" srcId="{10D089B4-9157-466C-BDB3-359D8B0177E0}" destId="{27472A06-B308-4A96-85E2-C93F0CF492A9}" srcOrd="1" destOrd="0" presId="urn:microsoft.com/office/officeart/2005/8/layout/hList7#4"/>
    <dgm:cxn modelId="{AB5CDD38-2419-4C6C-AAEC-4D0678AF67EF}" type="presOf" srcId="{EB5BB48F-B822-4952-A077-16E772A7A3E0}" destId="{5CD17ABC-4A00-4B9B-B72B-23BFD063ABEA}" srcOrd="1" destOrd="0" presId="urn:microsoft.com/office/officeart/2005/8/layout/hList7#4"/>
    <dgm:cxn modelId="{471BEA5D-4B30-417B-9485-2023F0C9990B}" type="presParOf" srcId="{1A5AB0DD-20A6-4365-9DD3-B186B204CAFA}" destId="{AE74FF9D-9A3E-49C0-9A5D-E25666FBF220}" srcOrd="0" destOrd="0" presId="urn:microsoft.com/office/officeart/2005/8/layout/hList7#4"/>
    <dgm:cxn modelId="{AA97A0B2-411F-46A5-ACF6-1E185DD4AF1E}" type="presParOf" srcId="{1A5AB0DD-20A6-4365-9DD3-B186B204CAFA}" destId="{A3E3265F-0F73-410B-BA1F-78550ADF6251}" srcOrd="1" destOrd="0" presId="urn:microsoft.com/office/officeart/2005/8/layout/hList7#4"/>
    <dgm:cxn modelId="{8A8DB135-0F13-4B48-8D5D-984195AB45E2}" type="presParOf" srcId="{A3E3265F-0F73-410B-BA1F-78550ADF6251}" destId="{FD016C36-F774-4CB7-A5D6-72C4DE99A6E6}" srcOrd="0" destOrd="0" presId="urn:microsoft.com/office/officeart/2005/8/layout/hList7#4"/>
    <dgm:cxn modelId="{A3CCC587-E139-466A-A0AC-5B48844E2915}" type="presParOf" srcId="{FD016C36-F774-4CB7-A5D6-72C4DE99A6E6}" destId="{A6B75E3D-9EFF-40D0-8897-DFB4EA9BEC90}" srcOrd="0" destOrd="0" presId="urn:microsoft.com/office/officeart/2005/8/layout/hList7#4"/>
    <dgm:cxn modelId="{1D82D659-6793-441E-AD4E-21C7715C7A37}" type="presParOf" srcId="{FD016C36-F774-4CB7-A5D6-72C4DE99A6E6}" destId="{5CD17ABC-4A00-4B9B-B72B-23BFD063ABEA}" srcOrd="1" destOrd="0" presId="urn:microsoft.com/office/officeart/2005/8/layout/hList7#4"/>
    <dgm:cxn modelId="{4AC65B7E-203E-4504-A73A-C1D5EDFC0418}" type="presParOf" srcId="{FD016C36-F774-4CB7-A5D6-72C4DE99A6E6}" destId="{692D1244-F35D-4EE0-B477-802609F08F85}" srcOrd="2" destOrd="0" presId="urn:microsoft.com/office/officeart/2005/8/layout/hList7#4"/>
    <dgm:cxn modelId="{1B12EF85-D114-4F5A-8425-429E1011EDCB}" type="presParOf" srcId="{FD016C36-F774-4CB7-A5D6-72C4DE99A6E6}" destId="{91B7D790-F939-4377-9616-CD88D9B17939}" srcOrd="3" destOrd="0" presId="urn:microsoft.com/office/officeart/2005/8/layout/hList7#4"/>
    <dgm:cxn modelId="{41AC8E34-2A99-4BED-A344-9F381B01E626}" type="presParOf" srcId="{A3E3265F-0F73-410B-BA1F-78550ADF6251}" destId="{5430947C-77EB-45B4-81A1-868E9C88918C}" srcOrd="1" destOrd="0" presId="urn:microsoft.com/office/officeart/2005/8/layout/hList7#4"/>
    <dgm:cxn modelId="{98D40094-66D7-4384-814D-C0071B14259C}" type="presParOf" srcId="{A3E3265F-0F73-410B-BA1F-78550ADF6251}" destId="{FDBDA163-51B4-40F5-A677-FDDE72AE4BE5}" srcOrd="2" destOrd="0" presId="urn:microsoft.com/office/officeart/2005/8/layout/hList7#4"/>
    <dgm:cxn modelId="{BEE81328-FD0B-49C9-8163-A8CA41090CF5}" type="presParOf" srcId="{FDBDA163-51B4-40F5-A677-FDDE72AE4BE5}" destId="{D829B24D-4545-41CC-8395-0660455E7010}" srcOrd="0" destOrd="0" presId="urn:microsoft.com/office/officeart/2005/8/layout/hList7#4"/>
    <dgm:cxn modelId="{A44B37B0-D547-4A26-9386-4FDFAC2CBD5E}" type="presParOf" srcId="{FDBDA163-51B4-40F5-A677-FDDE72AE4BE5}" destId="{27472A06-B308-4A96-85E2-C93F0CF492A9}" srcOrd="1" destOrd="0" presId="urn:microsoft.com/office/officeart/2005/8/layout/hList7#4"/>
    <dgm:cxn modelId="{38036CF5-4754-4229-A576-93C4DCA74A9F}" type="presParOf" srcId="{FDBDA163-51B4-40F5-A677-FDDE72AE4BE5}" destId="{EBE000D7-CFA0-4308-9ED2-0BC3AC8C282D}" srcOrd="2" destOrd="0" presId="urn:microsoft.com/office/officeart/2005/8/layout/hList7#4"/>
    <dgm:cxn modelId="{138CD147-A626-4006-A97D-B83AEDAC615E}" type="presParOf" srcId="{FDBDA163-51B4-40F5-A677-FDDE72AE4BE5}" destId="{04BF6882-37A1-4A5F-8DEE-FE3F7AC13F5B}" srcOrd="3" destOrd="0" presId="urn:microsoft.com/office/officeart/2005/8/layout/hList7#4"/>
    <dgm:cxn modelId="{C487426F-1647-40FA-9CDE-84E3ED3F0C4F}" type="presParOf" srcId="{A3E3265F-0F73-410B-BA1F-78550ADF6251}" destId="{D0B2187D-6156-4B6F-BF8C-5BBAF026FBE2}" srcOrd="3" destOrd="0" presId="urn:microsoft.com/office/officeart/2005/8/layout/hList7#4"/>
    <dgm:cxn modelId="{06DC10D4-B094-4799-8068-6A537D75029F}" type="presParOf" srcId="{A3E3265F-0F73-410B-BA1F-78550ADF6251}" destId="{B543DB11-0A0D-402F-9B50-5CAE3BB0892A}" srcOrd="4" destOrd="0" presId="urn:microsoft.com/office/officeart/2005/8/layout/hList7#4"/>
    <dgm:cxn modelId="{0653F606-C600-45B5-BE0E-316F44AD97F5}" type="presParOf" srcId="{B543DB11-0A0D-402F-9B50-5CAE3BB0892A}" destId="{47585587-AC19-4907-B105-505864BCED40}" srcOrd="0" destOrd="0" presId="urn:microsoft.com/office/officeart/2005/8/layout/hList7#4"/>
    <dgm:cxn modelId="{8EBDBC4A-4C97-4513-9463-5D1113C491F5}" type="presParOf" srcId="{B543DB11-0A0D-402F-9B50-5CAE3BB0892A}" destId="{41386C1D-0EF0-466F-9CB7-552F3990BBBD}" srcOrd="1" destOrd="0" presId="urn:microsoft.com/office/officeart/2005/8/layout/hList7#4"/>
    <dgm:cxn modelId="{CD0AE498-A932-40F0-822F-7BBF20B27786}" type="presParOf" srcId="{B543DB11-0A0D-402F-9B50-5CAE3BB0892A}" destId="{F191665C-0C22-4DB9-9E70-DC07B23F5737}" srcOrd="2" destOrd="0" presId="urn:microsoft.com/office/officeart/2005/8/layout/hList7#4"/>
    <dgm:cxn modelId="{6D67C8B8-69AF-4785-94E6-8B3F183247C7}" type="presParOf" srcId="{B543DB11-0A0D-402F-9B50-5CAE3BB0892A}" destId="{E9B5E45E-E6FB-407A-93AD-04B65F92BE44}" srcOrd="3" destOrd="0" presId="urn:microsoft.com/office/officeart/2005/8/layout/hList7#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D2BE81CE-2E07-4C6A-96DF-2A7A00B88C0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BF18CAF-D69E-4074-9FB6-8CFAD52FD9A8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solidFill>
          <a:srgbClr val="CCECFF"/>
        </a:solidFill>
        <a:ln>
          <a:noFill/>
        </a:ln>
      </dgm:spPr>
      <dgm:t>
        <a:bodyPr/>
        <a:lstStyle/>
        <a:p>
          <a:pPr algn="ctr" rtl="0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Поддержка сельскохозяйственного производства </a:t>
          </a:r>
        </a:p>
        <a:p>
          <a:pPr algn="ctr" rtl="0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в 2017 году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AD5C94E2-AF9C-43A8-A52C-E1BCE78280A0}" type="parTrans" cxnId="{BCB41B04-4C15-4E83-975F-17D1192ACE77}">
      <dgm:prSet/>
      <dgm:spPr/>
      <dgm:t>
        <a:bodyPr/>
        <a:lstStyle/>
        <a:p>
          <a:endParaRPr lang="ru-RU"/>
        </a:p>
      </dgm:t>
    </dgm:pt>
    <dgm:pt modelId="{FFE22A26-C2BB-4A5F-8272-55A26B249303}" type="sibTrans" cxnId="{BCB41B04-4C15-4E83-975F-17D1192ACE77}">
      <dgm:prSet/>
      <dgm:spPr/>
      <dgm:t>
        <a:bodyPr/>
        <a:lstStyle/>
        <a:p>
          <a:endParaRPr lang="ru-RU"/>
        </a:p>
      </dgm:t>
    </dgm:pt>
    <dgm:pt modelId="{C31EDCAE-161D-4C87-86E4-B7FC5EDAC3BC}" type="pres">
      <dgm:prSet presAssocID="{D2BE81CE-2E07-4C6A-96DF-2A7A00B88C0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43A01D-B7A7-4D87-9B91-4941743D5C7C}" type="pres">
      <dgm:prSet presAssocID="{FBF18CAF-D69E-4074-9FB6-8CFAD52FD9A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B41B04-4C15-4E83-975F-17D1192ACE77}" srcId="{D2BE81CE-2E07-4C6A-96DF-2A7A00B88C02}" destId="{FBF18CAF-D69E-4074-9FB6-8CFAD52FD9A8}" srcOrd="0" destOrd="0" parTransId="{AD5C94E2-AF9C-43A8-A52C-E1BCE78280A0}" sibTransId="{FFE22A26-C2BB-4A5F-8272-55A26B249303}"/>
    <dgm:cxn modelId="{2FF627E1-4E15-4997-A82E-FB2EFA92A4E2}" type="presOf" srcId="{D2BE81CE-2E07-4C6A-96DF-2A7A00B88C02}" destId="{C31EDCAE-161D-4C87-86E4-B7FC5EDAC3BC}" srcOrd="0" destOrd="0" presId="urn:microsoft.com/office/officeart/2005/8/layout/vList2"/>
    <dgm:cxn modelId="{C3602452-3072-4E1C-A811-932613DA6F4A}" type="presOf" srcId="{FBF18CAF-D69E-4074-9FB6-8CFAD52FD9A8}" destId="{8143A01D-B7A7-4D87-9B91-4941743D5C7C}" srcOrd="0" destOrd="0" presId="urn:microsoft.com/office/officeart/2005/8/layout/vList2"/>
    <dgm:cxn modelId="{7578859D-BA92-48C4-9378-406A07BA27C7}" type="presParOf" srcId="{C31EDCAE-161D-4C87-86E4-B7FC5EDAC3BC}" destId="{8143A01D-B7A7-4D87-9B91-4941743D5C7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F936CDF3-E8EC-48C7-BE77-6BA80D907F5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7189AAB-6E58-4F87-A2BD-A7BB3B77DAB7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solidFill>
          <a:schemeClr val="bg2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pPr rtl="0"/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Развитие животноводства- 21,4 млн. рублей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dgm:t>
    </dgm:pt>
    <dgm:pt modelId="{1A599360-A705-4FFE-B39A-D147063E1A32}" type="parTrans" cxnId="{7B1E3487-1921-4ECC-9967-3939CA11123C}">
      <dgm:prSet/>
      <dgm:spPr/>
      <dgm:t>
        <a:bodyPr/>
        <a:lstStyle/>
        <a:p>
          <a:endParaRPr lang="ru-RU"/>
        </a:p>
      </dgm:t>
    </dgm:pt>
    <dgm:pt modelId="{2B6066F1-C42A-4E4D-B0D8-32BE5DBE36FE}" type="sibTrans" cxnId="{7B1E3487-1921-4ECC-9967-3939CA11123C}">
      <dgm:prSet/>
      <dgm:spPr/>
      <dgm:t>
        <a:bodyPr/>
        <a:lstStyle/>
        <a:p>
          <a:endParaRPr lang="ru-RU"/>
        </a:p>
      </dgm:t>
    </dgm:pt>
    <dgm:pt modelId="{37C4A69D-4841-420B-9CE7-E35A4E93AAB4}" type="pres">
      <dgm:prSet presAssocID="{F936CDF3-E8EC-48C7-BE77-6BA80D907F5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1410CB2-7AFF-4814-AAF5-537FDBEF5481}" type="pres">
      <dgm:prSet presAssocID="{47189AAB-6E58-4F87-A2BD-A7BB3B77DAB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B1E3487-1921-4ECC-9967-3939CA11123C}" srcId="{F936CDF3-E8EC-48C7-BE77-6BA80D907F5C}" destId="{47189AAB-6E58-4F87-A2BD-A7BB3B77DAB7}" srcOrd="0" destOrd="0" parTransId="{1A599360-A705-4FFE-B39A-D147063E1A32}" sibTransId="{2B6066F1-C42A-4E4D-B0D8-32BE5DBE36FE}"/>
    <dgm:cxn modelId="{BE2DE8F3-CE12-4ADB-9EA4-C20C565335A0}" type="presOf" srcId="{47189AAB-6E58-4F87-A2BD-A7BB3B77DAB7}" destId="{91410CB2-7AFF-4814-AAF5-537FDBEF5481}" srcOrd="0" destOrd="0" presId="urn:microsoft.com/office/officeart/2005/8/layout/vList2"/>
    <dgm:cxn modelId="{58624CFE-5D57-49FA-BC97-3F94CFE4D872}" type="presOf" srcId="{F936CDF3-E8EC-48C7-BE77-6BA80D907F5C}" destId="{37C4A69D-4841-420B-9CE7-E35A4E93AAB4}" srcOrd="0" destOrd="0" presId="urn:microsoft.com/office/officeart/2005/8/layout/vList2"/>
    <dgm:cxn modelId="{A79CA54F-DAC8-4CB2-B1E4-1E0C0DB93967}" type="presParOf" srcId="{37C4A69D-4841-420B-9CE7-E35A4E93AAB4}" destId="{91410CB2-7AFF-4814-AAF5-537FDBEF548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8D43FDF4-BC63-4684-BCD8-BDEBB42ECE5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3AD1EF7-F852-4940-AD2C-82C9461AB127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solidFill>
          <a:schemeClr val="bg2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pPr algn="just" rtl="0"/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Расходы за счет субвенций на развитие агропромышленного комплекса Нижегородской области в 2017 году- 44,5 млн. рублей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E20F2116-A900-487B-AD75-0D6B89238B5F}" type="sibTrans" cxnId="{19A1CBF5-BDC8-4C89-AC8D-CE8B75F16E65}">
      <dgm:prSet/>
      <dgm:spPr/>
      <dgm:t>
        <a:bodyPr/>
        <a:lstStyle/>
        <a:p>
          <a:endParaRPr lang="ru-RU"/>
        </a:p>
      </dgm:t>
    </dgm:pt>
    <dgm:pt modelId="{5E169287-B513-4E24-A457-50952123B3D1}" type="parTrans" cxnId="{19A1CBF5-BDC8-4C89-AC8D-CE8B75F16E65}">
      <dgm:prSet/>
      <dgm:spPr/>
      <dgm:t>
        <a:bodyPr/>
        <a:lstStyle/>
        <a:p>
          <a:endParaRPr lang="ru-RU"/>
        </a:p>
      </dgm:t>
    </dgm:pt>
    <dgm:pt modelId="{BD03FD08-F807-449D-80DA-D60F4B455B94}" type="pres">
      <dgm:prSet presAssocID="{8D43FDF4-BC63-4684-BCD8-BDEBB42ECE5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D3C7B2-FDAC-4BE5-8931-3106AC7BBEF3}" type="pres">
      <dgm:prSet presAssocID="{13AD1EF7-F852-4940-AD2C-82C9461AB127}" presName="parentText" presStyleLbl="node1" presStyleIdx="0" presStyleCnt="1" custLinFactNeighborX="-1351" custLinFactNeighborY="3326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B81103B-92A0-49ED-970C-38015C11211C}" type="presOf" srcId="{13AD1EF7-F852-4940-AD2C-82C9461AB127}" destId="{81D3C7B2-FDAC-4BE5-8931-3106AC7BBEF3}" srcOrd="0" destOrd="0" presId="urn:microsoft.com/office/officeart/2005/8/layout/vList2"/>
    <dgm:cxn modelId="{818F96EA-2098-4E67-AB1B-C89B1F4E3385}" type="presOf" srcId="{8D43FDF4-BC63-4684-BCD8-BDEBB42ECE5C}" destId="{BD03FD08-F807-449D-80DA-D60F4B455B94}" srcOrd="0" destOrd="0" presId="urn:microsoft.com/office/officeart/2005/8/layout/vList2"/>
    <dgm:cxn modelId="{19A1CBF5-BDC8-4C89-AC8D-CE8B75F16E65}" srcId="{8D43FDF4-BC63-4684-BCD8-BDEBB42ECE5C}" destId="{13AD1EF7-F852-4940-AD2C-82C9461AB127}" srcOrd="0" destOrd="0" parTransId="{5E169287-B513-4E24-A457-50952123B3D1}" sibTransId="{E20F2116-A900-487B-AD75-0D6B89238B5F}"/>
    <dgm:cxn modelId="{030B5C46-9A6F-4CF8-B964-899B13EDE2FA}" type="presParOf" srcId="{BD03FD08-F807-449D-80DA-D60F4B455B94}" destId="{81D3C7B2-FDAC-4BE5-8931-3106AC7BBEF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D4B588C0-D979-4EE8-BF2A-1FFC0D775EE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45C6191-10D8-436F-8133-2180851589AE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solidFill>
          <a:schemeClr val="bg2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pPr rtl="0"/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Развитие растениеводства- 14,3 млн. рублей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dgm:t>
    </dgm:pt>
    <dgm:pt modelId="{C6C0931E-CD17-4910-BEC1-41A28E2CD39B}" type="parTrans" cxnId="{7F0423AF-BD2C-494E-BFDE-37F21F2040BE}">
      <dgm:prSet/>
      <dgm:spPr/>
      <dgm:t>
        <a:bodyPr/>
        <a:lstStyle/>
        <a:p>
          <a:endParaRPr lang="ru-RU"/>
        </a:p>
      </dgm:t>
    </dgm:pt>
    <dgm:pt modelId="{5621201F-949D-4730-B973-B1EFE2EEA3FF}" type="sibTrans" cxnId="{7F0423AF-BD2C-494E-BFDE-37F21F2040BE}">
      <dgm:prSet/>
      <dgm:spPr/>
      <dgm:t>
        <a:bodyPr/>
        <a:lstStyle/>
        <a:p>
          <a:endParaRPr lang="ru-RU"/>
        </a:p>
      </dgm:t>
    </dgm:pt>
    <dgm:pt modelId="{9EED0B9D-3AA9-493E-B6CA-D8060F7CED7D}" type="pres">
      <dgm:prSet presAssocID="{D4B588C0-D979-4EE8-BF2A-1FFC0D775EE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F68A13A-E422-439D-B740-4CBD586D2AB7}" type="pres">
      <dgm:prSet presAssocID="{045C6191-10D8-436F-8133-2180851589AE}" presName="parentText" presStyleLbl="node1" presStyleIdx="0" presStyleCnt="1" custScaleX="100000" custScaleY="250740" custLinFactNeighborY="9820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C88EB09-1B75-4C3C-A29F-88356F5ABC10}" type="presOf" srcId="{D4B588C0-D979-4EE8-BF2A-1FFC0D775EE8}" destId="{9EED0B9D-3AA9-493E-B6CA-D8060F7CED7D}" srcOrd="0" destOrd="0" presId="urn:microsoft.com/office/officeart/2005/8/layout/vList2"/>
    <dgm:cxn modelId="{7F0423AF-BD2C-494E-BFDE-37F21F2040BE}" srcId="{D4B588C0-D979-4EE8-BF2A-1FFC0D775EE8}" destId="{045C6191-10D8-436F-8133-2180851589AE}" srcOrd="0" destOrd="0" parTransId="{C6C0931E-CD17-4910-BEC1-41A28E2CD39B}" sibTransId="{5621201F-949D-4730-B973-B1EFE2EEA3FF}"/>
    <dgm:cxn modelId="{A71189CD-50BE-47D4-98F2-C57A34AC5787}" type="presOf" srcId="{045C6191-10D8-436F-8133-2180851589AE}" destId="{2F68A13A-E422-439D-B740-4CBD586D2AB7}" srcOrd="0" destOrd="0" presId="urn:microsoft.com/office/officeart/2005/8/layout/vList2"/>
    <dgm:cxn modelId="{31374B16-851D-45E5-BDE4-EB286E87BFD5}" type="presParOf" srcId="{9EED0B9D-3AA9-493E-B6CA-D8060F7CED7D}" destId="{2F68A13A-E422-439D-B740-4CBD586D2AB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F5DB34CF-1E4A-4248-B74A-85ACED96A8F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814179D-1EFB-4408-955D-83FE924BB17B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solidFill>
          <a:schemeClr val="bg2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pPr algn="just" rtl="0"/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Возмещение части затрат организаций агропромышленного комплекса на уплату процентов за пользование кредитными ресурсами- 3,8 млн. рублей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dgm:t>
    </dgm:pt>
    <dgm:pt modelId="{FD015D95-6940-4C22-A094-818FF9D9B414}" type="parTrans" cxnId="{F9EBCFFC-7D98-4D0F-8F5E-6537687DE0A0}">
      <dgm:prSet/>
      <dgm:spPr/>
      <dgm:t>
        <a:bodyPr/>
        <a:lstStyle/>
        <a:p>
          <a:endParaRPr lang="ru-RU"/>
        </a:p>
      </dgm:t>
    </dgm:pt>
    <dgm:pt modelId="{1F9B4ACA-1933-4334-A1D1-FFD5116FF888}" type="sibTrans" cxnId="{F9EBCFFC-7D98-4D0F-8F5E-6537687DE0A0}">
      <dgm:prSet/>
      <dgm:spPr/>
      <dgm:t>
        <a:bodyPr/>
        <a:lstStyle/>
        <a:p>
          <a:endParaRPr lang="ru-RU"/>
        </a:p>
      </dgm:t>
    </dgm:pt>
    <dgm:pt modelId="{6BD1DC1D-F2B4-4B3E-AFC7-75C74C0BE2A0}" type="pres">
      <dgm:prSet presAssocID="{F5DB34CF-1E4A-4248-B74A-85ACED96A8F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935C2B4-D2E2-477A-BFAE-456650DE7BC8}" type="pres">
      <dgm:prSet presAssocID="{C814179D-1EFB-4408-955D-83FE924BB17B}" presName="parentText" presStyleLbl="node1" presStyleIdx="0" presStyleCnt="1" custScaleY="496017" custLinFactNeighborX="2703" custLinFactNeighborY="-273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9EBCFFC-7D98-4D0F-8F5E-6537687DE0A0}" srcId="{F5DB34CF-1E4A-4248-B74A-85ACED96A8F5}" destId="{C814179D-1EFB-4408-955D-83FE924BB17B}" srcOrd="0" destOrd="0" parTransId="{FD015D95-6940-4C22-A094-818FF9D9B414}" sibTransId="{1F9B4ACA-1933-4334-A1D1-FFD5116FF888}"/>
    <dgm:cxn modelId="{D1D486F6-DF49-4155-9955-70DBD565B60E}" type="presOf" srcId="{F5DB34CF-1E4A-4248-B74A-85ACED96A8F5}" destId="{6BD1DC1D-F2B4-4B3E-AFC7-75C74C0BE2A0}" srcOrd="0" destOrd="0" presId="urn:microsoft.com/office/officeart/2005/8/layout/vList2"/>
    <dgm:cxn modelId="{F335C077-31DD-4421-9DCA-DFBF122108FB}" type="presOf" srcId="{C814179D-1EFB-4408-955D-83FE924BB17B}" destId="{F935C2B4-D2E2-477A-BFAE-456650DE7BC8}" srcOrd="0" destOrd="0" presId="urn:microsoft.com/office/officeart/2005/8/layout/vList2"/>
    <dgm:cxn modelId="{9666CE6B-56F8-44B7-B293-C3C6B80A43EE}" type="presParOf" srcId="{6BD1DC1D-F2B4-4B3E-AFC7-75C74C0BE2A0}" destId="{F935C2B4-D2E2-477A-BFAE-456650DE7BC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7AB1B813-AB78-43D0-BEB9-20B7FB0B51B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9E658A2-3D71-4A0C-8768-322B5A353562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solidFill>
          <a:srgbClr val="CCECFF"/>
        </a:solidFill>
        <a:ln>
          <a:noFill/>
        </a:ln>
      </dgm:spPr>
      <dgm:t>
        <a:bodyPr/>
        <a:lstStyle/>
        <a:p>
          <a:pPr algn="ctr" rtl="0"/>
          <a:endParaRPr lang="ru-RU" sz="1800" b="1" dirty="0" smtClean="0">
            <a:latin typeface="Times New Roman" pitchFamily="18" charset="0"/>
            <a:cs typeface="Times New Roman" pitchFamily="18" charset="0"/>
          </a:endParaRPr>
        </a:p>
        <a:p>
          <a:pPr algn="ctr" rtl="0"/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Муниципальная программа "Развитие малого и среднего предпринимательства Княгининского района на 2017-2021 годы "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/>
          </a:r>
          <a:br>
            <a:rPr lang="ru-RU" sz="1800" dirty="0" smtClean="0">
              <a:latin typeface="Times New Roman" pitchFamily="18" charset="0"/>
              <a:cs typeface="Times New Roman" pitchFamily="18" charset="0"/>
            </a:rPr>
          </a:b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3F0DCB02-2681-45F6-B234-D71BB8BCC197}" type="parTrans" cxnId="{A7FB3D68-F9F9-4B64-AD4E-0837CA09B813}">
      <dgm:prSet/>
      <dgm:spPr/>
      <dgm:t>
        <a:bodyPr/>
        <a:lstStyle/>
        <a:p>
          <a:endParaRPr lang="ru-RU"/>
        </a:p>
      </dgm:t>
    </dgm:pt>
    <dgm:pt modelId="{F3A11521-9FFE-471F-A7E0-A310ABAAAB07}" type="sibTrans" cxnId="{A7FB3D68-F9F9-4B64-AD4E-0837CA09B813}">
      <dgm:prSet/>
      <dgm:spPr/>
      <dgm:t>
        <a:bodyPr/>
        <a:lstStyle/>
        <a:p>
          <a:endParaRPr lang="ru-RU"/>
        </a:p>
      </dgm:t>
    </dgm:pt>
    <dgm:pt modelId="{B8E4CBB7-B4DF-44B2-AB87-544A8C7FC724}" type="pres">
      <dgm:prSet presAssocID="{7AB1B813-AB78-43D0-BEB9-20B7FB0B51B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3AA8A9-8920-463C-9A7C-1541D9B47336}" type="pres">
      <dgm:prSet presAssocID="{19E658A2-3D71-4A0C-8768-322B5A35356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7FB3D68-F9F9-4B64-AD4E-0837CA09B813}" srcId="{7AB1B813-AB78-43D0-BEB9-20B7FB0B51B2}" destId="{19E658A2-3D71-4A0C-8768-322B5A353562}" srcOrd="0" destOrd="0" parTransId="{3F0DCB02-2681-45F6-B234-D71BB8BCC197}" sibTransId="{F3A11521-9FFE-471F-A7E0-A310ABAAAB07}"/>
    <dgm:cxn modelId="{1E2F200B-F5B4-42DA-8C75-329CB3FE05B8}" type="presOf" srcId="{19E658A2-3D71-4A0C-8768-322B5A353562}" destId="{EB3AA8A9-8920-463C-9A7C-1541D9B47336}" srcOrd="0" destOrd="0" presId="urn:microsoft.com/office/officeart/2005/8/layout/vList2"/>
    <dgm:cxn modelId="{9ACFDEFB-B4E0-45C9-A8CF-4397DEF9EAA8}" type="presOf" srcId="{7AB1B813-AB78-43D0-BEB9-20B7FB0B51B2}" destId="{B8E4CBB7-B4DF-44B2-AB87-544A8C7FC724}" srcOrd="0" destOrd="0" presId="urn:microsoft.com/office/officeart/2005/8/layout/vList2"/>
    <dgm:cxn modelId="{E1DC94A2-FEF8-4758-9D0C-79EB5CE0DA39}" type="presParOf" srcId="{B8E4CBB7-B4DF-44B2-AB87-544A8C7FC724}" destId="{EB3AA8A9-8920-463C-9A7C-1541D9B4733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13681CBE-3B31-443D-9CCC-46BE91FD69B4}" type="doc">
      <dgm:prSet loTypeId="urn:microsoft.com/office/officeart/2005/8/layout/vList5" loCatId="list" qsTypeId="urn:microsoft.com/office/officeart/2005/8/quickstyle/simple3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22F4CD13-4C8A-4F0F-9885-E38C876FB0AD}">
      <dgm:prSet custT="1"/>
      <dgm:spPr>
        <a:solidFill>
          <a:schemeClr val="accent5">
            <a:lumMod val="40000"/>
            <a:lumOff val="60000"/>
          </a:schemeClr>
        </a:solidFill>
        <a:ln w="12700">
          <a:solidFill>
            <a:schemeClr val="bg1"/>
          </a:solidFill>
        </a:ln>
      </dgm:spPr>
      <dgm:t>
        <a:bodyPr/>
        <a:lstStyle/>
        <a:p>
          <a:pPr rtl="0"/>
          <a:r>
            <a:rPr lang="ru-RU" sz="1700" b="1" dirty="0" smtClean="0">
              <a:latin typeface="Times New Roman" pitchFamily="18" charset="0"/>
              <a:cs typeface="Times New Roman" pitchFamily="18" charset="0"/>
            </a:rPr>
            <a:t>Предоставление поддержки в виде грантов- субсидии малым предприятиям, на развитие собственного дела -190,0 тысяч рублей</a:t>
          </a:r>
          <a:endParaRPr lang="ru-RU" sz="1700" b="1" dirty="0">
            <a:latin typeface="Times New Roman" pitchFamily="18" charset="0"/>
            <a:cs typeface="Times New Roman" pitchFamily="18" charset="0"/>
          </a:endParaRPr>
        </a:p>
      </dgm:t>
    </dgm:pt>
    <dgm:pt modelId="{09556652-B1ED-47F7-A7ED-7EE9C05C7876}" type="parTrans" cxnId="{794F9D14-632B-475D-96A9-736A491C3829}">
      <dgm:prSet/>
      <dgm:spPr/>
      <dgm:t>
        <a:bodyPr/>
        <a:lstStyle/>
        <a:p>
          <a:endParaRPr lang="ru-RU"/>
        </a:p>
      </dgm:t>
    </dgm:pt>
    <dgm:pt modelId="{C0E4AF25-684D-4318-899A-1C8401A807D5}" type="sibTrans" cxnId="{794F9D14-632B-475D-96A9-736A491C3829}">
      <dgm:prSet/>
      <dgm:spPr/>
      <dgm:t>
        <a:bodyPr/>
        <a:lstStyle/>
        <a:p>
          <a:endParaRPr lang="ru-RU"/>
        </a:p>
      </dgm:t>
    </dgm:pt>
    <dgm:pt modelId="{F3D5C59A-8CB5-4BF0-972E-B0AAC8BD093D}" type="pres">
      <dgm:prSet presAssocID="{13681CBE-3B31-443D-9CCC-46BE91FD69B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4C2E123-D84C-4D60-A1C0-48F1B3B2D8DC}" type="pres">
      <dgm:prSet presAssocID="{22F4CD13-4C8A-4F0F-9885-E38C876FB0AD}" presName="linNode" presStyleCnt="0"/>
      <dgm:spPr/>
    </dgm:pt>
    <dgm:pt modelId="{E5A9C11C-BD7A-411F-9745-0AD26796CD9C}" type="pres">
      <dgm:prSet presAssocID="{22F4CD13-4C8A-4F0F-9885-E38C876FB0AD}" presName="parentText" presStyleLbl="node1" presStyleIdx="0" presStyleCnt="1" custScaleX="277778" custLinFactNeighborX="-136" custLinFactNeighborY="-2857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30CDCC-AB9B-43DB-A58E-5BB3BE2C0A82}" type="presOf" srcId="{22F4CD13-4C8A-4F0F-9885-E38C876FB0AD}" destId="{E5A9C11C-BD7A-411F-9745-0AD26796CD9C}" srcOrd="0" destOrd="0" presId="urn:microsoft.com/office/officeart/2005/8/layout/vList5"/>
    <dgm:cxn modelId="{794F9D14-632B-475D-96A9-736A491C3829}" srcId="{13681CBE-3B31-443D-9CCC-46BE91FD69B4}" destId="{22F4CD13-4C8A-4F0F-9885-E38C876FB0AD}" srcOrd="0" destOrd="0" parTransId="{09556652-B1ED-47F7-A7ED-7EE9C05C7876}" sibTransId="{C0E4AF25-684D-4318-899A-1C8401A807D5}"/>
    <dgm:cxn modelId="{0A7514D3-D6F4-46BE-8F3C-E3C921B7AD04}" type="presOf" srcId="{13681CBE-3B31-443D-9CCC-46BE91FD69B4}" destId="{F3D5C59A-8CB5-4BF0-972E-B0AAC8BD093D}" srcOrd="0" destOrd="0" presId="urn:microsoft.com/office/officeart/2005/8/layout/vList5"/>
    <dgm:cxn modelId="{FE9C90ED-30A4-4983-9DCD-B21E86EC6019}" type="presParOf" srcId="{F3D5C59A-8CB5-4BF0-972E-B0AAC8BD093D}" destId="{D4C2E123-D84C-4D60-A1C0-48F1B3B2D8DC}" srcOrd="0" destOrd="0" presId="urn:microsoft.com/office/officeart/2005/8/layout/vList5"/>
    <dgm:cxn modelId="{16887F88-41B3-426A-AE7B-D12404802A1C}" type="presParOf" srcId="{D4C2E123-D84C-4D60-A1C0-48F1B3B2D8DC}" destId="{E5A9C11C-BD7A-411F-9745-0AD26796CD9C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913F0E2E-1D2A-4315-B318-F32B92A30BB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CA6EDBD-D1BE-46F0-A4F3-7B5628FDDA05}">
      <dgm:prSet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solidFill>
          <a:srgbClr val="CCECFF"/>
        </a:solidFill>
        <a:ln>
          <a:noFill/>
        </a:ln>
      </dgm:spPr>
      <dgm:t>
        <a:bodyPr/>
        <a:lstStyle/>
        <a:p>
          <a:pPr algn="ctr" rtl="0"/>
          <a:r>
            <a:rPr lang="ru-RU" b="1" dirty="0" smtClean="0">
              <a:latin typeface="Times New Roman" pitchFamily="18" charset="0"/>
              <a:cs typeface="Times New Roman" pitchFamily="18" charset="0"/>
            </a:rPr>
            <a:t>Как формируются и используются средства дорожного фонда поселений Княгининского района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6AD6472B-9EC7-4D95-8AB1-1CDF2C31C71B}" type="parTrans" cxnId="{71693E1A-7D60-4CDD-BD28-D4F1235ED3A8}">
      <dgm:prSet/>
      <dgm:spPr/>
      <dgm:t>
        <a:bodyPr/>
        <a:lstStyle/>
        <a:p>
          <a:endParaRPr lang="ru-RU"/>
        </a:p>
      </dgm:t>
    </dgm:pt>
    <dgm:pt modelId="{0BDE7BED-5208-48E6-90FA-B28514B94E96}" type="sibTrans" cxnId="{71693E1A-7D60-4CDD-BD28-D4F1235ED3A8}">
      <dgm:prSet/>
      <dgm:spPr/>
      <dgm:t>
        <a:bodyPr/>
        <a:lstStyle/>
        <a:p>
          <a:endParaRPr lang="ru-RU"/>
        </a:p>
      </dgm:t>
    </dgm:pt>
    <dgm:pt modelId="{16D9BF30-2A08-4E2D-AACF-3A6B49BD0B3F}" type="pres">
      <dgm:prSet presAssocID="{913F0E2E-1D2A-4315-B318-F32B92A30BB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EAA09FC-3CC6-4AE0-91CA-1FDA6E87AC1C}" type="pres">
      <dgm:prSet presAssocID="{1CA6EDBD-D1BE-46F0-A4F3-7B5628FDDA05}" presName="parentText" presStyleLbl="node1" presStyleIdx="0" presStyleCnt="1" custLinFactNeighborX="1736" custLinFactNeighborY="-693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1693E1A-7D60-4CDD-BD28-D4F1235ED3A8}" srcId="{913F0E2E-1D2A-4315-B318-F32B92A30BB3}" destId="{1CA6EDBD-D1BE-46F0-A4F3-7B5628FDDA05}" srcOrd="0" destOrd="0" parTransId="{6AD6472B-9EC7-4D95-8AB1-1CDF2C31C71B}" sibTransId="{0BDE7BED-5208-48E6-90FA-B28514B94E96}"/>
    <dgm:cxn modelId="{0B90E8AB-1D52-4950-A790-3340382B7AD9}" type="presOf" srcId="{1CA6EDBD-D1BE-46F0-A4F3-7B5628FDDA05}" destId="{2EAA09FC-3CC6-4AE0-91CA-1FDA6E87AC1C}" srcOrd="0" destOrd="0" presId="urn:microsoft.com/office/officeart/2005/8/layout/vList2"/>
    <dgm:cxn modelId="{B5D6ACE4-BF68-46BE-8C96-BC00F8968378}" type="presOf" srcId="{913F0E2E-1D2A-4315-B318-F32B92A30BB3}" destId="{16D9BF30-2A08-4E2D-AACF-3A6B49BD0B3F}" srcOrd="0" destOrd="0" presId="urn:microsoft.com/office/officeart/2005/8/layout/vList2"/>
    <dgm:cxn modelId="{65C79A2B-3450-4909-8148-5BA20FDDB93F}" type="presParOf" srcId="{16D9BF30-2A08-4E2D-AACF-3A6B49BD0B3F}" destId="{2EAA09FC-3CC6-4AE0-91CA-1FDA6E87AC1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EA4FA7F2-F8C6-4519-8F44-24F650523F8A}" type="doc">
      <dgm:prSet loTypeId="urn:microsoft.com/office/officeart/2005/8/layout/vList2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ru-RU"/>
        </a:p>
      </dgm:t>
    </dgm:pt>
    <dgm:pt modelId="{F8A6D57A-90FC-4730-84EB-FA274A2EAE74}">
      <dgm:prSet custT="1"/>
      <dgm:spPr>
        <a:solidFill>
          <a:schemeClr val="accent2">
            <a:lumMod val="40000"/>
            <a:lumOff val="60000"/>
          </a:schemeClr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pPr algn="ctr" rtl="0"/>
          <a:endParaRPr lang="ru-RU" sz="1800" b="1" dirty="0" smtClean="0">
            <a:latin typeface="Times New Roman" pitchFamily="18" charset="0"/>
            <a:cs typeface="Times New Roman" pitchFamily="18" charset="0"/>
          </a:endParaRPr>
        </a:p>
        <a:p>
          <a:pPr algn="ctr" rtl="0"/>
          <a:r>
            <a:rPr lang="ru-RU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Акцизы на нефтепродукты</a:t>
          </a:r>
        </a:p>
        <a:p>
          <a:pPr algn="l" rtl="0"/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1D025FA8-4033-4745-B0CA-2C2719D7D4D0}" type="parTrans" cxnId="{1231E7DB-9473-4C2F-A9D1-0B2BF377244B}">
      <dgm:prSet/>
      <dgm:spPr/>
      <dgm:t>
        <a:bodyPr/>
        <a:lstStyle/>
        <a:p>
          <a:endParaRPr lang="ru-RU"/>
        </a:p>
      </dgm:t>
    </dgm:pt>
    <dgm:pt modelId="{FDF9BE73-BC67-403F-BE55-E5E1BBABF45E}" type="sibTrans" cxnId="{1231E7DB-9473-4C2F-A9D1-0B2BF377244B}">
      <dgm:prSet/>
      <dgm:spPr/>
      <dgm:t>
        <a:bodyPr/>
        <a:lstStyle/>
        <a:p>
          <a:endParaRPr lang="ru-RU"/>
        </a:p>
      </dgm:t>
    </dgm:pt>
    <dgm:pt modelId="{ADB83085-1B7E-4931-9879-09AA5528ED02}" type="pres">
      <dgm:prSet presAssocID="{EA4FA7F2-F8C6-4519-8F44-24F650523F8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FD7A24E-F8C4-4162-AED9-1292484C95B4}" type="pres">
      <dgm:prSet presAssocID="{F8A6D57A-90FC-4730-84EB-FA274A2EAE74}" presName="parentText" presStyleLbl="node1" presStyleIdx="0" presStyleCnt="1" custScaleY="27754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360281D-4D81-42D6-BB83-E53B2C09B002}" type="presOf" srcId="{EA4FA7F2-F8C6-4519-8F44-24F650523F8A}" destId="{ADB83085-1B7E-4931-9879-09AA5528ED02}" srcOrd="0" destOrd="0" presId="urn:microsoft.com/office/officeart/2005/8/layout/vList2"/>
    <dgm:cxn modelId="{87079A0A-5F9E-4B1F-BC64-0B69C5669EF9}" type="presOf" srcId="{F8A6D57A-90FC-4730-84EB-FA274A2EAE74}" destId="{CFD7A24E-F8C4-4162-AED9-1292484C95B4}" srcOrd="0" destOrd="0" presId="urn:microsoft.com/office/officeart/2005/8/layout/vList2"/>
    <dgm:cxn modelId="{1231E7DB-9473-4C2F-A9D1-0B2BF377244B}" srcId="{EA4FA7F2-F8C6-4519-8F44-24F650523F8A}" destId="{F8A6D57A-90FC-4730-84EB-FA274A2EAE74}" srcOrd="0" destOrd="0" parTransId="{1D025FA8-4033-4745-B0CA-2C2719D7D4D0}" sibTransId="{FDF9BE73-BC67-403F-BE55-E5E1BBABF45E}"/>
    <dgm:cxn modelId="{9C720F7D-8B0D-4FEE-843D-DA95FA37301A}" type="presParOf" srcId="{ADB83085-1B7E-4931-9879-09AA5528ED02}" destId="{CFD7A24E-F8C4-4162-AED9-1292484C95B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EA4FA7F2-F8C6-4519-8F44-24F650523F8A}" type="doc">
      <dgm:prSet loTypeId="urn:microsoft.com/office/officeart/2005/8/layout/vList2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ru-RU"/>
        </a:p>
      </dgm:t>
    </dgm:pt>
    <dgm:pt modelId="{F8A6D57A-90FC-4730-84EB-FA274A2EAE74}">
      <dgm:prSet custT="1"/>
      <dgm:spPr>
        <a:solidFill>
          <a:schemeClr val="accent2">
            <a:lumMod val="40000"/>
            <a:lumOff val="60000"/>
          </a:schemeClr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pPr algn="ctr" rtl="0"/>
          <a:endParaRPr lang="ru-RU" sz="1800" b="1" dirty="0" smtClean="0">
            <a:latin typeface="Times New Roman" pitchFamily="18" charset="0"/>
            <a:cs typeface="Times New Roman" pitchFamily="18" charset="0"/>
          </a:endParaRPr>
        </a:p>
        <a:p>
          <a:pPr algn="ctr" rtl="0"/>
          <a:r>
            <a:rPr lang="ru-RU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Содержание и ремонт автомобильных дорог</a:t>
          </a:r>
        </a:p>
        <a:p>
          <a:pPr algn="l" rtl="0"/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1D025FA8-4033-4745-B0CA-2C2719D7D4D0}" type="parTrans" cxnId="{1231E7DB-9473-4C2F-A9D1-0B2BF377244B}">
      <dgm:prSet/>
      <dgm:spPr/>
      <dgm:t>
        <a:bodyPr/>
        <a:lstStyle/>
        <a:p>
          <a:endParaRPr lang="ru-RU"/>
        </a:p>
      </dgm:t>
    </dgm:pt>
    <dgm:pt modelId="{FDF9BE73-BC67-403F-BE55-E5E1BBABF45E}" type="sibTrans" cxnId="{1231E7DB-9473-4C2F-A9D1-0B2BF377244B}">
      <dgm:prSet/>
      <dgm:spPr/>
      <dgm:t>
        <a:bodyPr/>
        <a:lstStyle/>
        <a:p>
          <a:endParaRPr lang="ru-RU"/>
        </a:p>
      </dgm:t>
    </dgm:pt>
    <dgm:pt modelId="{ADB83085-1B7E-4931-9879-09AA5528ED02}" type="pres">
      <dgm:prSet presAssocID="{EA4FA7F2-F8C6-4519-8F44-24F650523F8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FD7A24E-F8C4-4162-AED9-1292484C95B4}" type="pres">
      <dgm:prSet presAssocID="{F8A6D57A-90FC-4730-84EB-FA274A2EAE74}" presName="parentText" presStyleLbl="node1" presStyleIdx="0" presStyleCnt="1" custScaleY="366759" custLinFactX="35259" custLinFactNeighborX="100000" custLinFactNeighborY="-5194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4475990-C2F4-477F-A2F2-E061F1742627}" type="presOf" srcId="{EA4FA7F2-F8C6-4519-8F44-24F650523F8A}" destId="{ADB83085-1B7E-4931-9879-09AA5528ED02}" srcOrd="0" destOrd="0" presId="urn:microsoft.com/office/officeart/2005/8/layout/vList2"/>
    <dgm:cxn modelId="{8F666DC9-84A2-45DE-B6FF-239F1D7670B0}" type="presOf" srcId="{F8A6D57A-90FC-4730-84EB-FA274A2EAE74}" destId="{CFD7A24E-F8C4-4162-AED9-1292484C95B4}" srcOrd="0" destOrd="0" presId="urn:microsoft.com/office/officeart/2005/8/layout/vList2"/>
    <dgm:cxn modelId="{1231E7DB-9473-4C2F-A9D1-0B2BF377244B}" srcId="{EA4FA7F2-F8C6-4519-8F44-24F650523F8A}" destId="{F8A6D57A-90FC-4730-84EB-FA274A2EAE74}" srcOrd="0" destOrd="0" parTransId="{1D025FA8-4033-4745-B0CA-2C2719D7D4D0}" sibTransId="{FDF9BE73-BC67-403F-BE55-E5E1BBABF45E}"/>
    <dgm:cxn modelId="{893C67AB-4CD7-4465-A7A6-826B5F453598}" type="presParOf" srcId="{ADB83085-1B7E-4931-9879-09AA5528ED02}" destId="{CFD7A24E-F8C4-4162-AED9-1292484C95B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302FDED4-B473-4497-9F4F-A10B2B3D06A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BF8530-B876-4EA8-8753-E341D790299B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solidFill>
          <a:srgbClr val="CCECFF"/>
        </a:solidFill>
        <a:ln>
          <a:noFill/>
        </a:ln>
      </dgm:spPr>
      <dgm:t>
        <a:bodyPr/>
        <a:lstStyle/>
        <a:p>
          <a:pPr algn="ctr" rtl="0"/>
          <a:r>
            <a:rPr lang="ru-RU" sz="2500" b="1" dirty="0" smtClean="0">
              <a:latin typeface="Times New Roman" pitchFamily="18" charset="0"/>
              <a:cs typeface="Times New Roman" pitchFamily="18" charset="0"/>
            </a:rPr>
            <a:t>Финансовая помощь бюджетам поселений на исполнение собственных полномочий</a:t>
          </a:r>
          <a:endParaRPr lang="ru-RU" sz="2500" b="1" dirty="0">
            <a:latin typeface="Times New Roman" pitchFamily="18" charset="0"/>
            <a:cs typeface="Times New Roman" pitchFamily="18" charset="0"/>
          </a:endParaRPr>
        </a:p>
      </dgm:t>
    </dgm:pt>
    <dgm:pt modelId="{4056ECCB-2E55-42CF-A216-9F5C96ECDE48}" type="parTrans" cxnId="{DB8ADBBE-5DAD-4189-A1A7-0E8B4B17425D}">
      <dgm:prSet/>
      <dgm:spPr/>
      <dgm:t>
        <a:bodyPr/>
        <a:lstStyle/>
        <a:p>
          <a:endParaRPr lang="ru-RU"/>
        </a:p>
      </dgm:t>
    </dgm:pt>
    <dgm:pt modelId="{88F00DFA-A3E6-4CC2-AD36-2BEEF3490A79}" type="sibTrans" cxnId="{DB8ADBBE-5DAD-4189-A1A7-0E8B4B17425D}">
      <dgm:prSet/>
      <dgm:spPr/>
      <dgm:t>
        <a:bodyPr/>
        <a:lstStyle/>
        <a:p>
          <a:endParaRPr lang="ru-RU"/>
        </a:p>
      </dgm:t>
    </dgm:pt>
    <dgm:pt modelId="{B3266DEE-6A4B-4AF5-9D4B-1CDD5A01D09E}" type="pres">
      <dgm:prSet presAssocID="{302FDED4-B473-4497-9F4F-A10B2B3D06A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A9930CE-D79E-49C8-93BD-EAFFA898583E}" type="pres">
      <dgm:prSet presAssocID="{BFBF8530-B876-4EA8-8753-E341D790299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B8ADBBE-5DAD-4189-A1A7-0E8B4B17425D}" srcId="{302FDED4-B473-4497-9F4F-A10B2B3D06AF}" destId="{BFBF8530-B876-4EA8-8753-E341D790299B}" srcOrd="0" destOrd="0" parTransId="{4056ECCB-2E55-42CF-A216-9F5C96ECDE48}" sibTransId="{88F00DFA-A3E6-4CC2-AD36-2BEEF3490A79}"/>
    <dgm:cxn modelId="{EF1F28B5-DBF7-4A47-B0C9-6AA91AAC302D}" type="presOf" srcId="{302FDED4-B473-4497-9F4F-A10B2B3D06AF}" destId="{B3266DEE-6A4B-4AF5-9D4B-1CDD5A01D09E}" srcOrd="0" destOrd="0" presId="urn:microsoft.com/office/officeart/2005/8/layout/vList2"/>
    <dgm:cxn modelId="{99874AE8-0916-4174-A95B-9112F84659CB}" type="presOf" srcId="{BFBF8530-B876-4EA8-8753-E341D790299B}" destId="{6A9930CE-D79E-49C8-93BD-EAFFA898583E}" srcOrd="0" destOrd="0" presId="urn:microsoft.com/office/officeart/2005/8/layout/vList2"/>
    <dgm:cxn modelId="{BD1B6905-A660-40E2-B26D-713CC16F623E}" type="presParOf" srcId="{B3266DEE-6A4B-4AF5-9D4B-1CDD5A01D09E}" destId="{6A9930CE-D79E-49C8-93BD-EAFFA898583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E79B93FC-A115-4836-A02B-6E3717CB6F4B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1F4D4E6D-5534-4F0F-AE97-9F595C7CCDFD}">
      <dgm:prSet custT="1"/>
      <dgm:spPr/>
      <dgm:t>
        <a:bodyPr/>
        <a:lstStyle/>
        <a:p>
          <a:pPr rtl="0"/>
          <a:r>
            <a:rPr lang="ru-RU" sz="1100" dirty="0" smtClean="0">
              <a:latin typeface="Times New Roman" pitchFamily="18" charset="0"/>
              <a:cs typeface="Times New Roman" pitchFamily="18" charset="0"/>
            </a:rPr>
            <a:t>Дотации из районного фонда финансовой поддержки поселений Княгининского района на выравнивание бюджетной обеспеченности поселений </a:t>
          </a:r>
          <a:endParaRPr lang="ru-RU" sz="1100" dirty="0">
            <a:latin typeface="Times New Roman" pitchFamily="18" charset="0"/>
            <a:cs typeface="Times New Roman" pitchFamily="18" charset="0"/>
          </a:endParaRPr>
        </a:p>
      </dgm:t>
    </dgm:pt>
    <dgm:pt modelId="{1389EDC5-60EF-4EC1-8DB3-AEC6C84D48F4}" type="parTrans" cxnId="{D2F4893D-B4AB-4020-A8AA-040968F4A7BB}">
      <dgm:prSet/>
      <dgm:spPr/>
      <dgm:t>
        <a:bodyPr/>
        <a:lstStyle/>
        <a:p>
          <a:endParaRPr lang="ru-RU"/>
        </a:p>
      </dgm:t>
    </dgm:pt>
    <dgm:pt modelId="{14257C35-F78C-47BF-BA66-2671184DF835}" type="sibTrans" cxnId="{D2F4893D-B4AB-4020-A8AA-040968F4A7BB}">
      <dgm:prSet/>
      <dgm:spPr/>
      <dgm:t>
        <a:bodyPr/>
        <a:lstStyle/>
        <a:p>
          <a:endParaRPr lang="ru-RU"/>
        </a:p>
      </dgm:t>
    </dgm:pt>
    <dgm:pt modelId="{A8C40659-6CFA-4CB0-BC42-7075CFC5B57E}" type="pres">
      <dgm:prSet presAssocID="{E79B93FC-A115-4836-A02B-6E3717CB6F4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156BF6F-B1E6-4BFB-BF8C-5649C1AC0E61}" type="pres">
      <dgm:prSet presAssocID="{1F4D4E6D-5534-4F0F-AE97-9F595C7CCDFD}" presName="parentText" presStyleLbl="node1" presStyleIdx="0" presStyleCnt="1" custLinFactNeighborX="-38462" custLinFactNeighborY="2836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DD83DC8-AC25-4678-9F41-47373A7AF829}" type="presOf" srcId="{1F4D4E6D-5534-4F0F-AE97-9F595C7CCDFD}" destId="{3156BF6F-B1E6-4BFB-BF8C-5649C1AC0E61}" srcOrd="0" destOrd="0" presId="urn:microsoft.com/office/officeart/2005/8/layout/vList2"/>
    <dgm:cxn modelId="{65719C03-ACFB-411D-819D-92C316B21B71}" type="presOf" srcId="{E79B93FC-A115-4836-A02B-6E3717CB6F4B}" destId="{A8C40659-6CFA-4CB0-BC42-7075CFC5B57E}" srcOrd="0" destOrd="0" presId="urn:microsoft.com/office/officeart/2005/8/layout/vList2"/>
    <dgm:cxn modelId="{D2F4893D-B4AB-4020-A8AA-040968F4A7BB}" srcId="{E79B93FC-A115-4836-A02B-6E3717CB6F4B}" destId="{1F4D4E6D-5534-4F0F-AE97-9F595C7CCDFD}" srcOrd="0" destOrd="0" parTransId="{1389EDC5-60EF-4EC1-8DB3-AEC6C84D48F4}" sibTransId="{14257C35-F78C-47BF-BA66-2671184DF835}"/>
    <dgm:cxn modelId="{1C320499-7C48-4F81-BAEA-A2CC6C7952F0}" type="presParOf" srcId="{A8C40659-6CFA-4CB0-BC42-7075CFC5B57E}" destId="{3156BF6F-B1E6-4BFB-BF8C-5649C1AC0E6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E79B93FC-A115-4836-A02B-6E3717CB6F4B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1F4D4E6D-5534-4F0F-AE97-9F595C7CCDFD}">
      <dgm:prSet custT="1"/>
      <dgm:spPr/>
      <dgm:t>
        <a:bodyPr/>
        <a:lstStyle/>
        <a:p>
          <a:pPr rtl="0"/>
          <a:r>
            <a:rPr lang="ru-RU" sz="1100" dirty="0" smtClean="0">
              <a:latin typeface="Times New Roman" pitchFamily="18" charset="0"/>
              <a:cs typeface="Times New Roman" pitchFamily="18" charset="0"/>
            </a:rPr>
            <a:t>Иные межбюджетные трансферты на поддержку мер по обеспечению сбалансированности бюджетов поселений</a:t>
          </a:r>
          <a:endParaRPr lang="ru-RU" sz="1100" dirty="0">
            <a:latin typeface="Times New Roman" pitchFamily="18" charset="0"/>
            <a:cs typeface="Times New Roman" pitchFamily="18" charset="0"/>
          </a:endParaRPr>
        </a:p>
      </dgm:t>
    </dgm:pt>
    <dgm:pt modelId="{1389EDC5-60EF-4EC1-8DB3-AEC6C84D48F4}" type="parTrans" cxnId="{D2F4893D-B4AB-4020-A8AA-040968F4A7BB}">
      <dgm:prSet/>
      <dgm:spPr/>
      <dgm:t>
        <a:bodyPr/>
        <a:lstStyle/>
        <a:p>
          <a:endParaRPr lang="ru-RU"/>
        </a:p>
      </dgm:t>
    </dgm:pt>
    <dgm:pt modelId="{14257C35-F78C-47BF-BA66-2671184DF835}" type="sibTrans" cxnId="{D2F4893D-B4AB-4020-A8AA-040968F4A7BB}">
      <dgm:prSet/>
      <dgm:spPr/>
      <dgm:t>
        <a:bodyPr/>
        <a:lstStyle/>
        <a:p>
          <a:endParaRPr lang="ru-RU"/>
        </a:p>
      </dgm:t>
    </dgm:pt>
    <dgm:pt modelId="{A8C40659-6CFA-4CB0-BC42-7075CFC5B57E}" type="pres">
      <dgm:prSet presAssocID="{E79B93FC-A115-4836-A02B-6E3717CB6F4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156BF6F-B1E6-4BFB-BF8C-5649C1AC0E61}" type="pres">
      <dgm:prSet presAssocID="{1F4D4E6D-5534-4F0F-AE97-9F595C7CCDFD}" presName="parentText" presStyleLbl="node1" presStyleIdx="0" presStyleCnt="1" custAng="0" custFlipVert="0" custScaleY="447203" custLinFactY="302143" custLinFactNeighborX="-12051" custLinFactNeighborY="4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BA4B025-EADF-47FA-B2B8-5361F0CB7FCE}" type="presOf" srcId="{1F4D4E6D-5534-4F0F-AE97-9F595C7CCDFD}" destId="{3156BF6F-B1E6-4BFB-BF8C-5649C1AC0E61}" srcOrd="0" destOrd="0" presId="urn:microsoft.com/office/officeart/2005/8/layout/vList2"/>
    <dgm:cxn modelId="{119DD7D4-AE6A-444B-B4D2-4F8C8A414C51}" type="presOf" srcId="{E79B93FC-A115-4836-A02B-6E3717CB6F4B}" destId="{A8C40659-6CFA-4CB0-BC42-7075CFC5B57E}" srcOrd="0" destOrd="0" presId="urn:microsoft.com/office/officeart/2005/8/layout/vList2"/>
    <dgm:cxn modelId="{D2F4893D-B4AB-4020-A8AA-040968F4A7BB}" srcId="{E79B93FC-A115-4836-A02B-6E3717CB6F4B}" destId="{1F4D4E6D-5534-4F0F-AE97-9F595C7CCDFD}" srcOrd="0" destOrd="0" parTransId="{1389EDC5-60EF-4EC1-8DB3-AEC6C84D48F4}" sibTransId="{14257C35-F78C-47BF-BA66-2671184DF835}"/>
    <dgm:cxn modelId="{30AC2013-BCA0-4B0A-86D5-CD5F2042B3A3}" type="presParOf" srcId="{A8C40659-6CFA-4CB0-BC42-7075CFC5B57E}" destId="{3156BF6F-B1E6-4BFB-BF8C-5649C1AC0E6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4F443845-1281-4571-A151-8AF22DC0C95C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628E8DC0-05FA-4D3A-A9CF-98A6E30CBBAB}">
      <dgm:prSet custT="1"/>
      <dgm:spPr/>
      <dgm:t>
        <a:bodyPr/>
        <a:lstStyle/>
        <a:p>
          <a:pPr rtl="0"/>
          <a:r>
            <a:rPr lang="ru-RU" sz="1100" dirty="0" smtClean="0">
              <a:latin typeface="Times New Roman" pitchFamily="18" charset="0"/>
              <a:cs typeface="Times New Roman" pitchFamily="18" charset="0"/>
            </a:rPr>
            <a:t>Иные межбюджетные трансферты на выплату заработной платы с начислениями на нее работникам муниципальных учреждений и органов местного самоуправления за счет субсидии из областного бюджета </a:t>
          </a:r>
          <a:endParaRPr lang="ru-RU" sz="1100" dirty="0"/>
        </a:p>
      </dgm:t>
    </dgm:pt>
    <dgm:pt modelId="{6BAC6B40-286A-4C84-AF7D-B5D274316989}" type="parTrans" cxnId="{4C84D97E-22A9-47C7-895F-2C8333156B53}">
      <dgm:prSet/>
      <dgm:spPr/>
      <dgm:t>
        <a:bodyPr/>
        <a:lstStyle/>
        <a:p>
          <a:endParaRPr lang="ru-RU"/>
        </a:p>
      </dgm:t>
    </dgm:pt>
    <dgm:pt modelId="{7A2EB208-8363-4D90-8424-10FB879D417F}" type="sibTrans" cxnId="{4C84D97E-22A9-47C7-895F-2C8333156B53}">
      <dgm:prSet/>
      <dgm:spPr/>
      <dgm:t>
        <a:bodyPr/>
        <a:lstStyle/>
        <a:p>
          <a:endParaRPr lang="ru-RU"/>
        </a:p>
      </dgm:t>
    </dgm:pt>
    <dgm:pt modelId="{21074514-5527-42B5-96D8-0B666CB1AC5C}" type="pres">
      <dgm:prSet presAssocID="{4F443845-1281-4571-A151-8AF22DC0C95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9D5984A-069F-440D-AE8F-0D2E51BA8FF1}" type="pres">
      <dgm:prSet presAssocID="{628E8DC0-05FA-4D3A-A9CF-98A6E30CBBAB}" presName="parentText" presStyleLbl="node1" presStyleIdx="0" presStyleCnt="1" custScaleY="43141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3803C7-9946-4DFB-A279-78033340535C}" type="presOf" srcId="{628E8DC0-05FA-4D3A-A9CF-98A6E30CBBAB}" destId="{A9D5984A-069F-440D-AE8F-0D2E51BA8FF1}" srcOrd="0" destOrd="0" presId="urn:microsoft.com/office/officeart/2005/8/layout/vList2"/>
    <dgm:cxn modelId="{4C84D97E-22A9-47C7-895F-2C8333156B53}" srcId="{4F443845-1281-4571-A151-8AF22DC0C95C}" destId="{628E8DC0-05FA-4D3A-A9CF-98A6E30CBBAB}" srcOrd="0" destOrd="0" parTransId="{6BAC6B40-286A-4C84-AF7D-B5D274316989}" sibTransId="{7A2EB208-8363-4D90-8424-10FB879D417F}"/>
    <dgm:cxn modelId="{01B1FDF1-4FF7-49DE-A660-080175F5D1EB}" type="presOf" srcId="{4F443845-1281-4571-A151-8AF22DC0C95C}" destId="{21074514-5527-42B5-96D8-0B666CB1AC5C}" srcOrd="0" destOrd="0" presId="urn:microsoft.com/office/officeart/2005/8/layout/vList2"/>
    <dgm:cxn modelId="{966C7494-8453-41D2-A8ED-B067FBEF95CD}" type="presParOf" srcId="{21074514-5527-42B5-96D8-0B666CB1AC5C}" destId="{A9D5984A-069F-440D-AE8F-0D2E51BA8FF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AA09FC-3CC6-4AE0-91CA-1FDA6E87AC1C}">
      <dsp:nvSpPr>
        <dsp:cNvPr id="0" name=""/>
        <dsp:cNvSpPr/>
      </dsp:nvSpPr>
      <dsp:spPr>
        <a:xfrm>
          <a:off x="0" y="1509"/>
          <a:ext cx="8358246" cy="711360"/>
        </a:xfrm>
        <a:prstGeom prst="roundRect">
          <a:avLst/>
        </a:prstGeom>
        <a:solidFill>
          <a:srgbClr val="CCECFF"/>
        </a:solidFill>
        <a:ln w="9525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Ранжирование муниципальных районов и городских округов по блокам индикаторов по группам территорий за первое полугодие 2016 года</a:t>
          </a:r>
          <a:endParaRPr lang="ru-RU" sz="1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4726" y="36235"/>
        <a:ext cx="8288794" cy="6419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AA09FC-3CC6-4AE0-91CA-1FDA6E87AC1C}">
      <dsp:nvSpPr>
        <dsp:cNvPr id="0" name=""/>
        <dsp:cNvSpPr/>
      </dsp:nvSpPr>
      <dsp:spPr>
        <a:xfrm>
          <a:off x="0" y="122"/>
          <a:ext cx="8358246" cy="714134"/>
        </a:xfrm>
        <a:prstGeom prst="roundRect">
          <a:avLst/>
        </a:prstGeom>
        <a:solidFill>
          <a:srgbClr val="CCECFF"/>
        </a:solidFill>
        <a:ln w="9525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Какова динамика прогнозных показателей социально-экономического развития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района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4861" y="34983"/>
        <a:ext cx="8288524" cy="6444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AA09FC-3CC6-4AE0-91CA-1FDA6E87AC1C}">
      <dsp:nvSpPr>
        <dsp:cNvPr id="0" name=""/>
        <dsp:cNvSpPr/>
      </dsp:nvSpPr>
      <dsp:spPr>
        <a:xfrm>
          <a:off x="0" y="122"/>
          <a:ext cx="8358246" cy="714134"/>
        </a:xfrm>
        <a:prstGeom prst="roundRect">
          <a:avLst/>
        </a:prstGeom>
        <a:solidFill>
          <a:srgbClr val="CCECFF"/>
        </a:solidFill>
        <a:ln w="9525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Какова динамика прогнозных показателей социально-экономического развития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района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4861" y="34983"/>
        <a:ext cx="8288524" cy="64441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6BA1A0-DA99-4FD8-8F32-213D9264E597}">
      <dsp:nvSpPr>
        <dsp:cNvPr id="0" name=""/>
        <dsp:cNvSpPr/>
      </dsp:nvSpPr>
      <dsp:spPr>
        <a:xfrm>
          <a:off x="0" y="3230"/>
          <a:ext cx="4572032" cy="636479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Сохранение и развитие налогового потенциала на территории района</a:t>
          </a:r>
          <a:endParaRPr lang="ru-RU" sz="1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1070" y="34300"/>
        <a:ext cx="4509892" cy="57433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F82621-0019-47B6-B34E-2FF4019376CD}">
      <dsp:nvSpPr>
        <dsp:cNvPr id="0" name=""/>
        <dsp:cNvSpPr/>
      </dsp:nvSpPr>
      <dsp:spPr>
        <a:xfrm>
          <a:off x="0" y="1"/>
          <a:ext cx="5357851" cy="711360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Обеспечение сбалансированности и устойчивости бюджетной системы района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4726" y="34727"/>
        <a:ext cx="5288399" cy="64190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269DA4-A6D8-4B4F-ACFD-64566BF84BEF}">
      <dsp:nvSpPr>
        <dsp:cNvPr id="0" name=""/>
        <dsp:cNvSpPr/>
      </dsp:nvSpPr>
      <dsp:spPr>
        <a:xfrm>
          <a:off x="0" y="4925"/>
          <a:ext cx="5857916" cy="636479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Повышение</a:t>
          </a:r>
          <a:r>
            <a:rPr lang="ru-RU" sz="1400" b="1" kern="1200" baseline="0" dirty="0" smtClean="0">
              <a:latin typeface="Times New Roman" pitchFamily="18" charset="0"/>
              <a:cs typeface="Times New Roman" pitchFamily="18" charset="0"/>
            </a:rPr>
            <a:t> эффективности расходования бюджетных средств</a:t>
          </a:r>
        </a:p>
      </dsp:txBody>
      <dsp:txXfrm>
        <a:off x="31070" y="35995"/>
        <a:ext cx="5795776" cy="57433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BB05A8-FAAA-4508-B71E-1FD947C57B1D}">
      <dsp:nvSpPr>
        <dsp:cNvPr id="0" name=""/>
        <dsp:cNvSpPr/>
      </dsp:nvSpPr>
      <dsp:spPr>
        <a:xfrm>
          <a:off x="0" y="277"/>
          <a:ext cx="6500859" cy="653267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Повышение качества внутреннего финансового контроля в управлении бюджетным процессом</a:t>
          </a:r>
        </a:p>
      </dsp:txBody>
      <dsp:txXfrm>
        <a:off x="31890" y="32167"/>
        <a:ext cx="6437079" cy="589487"/>
      </dsp:txXfrm>
    </dsp:sp>
    <dsp:sp modelId="{401BE742-38B0-4F84-B189-510224F74D4F}">
      <dsp:nvSpPr>
        <dsp:cNvPr id="0" name=""/>
        <dsp:cNvSpPr/>
      </dsp:nvSpPr>
      <dsp:spPr>
        <a:xfrm flipV="1">
          <a:off x="0" y="660115"/>
          <a:ext cx="6500859" cy="53987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2635" y="662750"/>
        <a:ext cx="6495589" cy="4871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1BEBAE-0D2C-45DF-8AEF-FB20771823EB}">
      <dsp:nvSpPr>
        <dsp:cNvPr id="0" name=""/>
        <dsp:cNvSpPr/>
      </dsp:nvSpPr>
      <dsp:spPr>
        <a:xfrm>
          <a:off x="0" y="0"/>
          <a:ext cx="857255" cy="623610"/>
        </a:xfrm>
        <a:prstGeom prst="roundRect">
          <a:avLst/>
        </a:prstGeom>
        <a:solidFill>
          <a:schemeClr val="bg2">
            <a:lumMod val="75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>
              <a:solidFill>
                <a:schemeClr val="tx1"/>
              </a:solidFill>
            </a:rPr>
            <a:t>1</a:t>
          </a:r>
          <a:endParaRPr lang="ru-RU" sz="2600" kern="1200" dirty="0">
            <a:solidFill>
              <a:schemeClr val="tx1"/>
            </a:solidFill>
          </a:endParaRPr>
        </a:p>
      </dsp:txBody>
      <dsp:txXfrm>
        <a:off x="30442" y="30442"/>
        <a:ext cx="796371" cy="56272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59676A-D7DF-4021-926C-E0DC45FFEA9B}">
      <dsp:nvSpPr>
        <dsp:cNvPr id="0" name=""/>
        <dsp:cNvSpPr/>
      </dsp:nvSpPr>
      <dsp:spPr>
        <a:xfrm>
          <a:off x="1603" y="0"/>
          <a:ext cx="1641472" cy="919394"/>
        </a:xfrm>
        <a:prstGeom prst="roundRect">
          <a:avLst/>
        </a:prstGeom>
        <a:solidFill>
          <a:srgbClr val="B7D2F3"/>
        </a:solidFill>
        <a:ln>
          <a:solidFill>
            <a:schemeClr val="bg1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В 2016 году</a:t>
          </a:r>
        </a:p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17,6 тыс. рублей </a:t>
          </a:r>
        </a:p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на 1 жителя</a:t>
          </a:r>
          <a:endParaRPr lang="ru-RU" sz="1400" kern="1200" dirty="0"/>
        </a:p>
      </dsp:txBody>
      <dsp:txXfrm>
        <a:off x="46484" y="44881"/>
        <a:ext cx="1551710" cy="82963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1E1405-E624-41DE-9407-0ED30167C62C}">
      <dsp:nvSpPr>
        <dsp:cNvPr id="0" name=""/>
        <dsp:cNvSpPr/>
      </dsp:nvSpPr>
      <dsp:spPr>
        <a:xfrm>
          <a:off x="0" y="0"/>
          <a:ext cx="4429155" cy="1070523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Предоставление межбюджетных трансфертов бюджетам поселений Княгининского района – 43,7 млн.руб.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2259" y="52259"/>
        <a:ext cx="4324637" cy="966005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AF09AB-DC87-4A11-9E44-2D65A2A1CD82}">
      <dsp:nvSpPr>
        <dsp:cNvPr id="0" name=""/>
        <dsp:cNvSpPr/>
      </dsp:nvSpPr>
      <dsp:spPr>
        <a:xfrm>
          <a:off x="0" y="80777"/>
          <a:ext cx="4000528" cy="771407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Поддержка сельскохозяйственных товаропроизводителей – 40,1 млн.руб</a:t>
          </a:r>
          <a:r>
            <a:rPr lang="ru-RU" sz="1800" b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18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7657" y="118434"/>
        <a:ext cx="3925214" cy="696093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03FF65-78D6-4A7D-8B8C-FB8145395C03}">
      <dsp:nvSpPr>
        <dsp:cNvPr id="0" name=""/>
        <dsp:cNvSpPr/>
      </dsp:nvSpPr>
      <dsp:spPr>
        <a:xfrm>
          <a:off x="0" y="1185"/>
          <a:ext cx="3571900" cy="1213258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Расходы на социальную сферу – 218,2 млн.руб. или 59,3% всех расходов районного бюджета</a:t>
          </a:r>
          <a:endParaRPr lang="ru-RU" sz="20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9226" y="60411"/>
        <a:ext cx="3453448" cy="1094806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C769D2-457B-4E5B-A51D-9661371A4284}">
      <dsp:nvSpPr>
        <dsp:cNvPr id="0" name=""/>
        <dsp:cNvSpPr/>
      </dsp:nvSpPr>
      <dsp:spPr>
        <a:xfrm>
          <a:off x="1965" y="0"/>
          <a:ext cx="2060086" cy="285749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Дети дошкольного возраста -528 чел.</a:t>
          </a:r>
          <a:endParaRPr lang="ru-RU" sz="16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965" y="1142998"/>
        <a:ext cx="2060086" cy="1142998"/>
      </dsp:txXfrm>
    </dsp:sp>
    <dsp:sp modelId="{B59BA8BF-EDF9-4F71-953C-DEADD514B571}">
      <dsp:nvSpPr>
        <dsp:cNvPr id="0" name=""/>
        <dsp:cNvSpPr/>
      </dsp:nvSpPr>
      <dsp:spPr>
        <a:xfrm>
          <a:off x="507259" y="195333"/>
          <a:ext cx="951546" cy="951546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654538D-3BC5-42EB-84F4-FB9E261BF2CA}">
      <dsp:nvSpPr>
        <dsp:cNvPr id="0" name=""/>
        <dsp:cNvSpPr/>
      </dsp:nvSpPr>
      <dsp:spPr>
        <a:xfrm>
          <a:off x="2143878" y="0"/>
          <a:ext cx="2060086" cy="2857496"/>
        </a:xfrm>
        <a:prstGeom prst="roundRect">
          <a:avLst>
            <a:gd name="adj" fmla="val 10000"/>
          </a:avLst>
        </a:prstGeom>
        <a:solidFill>
          <a:schemeClr val="accent5">
            <a:hueOff val="5894893"/>
            <a:satOff val="-23950"/>
            <a:lumOff val="-5294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Учащиеся общеобразовательных учреждений – 1043 чел.</a:t>
          </a:r>
          <a:endParaRPr lang="ru-RU" sz="16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143878" y="1142998"/>
        <a:ext cx="2060086" cy="1142998"/>
      </dsp:txXfrm>
    </dsp:sp>
    <dsp:sp modelId="{4060DF1E-C88C-48C5-B3D8-5B9A3D41C027}">
      <dsp:nvSpPr>
        <dsp:cNvPr id="0" name=""/>
        <dsp:cNvSpPr/>
      </dsp:nvSpPr>
      <dsp:spPr>
        <a:xfrm>
          <a:off x="2678124" y="171449"/>
          <a:ext cx="951546" cy="951546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A092C49-DBA4-4203-867C-C24502C724DE}">
      <dsp:nvSpPr>
        <dsp:cNvPr id="0" name=""/>
        <dsp:cNvSpPr/>
      </dsp:nvSpPr>
      <dsp:spPr>
        <a:xfrm>
          <a:off x="4245743" y="0"/>
          <a:ext cx="2060086" cy="2857496"/>
        </a:xfrm>
        <a:prstGeom prst="roundRect">
          <a:avLst>
            <a:gd name="adj" fmla="val 10000"/>
          </a:avLst>
        </a:prstGeom>
        <a:solidFill>
          <a:schemeClr val="accent5">
            <a:hueOff val="11789787"/>
            <a:satOff val="-47901"/>
            <a:lumOff val="-10588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Обучающиеся учреждений дополнительного образования 1144 чел.</a:t>
          </a:r>
          <a:endParaRPr lang="ru-RU" sz="14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245743" y="1142998"/>
        <a:ext cx="2060086" cy="1142998"/>
      </dsp:txXfrm>
    </dsp:sp>
    <dsp:sp modelId="{F460925D-D7D9-43CB-830A-0AF06D4D2377}">
      <dsp:nvSpPr>
        <dsp:cNvPr id="0" name=""/>
        <dsp:cNvSpPr/>
      </dsp:nvSpPr>
      <dsp:spPr>
        <a:xfrm>
          <a:off x="4800013" y="171449"/>
          <a:ext cx="951546" cy="951546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7DECEB8-999A-4521-BEB6-FDD1FEA1609D}">
      <dsp:nvSpPr>
        <dsp:cNvPr id="0" name=""/>
        <dsp:cNvSpPr/>
      </dsp:nvSpPr>
      <dsp:spPr>
        <a:xfrm>
          <a:off x="6367632" y="0"/>
          <a:ext cx="2060086" cy="2857496"/>
        </a:xfrm>
        <a:prstGeom prst="roundRect">
          <a:avLst>
            <a:gd name="adj" fmla="val 10000"/>
          </a:avLst>
        </a:prstGeom>
        <a:solidFill>
          <a:schemeClr val="accent5">
            <a:hueOff val="17684680"/>
            <a:satOff val="-71851"/>
            <a:lumOff val="-15882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Работники образовательных учреждений</a:t>
          </a:r>
          <a:endParaRPr lang="ru-RU" sz="16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6367632" y="1142998"/>
        <a:ext cx="2060086" cy="1142998"/>
      </dsp:txXfrm>
    </dsp:sp>
    <dsp:sp modelId="{468152AF-E285-4C6A-B9D7-F0C4EC9C75C2}">
      <dsp:nvSpPr>
        <dsp:cNvPr id="0" name=""/>
        <dsp:cNvSpPr/>
      </dsp:nvSpPr>
      <dsp:spPr>
        <a:xfrm>
          <a:off x="6921902" y="171449"/>
          <a:ext cx="951546" cy="951546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E885123-64CB-4C58-B957-F326BA7B2408}">
      <dsp:nvSpPr>
        <dsp:cNvPr id="0" name=""/>
        <dsp:cNvSpPr/>
      </dsp:nvSpPr>
      <dsp:spPr>
        <a:xfrm>
          <a:off x="337187" y="2285996"/>
          <a:ext cx="7755309" cy="428624"/>
        </a:xfrm>
        <a:prstGeom prst="left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E92635-3DA1-4684-855A-9E3442B4D438}">
      <dsp:nvSpPr>
        <dsp:cNvPr id="0" name=""/>
        <dsp:cNvSpPr/>
      </dsp:nvSpPr>
      <dsp:spPr>
        <a:xfrm>
          <a:off x="0" y="1767781"/>
          <a:ext cx="3428992" cy="115985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2017      год</a:t>
          </a:r>
          <a:endParaRPr lang="ru-RU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1767781"/>
        <a:ext cx="3428992" cy="626322"/>
      </dsp:txXfrm>
    </dsp:sp>
    <dsp:sp modelId="{689F8860-DED1-4ED7-ACAF-C346C2DCC488}">
      <dsp:nvSpPr>
        <dsp:cNvPr id="0" name=""/>
        <dsp:cNvSpPr/>
      </dsp:nvSpPr>
      <dsp:spPr>
        <a:xfrm>
          <a:off x="0" y="2370906"/>
          <a:ext cx="3428992" cy="533533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170688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12 801,94 рублей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2370906"/>
        <a:ext cx="3428992" cy="533533"/>
      </dsp:txXfrm>
    </dsp:sp>
    <dsp:sp modelId="{6E11DCB6-5AA6-4D8C-AC29-B62F402EDB11}">
      <dsp:nvSpPr>
        <dsp:cNvPr id="0" name=""/>
        <dsp:cNvSpPr/>
      </dsp:nvSpPr>
      <dsp:spPr>
        <a:xfrm rot="10800000">
          <a:off x="0" y="1320"/>
          <a:ext cx="3428992" cy="1783858"/>
        </a:xfrm>
        <a:prstGeom prst="upArrowCallout">
          <a:avLst/>
        </a:prstGeom>
        <a:solidFill>
          <a:schemeClr val="accent5">
            <a:hueOff val="17684680"/>
            <a:satOff val="-71851"/>
            <a:lumOff val="-15882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2016       год</a:t>
          </a:r>
          <a:endParaRPr lang="ru-RU" sz="2800" kern="1200" dirty="0">
            <a:latin typeface="Times New Roman" pitchFamily="18" charset="0"/>
            <a:cs typeface="Times New Roman" pitchFamily="18" charset="0"/>
          </a:endParaRPr>
        </a:p>
      </dsp:txBody>
      <dsp:txXfrm rot="-10800000">
        <a:off x="0" y="1320"/>
        <a:ext cx="3428992" cy="626134"/>
      </dsp:txXfrm>
    </dsp:sp>
    <dsp:sp modelId="{E858A75D-229A-4D9D-85A3-250AC2B0EB22}">
      <dsp:nvSpPr>
        <dsp:cNvPr id="0" name=""/>
        <dsp:cNvSpPr/>
      </dsp:nvSpPr>
      <dsp:spPr>
        <a:xfrm>
          <a:off x="0" y="627455"/>
          <a:ext cx="3428992" cy="533373"/>
        </a:xfrm>
        <a:prstGeom prst="rect">
          <a:avLst/>
        </a:prstGeom>
        <a:solidFill>
          <a:schemeClr val="accent5">
            <a:tint val="40000"/>
            <a:alpha val="90000"/>
            <a:hueOff val="18147404"/>
            <a:satOff val="-65792"/>
            <a:lumOff val="-5367"/>
            <a:alphaOff val="0"/>
          </a:schemeClr>
        </a:solidFill>
        <a:ln>
          <a:noFill/>
        </a:ln>
        <a:effectLst/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170688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12 530,24 рублей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627455"/>
        <a:ext cx="3428992" cy="533373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61203D-7A03-4CC2-AD47-493693B8B101}">
      <dsp:nvSpPr>
        <dsp:cNvPr id="0" name=""/>
        <dsp:cNvSpPr/>
      </dsp:nvSpPr>
      <dsp:spPr>
        <a:xfrm rot="5400000">
          <a:off x="-94470" y="108025"/>
          <a:ext cx="629803" cy="440862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" y="233985"/>
        <a:ext cx="440862" cy="188941"/>
      </dsp:txXfrm>
    </dsp:sp>
    <dsp:sp modelId="{8CE9FBA7-ADFB-4466-AA87-FCAD6AC92BF5}">
      <dsp:nvSpPr>
        <dsp:cNvPr id="0" name=""/>
        <dsp:cNvSpPr/>
      </dsp:nvSpPr>
      <dsp:spPr>
        <a:xfrm rot="5400000">
          <a:off x="2736156" y="-2281738"/>
          <a:ext cx="409372" cy="499996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дошкольного образования </a:t>
          </a:r>
          <a:r>
            <a:rPr lang="ru-RU" sz="1400" kern="1200" smtClean="0">
              <a:latin typeface="Times New Roman" pitchFamily="18" charset="0"/>
              <a:cs typeface="Times New Roman" pitchFamily="18" charset="0"/>
            </a:rPr>
            <a:t>– 46,0 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млн. рублей;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440862" y="33540"/>
        <a:ext cx="4979976" cy="369404"/>
      </dsp:txXfrm>
    </dsp:sp>
    <dsp:sp modelId="{28397ED4-6017-4D68-8863-6A196F7EAD16}">
      <dsp:nvSpPr>
        <dsp:cNvPr id="0" name=""/>
        <dsp:cNvSpPr/>
      </dsp:nvSpPr>
      <dsp:spPr>
        <a:xfrm rot="5400000">
          <a:off x="-94470" y="661658"/>
          <a:ext cx="629803" cy="440862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" y="787618"/>
        <a:ext cx="440862" cy="188941"/>
      </dsp:txXfrm>
    </dsp:sp>
    <dsp:sp modelId="{FCD12167-61FE-4323-B6D8-9FED1B04BDC8}">
      <dsp:nvSpPr>
        <dsp:cNvPr id="0" name=""/>
        <dsp:cNvSpPr/>
      </dsp:nvSpPr>
      <dsp:spPr>
        <a:xfrm rot="5400000">
          <a:off x="2956588" y="-1948537"/>
          <a:ext cx="409372" cy="544082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общеобразовательных организаций общего образования- 82,6 млн. рублей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440863" y="587172"/>
        <a:ext cx="5420839" cy="369404"/>
      </dsp:txXfrm>
    </dsp:sp>
    <dsp:sp modelId="{C008858A-2292-45E4-BF7A-FC7EEA8DCEF3}">
      <dsp:nvSpPr>
        <dsp:cNvPr id="0" name=""/>
        <dsp:cNvSpPr/>
      </dsp:nvSpPr>
      <dsp:spPr>
        <a:xfrm rot="5400000">
          <a:off x="-94470" y="1215291"/>
          <a:ext cx="629803" cy="440862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" y="1341251"/>
        <a:ext cx="440862" cy="188941"/>
      </dsp:txXfrm>
    </dsp:sp>
    <dsp:sp modelId="{962ED663-0BB1-410D-A214-5306682C6BEB}">
      <dsp:nvSpPr>
        <dsp:cNvPr id="0" name=""/>
        <dsp:cNvSpPr/>
      </dsp:nvSpPr>
      <dsp:spPr>
        <a:xfrm rot="5400000">
          <a:off x="2956588" y="-1394904"/>
          <a:ext cx="409372" cy="544082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общеобразовательных организаций дополнительного образования детей-3,2 млн.рублей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440863" y="1140805"/>
        <a:ext cx="5420839" cy="369404"/>
      </dsp:txXfrm>
    </dsp:sp>
    <dsp:sp modelId="{CEAA07C6-7497-421C-B721-E4DB1ED60AA4}">
      <dsp:nvSpPr>
        <dsp:cNvPr id="0" name=""/>
        <dsp:cNvSpPr/>
      </dsp:nvSpPr>
      <dsp:spPr>
        <a:xfrm rot="5400000">
          <a:off x="-167603" y="1926831"/>
          <a:ext cx="776069" cy="440862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" y="1979658"/>
        <a:ext cx="440862" cy="335207"/>
      </dsp:txXfrm>
    </dsp:sp>
    <dsp:sp modelId="{CCEAAD69-9AEB-4365-AB2D-5A1E786596DE}">
      <dsp:nvSpPr>
        <dsp:cNvPr id="0" name=""/>
        <dsp:cNvSpPr/>
      </dsp:nvSpPr>
      <dsp:spPr>
        <a:xfrm rot="5400000">
          <a:off x="2798680" y="-683364"/>
          <a:ext cx="725186" cy="544082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обслуживающих организации образования (централизованная бухгалтерия, учреждение хозяйственного обеспечения, информационно-методический центр) -14,9 млн.рублей.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440862" y="1709855"/>
        <a:ext cx="5405422" cy="654384"/>
      </dsp:txXfrm>
    </dsp:sp>
    <dsp:sp modelId="{7B69D713-2B6E-40A8-9641-318137582E50}">
      <dsp:nvSpPr>
        <dsp:cNvPr id="0" name=""/>
        <dsp:cNvSpPr/>
      </dsp:nvSpPr>
      <dsp:spPr>
        <a:xfrm rot="5400000">
          <a:off x="-94470" y="2594798"/>
          <a:ext cx="629803" cy="440862"/>
        </a:xfrm>
        <a:prstGeom prst="chevr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" y="2720758"/>
        <a:ext cx="440862" cy="188941"/>
      </dsp:txXfrm>
    </dsp:sp>
    <dsp:sp modelId="{A4F00FA3-FF4C-4E4A-9A7F-886E06B191BC}">
      <dsp:nvSpPr>
        <dsp:cNvPr id="0" name=""/>
        <dsp:cNvSpPr/>
      </dsp:nvSpPr>
      <dsp:spPr>
        <a:xfrm rot="5400000">
          <a:off x="2944346" y="-15395"/>
          <a:ext cx="409372" cy="544082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Мероприятия по организации отдыха и оздоровления детей - 1,3 млн.рублей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428621" y="2520314"/>
        <a:ext cx="5420839" cy="369404"/>
      </dsp:txXfrm>
    </dsp:sp>
    <dsp:sp modelId="{167C5FB6-297B-4AC2-9CD6-E91BB0933850}">
      <dsp:nvSpPr>
        <dsp:cNvPr id="0" name=""/>
        <dsp:cNvSpPr/>
      </dsp:nvSpPr>
      <dsp:spPr>
        <a:xfrm rot="5400000">
          <a:off x="-204172" y="3225308"/>
          <a:ext cx="849208" cy="440862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" y="3241566"/>
        <a:ext cx="440862" cy="408346"/>
      </dsp:txXfrm>
    </dsp:sp>
    <dsp:sp modelId="{B229E595-59EF-47A4-A3B5-4B9D2A1140E2}">
      <dsp:nvSpPr>
        <dsp:cNvPr id="0" name=""/>
        <dsp:cNvSpPr/>
      </dsp:nvSpPr>
      <dsp:spPr>
        <a:xfrm rot="5400000">
          <a:off x="2878211" y="580921"/>
          <a:ext cx="566125" cy="544082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Осуществление выплаты компенсации части родительской платы за присмотр и уход за ребенком в муниципальных дошкольных образовательных организациях – 1,7 млн.рублей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440862" y="3045906"/>
        <a:ext cx="5413187" cy="510853"/>
      </dsp:txXfrm>
    </dsp:sp>
    <dsp:sp modelId="{618D69D7-96E4-4ADE-8D2C-75FADEB8FDC9}">
      <dsp:nvSpPr>
        <dsp:cNvPr id="0" name=""/>
        <dsp:cNvSpPr/>
      </dsp:nvSpPr>
      <dsp:spPr>
        <a:xfrm rot="5400000">
          <a:off x="-94470" y="3880267"/>
          <a:ext cx="629803" cy="440862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" y="4006227"/>
        <a:ext cx="440862" cy="188941"/>
      </dsp:txXfrm>
    </dsp:sp>
    <dsp:sp modelId="{646FCFED-9A85-4DFD-9613-639AAA17C4FC}">
      <dsp:nvSpPr>
        <dsp:cNvPr id="0" name=""/>
        <dsp:cNvSpPr/>
      </dsp:nvSpPr>
      <dsp:spPr>
        <a:xfrm rot="5400000">
          <a:off x="2956588" y="1270071"/>
          <a:ext cx="409372" cy="544082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На решение других вопросов в области образования - 3,1 млн.рублей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440863" y="3805780"/>
        <a:ext cx="5420839" cy="369404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BDF24A-81F3-46E2-AE6C-793F29EC5DE7}">
      <dsp:nvSpPr>
        <dsp:cNvPr id="0" name=""/>
        <dsp:cNvSpPr/>
      </dsp:nvSpPr>
      <dsp:spPr>
        <a:xfrm>
          <a:off x="0" y="0"/>
          <a:ext cx="6096000" cy="136039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-на предоставление социальных выплат на обеспечение жильем молодых семей  и на компенсацию процентной ставки молодым семьям, взявшим ипотечные кредиты в сумме 251,9 тысяч рублей;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355239" y="0"/>
        <a:ext cx="4740760" cy="1360391"/>
      </dsp:txXfrm>
    </dsp:sp>
    <dsp:sp modelId="{91480016-0AA7-42C8-A43A-DFCAA4A4144C}">
      <dsp:nvSpPr>
        <dsp:cNvPr id="0" name=""/>
        <dsp:cNvSpPr/>
      </dsp:nvSpPr>
      <dsp:spPr>
        <a:xfrm>
          <a:off x="136039" y="136039"/>
          <a:ext cx="1219200" cy="108831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341D418-7BAD-4430-8BD5-BF5AC6F5B11A}">
      <dsp:nvSpPr>
        <dsp:cNvPr id="0" name=""/>
        <dsp:cNvSpPr/>
      </dsp:nvSpPr>
      <dsp:spPr>
        <a:xfrm>
          <a:off x="0" y="1496430"/>
          <a:ext cx="6096000" cy="136039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- на обеспечение жильем  детей-сирот и детей в сумме 1 237,4 тысяч рублей.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355239" y="1496430"/>
        <a:ext cx="4740760" cy="1360391"/>
      </dsp:txXfrm>
    </dsp:sp>
    <dsp:sp modelId="{620AAA5E-D2DB-463D-8EF3-742DE39FD566}">
      <dsp:nvSpPr>
        <dsp:cNvPr id="0" name=""/>
        <dsp:cNvSpPr/>
      </dsp:nvSpPr>
      <dsp:spPr>
        <a:xfrm>
          <a:off x="136039" y="1632469"/>
          <a:ext cx="1219200" cy="108831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69D51B-0011-434D-AB72-5AB029FC5B41}">
      <dsp:nvSpPr>
        <dsp:cNvPr id="0" name=""/>
        <dsp:cNvSpPr/>
      </dsp:nvSpPr>
      <dsp:spPr>
        <a:xfrm>
          <a:off x="1514" y="0"/>
          <a:ext cx="2356930" cy="420687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Возмещение МУП «</a:t>
          </a:r>
          <a:r>
            <a:rPr lang="ru-RU" sz="1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Княгининское</a:t>
          </a: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ЖКХ» убытков, полученных в результате работы муниципальной бани – 571,0 тысяч рублей</a:t>
          </a:r>
          <a:endParaRPr lang="ru-RU" sz="14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514" y="1682750"/>
        <a:ext cx="2356930" cy="1682750"/>
      </dsp:txXfrm>
    </dsp:sp>
    <dsp:sp modelId="{814B1C52-0999-401E-8E9B-89A2E5D722E9}">
      <dsp:nvSpPr>
        <dsp:cNvPr id="0" name=""/>
        <dsp:cNvSpPr/>
      </dsp:nvSpPr>
      <dsp:spPr>
        <a:xfrm>
          <a:off x="479535" y="252412"/>
          <a:ext cx="1400889" cy="1400889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1A28DB-ED6F-4E5F-BFFB-FA0FBDCBF6EB}">
      <dsp:nvSpPr>
        <dsp:cNvPr id="0" name=""/>
        <dsp:cNvSpPr/>
      </dsp:nvSpPr>
      <dsp:spPr>
        <a:xfrm>
          <a:off x="2429153" y="0"/>
          <a:ext cx="2356930" cy="4206875"/>
        </a:xfrm>
        <a:prstGeom prst="roundRect">
          <a:avLst>
            <a:gd name="adj" fmla="val 10000"/>
          </a:avLst>
        </a:prstGeom>
        <a:solidFill>
          <a:schemeClr val="accent5">
            <a:hueOff val="8842340"/>
            <a:satOff val="-35925"/>
            <a:lumOff val="-794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Софинансирование</a:t>
          </a: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расселения многоквартирных домов, признанных аварийными и подлежащими сносу– 1 404,9 тыс.рублей. </a:t>
          </a:r>
          <a:endParaRPr lang="ru-RU" sz="14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429153" y="1682750"/>
        <a:ext cx="2356930" cy="1682750"/>
      </dsp:txXfrm>
    </dsp:sp>
    <dsp:sp modelId="{30684A22-0839-4E7F-8887-D8D7A383B660}">
      <dsp:nvSpPr>
        <dsp:cNvPr id="0" name=""/>
        <dsp:cNvSpPr/>
      </dsp:nvSpPr>
      <dsp:spPr>
        <a:xfrm>
          <a:off x="2907174" y="252412"/>
          <a:ext cx="1400889" cy="1400889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040E67-74C4-43E5-A734-802BB3270F9C}">
      <dsp:nvSpPr>
        <dsp:cNvPr id="0" name=""/>
        <dsp:cNvSpPr/>
      </dsp:nvSpPr>
      <dsp:spPr>
        <a:xfrm>
          <a:off x="4856792" y="0"/>
          <a:ext cx="2356930" cy="4206875"/>
        </a:xfrm>
        <a:prstGeom prst="roundRect">
          <a:avLst>
            <a:gd name="adj" fmla="val 10000"/>
          </a:avLst>
        </a:prstGeom>
        <a:solidFill>
          <a:schemeClr val="accent5">
            <a:hueOff val="17684680"/>
            <a:satOff val="-71851"/>
            <a:lumOff val="-1588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Возмещение МУП «</a:t>
          </a:r>
          <a:r>
            <a:rPr lang="ru-RU" sz="1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Княгининское</a:t>
          </a: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ЖКХ» убытков, полученных в результате обслуживания населения пассажирским автотранспортом – 2 134,0 тыс.рублей.</a:t>
          </a:r>
          <a:endParaRPr lang="ru-RU" sz="14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856792" y="1682750"/>
        <a:ext cx="2356930" cy="1682750"/>
      </dsp:txXfrm>
    </dsp:sp>
    <dsp:sp modelId="{ED28C58C-6451-4A0D-A91D-BA4BE2CAE7C0}">
      <dsp:nvSpPr>
        <dsp:cNvPr id="0" name=""/>
        <dsp:cNvSpPr/>
      </dsp:nvSpPr>
      <dsp:spPr>
        <a:xfrm>
          <a:off x="5334812" y="252412"/>
          <a:ext cx="1400889" cy="1400889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733C77-D36C-4485-8FB7-4DDBD31A4E6D}">
      <dsp:nvSpPr>
        <dsp:cNvPr id="0" name=""/>
        <dsp:cNvSpPr/>
      </dsp:nvSpPr>
      <dsp:spPr>
        <a:xfrm>
          <a:off x="288609" y="3365500"/>
          <a:ext cx="6638018" cy="631031"/>
        </a:xfrm>
        <a:prstGeom prst="left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B75E3D-9EFF-40D0-8897-DFB4EA9BEC90}">
      <dsp:nvSpPr>
        <dsp:cNvPr id="0" name=""/>
        <dsp:cNvSpPr/>
      </dsp:nvSpPr>
      <dsp:spPr>
        <a:xfrm>
          <a:off x="4142" y="0"/>
          <a:ext cx="2819429" cy="3929089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Муниципальная программа </a:t>
          </a:r>
          <a:r>
            <a:rPr lang="ru-RU" sz="14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района Нижегородской области «Управление муниципальными финансами </a:t>
          </a:r>
          <a:r>
            <a:rPr lang="ru-RU" sz="14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района» на 2017-2021 годы  - 59,4 млн.рублей.</a:t>
          </a:r>
          <a:endParaRPr lang="ru-RU" sz="14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142" y="1571636"/>
        <a:ext cx="2819429" cy="1571636"/>
      </dsp:txXfrm>
    </dsp:sp>
    <dsp:sp modelId="{91B7D790-F939-4377-9616-CD88D9B17939}">
      <dsp:nvSpPr>
        <dsp:cNvPr id="0" name=""/>
        <dsp:cNvSpPr/>
      </dsp:nvSpPr>
      <dsp:spPr>
        <a:xfrm>
          <a:off x="759663" y="235745"/>
          <a:ext cx="1308386" cy="1308386"/>
        </a:xfrm>
        <a:prstGeom prst="ellipse">
          <a:avLst/>
        </a:prstGeom>
        <a:blipFill rotWithShape="0">
          <a:blip xmlns:r="http://schemas.openxmlformats.org/officeDocument/2006/relationships"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tretch>
            <a:fillRect/>
          </a:stretch>
        </a:blip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29B24D-4545-41CC-8395-0660455E7010}">
      <dsp:nvSpPr>
        <dsp:cNvPr id="0" name=""/>
        <dsp:cNvSpPr/>
      </dsp:nvSpPr>
      <dsp:spPr>
        <a:xfrm>
          <a:off x="2803637" y="0"/>
          <a:ext cx="2827689" cy="3929089"/>
        </a:xfrm>
        <a:prstGeom prst="roundRect">
          <a:avLst>
            <a:gd name="adj" fmla="val 10000"/>
          </a:avLst>
        </a:prstGeom>
        <a:solidFill>
          <a:schemeClr val="accent5">
            <a:lumMod val="40000"/>
            <a:lumOff val="6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Муниципальная программа </a:t>
          </a:r>
          <a:r>
            <a:rPr lang="ru-RU" sz="14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района Нижегородской области «Управление муниципальной собственностью </a:t>
          </a:r>
          <a:r>
            <a:rPr lang="ru-RU" sz="14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района Нижегородской области" на 2017-2021 годы  - 0,2 млн.рублей</a:t>
          </a:r>
          <a:endParaRPr lang="ru-RU" sz="14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803637" y="1571636"/>
        <a:ext cx="2827689" cy="1571636"/>
      </dsp:txXfrm>
    </dsp:sp>
    <dsp:sp modelId="{04BF6882-37A1-4A5F-8DEE-FE3F7AC13F5B}">
      <dsp:nvSpPr>
        <dsp:cNvPr id="0" name=""/>
        <dsp:cNvSpPr/>
      </dsp:nvSpPr>
      <dsp:spPr>
        <a:xfrm>
          <a:off x="3667805" y="235745"/>
          <a:ext cx="1308386" cy="1308386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585587-AC19-4907-B105-505864BCED40}">
      <dsp:nvSpPr>
        <dsp:cNvPr id="0" name=""/>
        <dsp:cNvSpPr/>
      </dsp:nvSpPr>
      <dsp:spPr>
        <a:xfrm>
          <a:off x="5629241" y="0"/>
          <a:ext cx="2819429" cy="3929089"/>
        </a:xfrm>
        <a:prstGeom prst="roundRect">
          <a:avLst>
            <a:gd name="adj" fmla="val 10000"/>
          </a:avLst>
        </a:prstGeom>
        <a:solidFill>
          <a:schemeClr val="accent5">
            <a:lumMod val="20000"/>
            <a:lumOff val="8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Муниципальная программа </a:t>
          </a:r>
          <a:r>
            <a:rPr lang="ru-RU" sz="14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района Нижегородской области «Информационное общество </a:t>
          </a:r>
          <a:r>
            <a:rPr lang="ru-RU" sz="14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района Нижегородской области» на 2017-2021 годы – 30,5 млн.рублей</a:t>
          </a:r>
          <a:endParaRPr lang="ru-RU" sz="14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629241" y="1571636"/>
        <a:ext cx="2819429" cy="1571636"/>
      </dsp:txXfrm>
    </dsp:sp>
    <dsp:sp modelId="{E9B5E45E-E6FB-407A-93AD-04B65F92BE44}">
      <dsp:nvSpPr>
        <dsp:cNvPr id="0" name=""/>
        <dsp:cNvSpPr/>
      </dsp:nvSpPr>
      <dsp:spPr>
        <a:xfrm>
          <a:off x="6461019" y="203231"/>
          <a:ext cx="1308386" cy="1308386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74FF9D-9A3E-49C0-9A5D-E25666FBF220}">
      <dsp:nvSpPr>
        <dsp:cNvPr id="0" name=""/>
        <dsp:cNvSpPr/>
      </dsp:nvSpPr>
      <dsp:spPr>
        <a:xfrm>
          <a:off x="345759" y="3143272"/>
          <a:ext cx="7952478" cy="589363"/>
        </a:xfrm>
        <a:prstGeom prst="leftRightArrow">
          <a:avLst/>
        </a:prstGeom>
        <a:solidFill>
          <a:schemeClr val="accent5">
            <a:lumMod val="75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43A01D-B7A7-4D87-9B91-4941743D5C7C}">
      <dsp:nvSpPr>
        <dsp:cNvPr id="0" name=""/>
        <dsp:cNvSpPr/>
      </dsp:nvSpPr>
      <dsp:spPr>
        <a:xfrm>
          <a:off x="0" y="494"/>
          <a:ext cx="8429684" cy="795919"/>
        </a:xfrm>
        <a:prstGeom prst="roundRect">
          <a:avLst/>
        </a:prstGeom>
        <a:solidFill>
          <a:srgbClr val="CCECFF"/>
        </a:solidFill>
        <a:ln w="9525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Поддержка сельскохозяйственного производства </a:t>
          </a:r>
        </a:p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в 2017 году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8854" y="39348"/>
        <a:ext cx="8351976" cy="718211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410CB2-7AFF-4814-AAF5-537FDBEF5481}">
      <dsp:nvSpPr>
        <dsp:cNvPr id="0" name=""/>
        <dsp:cNvSpPr/>
      </dsp:nvSpPr>
      <dsp:spPr>
        <a:xfrm>
          <a:off x="0" y="6673"/>
          <a:ext cx="5286412" cy="486719"/>
        </a:xfrm>
        <a:prstGeom prst="roundRect">
          <a:avLst/>
        </a:prstGeom>
        <a:solidFill>
          <a:schemeClr val="bg2">
            <a:lumMod val="75000"/>
          </a:schemeClr>
        </a:solidFill>
        <a:ln w="9525" cap="flat" cmpd="sng" algn="ctr">
          <a:solidFill>
            <a:schemeClr val="tx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Развитие животноводства- 21,4 млн. рублей</a:t>
          </a:r>
          <a:endParaRPr lang="ru-RU" sz="1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3760" y="30433"/>
        <a:ext cx="5238892" cy="439199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D3C7B2-FDAC-4BE5-8931-3106AC7BBEF3}">
      <dsp:nvSpPr>
        <dsp:cNvPr id="0" name=""/>
        <dsp:cNvSpPr/>
      </dsp:nvSpPr>
      <dsp:spPr>
        <a:xfrm>
          <a:off x="0" y="314"/>
          <a:ext cx="5286412" cy="714065"/>
        </a:xfrm>
        <a:prstGeom prst="roundRect">
          <a:avLst/>
        </a:prstGeom>
        <a:solidFill>
          <a:schemeClr val="bg2">
            <a:lumMod val="75000"/>
          </a:schemeClr>
        </a:solidFill>
        <a:ln w="9525" cap="flat" cmpd="sng" algn="ctr">
          <a:solidFill>
            <a:schemeClr val="tx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just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Расходы за счет субвенций на развитие агропромышленного комплекса Нижегородской области в 2017 году- 44,5 млн. рублей</a:t>
          </a: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4858" y="35172"/>
        <a:ext cx="5216696" cy="644349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68A13A-E422-439D-B740-4CBD586D2AB7}">
      <dsp:nvSpPr>
        <dsp:cNvPr id="0" name=""/>
        <dsp:cNvSpPr/>
      </dsp:nvSpPr>
      <dsp:spPr>
        <a:xfrm>
          <a:off x="0" y="558"/>
          <a:ext cx="5286412" cy="570945"/>
        </a:xfrm>
        <a:prstGeom prst="roundRect">
          <a:avLst/>
        </a:prstGeom>
        <a:solidFill>
          <a:schemeClr val="bg2">
            <a:lumMod val="75000"/>
          </a:schemeClr>
        </a:solidFill>
        <a:ln w="9525" cap="flat" cmpd="sng" algn="ctr">
          <a:solidFill>
            <a:schemeClr val="tx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Развитие растениеводства- 14,3 млн. рублей</a:t>
          </a:r>
          <a:endParaRPr lang="ru-RU" sz="1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7871" y="28429"/>
        <a:ext cx="5230670" cy="515203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35C2B4-D2E2-477A-BFAE-456650DE7BC8}">
      <dsp:nvSpPr>
        <dsp:cNvPr id="0" name=""/>
        <dsp:cNvSpPr/>
      </dsp:nvSpPr>
      <dsp:spPr>
        <a:xfrm>
          <a:off x="0" y="0"/>
          <a:ext cx="5286412" cy="1130557"/>
        </a:xfrm>
        <a:prstGeom prst="roundRect">
          <a:avLst/>
        </a:prstGeom>
        <a:solidFill>
          <a:schemeClr val="bg2">
            <a:lumMod val="75000"/>
          </a:schemeClr>
        </a:solidFill>
        <a:ln w="9525" cap="flat" cmpd="sng" algn="ctr">
          <a:solidFill>
            <a:schemeClr val="tx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just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Возмещение части затрат организаций агропромышленного комплекса на уплату процентов за пользование кредитными ресурсами- 3,8 млн. рублей</a:t>
          </a:r>
          <a:endParaRPr lang="ru-RU" sz="1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5189" y="55189"/>
        <a:ext cx="5176034" cy="1020179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3AA8A9-8920-463C-9A7C-1541D9B47336}">
      <dsp:nvSpPr>
        <dsp:cNvPr id="0" name=""/>
        <dsp:cNvSpPr/>
      </dsp:nvSpPr>
      <dsp:spPr>
        <a:xfrm>
          <a:off x="0" y="44"/>
          <a:ext cx="8229599" cy="785728"/>
        </a:xfrm>
        <a:prstGeom prst="roundRect">
          <a:avLst/>
        </a:prstGeom>
        <a:solidFill>
          <a:srgbClr val="CCECFF"/>
        </a:solidFill>
        <a:ln w="9525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Муниципальная программа "Развитие малого и среднего предпринимательства Княгининского района на 2017-2021 годы "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/>
          </a:r>
          <a:br>
            <a:rPr lang="ru-RU" sz="1800" kern="1200" dirty="0" smtClean="0">
              <a:latin typeface="Times New Roman" pitchFamily="18" charset="0"/>
              <a:cs typeface="Times New Roman" pitchFamily="18" charset="0"/>
            </a:rPr>
          </a:b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8356" y="38400"/>
        <a:ext cx="8152887" cy="709016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A9C11C-BD7A-411F-9745-0AD26796CD9C}">
      <dsp:nvSpPr>
        <dsp:cNvPr id="0" name=""/>
        <dsp:cNvSpPr/>
      </dsp:nvSpPr>
      <dsp:spPr>
        <a:xfrm>
          <a:off x="0" y="0"/>
          <a:ext cx="5780831" cy="1071569"/>
        </a:xfrm>
        <a:prstGeom prst="roundRect">
          <a:avLst/>
        </a:prstGeom>
        <a:solidFill>
          <a:schemeClr val="accent5">
            <a:lumMod val="40000"/>
            <a:lumOff val="60000"/>
          </a:schemeClr>
        </a:solidFill>
        <a:ln w="12700">
          <a:solidFill>
            <a:schemeClr val="bg1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Times New Roman" pitchFamily="18" charset="0"/>
              <a:cs typeface="Times New Roman" pitchFamily="18" charset="0"/>
            </a:rPr>
            <a:t>Предоставление поддержки в виде грантов- субсидии малым предприятиям, на развитие собственного дела -190,0 тысяч рублей</a:t>
          </a:r>
          <a:endParaRPr lang="ru-RU" sz="17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2310" y="52310"/>
        <a:ext cx="5676211" cy="966949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List7#1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hList7#2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hList7#4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0.39369</cdr:x>
      <cdr:y>0.27224</cdr:y>
    </cdr:from>
    <cdr:to>
      <cdr:x>0.56556</cdr:x>
      <cdr:y>0.34884</cdr:y>
    </cdr:to>
    <cdr:sp macro="" textlink="">
      <cdr:nvSpPr>
        <cdr:cNvPr id="2" name="TextBox 56"/>
        <cdr:cNvSpPr txBox="1"/>
      </cdr:nvSpPr>
      <cdr:spPr>
        <a:xfrm xmlns:a="http://schemas.openxmlformats.org/drawingml/2006/main" rot="20028233">
          <a:off x="1799940" y="875184"/>
          <a:ext cx="785818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9pPr>
        </a:lstStyle>
        <a:p xmlns:a="http://schemas.openxmlformats.org/drawingml/2006/main">
          <a:r>
            <a:rPr lang="ru-RU" sz="1000" b="1" dirty="0" smtClean="0"/>
            <a:t>0,0601</a:t>
          </a:r>
          <a:endParaRPr lang="ru-RU" sz="1000" b="1" dirty="0"/>
        </a:p>
      </cdr:txBody>
    </cdr:sp>
  </cdr:relSizeAnchor>
  <cdr:relSizeAnchor xmlns:cdr="http://schemas.openxmlformats.org/drawingml/2006/chartDrawing">
    <cdr:from>
      <cdr:x>0.48663</cdr:x>
      <cdr:y>0.32308</cdr:y>
    </cdr:from>
    <cdr:to>
      <cdr:x>0.65851</cdr:x>
      <cdr:y>0.39967</cdr:y>
    </cdr:to>
    <cdr:sp macro="" textlink="">
      <cdr:nvSpPr>
        <cdr:cNvPr id="3" name="TextBox 56"/>
        <cdr:cNvSpPr txBox="1"/>
      </cdr:nvSpPr>
      <cdr:spPr>
        <a:xfrm xmlns:a="http://schemas.openxmlformats.org/drawingml/2006/main" rot="21257350">
          <a:off x="2224878" y="1038618"/>
          <a:ext cx="785818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9pPr>
        </a:lstStyle>
        <a:p xmlns:a="http://schemas.openxmlformats.org/drawingml/2006/main">
          <a:r>
            <a:rPr lang="ru-RU" sz="1000" b="1" dirty="0" smtClean="0"/>
            <a:t>0,0586</a:t>
          </a:r>
          <a:endParaRPr lang="ru-RU" sz="1000" b="1" dirty="0"/>
        </a:p>
      </cdr:txBody>
    </cdr:sp>
  </cdr:relSizeAnchor>
  <cdr:relSizeAnchor xmlns:cdr="http://schemas.openxmlformats.org/drawingml/2006/chartDrawing">
    <cdr:from>
      <cdr:x>0.50189</cdr:x>
      <cdr:y>0.40969</cdr:y>
    </cdr:from>
    <cdr:to>
      <cdr:x>0.67376</cdr:x>
      <cdr:y>0.48628</cdr:y>
    </cdr:to>
    <cdr:sp macro="" textlink="">
      <cdr:nvSpPr>
        <cdr:cNvPr id="4" name="TextBox 56"/>
        <cdr:cNvSpPr txBox="1"/>
      </cdr:nvSpPr>
      <cdr:spPr>
        <a:xfrm xmlns:a="http://schemas.openxmlformats.org/drawingml/2006/main" rot="276350">
          <a:off x="2294633" y="1317038"/>
          <a:ext cx="785818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sz="1000" b="1" dirty="0" smtClean="0"/>
            <a:t>0,0652</a:t>
          </a:r>
          <a:endParaRPr lang="ru-RU" sz="1000" b="1" dirty="0"/>
        </a:p>
      </cdr:txBody>
    </cdr:sp>
  </cdr:relSizeAnchor>
  <cdr:relSizeAnchor xmlns:cdr="http://schemas.openxmlformats.org/drawingml/2006/chartDrawing">
    <cdr:from>
      <cdr:x>0.48827</cdr:x>
      <cdr:y>0.48657</cdr:y>
    </cdr:from>
    <cdr:to>
      <cdr:x>0.66014</cdr:x>
      <cdr:y>0.56317</cdr:y>
    </cdr:to>
    <cdr:sp macro="" textlink="">
      <cdr:nvSpPr>
        <cdr:cNvPr id="5" name="TextBox 56"/>
        <cdr:cNvSpPr txBox="1"/>
      </cdr:nvSpPr>
      <cdr:spPr>
        <a:xfrm xmlns:a="http://schemas.openxmlformats.org/drawingml/2006/main" rot="1289955">
          <a:off x="2232359" y="1564193"/>
          <a:ext cx="785818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sz="1000" b="1" dirty="0" smtClean="0"/>
            <a:t>0,0596</a:t>
          </a:r>
          <a:endParaRPr lang="ru-RU" sz="1000" b="1" dirty="0"/>
        </a:p>
      </cdr:txBody>
    </cdr:sp>
  </cdr:relSizeAnchor>
  <cdr:relSizeAnchor xmlns:cdr="http://schemas.openxmlformats.org/drawingml/2006/chartDrawing">
    <cdr:from>
      <cdr:x>0.41654</cdr:x>
      <cdr:y>0.56293</cdr:y>
    </cdr:from>
    <cdr:to>
      <cdr:x>0.58842</cdr:x>
      <cdr:y>0.63952</cdr:y>
    </cdr:to>
    <cdr:sp macro="" textlink="">
      <cdr:nvSpPr>
        <cdr:cNvPr id="6" name="TextBox 56"/>
        <cdr:cNvSpPr txBox="1"/>
      </cdr:nvSpPr>
      <cdr:spPr>
        <a:xfrm xmlns:a="http://schemas.openxmlformats.org/drawingml/2006/main" rot="2633473">
          <a:off x="1904422" y="1809646"/>
          <a:ext cx="785818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sz="1000" b="1" dirty="0" smtClean="0"/>
            <a:t>0,0584</a:t>
          </a:r>
          <a:endParaRPr lang="ru-RU" sz="1000" b="1" dirty="0"/>
        </a:p>
      </cdr:txBody>
    </cdr:sp>
  </cdr:relSizeAnchor>
  <cdr:relSizeAnchor xmlns:cdr="http://schemas.openxmlformats.org/drawingml/2006/chartDrawing">
    <cdr:from>
      <cdr:x>0.37512</cdr:x>
      <cdr:y>0.50896</cdr:y>
    </cdr:from>
    <cdr:to>
      <cdr:x>0.42897</cdr:x>
      <cdr:y>0.7534</cdr:y>
    </cdr:to>
    <cdr:sp macro="" textlink="">
      <cdr:nvSpPr>
        <cdr:cNvPr id="7" name="TextBox 56"/>
        <cdr:cNvSpPr txBox="1"/>
      </cdr:nvSpPr>
      <cdr:spPr>
        <a:xfrm xmlns:a="http://schemas.openxmlformats.org/drawingml/2006/main" rot="3133871">
          <a:off x="1445254" y="1905955"/>
          <a:ext cx="785818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sz="1000" b="1" dirty="0" smtClean="0"/>
            <a:t>0,0580</a:t>
          </a:r>
          <a:endParaRPr lang="ru-RU" sz="1000" b="1" dirty="0"/>
        </a:p>
      </cdr:txBody>
    </cdr:sp>
  </cdr:relSizeAnchor>
  <cdr:relSizeAnchor xmlns:cdr="http://schemas.openxmlformats.org/drawingml/2006/chartDrawing">
    <cdr:from>
      <cdr:x>0.26414</cdr:x>
      <cdr:y>0.4436</cdr:y>
    </cdr:from>
    <cdr:to>
      <cdr:x>0.31799</cdr:x>
      <cdr:y>0.68805</cdr:y>
    </cdr:to>
    <cdr:sp macro="" textlink="">
      <cdr:nvSpPr>
        <cdr:cNvPr id="8" name="TextBox 56"/>
        <cdr:cNvSpPr txBox="1"/>
      </cdr:nvSpPr>
      <cdr:spPr>
        <a:xfrm xmlns:a="http://schemas.openxmlformats.org/drawingml/2006/main" rot="18360868">
          <a:off x="937830" y="1695849"/>
          <a:ext cx="785818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sz="1000" b="1" dirty="0" smtClean="0"/>
            <a:t>0,0580</a:t>
          </a:r>
          <a:endParaRPr lang="ru-RU" sz="1000" b="1" dirty="0"/>
        </a:p>
      </cdr:txBody>
    </cdr:sp>
  </cdr:relSizeAnchor>
  <cdr:relSizeAnchor xmlns:cdr="http://schemas.openxmlformats.org/drawingml/2006/chartDrawing">
    <cdr:from>
      <cdr:x>0.1081</cdr:x>
      <cdr:y>0.51072</cdr:y>
    </cdr:from>
    <cdr:to>
      <cdr:x>0.27998</cdr:x>
      <cdr:y>0.58731</cdr:y>
    </cdr:to>
    <cdr:sp macro="" textlink="">
      <cdr:nvSpPr>
        <cdr:cNvPr id="9" name="TextBox 56"/>
        <cdr:cNvSpPr txBox="1"/>
      </cdr:nvSpPr>
      <cdr:spPr>
        <a:xfrm xmlns:a="http://schemas.openxmlformats.org/drawingml/2006/main" rot="19360198">
          <a:off x="494235" y="1641804"/>
          <a:ext cx="785818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sz="1000" b="1" dirty="0" smtClean="0"/>
            <a:t>0,0575</a:t>
          </a:r>
          <a:endParaRPr lang="ru-RU" sz="1000" b="1" dirty="0"/>
        </a:p>
      </cdr:txBody>
    </cdr:sp>
  </cdr:relSizeAnchor>
  <cdr:relSizeAnchor xmlns:cdr="http://schemas.openxmlformats.org/drawingml/2006/chartDrawing">
    <cdr:from>
      <cdr:x>0.05092</cdr:x>
      <cdr:y>0.46138</cdr:y>
    </cdr:from>
    <cdr:to>
      <cdr:x>0.22279</cdr:x>
      <cdr:y>0.53797</cdr:y>
    </cdr:to>
    <cdr:sp macro="" textlink="">
      <cdr:nvSpPr>
        <cdr:cNvPr id="10" name="TextBox 56"/>
        <cdr:cNvSpPr txBox="1"/>
      </cdr:nvSpPr>
      <cdr:spPr>
        <a:xfrm xmlns:a="http://schemas.openxmlformats.org/drawingml/2006/main" rot="20411207">
          <a:off x="232784" y="1483212"/>
          <a:ext cx="785818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sz="1000" b="1" dirty="0" smtClean="0"/>
            <a:t>0,0595</a:t>
          </a:r>
          <a:endParaRPr lang="ru-RU" sz="1000" b="1" dirty="0"/>
        </a:p>
      </cdr:txBody>
    </cdr:sp>
  </cdr:relSizeAnchor>
  <cdr:relSizeAnchor xmlns:cdr="http://schemas.openxmlformats.org/drawingml/2006/chartDrawing">
    <cdr:from>
      <cdr:x>0.01563</cdr:x>
      <cdr:y>0.4</cdr:y>
    </cdr:from>
    <cdr:to>
      <cdr:x>0.1875</cdr:x>
      <cdr:y>0.47659</cdr:y>
    </cdr:to>
    <cdr:sp macro="" textlink="">
      <cdr:nvSpPr>
        <cdr:cNvPr id="11" name="TextBox 56"/>
        <cdr:cNvSpPr txBox="1"/>
      </cdr:nvSpPr>
      <cdr:spPr>
        <a:xfrm xmlns:a="http://schemas.openxmlformats.org/drawingml/2006/main">
          <a:off x="71438" y="1285884"/>
          <a:ext cx="785818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sz="1000" b="1" dirty="0" smtClean="0"/>
            <a:t>0,0570</a:t>
          </a:r>
          <a:endParaRPr lang="ru-RU" sz="1000" b="1" dirty="0"/>
        </a:p>
      </cdr:txBody>
    </cdr:sp>
  </cdr:relSizeAnchor>
  <cdr:relSizeAnchor xmlns:cdr="http://schemas.openxmlformats.org/drawingml/2006/chartDrawing">
    <cdr:from>
      <cdr:x>0.06628</cdr:x>
      <cdr:y>0.33643</cdr:y>
    </cdr:from>
    <cdr:to>
      <cdr:x>0.23815</cdr:x>
      <cdr:y>0.41302</cdr:y>
    </cdr:to>
    <cdr:sp macro="" textlink="">
      <cdr:nvSpPr>
        <cdr:cNvPr id="12" name="TextBox 56"/>
        <cdr:cNvSpPr txBox="1"/>
      </cdr:nvSpPr>
      <cdr:spPr>
        <a:xfrm xmlns:a="http://schemas.openxmlformats.org/drawingml/2006/main" rot="743008">
          <a:off x="303012" y="1081528"/>
          <a:ext cx="785818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sz="1000" b="1" dirty="0" smtClean="0"/>
            <a:t>0,0592</a:t>
          </a:r>
          <a:endParaRPr lang="ru-RU" sz="1000" b="1" dirty="0"/>
        </a:p>
      </cdr:txBody>
    </cdr:sp>
  </cdr:relSizeAnchor>
  <cdr:relSizeAnchor xmlns:cdr="http://schemas.openxmlformats.org/drawingml/2006/chartDrawing">
    <cdr:from>
      <cdr:x>0.12815</cdr:x>
      <cdr:y>0.29385</cdr:y>
    </cdr:from>
    <cdr:to>
      <cdr:x>0.30003</cdr:x>
      <cdr:y>0.37044</cdr:y>
    </cdr:to>
    <cdr:sp macro="" textlink="">
      <cdr:nvSpPr>
        <cdr:cNvPr id="13" name="TextBox 56"/>
        <cdr:cNvSpPr txBox="1"/>
      </cdr:nvSpPr>
      <cdr:spPr>
        <a:xfrm xmlns:a="http://schemas.openxmlformats.org/drawingml/2006/main" rot="1549027">
          <a:off x="585902" y="944643"/>
          <a:ext cx="785818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sz="1000" b="1" dirty="0" smtClean="0"/>
            <a:t>0,0594</a:t>
          </a:r>
          <a:endParaRPr lang="ru-RU" sz="1000" b="1" dirty="0"/>
        </a:p>
      </cdr:txBody>
    </cdr:sp>
  </cdr:relSizeAnchor>
  <cdr:relSizeAnchor xmlns:cdr="http://schemas.openxmlformats.org/drawingml/2006/chartDrawing">
    <cdr:from>
      <cdr:x>0.27744</cdr:x>
      <cdr:y>0.22299</cdr:y>
    </cdr:from>
    <cdr:to>
      <cdr:x>0.3313</cdr:x>
      <cdr:y>0.46743</cdr:y>
    </cdr:to>
    <cdr:sp macro="" textlink="">
      <cdr:nvSpPr>
        <cdr:cNvPr id="14" name="TextBox 56"/>
        <cdr:cNvSpPr txBox="1"/>
      </cdr:nvSpPr>
      <cdr:spPr>
        <a:xfrm xmlns:a="http://schemas.openxmlformats.org/drawingml/2006/main" rot="3383402">
          <a:off x="998680" y="986640"/>
          <a:ext cx="785818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sz="1000" b="1" dirty="0" smtClean="0"/>
            <a:t>0,0562</a:t>
          </a:r>
          <a:endParaRPr lang="ru-RU" sz="10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0.42244</cdr:x>
      <cdr:y>0.29013</cdr:y>
    </cdr:from>
    <cdr:to>
      <cdr:x>0.57666</cdr:x>
      <cdr:y>0.36346</cdr:y>
    </cdr:to>
    <cdr:sp macro="" textlink="">
      <cdr:nvSpPr>
        <cdr:cNvPr id="2" name="TextBox 42"/>
        <cdr:cNvSpPr txBox="1"/>
      </cdr:nvSpPr>
      <cdr:spPr>
        <a:xfrm xmlns:a="http://schemas.openxmlformats.org/drawingml/2006/main" rot="19364653">
          <a:off x="1931379" y="974126"/>
          <a:ext cx="705115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9pPr>
        </a:lstStyle>
        <a:p xmlns:a="http://schemas.openxmlformats.org/drawingml/2006/main">
          <a:r>
            <a:rPr lang="ru-RU" sz="1000" b="1" dirty="0" smtClean="0"/>
            <a:t>0,1279</a:t>
          </a:r>
          <a:endParaRPr lang="ru-RU" sz="1000" b="1" dirty="0"/>
        </a:p>
      </cdr:txBody>
    </cdr:sp>
  </cdr:relSizeAnchor>
  <cdr:relSizeAnchor xmlns:cdr="http://schemas.openxmlformats.org/drawingml/2006/chartDrawing">
    <cdr:from>
      <cdr:x>0.50182</cdr:x>
      <cdr:y>0.34832</cdr:y>
    </cdr:from>
    <cdr:to>
      <cdr:x>0.65605</cdr:x>
      <cdr:y>0.42165</cdr:y>
    </cdr:to>
    <cdr:sp macro="" textlink="">
      <cdr:nvSpPr>
        <cdr:cNvPr id="3" name="TextBox 42"/>
        <cdr:cNvSpPr txBox="1"/>
      </cdr:nvSpPr>
      <cdr:spPr>
        <a:xfrm xmlns:a="http://schemas.openxmlformats.org/drawingml/2006/main" rot="21337768">
          <a:off x="2294342" y="1169517"/>
          <a:ext cx="705115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9pPr>
        </a:lstStyle>
        <a:p xmlns:a="http://schemas.openxmlformats.org/drawingml/2006/main">
          <a:r>
            <a:rPr lang="ru-RU" sz="1000" b="1" dirty="0" smtClean="0"/>
            <a:t>0,1280</a:t>
          </a:r>
          <a:endParaRPr lang="ru-RU" sz="1000" b="1" dirty="0"/>
        </a:p>
      </cdr:txBody>
    </cdr:sp>
  </cdr:relSizeAnchor>
  <cdr:relSizeAnchor xmlns:cdr="http://schemas.openxmlformats.org/drawingml/2006/chartDrawing">
    <cdr:from>
      <cdr:x>0.51719</cdr:x>
      <cdr:y>0.43221</cdr:y>
    </cdr:from>
    <cdr:to>
      <cdr:x>0.67142</cdr:x>
      <cdr:y>0.50554</cdr:y>
    </cdr:to>
    <cdr:sp macro="" textlink="">
      <cdr:nvSpPr>
        <cdr:cNvPr id="4" name="TextBox 42"/>
        <cdr:cNvSpPr txBox="1"/>
      </cdr:nvSpPr>
      <cdr:spPr>
        <a:xfrm xmlns:a="http://schemas.openxmlformats.org/drawingml/2006/main" rot="221231">
          <a:off x="2364609" y="1451178"/>
          <a:ext cx="705115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9pPr>
        </a:lstStyle>
        <a:p xmlns:a="http://schemas.openxmlformats.org/drawingml/2006/main">
          <a:r>
            <a:rPr lang="ru-RU" sz="1000" b="1" dirty="0" smtClean="0"/>
            <a:t>0,1268</a:t>
          </a:r>
          <a:endParaRPr lang="ru-RU" sz="1000" b="1" dirty="0"/>
        </a:p>
      </cdr:txBody>
    </cdr:sp>
  </cdr:relSizeAnchor>
  <cdr:relSizeAnchor xmlns:cdr="http://schemas.openxmlformats.org/drawingml/2006/chartDrawing">
    <cdr:from>
      <cdr:x>0.48891</cdr:x>
      <cdr:y>0.50293</cdr:y>
    </cdr:from>
    <cdr:to>
      <cdr:x>0.64313</cdr:x>
      <cdr:y>0.57626</cdr:y>
    </cdr:to>
    <cdr:sp macro="" textlink="">
      <cdr:nvSpPr>
        <cdr:cNvPr id="5" name="TextBox 42"/>
        <cdr:cNvSpPr txBox="1"/>
      </cdr:nvSpPr>
      <cdr:spPr>
        <a:xfrm xmlns:a="http://schemas.openxmlformats.org/drawingml/2006/main" rot="1245745">
          <a:off x="2235292" y="1688620"/>
          <a:ext cx="705115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9pPr>
        </a:lstStyle>
        <a:p xmlns:a="http://schemas.openxmlformats.org/drawingml/2006/main">
          <a:r>
            <a:rPr lang="ru-RU" sz="1000" b="1" dirty="0" smtClean="0"/>
            <a:t>0,1232</a:t>
          </a:r>
          <a:endParaRPr lang="ru-RU" sz="1000" b="1" dirty="0"/>
        </a:p>
      </cdr:txBody>
    </cdr:sp>
  </cdr:relSizeAnchor>
  <cdr:relSizeAnchor xmlns:cdr="http://schemas.openxmlformats.org/drawingml/2006/chartDrawing">
    <cdr:from>
      <cdr:x>0.43758</cdr:x>
      <cdr:y>0.56785</cdr:y>
    </cdr:from>
    <cdr:to>
      <cdr:x>0.5918</cdr:x>
      <cdr:y>0.64118</cdr:y>
    </cdr:to>
    <cdr:sp macro="" textlink="">
      <cdr:nvSpPr>
        <cdr:cNvPr id="6" name="TextBox 42"/>
        <cdr:cNvSpPr txBox="1"/>
      </cdr:nvSpPr>
      <cdr:spPr>
        <a:xfrm xmlns:a="http://schemas.openxmlformats.org/drawingml/2006/main" rot="2299217">
          <a:off x="2000612" y="1906594"/>
          <a:ext cx="705115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9pPr>
        </a:lstStyle>
        <a:p xmlns:a="http://schemas.openxmlformats.org/drawingml/2006/main">
          <a:r>
            <a:rPr lang="ru-RU" sz="1000" b="1" dirty="0" smtClean="0"/>
            <a:t>0,1238</a:t>
          </a:r>
          <a:endParaRPr lang="ru-RU" sz="1000" b="1" dirty="0"/>
        </a:p>
      </cdr:txBody>
    </cdr:sp>
  </cdr:relSizeAnchor>
  <cdr:relSizeAnchor xmlns:cdr="http://schemas.openxmlformats.org/drawingml/2006/chartDrawing">
    <cdr:from>
      <cdr:x>0.38646</cdr:x>
      <cdr:y>0.51015</cdr:y>
    </cdr:from>
    <cdr:to>
      <cdr:x>0.44031</cdr:x>
      <cdr:y>0.72016</cdr:y>
    </cdr:to>
    <cdr:sp macro="" textlink="">
      <cdr:nvSpPr>
        <cdr:cNvPr id="7" name="TextBox 42"/>
        <cdr:cNvSpPr txBox="1"/>
      </cdr:nvSpPr>
      <cdr:spPr>
        <a:xfrm xmlns:a="http://schemas.openxmlformats.org/drawingml/2006/main" rot="3045190">
          <a:off x="1537436" y="1942319"/>
          <a:ext cx="705115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sz="1000" b="1" dirty="0" smtClean="0"/>
            <a:t>0,1252</a:t>
          </a:r>
          <a:endParaRPr lang="ru-RU" sz="1000" b="1" dirty="0"/>
        </a:p>
      </cdr:txBody>
    </cdr:sp>
  </cdr:relSizeAnchor>
  <cdr:relSizeAnchor xmlns:cdr="http://schemas.openxmlformats.org/drawingml/2006/chartDrawing">
    <cdr:from>
      <cdr:x>0.27955</cdr:x>
      <cdr:y>0.48636</cdr:y>
    </cdr:from>
    <cdr:to>
      <cdr:x>0.33341</cdr:x>
      <cdr:y>0.69637</cdr:y>
    </cdr:to>
    <cdr:sp macro="" textlink="">
      <cdr:nvSpPr>
        <cdr:cNvPr id="8" name="TextBox 42"/>
        <cdr:cNvSpPr txBox="1"/>
      </cdr:nvSpPr>
      <cdr:spPr>
        <a:xfrm xmlns:a="http://schemas.openxmlformats.org/drawingml/2006/main" rot="18764317">
          <a:off x="1048666" y="1862451"/>
          <a:ext cx="705115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sz="1000" b="1" dirty="0" smtClean="0"/>
            <a:t>0,1253</a:t>
          </a:r>
          <a:endParaRPr lang="ru-RU" sz="1000" b="1" dirty="0"/>
        </a:p>
      </cdr:txBody>
    </cdr:sp>
  </cdr:relSizeAnchor>
  <cdr:relSizeAnchor xmlns:cdr="http://schemas.openxmlformats.org/drawingml/2006/chartDrawing">
    <cdr:from>
      <cdr:x>0.14237</cdr:x>
      <cdr:y>0.52091</cdr:y>
    </cdr:from>
    <cdr:to>
      <cdr:x>0.2966</cdr:x>
      <cdr:y>0.59424</cdr:y>
    </cdr:to>
    <cdr:sp macro="" textlink="">
      <cdr:nvSpPr>
        <cdr:cNvPr id="9" name="TextBox 42"/>
        <cdr:cNvSpPr txBox="1"/>
      </cdr:nvSpPr>
      <cdr:spPr>
        <a:xfrm xmlns:a="http://schemas.openxmlformats.org/drawingml/2006/main" rot="19540646">
          <a:off x="650938" y="1748990"/>
          <a:ext cx="705115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sz="1000" b="1" dirty="0" smtClean="0"/>
            <a:t>0,1256</a:t>
          </a:r>
          <a:endParaRPr lang="ru-RU" sz="1000" b="1" dirty="0"/>
        </a:p>
      </cdr:txBody>
    </cdr:sp>
  </cdr:relSizeAnchor>
  <cdr:relSizeAnchor xmlns:cdr="http://schemas.openxmlformats.org/drawingml/2006/chartDrawing">
    <cdr:from>
      <cdr:x>0.08194</cdr:x>
      <cdr:y>0.46701</cdr:y>
    </cdr:from>
    <cdr:to>
      <cdr:x>0.23616</cdr:x>
      <cdr:y>0.54034</cdr:y>
    </cdr:to>
    <cdr:sp macro="" textlink="">
      <cdr:nvSpPr>
        <cdr:cNvPr id="10" name="TextBox 42"/>
        <cdr:cNvSpPr txBox="1"/>
      </cdr:nvSpPr>
      <cdr:spPr>
        <a:xfrm xmlns:a="http://schemas.openxmlformats.org/drawingml/2006/main" rot="20909971">
          <a:off x="374625" y="1568017"/>
          <a:ext cx="705115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sz="1000" b="1" dirty="0" smtClean="0"/>
            <a:t>0,1252</a:t>
          </a:r>
          <a:endParaRPr lang="ru-RU" sz="1000" b="1" dirty="0"/>
        </a:p>
      </cdr:txBody>
    </cdr:sp>
  </cdr:relSizeAnchor>
  <cdr:relSizeAnchor xmlns:cdr="http://schemas.openxmlformats.org/drawingml/2006/chartDrawing">
    <cdr:from>
      <cdr:x>0.04835</cdr:x>
      <cdr:y>0.41052</cdr:y>
    </cdr:from>
    <cdr:to>
      <cdr:x>0.20258</cdr:x>
      <cdr:y>0.48385</cdr:y>
    </cdr:to>
    <cdr:sp macro="" textlink="">
      <cdr:nvSpPr>
        <cdr:cNvPr id="11" name="TextBox 42"/>
        <cdr:cNvSpPr txBox="1"/>
      </cdr:nvSpPr>
      <cdr:spPr>
        <a:xfrm xmlns:a="http://schemas.openxmlformats.org/drawingml/2006/main" rot="21392614">
          <a:off x="221063" y="1378354"/>
          <a:ext cx="705115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sz="1000" b="1" dirty="0" smtClean="0"/>
            <a:t>0,1268</a:t>
          </a:r>
          <a:endParaRPr lang="ru-RU" sz="1000" b="1" dirty="0"/>
        </a:p>
      </cdr:txBody>
    </cdr:sp>
  </cdr:relSizeAnchor>
  <cdr:relSizeAnchor xmlns:cdr="http://schemas.openxmlformats.org/drawingml/2006/chartDrawing">
    <cdr:from>
      <cdr:x>0.08213</cdr:x>
      <cdr:y>0.34113</cdr:y>
    </cdr:from>
    <cdr:to>
      <cdr:x>0.23636</cdr:x>
      <cdr:y>0.41447</cdr:y>
    </cdr:to>
    <cdr:sp macro="" textlink="">
      <cdr:nvSpPr>
        <cdr:cNvPr id="12" name="TextBox 42"/>
        <cdr:cNvSpPr txBox="1"/>
      </cdr:nvSpPr>
      <cdr:spPr>
        <a:xfrm xmlns:a="http://schemas.openxmlformats.org/drawingml/2006/main" rot="754660">
          <a:off x="375507" y="1145390"/>
          <a:ext cx="705115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sz="1000" b="1" dirty="0" smtClean="0"/>
            <a:t>0,1223</a:t>
          </a:r>
          <a:endParaRPr lang="ru-RU" sz="1000" b="1" dirty="0"/>
        </a:p>
      </cdr:txBody>
    </cdr:sp>
  </cdr:relSizeAnchor>
  <cdr:relSizeAnchor xmlns:cdr="http://schemas.openxmlformats.org/drawingml/2006/chartDrawing">
    <cdr:from>
      <cdr:x>0.16063</cdr:x>
      <cdr:y>0.31473</cdr:y>
    </cdr:from>
    <cdr:to>
      <cdr:x>0.31486</cdr:x>
      <cdr:y>0.38807</cdr:y>
    </cdr:to>
    <cdr:sp macro="" textlink="">
      <cdr:nvSpPr>
        <cdr:cNvPr id="13" name="TextBox 42"/>
        <cdr:cNvSpPr txBox="1"/>
      </cdr:nvSpPr>
      <cdr:spPr>
        <a:xfrm xmlns:a="http://schemas.openxmlformats.org/drawingml/2006/main" rot="1381025">
          <a:off x="734417" y="1056744"/>
          <a:ext cx="705115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sz="1000" b="1" dirty="0" smtClean="0"/>
            <a:t>0,1230</a:t>
          </a:r>
          <a:endParaRPr lang="ru-RU" sz="1000" b="1" dirty="0"/>
        </a:p>
      </cdr:txBody>
    </cdr:sp>
  </cdr:relSizeAnchor>
  <cdr:relSizeAnchor xmlns:cdr="http://schemas.openxmlformats.org/drawingml/2006/chartDrawing">
    <cdr:from>
      <cdr:x>0.29001</cdr:x>
      <cdr:y>0.23565</cdr:y>
    </cdr:from>
    <cdr:to>
      <cdr:x>0.34387</cdr:x>
      <cdr:y>0.44566</cdr:y>
    </cdr:to>
    <cdr:sp macro="" textlink="">
      <cdr:nvSpPr>
        <cdr:cNvPr id="14" name="TextBox 42"/>
        <cdr:cNvSpPr txBox="1"/>
      </cdr:nvSpPr>
      <cdr:spPr>
        <a:xfrm xmlns:a="http://schemas.openxmlformats.org/drawingml/2006/main" rot="3252066">
          <a:off x="1096495" y="1020671"/>
          <a:ext cx="705115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sz="1000" b="1" dirty="0" smtClean="0"/>
            <a:t>0,1211</a:t>
          </a:r>
          <a:endParaRPr lang="ru-RU" sz="1000" b="1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0.20968</cdr:x>
      <cdr:y>0.85294</cdr:y>
    </cdr:from>
    <cdr:to>
      <cdr:x>0.32258</cdr:x>
      <cdr:y>0.97059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28694" y="2071702"/>
          <a:ext cx="500066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dirty="0" smtClean="0">
              <a:latin typeface="Times New Roman" pitchFamily="18" charset="0"/>
              <a:cs typeface="Times New Roman" pitchFamily="18" charset="0"/>
            </a:rPr>
            <a:t>2015</a:t>
          </a:r>
          <a:endParaRPr lang="ru-RU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0.35484</cdr:x>
      <cdr:y>0.85294</cdr:y>
    </cdr:from>
    <cdr:to>
      <cdr:x>0.46774</cdr:x>
      <cdr:y>0.97059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571636" y="2071702"/>
          <a:ext cx="500066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dirty="0" smtClean="0">
              <a:latin typeface="Times New Roman" pitchFamily="18" charset="0"/>
              <a:cs typeface="Times New Roman" pitchFamily="18" charset="0"/>
            </a:rPr>
            <a:t>2016</a:t>
          </a:r>
          <a:endParaRPr lang="ru-RU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0.51613</cdr:x>
      <cdr:y>0.85294</cdr:y>
    </cdr:from>
    <cdr:to>
      <cdr:x>0.62903</cdr:x>
      <cdr:y>0.97059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286016" y="2071702"/>
          <a:ext cx="500066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dirty="0" smtClean="0">
              <a:latin typeface="Times New Roman" pitchFamily="18" charset="0"/>
              <a:cs typeface="Times New Roman" pitchFamily="18" charset="0"/>
            </a:rPr>
            <a:t>2017</a:t>
          </a:r>
          <a:endParaRPr lang="ru-RU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0.26563</cdr:x>
      <cdr:y>0.66667</cdr:y>
    </cdr:from>
    <cdr:to>
      <cdr:x>0.46563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214446" y="235745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0.1875</cdr:x>
      <cdr:y>0.8073</cdr:y>
    </cdr:from>
    <cdr:to>
      <cdr:x>0.29688</cdr:x>
      <cdr:y>0.9084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857256" y="2214578"/>
          <a:ext cx="500066" cy="2773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dirty="0" smtClean="0">
              <a:latin typeface="Times New Roman" pitchFamily="18" charset="0"/>
              <a:cs typeface="Times New Roman" pitchFamily="18" charset="0"/>
            </a:rPr>
            <a:t>2015</a:t>
          </a:r>
          <a:endParaRPr lang="ru-RU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0.35938</cdr:x>
      <cdr:y>0.8073</cdr:y>
    </cdr:from>
    <cdr:to>
      <cdr:x>0.46875</cdr:x>
      <cdr:y>0.9084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1643074" y="2214578"/>
          <a:ext cx="500066" cy="2773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dirty="0" smtClean="0">
              <a:latin typeface="Times New Roman" pitchFamily="18" charset="0"/>
              <a:cs typeface="Times New Roman" pitchFamily="18" charset="0"/>
            </a:rPr>
            <a:t>2016</a:t>
          </a:r>
          <a:endParaRPr lang="ru-RU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0.51563</cdr:x>
      <cdr:y>0.8073</cdr:y>
    </cdr:from>
    <cdr:to>
      <cdr:x>0.625</cdr:x>
      <cdr:y>0.9084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2357454" y="2214578"/>
          <a:ext cx="500066" cy="2773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dirty="0" smtClean="0">
              <a:latin typeface="Times New Roman" pitchFamily="18" charset="0"/>
              <a:cs typeface="Times New Roman" pitchFamily="18" charset="0"/>
            </a:rPr>
            <a:t>2017</a:t>
          </a:r>
          <a:endParaRPr lang="ru-RU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0.67188</cdr:x>
      <cdr:y>0.8073</cdr:y>
    </cdr:from>
    <cdr:to>
      <cdr:x>0.78126</cdr:x>
      <cdr:y>0.91146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3071834" y="2214578"/>
          <a:ext cx="500066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9pPr>
        </a:lstStyle>
        <a:p xmlns:a="http://schemas.openxmlformats.org/drawingml/2006/main">
          <a:r>
            <a:rPr lang="ru-RU" sz="1100" dirty="0" smtClean="0">
              <a:latin typeface="Times New Roman" pitchFamily="18" charset="0"/>
              <a:cs typeface="Times New Roman" pitchFamily="18" charset="0"/>
            </a:rPr>
            <a:t>2018</a:t>
          </a:r>
          <a:endParaRPr lang="ru-RU" sz="11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0.82813</cdr:x>
      <cdr:y>0.8073</cdr:y>
    </cdr:from>
    <cdr:to>
      <cdr:x>0.93751</cdr:x>
      <cdr:y>0.91146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3786214" y="2214578"/>
          <a:ext cx="500066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sz="1100" dirty="0" smtClean="0">
              <a:latin typeface="Times New Roman" pitchFamily="18" charset="0"/>
              <a:cs typeface="Times New Roman" pitchFamily="18" charset="0"/>
            </a:rPr>
            <a:t>2019</a:t>
          </a:r>
          <a:endParaRPr lang="ru-RU" sz="110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0.20313</cdr:x>
      <cdr:y>0.82144</cdr:y>
    </cdr:from>
    <cdr:to>
      <cdr:x>0.3125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28694" y="1643074"/>
          <a:ext cx="500066" cy="3571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dirty="0" smtClean="0">
              <a:latin typeface="Times New Roman" pitchFamily="18" charset="0"/>
              <a:cs typeface="Times New Roman" pitchFamily="18" charset="0"/>
            </a:rPr>
            <a:t>2015</a:t>
          </a:r>
          <a:endParaRPr lang="ru-RU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0.35938</cdr:x>
      <cdr:y>0.82144</cdr:y>
    </cdr:from>
    <cdr:to>
      <cdr:x>0.46875</cdr:x>
      <cdr:y>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643074" y="1643074"/>
          <a:ext cx="500066" cy="3571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dirty="0" smtClean="0">
              <a:latin typeface="Times New Roman" pitchFamily="18" charset="0"/>
              <a:cs typeface="Times New Roman" pitchFamily="18" charset="0"/>
            </a:rPr>
            <a:t>2016</a:t>
          </a:r>
          <a:endParaRPr lang="ru-RU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0.53125</cdr:x>
      <cdr:y>0.82144</cdr:y>
    </cdr:from>
    <cdr:to>
      <cdr:x>0.64063</cdr:x>
      <cdr:y>1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428892" y="1643074"/>
          <a:ext cx="500066" cy="3571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dirty="0" smtClean="0">
              <a:latin typeface="Times New Roman" pitchFamily="18" charset="0"/>
              <a:cs typeface="Times New Roman" pitchFamily="18" charset="0"/>
            </a:rPr>
            <a:t>2017</a:t>
          </a:r>
          <a:endParaRPr lang="ru-RU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0.6875</cdr:x>
      <cdr:y>0.82144</cdr:y>
    </cdr:from>
    <cdr:to>
      <cdr:x>0.79688</cdr:x>
      <cdr:y>1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3143272" y="1643074"/>
          <a:ext cx="500066" cy="3571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dirty="0" smtClean="0">
              <a:latin typeface="Times New Roman" pitchFamily="18" charset="0"/>
              <a:cs typeface="Times New Roman" pitchFamily="18" charset="0"/>
            </a:rPr>
            <a:t>2018</a:t>
          </a:r>
          <a:endParaRPr lang="ru-RU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0.84376</cdr:x>
      <cdr:y>0.82144</cdr:y>
    </cdr:from>
    <cdr:to>
      <cdr:x>0.95313</cdr:x>
      <cdr:y>1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3857652" y="1643074"/>
          <a:ext cx="500066" cy="3571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dirty="0" smtClean="0">
              <a:latin typeface="Times New Roman" pitchFamily="18" charset="0"/>
              <a:cs typeface="Times New Roman" pitchFamily="18" charset="0"/>
            </a:rPr>
            <a:t>2019</a:t>
          </a:r>
          <a:endParaRPr lang="ru-RU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0.18749</cdr:x>
      <cdr:y>0.83333</cdr:y>
    </cdr:from>
    <cdr:to>
      <cdr:x>0.38749</cdr:x>
      <cdr:y>0.93333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57224" y="3571900"/>
          <a:ext cx="914400" cy="4286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0.21874</cdr:x>
      <cdr:y>0.85</cdr:y>
    </cdr:from>
    <cdr:to>
      <cdr:x>0.32812</cdr:x>
      <cdr:y>0.91667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000100" y="3643338"/>
          <a:ext cx="500066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1000" dirty="0" smtClean="0"/>
            <a:t>2015</a:t>
          </a:r>
          <a:endParaRPr lang="ru-RU" sz="1000" dirty="0"/>
        </a:p>
      </cdr:txBody>
    </cdr:sp>
  </cdr:relSizeAnchor>
  <cdr:relSizeAnchor xmlns:cdr="http://schemas.openxmlformats.org/drawingml/2006/chartDrawing">
    <cdr:from>
      <cdr:x>0.375</cdr:x>
      <cdr:y>0.85</cdr:y>
    </cdr:from>
    <cdr:to>
      <cdr:x>0.48437</cdr:x>
      <cdr:y>0.91667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1714480" y="3643338"/>
          <a:ext cx="500066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sz="1000" dirty="0" smtClean="0"/>
            <a:t>2016</a:t>
          </a:r>
          <a:endParaRPr lang="ru-RU" sz="1000" dirty="0"/>
        </a:p>
      </cdr:txBody>
    </cdr:sp>
  </cdr:relSizeAnchor>
  <cdr:relSizeAnchor xmlns:cdr="http://schemas.openxmlformats.org/drawingml/2006/chartDrawing">
    <cdr:from>
      <cdr:x>0.53125</cdr:x>
      <cdr:y>0.85</cdr:y>
    </cdr:from>
    <cdr:to>
      <cdr:x>0.64062</cdr:x>
      <cdr:y>0.91667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2428860" y="3643338"/>
          <a:ext cx="500066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sz="1000" dirty="0" smtClean="0"/>
            <a:t>2017</a:t>
          </a:r>
          <a:endParaRPr lang="ru-RU" sz="1000" dirty="0"/>
        </a:p>
      </cdr:txBody>
    </cdr:sp>
  </cdr:relSizeAnchor>
  <cdr:relSizeAnchor xmlns:cdr="http://schemas.openxmlformats.org/drawingml/2006/chartDrawing">
    <cdr:from>
      <cdr:x>0.6875</cdr:x>
      <cdr:y>0.85</cdr:y>
    </cdr:from>
    <cdr:to>
      <cdr:x>0.79687</cdr:x>
      <cdr:y>0.91667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3143240" y="3643338"/>
          <a:ext cx="500066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sz="1000" dirty="0" smtClean="0"/>
            <a:t>2018</a:t>
          </a:r>
          <a:endParaRPr lang="ru-RU" sz="1000" dirty="0"/>
        </a:p>
      </cdr:txBody>
    </cdr:sp>
  </cdr:relSizeAnchor>
  <cdr:relSizeAnchor xmlns:cdr="http://schemas.openxmlformats.org/drawingml/2006/chartDrawing">
    <cdr:from>
      <cdr:x>0.84375</cdr:x>
      <cdr:y>0.85</cdr:y>
    </cdr:from>
    <cdr:to>
      <cdr:x>0.95312</cdr:x>
      <cdr:y>0.91667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3857620" y="3643338"/>
          <a:ext cx="500066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sz="1000" dirty="0" smtClean="0"/>
            <a:t>2019</a:t>
          </a:r>
          <a:endParaRPr lang="ru-RU" sz="1000" dirty="0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0.21875</cdr:x>
      <cdr:y>0.8871</cdr:y>
    </cdr:from>
    <cdr:to>
      <cdr:x>0.32813</cdr:x>
      <cdr:y>0.95162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00132" y="3929089"/>
          <a:ext cx="500086" cy="2857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sz="1000" dirty="0" smtClean="0"/>
            <a:t>2015</a:t>
          </a:r>
          <a:endParaRPr lang="ru-RU" sz="1000" dirty="0"/>
        </a:p>
      </cdr:txBody>
    </cdr:sp>
  </cdr:relSizeAnchor>
  <cdr:relSizeAnchor xmlns:cdr="http://schemas.openxmlformats.org/drawingml/2006/chartDrawing">
    <cdr:from>
      <cdr:x>0.375</cdr:x>
      <cdr:y>0.8871</cdr:y>
    </cdr:from>
    <cdr:to>
      <cdr:x>0.48438</cdr:x>
      <cdr:y>0.95162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714512" y="3929089"/>
          <a:ext cx="500086" cy="2857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sz="1000" dirty="0" smtClean="0"/>
            <a:t>2016</a:t>
          </a:r>
          <a:endParaRPr lang="ru-RU" sz="1000" dirty="0"/>
        </a:p>
      </cdr:txBody>
    </cdr:sp>
  </cdr:relSizeAnchor>
  <cdr:relSizeAnchor xmlns:cdr="http://schemas.openxmlformats.org/drawingml/2006/chartDrawing">
    <cdr:from>
      <cdr:x>0.53125</cdr:x>
      <cdr:y>0.8871</cdr:y>
    </cdr:from>
    <cdr:to>
      <cdr:x>0.64063</cdr:x>
      <cdr:y>0.95162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428892" y="3929089"/>
          <a:ext cx="500086" cy="2857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sz="1000" dirty="0" smtClean="0"/>
            <a:t>2017</a:t>
          </a:r>
          <a:endParaRPr lang="ru-RU" sz="1000" dirty="0"/>
        </a:p>
      </cdr:txBody>
    </cdr:sp>
  </cdr:relSizeAnchor>
  <cdr:relSizeAnchor xmlns:cdr="http://schemas.openxmlformats.org/drawingml/2006/chartDrawing">
    <cdr:from>
      <cdr:x>0.6875</cdr:x>
      <cdr:y>0.8871</cdr:y>
    </cdr:from>
    <cdr:to>
      <cdr:x>0.79688</cdr:x>
      <cdr:y>0.95162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3143272" y="3929089"/>
          <a:ext cx="500086" cy="2857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sz="1000" dirty="0" smtClean="0"/>
            <a:t>2018</a:t>
          </a:r>
          <a:endParaRPr lang="ru-RU" sz="1000" dirty="0"/>
        </a:p>
      </cdr:txBody>
    </cdr:sp>
  </cdr:relSizeAnchor>
  <cdr:relSizeAnchor xmlns:cdr="http://schemas.openxmlformats.org/drawingml/2006/chartDrawing">
    <cdr:from>
      <cdr:x>0.84376</cdr:x>
      <cdr:y>0.8871</cdr:y>
    </cdr:from>
    <cdr:to>
      <cdr:x>0.95314</cdr:x>
      <cdr:y>0.95162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3857652" y="3929089"/>
          <a:ext cx="500086" cy="2857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sz="1000" dirty="0" smtClean="0"/>
            <a:t>2019</a:t>
          </a:r>
          <a:endParaRPr lang="ru-RU" sz="1000" dirty="0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0.08247</cdr:x>
      <cdr:y>0.87471</cdr:y>
    </cdr:from>
    <cdr:to>
      <cdr:x>0.20619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71505" y="2312039"/>
          <a:ext cx="857256" cy="3311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2015 год</a:t>
          </a:r>
          <a:endParaRPr lang="ru-RU" sz="1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0.3299</cdr:x>
      <cdr:y>0.59459</cdr:y>
    </cdr:from>
    <cdr:to>
      <cdr:x>0.40206</cdr:x>
      <cdr:y>0.6973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286016" y="1571636"/>
          <a:ext cx="500040" cy="2714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b="1" dirty="0" smtClean="0">
              <a:latin typeface="Times New Roman" pitchFamily="18" charset="0"/>
              <a:cs typeface="Times New Roman" pitchFamily="18" charset="0"/>
            </a:rPr>
            <a:t>133,8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0.53608</cdr:x>
      <cdr:y>0.59459</cdr:y>
    </cdr:from>
    <cdr:to>
      <cdr:x>0.62887</cdr:x>
      <cdr:y>0.67568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714776" y="1571636"/>
          <a:ext cx="642942" cy="2143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b="1" dirty="0" smtClean="0">
              <a:latin typeface="Times New Roman" pitchFamily="18" charset="0"/>
              <a:cs typeface="Times New Roman" pitchFamily="18" charset="0"/>
            </a:rPr>
            <a:t>147,4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0.34021</cdr:x>
      <cdr:y>0.13514</cdr:y>
    </cdr:from>
    <cdr:to>
      <cdr:x>0.42857</cdr:x>
      <cdr:y>0.23514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357454" y="357190"/>
          <a:ext cx="612290" cy="2643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214,1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0.53608</cdr:x>
      <cdr:y>0.08108</cdr:y>
    </cdr:from>
    <cdr:to>
      <cdr:x>0.61772</cdr:x>
      <cdr:y>0.15608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714776" y="214314"/>
          <a:ext cx="565723" cy="1982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230,6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0.67949</cdr:x>
      <cdr:y>0.02941</cdr:y>
    </cdr:from>
    <cdr:to>
      <cdr:x>0.84359</cdr:x>
      <cdr:y>0.40588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786214" y="7143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1100" b="0" dirty="0" smtClean="0">
              <a:latin typeface="Times New Roman" pitchFamily="18" charset="0"/>
              <a:cs typeface="Times New Roman" pitchFamily="18" charset="0"/>
            </a:rPr>
            <a:t>млн. рублей</a:t>
          </a:r>
          <a:endParaRPr lang="ru-RU" sz="1100" b="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0.26027</cdr:x>
      <cdr:y>0.85938</cdr:y>
    </cdr:from>
    <cdr:to>
      <cdr:x>0.35593</cdr:x>
      <cdr:y>0.95475</cdr:y>
    </cdr:to>
    <cdr:sp macro="" textlink="">
      <cdr:nvSpPr>
        <cdr:cNvPr id="2" name="TextBox 14"/>
        <cdr:cNvSpPr txBox="1"/>
      </cdr:nvSpPr>
      <cdr:spPr>
        <a:xfrm xmlns:a="http://schemas.openxmlformats.org/drawingml/2006/main">
          <a:off x="1357322" y="2357454"/>
          <a:ext cx="498855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9pPr>
        </a:lstStyle>
        <a:p xmlns:a="http://schemas.openxmlformats.org/drawingml/2006/main">
          <a:r>
            <a:rPr lang="ru-RU" sz="1100" b="1" dirty="0" smtClean="0"/>
            <a:t>2016</a:t>
          </a:r>
          <a:endParaRPr lang="ru-RU" sz="1100" b="1" dirty="0"/>
        </a:p>
      </cdr:txBody>
    </cdr:sp>
  </cdr:relSizeAnchor>
  <cdr:relSizeAnchor xmlns:cdr="http://schemas.openxmlformats.org/drawingml/2006/chartDrawing">
    <cdr:from>
      <cdr:x>0.45205</cdr:x>
      <cdr:y>0.85938</cdr:y>
    </cdr:from>
    <cdr:to>
      <cdr:x>0.54771</cdr:x>
      <cdr:y>0.95475</cdr:y>
    </cdr:to>
    <cdr:sp macro="" textlink="">
      <cdr:nvSpPr>
        <cdr:cNvPr id="3" name="TextBox 14"/>
        <cdr:cNvSpPr txBox="1"/>
      </cdr:nvSpPr>
      <cdr:spPr>
        <a:xfrm xmlns:a="http://schemas.openxmlformats.org/drawingml/2006/main">
          <a:off x="2357454" y="2357454"/>
          <a:ext cx="498855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sz="1100" b="1" dirty="0" smtClean="0"/>
            <a:t>2017</a:t>
          </a:r>
          <a:endParaRPr lang="ru-RU" sz="1100" b="1" dirty="0"/>
        </a:p>
      </cdr:txBody>
    </cdr:sp>
  </cdr:relSizeAnchor>
  <cdr:relSizeAnchor xmlns:cdr="http://schemas.openxmlformats.org/drawingml/2006/chartDrawing">
    <cdr:from>
      <cdr:x>0.64384</cdr:x>
      <cdr:y>0.85938</cdr:y>
    </cdr:from>
    <cdr:to>
      <cdr:x>0.73949</cdr:x>
      <cdr:y>0.95475</cdr:y>
    </cdr:to>
    <cdr:sp macro="" textlink="">
      <cdr:nvSpPr>
        <cdr:cNvPr id="4" name="TextBox 14"/>
        <cdr:cNvSpPr txBox="1"/>
      </cdr:nvSpPr>
      <cdr:spPr>
        <a:xfrm xmlns:a="http://schemas.openxmlformats.org/drawingml/2006/main">
          <a:off x="3357586" y="2357454"/>
          <a:ext cx="498855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sz="1100" b="1" dirty="0" smtClean="0"/>
            <a:t>2018</a:t>
          </a:r>
          <a:endParaRPr lang="ru-RU" sz="1100" b="1" dirty="0"/>
        </a:p>
      </cdr:txBody>
    </cdr:sp>
  </cdr:relSizeAnchor>
  <cdr:relSizeAnchor xmlns:cdr="http://schemas.openxmlformats.org/drawingml/2006/chartDrawing">
    <cdr:from>
      <cdr:x>0.82191</cdr:x>
      <cdr:y>0.85938</cdr:y>
    </cdr:from>
    <cdr:to>
      <cdr:x>0.91757</cdr:x>
      <cdr:y>0.95475</cdr:y>
    </cdr:to>
    <cdr:sp macro="" textlink="">
      <cdr:nvSpPr>
        <cdr:cNvPr id="5" name="TextBox 14"/>
        <cdr:cNvSpPr txBox="1"/>
      </cdr:nvSpPr>
      <cdr:spPr>
        <a:xfrm xmlns:a="http://schemas.openxmlformats.org/drawingml/2006/main">
          <a:off x="4286248" y="2357454"/>
          <a:ext cx="498855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sz="1100" b="1" dirty="0" smtClean="0"/>
            <a:t>2019</a:t>
          </a:r>
          <a:endParaRPr lang="ru-RU" sz="1100" b="1" dirty="0"/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0.23973</cdr:x>
      <cdr:y>0.80412</cdr:y>
    </cdr:from>
    <cdr:to>
      <cdr:x>0.33105</cdr:x>
      <cdr:y>0.84964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500198" y="3786214"/>
          <a:ext cx="571504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100" b="1" dirty="0" smtClean="0">
              <a:solidFill>
                <a:schemeClr val="tx1"/>
              </a:solidFill>
            </a:rPr>
            <a:t>-</a:t>
          </a:r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12,8</a:t>
          </a:r>
          <a:endParaRPr lang="ru-RU" sz="1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0.38596</cdr:x>
      <cdr:y>0.33379</cdr:y>
    </cdr:from>
    <cdr:to>
      <cdr:x>0.43163</cdr:x>
      <cdr:y>0.45516</cdr:y>
    </cdr:to>
    <cdr:sp macro="" textlink="">
      <cdr:nvSpPr>
        <cdr:cNvPr id="3" name="TextBox 2"/>
        <cdr:cNvSpPr txBox="1"/>
      </cdr:nvSpPr>
      <cdr:spPr>
        <a:xfrm xmlns:a="http://schemas.openxmlformats.org/drawingml/2006/main" rot="16200000">
          <a:off x="3043502" y="1671406"/>
          <a:ext cx="571474" cy="3719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361,6</a:t>
          </a:r>
        </a:p>
        <a:p xmlns:a="http://schemas.openxmlformats.org/drawingml/2006/main">
          <a:endParaRPr lang="ru-RU" sz="1200" b="1" dirty="0"/>
        </a:p>
      </cdr:txBody>
    </cdr:sp>
  </cdr:relSizeAnchor>
  <cdr:relSizeAnchor xmlns:cdr="http://schemas.openxmlformats.org/drawingml/2006/chartDrawing">
    <cdr:from>
      <cdr:x>0.4386</cdr:x>
      <cdr:y>0.31861</cdr:y>
    </cdr:from>
    <cdr:to>
      <cdr:x>0.48426</cdr:x>
      <cdr:y>0.45516</cdr:y>
    </cdr:to>
    <cdr:sp macro="" textlink="">
      <cdr:nvSpPr>
        <cdr:cNvPr id="4" name="TextBox 3"/>
        <cdr:cNvSpPr txBox="1"/>
      </cdr:nvSpPr>
      <cdr:spPr>
        <a:xfrm xmlns:a="http://schemas.openxmlformats.org/drawingml/2006/main" rot="16200000">
          <a:off x="3436352" y="1635746"/>
          <a:ext cx="642949" cy="3718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361,6</a:t>
          </a:r>
        </a:p>
        <a:p xmlns:a="http://schemas.openxmlformats.org/drawingml/2006/main">
          <a:endParaRPr lang="ru-RU" sz="1200" b="1" dirty="0" smtClean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0.46804</cdr:x>
      <cdr:y>0.80412</cdr:y>
    </cdr:from>
    <cdr:to>
      <cdr:x>0.55936</cdr:x>
      <cdr:y>0.86481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928958" y="3786214"/>
          <a:ext cx="571504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b="1" dirty="0"/>
        </a:p>
      </cdr:txBody>
    </cdr:sp>
  </cdr:relSizeAnchor>
  <cdr:relSizeAnchor xmlns:cdr="http://schemas.openxmlformats.org/drawingml/2006/chartDrawing">
    <cdr:from>
      <cdr:x>0.64035</cdr:x>
      <cdr:y>0.34896</cdr:y>
    </cdr:from>
    <cdr:to>
      <cdr:x>0.68601</cdr:x>
      <cdr:y>0.47034</cdr:y>
    </cdr:to>
    <cdr:sp macro="" textlink="">
      <cdr:nvSpPr>
        <cdr:cNvPr id="6" name="TextBox 5"/>
        <cdr:cNvSpPr txBox="1"/>
      </cdr:nvSpPr>
      <cdr:spPr>
        <a:xfrm xmlns:a="http://schemas.openxmlformats.org/drawingml/2006/main" rot="16200000">
          <a:off x="5115140" y="1742908"/>
          <a:ext cx="571520" cy="3718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382,6</a:t>
          </a:r>
        </a:p>
        <a:p xmlns:a="http://schemas.openxmlformats.org/drawingml/2006/main"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0.69298</cdr:x>
      <cdr:y>0.33378</cdr:y>
    </cdr:from>
    <cdr:to>
      <cdr:x>0.75006</cdr:x>
      <cdr:y>0.47033</cdr:y>
    </cdr:to>
    <cdr:sp macro="" textlink="">
      <cdr:nvSpPr>
        <cdr:cNvPr id="7" name="TextBox 6"/>
        <cdr:cNvSpPr txBox="1"/>
      </cdr:nvSpPr>
      <cdr:spPr>
        <a:xfrm xmlns:a="http://schemas.openxmlformats.org/drawingml/2006/main" rot="16200000">
          <a:off x="5554556" y="1660682"/>
          <a:ext cx="642949" cy="4648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382,5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0.68494</cdr:x>
      <cdr:y>0.80412</cdr:y>
    </cdr:from>
    <cdr:to>
      <cdr:x>0.77626</cdr:x>
      <cdr:y>0.86481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4286280" y="3786214"/>
          <a:ext cx="571516" cy="2857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200" b="1" dirty="0">
            <a:solidFill>
              <a:schemeClr val="tx1"/>
            </a:solidFill>
          </a:endParaRP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0.40426</cdr:x>
      <cdr:y>0.72414</cdr:y>
    </cdr:from>
    <cdr:to>
      <cdr:x>0.54043</cdr:x>
      <cdr:y>0.81034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714644" y="3000396"/>
          <a:ext cx="914400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169,5 млн. руб.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0.28723</cdr:x>
      <cdr:y>0.46552</cdr:y>
    </cdr:from>
    <cdr:to>
      <cdr:x>0.4234</cdr:x>
      <cdr:y>0.55172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928826" y="1928826"/>
          <a:ext cx="914400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218,2 млн. руб.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0.1086</cdr:x>
      <cdr:y>0.3896</cdr:y>
    </cdr:from>
    <cdr:to>
      <cdr:x>0.24477</cdr:x>
      <cdr:y>0.47581</cdr:y>
    </cdr:to>
    <cdr:sp macro="" textlink="">
      <cdr:nvSpPr>
        <cdr:cNvPr id="4" name="TextBox 1"/>
        <cdr:cNvSpPr txBox="1"/>
      </cdr:nvSpPr>
      <cdr:spPr>
        <a:xfrm xmlns:a="http://schemas.openxmlformats.org/drawingml/2006/main" rot="327278">
          <a:off x="729286" y="1614288"/>
          <a:ext cx="914400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6,2 млн. руб.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0.17021</cdr:x>
      <cdr:y>0.2069</cdr:y>
    </cdr:from>
    <cdr:to>
      <cdr:x>0.30638</cdr:x>
      <cdr:y>0.2931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1143008" y="857256"/>
          <a:ext cx="914400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40,9 млн. руб.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0.29787</cdr:x>
      <cdr:y>0.01724</cdr:y>
    </cdr:from>
    <cdr:to>
      <cdr:x>0.43404</cdr:x>
      <cdr:y>0.10345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2000264" y="71438"/>
          <a:ext cx="914400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1,6 млн. руб.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0.22093</cdr:x>
      <cdr:y>0.0836</cdr:y>
    </cdr:from>
    <cdr:to>
      <cdr:x>0.55814</cdr:x>
      <cdr:y>0.2152</cdr:y>
    </cdr:to>
    <cdr:sp macro="" textlink="">
      <cdr:nvSpPr>
        <cdr:cNvPr id="2" name="TextBox 30"/>
        <cdr:cNvSpPr txBox="1"/>
      </cdr:nvSpPr>
      <cdr:spPr>
        <a:xfrm xmlns:a="http://schemas.openxmlformats.org/drawingml/2006/main">
          <a:off x="1357322" y="371468"/>
          <a:ext cx="2071703" cy="58477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9pPr>
        </a:lstStyle>
        <a:p xmlns:a="http://schemas.openxmlformats.org/drawingml/2006/main">
          <a:pPr algn="ctr"/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6,2 млн.руб.     (1,7%)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0.62068</cdr:x>
      <cdr:y>0.18367</cdr:y>
    </cdr:from>
    <cdr:to>
      <cdr:x>0.84137</cdr:x>
      <cdr:y>0.29731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571736" y="642942"/>
          <a:ext cx="914400" cy="3977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9868,2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0.25861</cdr:x>
      <cdr:y>0.5102</cdr:y>
    </cdr:from>
    <cdr:to>
      <cdr:x>0.4793</cdr:x>
      <cdr:y>0.62384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071538" y="1785950"/>
          <a:ext cx="914400" cy="3977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26 020,9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0.72413</cdr:x>
      <cdr:y>0.46939</cdr:y>
    </cdr:from>
    <cdr:to>
      <cdr:x>0.94482</cdr:x>
      <cdr:y>0.55102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3000364" y="1643074"/>
          <a:ext cx="914400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entury Gothic"/>
            </a:defRPr>
          </a:lvl1pPr>
          <a:lvl2pPr marL="457200" indent="0">
            <a:defRPr sz="1100">
              <a:latin typeface="Century Gothic"/>
            </a:defRPr>
          </a:lvl2pPr>
          <a:lvl3pPr marL="914400" indent="0">
            <a:defRPr sz="1100">
              <a:latin typeface="Century Gothic"/>
            </a:defRPr>
          </a:lvl3pPr>
          <a:lvl4pPr marL="1371600" indent="0">
            <a:defRPr sz="1100">
              <a:latin typeface="Century Gothic"/>
            </a:defRPr>
          </a:lvl4pPr>
          <a:lvl5pPr marL="1828800" indent="0">
            <a:defRPr sz="1100">
              <a:latin typeface="Century Gothic"/>
            </a:defRPr>
          </a:lvl5pPr>
          <a:lvl6pPr marL="2286000" indent="0">
            <a:defRPr sz="1100">
              <a:latin typeface="Century Gothic"/>
            </a:defRPr>
          </a:lvl6pPr>
          <a:lvl7pPr marL="2743200" indent="0">
            <a:defRPr sz="1100">
              <a:latin typeface="Century Gothic"/>
            </a:defRPr>
          </a:lvl7pPr>
          <a:lvl8pPr marL="3200400" indent="0">
            <a:defRPr sz="1100">
              <a:latin typeface="Century Gothic"/>
            </a:defRPr>
          </a:lvl8pPr>
          <a:lvl9pPr marL="3657600" indent="0">
            <a:defRPr sz="1100">
              <a:latin typeface="Century Gothic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1941,6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6334"/>
          </a:xfrm>
          <a:prstGeom prst="rect">
            <a:avLst/>
          </a:prstGeom>
        </p:spPr>
        <p:txBody>
          <a:bodyPr vert="horz" lIns="91709" tIns="45854" rIns="91709" bIns="4585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6" y="1"/>
            <a:ext cx="2945659" cy="496334"/>
          </a:xfrm>
          <a:prstGeom prst="rect">
            <a:avLst/>
          </a:prstGeom>
        </p:spPr>
        <p:txBody>
          <a:bodyPr vert="horz" lIns="91709" tIns="45854" rIns="91709" bIns="45854" rtlCol="0"/>
          <a:lstStyle>
            <a:lvl1pPr algn="r">
              <a:defRPr sz="1200"/>
            </a:lvl1pPr>
          </a:lstStyle>
          <a:p>
            <a:fld id="{839D7287-5CD6-4B4A-80C9-425169D24D4C}" type="datetimeFigureOut">
              <a:rPr lang="ru-RU" smtClean="0"/>
              <a:pPr/>
              <a:t>01.10.2018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9428585"/>
            <a:ext cx="2945659" cy="496334"/>
          </a:xfrm>
          <a:prstGeom prst="rect">
            <a:avLst/>
          </a:prstGeom>
        </p:spPr>
        <p:txBody>
          <a:bodyPr vert="horz" lIns="91709" tIns="45854" rIns="91709" bIns="4585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6" y="9428585"/>
            <a:ext cx="2945659" cy="496334"/>
          </a:xfrm>
          <a:prstGeom prst="rect">
            <a:avLst/>
          </a:prstGeom>
        </p:spPr>
        <p:txBody>
          <a:bodyPr vert="horz" lIns="91709" tIns="45854" rIns="91709" bIns="45854" rtlCol="0" anchor="b"/>
          <a:lstStyle>
            <a:lvl1pPr algn="r">
              <a:defRPr sz="1200"/>
            </a:lvl1pPr>
          </a:lstStyle>
          <a:p>
            <a:fld id="{4BCBAF5D-7B64-469B-B26C-FA62F5BA56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8332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6334"/>
          </a:xfrm>
          <a:prstGeom prst="rect">
            <a:avLst/>
          </a:prstGeom>
        </p:spPr>
        <p:txBody>
          <a:bodyPr vert="horz" lIns="91709" tIns="45854" rIns="91709" bIns="4585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6" y="1"/>
            <a:ext cx="2945659" cy="496334"/>
          </a:xfrm>
          <a:prstGeom prst="rect">
            <a:avLst/>
          </a:prstGeom>
        </p:spPr>
        <p:txBody>
          <a:bodyPr vert="horz" lIns="91709" tIns="45854" rIns="91709" bIns="45854" rtlCol="0"/>
          <a:lstStyle>
            <a:lvl1pPr algn="r">
              <a:defRPr sz="1200"/>
            </a:lvl1pPr>
          </a:lstStyle>
          <a:p>
            <a:fld id="{4AF090C1-787D-4867-B900-CCB842A74EF5}" type="datetimeFigureOut">
              <a:rPr lang="ru-RU" smtClean="0"/>
              <a:pPr/>
              <a:t>01.10.2018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09" tIns="45854" rIns="91709" bIns="45854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5"/>
            <a:ext cx="5438140" cy="4466987"/>
          </a:xfrm>
          <a:prstGeom prst="rect">
            <a:avLst/>
          </a:prstGeom>
        </p:spPr>
        <p:txBody>
          <a:bodyPr vert="horz" lIns="91709" tIns="45854" rIns="91709" bIns="45854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28585"/>
            <a:ext cx="2945659" cy="496334"/>
          </a:xfrm>
          <a:prstGeom prst="rect">
            <a:avLst/>
          </a:prstGeom>
        </p:spPr>
        <p:txBody>
          <a:bodyPr vert="horz" lIns="91709" tIns="45854" rIns="91709" bIns="4585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6" y="9428585"/>
            <a:ext cx="2945659" cy="496334"/>
          </a:xfrm>
          <a:prstGeom prst="rect">
            <a:avLst/>
          </a:prstGeom>
        </p:spPr>
        <p:txBody>
          <a:bodyPr vert="horz" lIns="91709" tIns="45854" rIns="91709" bIns="45854" rtlCol="0" anchor="b"/>
          <a:lstStyle>
            <a:lvl1pPr algn="r">
              <a:defRPr sz="1200"/>
            </a:lvl1pPr>
          </a:lstStyle>
          <a:p>
            <a:fld id="{1AE0FA24-06BC-49AF-B6C7-F1BB2025DF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9007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59350" cy="3721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1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59350" cy="3721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59350" cy="3721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59350" cy="3721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59350" cy="3721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5FA0-0690-458C-AF35-3A0D4853A927}" type="datetime1">
              <a:rPr lang="ru-RU" smtClean="0"/>
              <a:pPr/>
              <a:t>01.10.2018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3"/>
            <a:ext cx="7147932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5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5" y="3136659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3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7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7" y="4559281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2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4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6" y="3227038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93677-09C8-49D7-9E01-AB9C8F91AF6C}" type="datetime1">
              <a:rPr lang="ru-RU" smtClean="0"/>
              <a:pPr/>
              <a:t>01.10.2018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1DD35-1F22-4577-A0E8-A981682095C7}" type="datetime1">
              <a:rPr lang="ru-RU" smtClean="0"/>
              <a:pPr/>
              <a:t>01.10.2018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8" y="2946401"/>
            <a:ext cx="8265159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7" y="3048002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7" y="3200404"/>
            <a:ext cx="7696201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5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7" y="4607515"/>
            <a:ext cx="7696201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62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7"/>
            <a:ext cx="8260673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2C579-A7F6-4EEF-B7EE-6D16C174365E}" type="datetime1">
              <a:rPr lang="ru-RU" smtClean="0"/>
              <a:pPr/>
              <a:t>01.10.2018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7"/>
            <a:ext cx="8260673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32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32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CC375-C46E-485C-8AA5-0447E18F2FF7}" type="datetime1">
              <a:rPr lang="ru-RU" smtClean="0"/>
              <a:pPr/>
              <a:t>01.10.2018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EB8B-FBCA-49EB-B80F-F9012336D720}" type="datetime1">
              <a:rPr lang="ru-RU" smtClean="0"/>
              <a:pPr/>
              <a:t>01.10.2018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CDFA4-B2A7-4844-9B76-13197123AD9B}" type="datetime1">
              <a:rPr lang="ru-RU" smtClean="0"/>
              <a:pPr/>
              <a:t>01.10.2018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EBC8-2E35-4D88-BA02-326CCC83D4B1}" type="datetime1">
              <a:rPr lang="ru-RU" smtClean="0"/>
              <a:pPr/>
              <a:t>01.10.2018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9" y="1505712"/>
            <a:ext cx="2716567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4" y="1642473"/>
            <a:ext cx="2483256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3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3" y="1734314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8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EA530-DAC2-428A-BA98-8942BE71D03F}" type="datetime1">
              <a:rPr lang="ru-RU" smtClean="0"/>
              <a:pPr/>
              <a:t>01.10.2018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2001" y="5029201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1" y="5638800"/>
            <a:ext cx="7328515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7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1" y="5105404"/>
            <a:ext cx="7328515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B146-AEDC-4541-95F4-E2617E9E00A9}" type="datetime1">
              <a:rPr lang="ru-RU" smtClean="0"/>
              <a:pPr/>
              <a:t>01.10.2018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4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6" y="351413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31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3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44A24-B550-4FE3-9558-56FCD5E9FE5B}" type="datetime1">
              <a:rPr lang="ru-RU" smtClean="0"/>
              <a:pPr/>
              <a:t>01.10.2018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752602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D3B78894-5896-4CEA-8D31-4C9368103229}" type="datetime1">
              <a:rPr lang="ru-RU" smtClean="0"/>
              <a:pPr/>
              <a:t>01.10.2018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1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1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4" y="372867"/>
            <a:ext cx="8380519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7"/>
            <a:ext cx="8260673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chart" Target="../charts/chart4.xml"/><Relationship Id="rId7" Type="http://schemas.openxmlformats.org/officeDocument/2006/relationships/diagramColors" Target="../diagrams/colors1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9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openxmlformats.org/officeDocument/2006/relationships/chart" Target="../charts/chart11.xml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17.jpeg"/><Relationship Id="rId4" Type="http://schemas.openxmlformats.org/officeDocument/2006/relationships/diagramLayout" Target="../diagrams/layout2.xml"/><Relationship Id="rId9" Type="http://schemas.openxmlformats.org/officeDocument/2006/relationships/chart" Target="../charts/chart10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3.xml"/><Relationship Id="rId3" Type="http://schemas.openxmlformats.org/officeDocument/2006/relationships/diagramLayout" Target="../diagrams/layout3.xml"/><Relationship Id="rId7" Type="http://schemas.openxmlformats.org/officeDocument/2006/relationships/chart" Target="../charts/chart12.xml"/><Relationship Id="rId12" Type="http://schemas.openxmlformats.org/officeDocument/2006/relationships/image" Target="../media/image19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11" Type="http://schemas.openxmlformats.org/officeDocument/2006/relationships/chart" Target="../charts/chart15.xml"/><Relationship Id="rId5" Type="http://schemas.openxmlformats.org/officeDocument/2006/relationships/diagramColors" Target="../diagrams/colors3.xml"/><Relationship Id="rId10" Type="http://schemas.openxmlformats.org/officeDocument/2006/relationships/chart" Target="../charts/chart14.xml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13" Type="http://schemas.openxmlformats.org/officeDocument/2006/relationships/diagramLayout" Target="../diagrams/layout6.xml"/><Relationship Id="rId18" Type="http://schemas.openxmlformats.org/officeDocument/2006/relationships/diagramLayout" Target="../diagrams/layout7.xml"/><Relationship Id="rId26" Type="http://schemas.microsoft.com/office/2007/relationships/diagramDrawing" Target="../diagrams/drawing8.xml"/><Relationship Id="rId3" Type="http://schemas.openxmlformats.org/officeDocument/2006/relationships/diagramLayout" Target="../diagrams/layout4.xml"/><Relationship Id="rId21" Type="http://schemas.microsoft.com/office/2007/relationships/diagramDrawing" Target="../diagrams/drawing7.xml"/><Relationship Id="rId7" Type="http://schemas.openxmlformats.org/officeDocument/2006/relationships/diagramData" Target="../diagrams/data5.xml"/><Relationship Id="rId12" Type="http://schemas.openxmlformats.org/officeDocument/2006/relationships/diagramData" Target="../diagrams/data6.xml"/><Relationship Id="rId17" Type="http://schemas.openxmlformats.org/officeDocument/2006/relationships/diagramData" Target="../diagrams/data7.xml"/><Relationship Id="rId25" Type="http://schemas.openxmlformats.org/officeDocument/2006/relationships/diagramColors" Target="../diagrams/colors8.xml"/><Relationship Id="rId2" Type="http://schemas.openxmlformats.org/officeDocument/2006/relationships/diagramData" Target="../diagrams/data4.xml"/><Relationship Id="rId16" Type="http://schemas.microsoft.com/office/2007/relationships/diagramDrawing" Target="../diagrams/drawing6.xml"/><Relationship Id="rId20" Type="http://schemas.openxmlformats.org/officeDocument/2006/relationships/diagramColors" Target="../diagrams/colors7.xml"/><Relationship Id="rId29" Type="http://schemas.openxmlformats.org/officeDocument/2006/relationships/diagramQuickStyle" Target="../diagrams/quickStyle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24" Type="http://schemas.openxmlformats.org/officeDocument/2006/relationships/diagramQuickStyle" Target="../diagrams/quickStyle8.xml"/><Relationship Id="rId32" Type="http://schemas.openxmlformats.org/officeDocument/2006/relationships/image" Target="../media/image20.jpeg"/><Relationship Id="rId5" Type="http://schemas.openxmlformats.org/officeDocument/2006/relationships/diagramColors" Target="../diagrams/colors4.xml"/><Relationship Id="rId15" Type="http://schemas.openxmlformats.org/officeDocument/2006/relationships/diagramColors" Target="../diagrams/colors6.xml"/><Relationship Id="rId23" Type="http://schemas.openxmlformats.org/officeDocument/2006/relationships/diagramLayout" Target="../diagrams/layout8.xml"/><Relationship Id="rId28" Type="http://schemas.openxmlformats.org/officeDocument/2006/relationships/diagramLayout" Target="../diagrams/layout9.xml"/><Relationship Id="rId10" Type="http://schemas.openxmlformats.org/officeDocument/2006/relationships/diagramColors" Target="../diagrams/colors5.xml"/><Relationship Id="rId19" Type="http://schemas.openxmlformats.org/officeDocument/2006/relationships/diagramQuickStyle" Target="../diagrams/quickStyle7.xml"/><Relationship Id="rId31" Type="http://schemas.microsoft.com/office/2007/relationships/diagramDrawing" Target="../diagrams/drawing9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Relationship Id="rId14" Type="http://schemas.openxmlformats.org/officeDocument/2006/relationships/diagramQuickStyle" Target="../diagrams/quickStyle6.xml"/><Relationship Id="rId22" Type="http://schemas.openxmlformats.org/officeDocument/2006/relationships/diagramData" Target="../diagrams/data8.xml"/><Relationship Id="rId27" Type="http://schemas.openxmlformats.org/officeDocument/2006/relationships/diagramData" Target="../diagrams/data9.xml"/><Relationship Id="rId30" Type="http://schemas.openxmlformats.org/officeDocument/2006/relationships/diagramColors" Target="../diagrams/colors9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chart" Target="../charts/chart16.xml"/><Relationship Id="rId7" Type="http://schemas.openxmlformats.org/officeDocument/2006/relationships/diagramColors" Target="../diagrams/colors10.xml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chart" Target="../charts/chart18.xml"/><Relationship Id="rId4" Type="http://schemas.openxmlformats.org/officeDocument/2006/relationships/chart" Target="../charts/chart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1.xml"/><Relationship Id="rId13" Type="http://schemas.microsoft.com/office/2007/relationships/diagramDrawing" Target="../diagrams/drawing12.xml"/><Relationship Id="rId18" Type="http://schemas.microsoft.com/office/2007/relationships/diagramDrawing" Target="../diagrams/drawing13.xml"/><Relationship Id="rId3" Type="http://schemas.openxmlformats.org/officeDocument/2006/relationships/image" Target="../media/image28.jpeg"/><Relationship Id="rId21" Type="http://schemas.microsoft.com/office/2007/relationships/hdphoto" Target="../media/hdphoto5.wdp"/><Relationship Id="rId7" Type="http://schemas.openxmlformats.org/officeDocument/2006/relationships/diagramColors" Target="../diagrams/colors11.xml"/><Relationship Id="rId12" Type="http://schemas.openxmlformats.org/officeDocument/2006/relationships/diagramColors" Target="../diagrams/colors12.xml"/><Relationship Id="rId17" Type="http://schemas.openxmlformats.org/officeDocument/2006/relationships/diagramColors" Target="../diagrams/colors13.xml"/><Relationship Id="rId25" Type="http://schemas.openxmlformats.org/officeDocument/2006/relationships/image" Target="../media/image34.jpeg"/><Relationship Id="rId2" Type="http://schemas.openxmlformats.org/officeDocument/2006/relationships/image" Target="../media/image27.png"/><Relationship Id="rId16" Type="http://schemas.openxmlformats.org/officeDocument/2006/relationships/diagramQuickStyle" Target="../diagrams/quickStyle13.xml"/><Relationship Id="rId20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1.xml"/><Relationship Id="rId11" Type="http://schemas.openxmlformats.org/officeDocument/2006/relationships/diagramQuickStyle" Target="../diagrams/quickStyle12.xml"/><Relationship Id="rId24" Type="http://schemas.openxmlformats.org/officeDocument/2006/relationships/image" Target="../media/image33.jpeg"/><Relationship Id="rId5" Type="http://schemas.openxmlformats.org/officeDocument/2006/relationships/diagramLayout" Target="../diagrams/layout11.xml"/><Relationship Id="rId15" Type="http://schemas.openxmlformats.org/officeDocument/2006/relationships/diagramLayout" Target="../diagrams/layout13.xml"/><Relationship Id="rId23" Type="http://schemas.openxmlformats.org/officeDocument/2006/relationships/image" Target="../media/image32.jpeg"/><Relationship Id="rId10" Type="http://schemas.openxmlformats.org/officeDocument/2006/relationships/diagramLayout" Target="../diagrams/layout12.xml"/><Relationship Id="rId19" Type="http://schemas.openxmlformats.org/officeDocument/2006/relationships/image" Target="../media/image29.jpeg"/><Relationship Id="rId4" Type="http://schemas.openxmlformats.org/officeDocument/2006/relationships/diagramData" Target="../diagrams/data11.xml"/><Relationship Id="rId9" Type="http://schemas.openxmlformats.org/officeDocument/2006/relationships/diagramData" Target="../diagrams/data12.xml"/><Relationship Id="rId14" Type="http://schemas.openxmlformats.org/officeDocument/2006/relationships/diagramData" Target="../diagrams/data13.xml"/><Relationship Id="rId22" Type="http://schemas.openxmlformats.org/officeDocument/2006/relationships/image" Target="../media/image31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5.xml"/><Relationship Id="rId13" Type="http://schemas.openxmlformats.org/officeDocument/2006/relationships/image" Target="../media/image35.jpeg"/><Relationship Id="rId3" Type="http://schemas.openxmlformats.org/officeDocument/2006/relationships/diagramLayout" Target="../diagrams/layout14.xml"/><Relationship Id="rId7" Type="http://schemas.openxmlformats.org/officeDocument/2006/relationships/diagramData" Target="../diagrams/data15.xml"/><Relationship Id="rId12" Type="http://schemas.openxmlformats.org/officeDocument/2006/relationships/chart" Target="../charts/chart2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4.xml"/><Relationship Id="rId11" Type="http://schemas.microsoft.com/office/2007/relationships/diagramDrawing" Target="../diagrams/drawing15.xml"/><Relationship Id="rId5" Type="http://schemas.openxmlformats.org/officeDocument/2006/relationships/diagramColors" Target="../diagrams/colors14.xml"/><Relationship Id="rId10" Type="http://schemas.openxmlformats.org/officeDocument/2006/relationships/diagramColors" Target="../diagrams/colors15.xml"/><Relationship Id="rId4" Type="http://schemas.openxmlformats.org/officeDocument/2006/relationships/diagramQuickStyle" Target="../diagrams/quickStyle14.xml"/><Relationship Id="rId9" Type="http://schemas.openxmlformats.org/officeDocument/2006/relationships/diagramQuickStyle" Target="../diagrams/quickStyle15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5.xml"/><Relationship Id="rId3" Type="http://schemas.microsoft.com/office/2007/relationships/hdphoto" Target="../media/hdphoto6.wdp"/><Relationship Id="rId7" Type="http://schemas.microsoft.com/office/2007/relationships/hdphoto" Target="../media/hdphoto7.wdp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7" Type="http://schemas.openxmlformats.org/officeDocument/2006/relationships/image" Target="../media/image45.jpeg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8.xml"/><Relationship Id="rId3" Type="http://schemas.openxmlformats.org/officeDocument/2006/relationships/diagramLayout" Target="../diagrams/layout17.xml"/><Relationship Id="rId7" Type="http://schemas.openxmlformats.org/officeDocument/2006/relationships/image" Target="../media/image48.jpeg"/><Relationship Id="rId12" Type="http://schemas.microsoft.com/office/2007/relationships/diagramDrawing" Target="../diagrams/drawing18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7.xml"/><Relationship Id="rId11" Type="http://schemas.openxmlformats.org/officeDocument/2006/relationships/diagramColors" Target="../diagrams/colors18.xml"/><Relationship Id="rId5" Type="http://schemas.openxmlformats.org/officeDocument/2006/relationships/diagramColors" Target="../diagrams/colors17.xml"/><Relationship Id="rId10" Type="http://schemas.openxmlformats.org/officeDocument/2006/relationships/diagramQuickStyle" Target="../diagrams/quickStyle18.xml"/><Relationship Id="rId4" Type="http://schemas.openxmlformats.org/officeDocument/2006/relationships/diagramQuickStyle" Target="../diagrams/quickStyle17.xml"/><Relationship Id="rId9" Type="http://schemas.openxmlformats.org/officeDocument/2006/relationships/diagramLayout" Target="../diagrams/layout1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eg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eg"/><Relationship Id="rId5" Type="http://schemas.microsoft.com/office/2007/relationships/hdphoto" Target="../media/hdphoto9.wdp"/><Relationship Id="rId4" Type="http://schemas.openxmlformats.org/officeDocument/2006/relationships/image" Target="../media/image5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0.wdp"/></Relationships>
</file>

<file path=ppt/slides/_rels/slide3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9.xml"/><Relationship Id="rId3" Type="http://schemas.openxmlformats.org/officeDocument/2006/relationships/image" Target="../media/image62.jpeg"/><Relationship Id="rId7" Type="http://schemas.openxmlformats.org/officeDocument/2006/relationships/diagramColors" Target="../diagrams/colors19.xml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9.xml"/><Relationship Id="rId5" Type="http://schemas.openxmlformats.org/officeDocument/2006/relationships/diagramLayout" Target="../diagrams/layout19.xml"/><Relationship Id="rId4" Type="http://schemas.openxmlformats.org/officeDocument/2006/relationships/diagramData" Target="../diagrams/data1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0.xml"/><Relationship Id="rId7" Type="http://schemas.microsoft.com/office/2007/relationships/diagramDrawing" Target="../diagrams/drawing20.xml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0.xml"/><Relationship Id="rId5" Type="http://schemas.openxmlformats.org/officeDocument/2006/relationships/diagramQuickStyle" Target="../diagrams/quickStyle20.xml"/><Relationship Id="rId4" Type="http://schemas.openxmlformats.org/officeDocument/2006/relationships/diagramLayout" Target="../diagrams/layout2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6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3.png"/><Relationship Id="rId4" Type="http://schemas.openxmlformats.org/officeDocument/2006/relationships/image" Target="../media/image82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6.jpe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3.xml"/><Relationship Id="rId13" Type="http://schemas.openxmlformats.org/officeDocument/2006/relationships/diagramLayout" Target="../diagrams/layout24.xml"/><Relationship Id="rId18" Type="http://schemas.openxmlformats.org/officeDocument/2006/relationships/diagramLayout" Target="../diagrams/layout25.xml"/><Relationship Id="rId26" Type="http://schemas.microsoft.com/office/2007/relationships/diagramDrawing" Target="../diagrams/drawing26.xml"/><Relationship Id="rId3" Type="http://schemas.openxmlformats.org/officeDocument/2006/relationships/diagramLayout" Target="../diagrams/layout22.xml"/><Relationship Id="rId21" Type="http://schemas.microsoft.com/office/2007/relationships/diagramDrawing" Target="../diagrams/drawing25.xml"/><Relationship Id="rId7" Type="http://schemas.openxmlformats.org/officeDocument/2006/relationships/diagramData" Target="../diagrams/data23.xml"/><Relationship Id="rId12" Type="http://schemas.openxmlformats.org/officeDocument/2006/relationships/diagramData" Target="../diagrams/data24.xml"/><Relationship Id="rId17" Type="http://schemas.openxmlformats.org/officeDocument/2006/relationships/diagramData" Target="../diagrams/data25.xml"/><Relationship Id="rId25" Type="http://schemas.openxmlformats.org/officeDocument/2006/relationships/diagramColors" Target="../diagrams/colors26.xml"/><Relationship Id="rId2" Type="http://schemas.openxmlformats.org/officeDocument/2006/relationships/diagramData" Target="../diagrams/data22.xml"/><Relationship Id="rId16" Type="http://schemas.microsoft.com/office/2007/relationships/diagramDrawing" Target="../diagrams/drawing24.xml"/><Relationship Id="rId20" Type="http://schemas.openxmlformats.org/officeDocument/2006/relationships/diagramColors" Target="../diagrams/colors2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2.xml"/><Relationship Id="rId11" Type="http://schemas.microsoft.com/office/2007/relationships/diagramDrawing" Target="../diagrams/drawing23.xml"/><Relationship Id="rId24" Type="http://schemas.openxmlformats.org/officeDocument/2006/relationships/diagramQuickStyle" Target="../diagrams/quickStyle26.xml"/><Relationship Id="rId5" Type="http://schemas.openxmlformats.org/officeDocument/2006/relationships/diagramColors" Target="../diagrams/colors22.xml"/><Relationship Id="rId15" Type="http://schemas.openxmlformats.org/officeDocument/2006/relationships/diagramColors" Target="../diagrams/colors24.xml"/><Relationship Id="rId23" Type="http://schemas.openxmlformats.org/officeDocument/2006/relationships/diagramLayout" Target="../diagrams/layout26.xml"/><Relationship Id="rId28" Type="http://schemas.openxmlformats.org/officeDocument/2006/relationships/image" Target="../media/image88.jpeg"/><Relationship Id="rId10" Type="http://schemas.openxmlformats.org/officeDocument/2006/relationships/diagramColors" Target="../diagrams/colors23.xml"/><Relationship Id="rId19" Type="http://schemas.openxmlformats.org/officeDocument/2006/relationships/diagramQuickStyle" Target="../diagrams/quickStyle25.xml"/><Relationship Id="rId4" Type="http://schemas.openxmlformats.org/officeDocument/2006/relationships/diagramQuickStyle" Target="../diagrams/quickStyle22.xml"/><Relationship Id="rId9" Type="http://schemas.openxmlformats.org/officeDocument/2006/relationships/diagramQuickStyle" Target="../diagrams/quickStyle23.xml"/><Relationship Id="rId14" Type="http://schemas.openxmlformats.org/officeDocument/2006/relationships/diagramQuickStyle" Target="../diagrams/quickStyle24.xml"/><Relationship Id="rId22" Type="http://schemas.openxmlformats.org/officeDocument/2006/relationships/diagramData" Target="../diagrams/data26.xml"/><Relationship Id="rId27" Type="http://schemas.openxmlformats.org/officeDocument/2006/relationships/image" Target="../media/image87.jpe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8.xml"/><Relationship Id="rId13" Type="http://schemas.openxmlformats.org/officeDocument/2006/relationships/image" Target="../media/image90.jpeg"/><Relationship Id="rId18" Type="http://schemas.microsoft.com/office/2007/relationships/hdphoto" Target="../media/hdphoto12.wdp"/><Relationship Id="rId3" Type="http://schemas.openxmlformats.org/officeDocument/2006/relationships/diagramData" Target="../diagrams/data27.xml"/><Relationship Id="rId7" Type="http://schemas.microsoft.com/office/2007/relationships/diagramDrawing" Target="../diagrams/drawing27.xml"/><Relationship Id="rId12" Type="http://schemas.microsoft.com/office/2007/relationships/diagramDrawing" Target="../diagrams/drawing28.xml"/><Relationship Id="rId17" Type="http://schemas.openxmlformats.org/officeDocument/2006/relationships/image" Target="../media/image94.jpeg"/><Relationship Id="rId2" Type="http://schemas.openxmlformats.org/officeDocument/2006/relationships/image" Target="../media/image89.jpeg"/><Relationship Id="rId16" Type="http://schemas.openxmlformats.org/officeDocument/2006/relationships/image" Target="../media/image9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7.xml"/><Relationship Id="rId11" Type="http://schemas.openxmlformats.org/officeDocument/2006/relationships/diagramColors" Target="../diagrams/colors28.xml"/><Relationship Id="rId5" Type="http://schemas.openxmlformats.org/officeDocument/2006/relationships/diagramQuickStyle" Target="../diagrams/quickStyle27.xml"/><Relationship Id="rId15" Type="http://schemas.openxmlformats.org/officeDocument/2006/relationships/image" Target="../media/image92.jpeg"/><Relationship Id="rId10" Type="http://schemas.openxmlformats.org/officeDocument/2006/relationships/diagramQuickStyle" Target="../diagrams/quickStyle28.xml"/><Relationship Id="rId4" Type="http://schemas.openxmlformats.org/officeDocument/2006/relationships/diagramLayout" Target="../diagrams/layout27.xml"/><Relationship Id="rId9" Type="http://schemas.openxmlformats.org/officeDocument/2006/relationships/diagramLayout" Target="../diagrams/layout28.xml"/><Relationship Id="rId14" Type="http://schemas.openxmlformats.org/officeDocument/2006/relationships/image" Target="../media/image91.jpe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jpeg"/><Relationship Id="rId3" Type="http://schemas.microsoft.com/office/2007/relationships/hdphoto" Target="../media/hdphoto13.wdp"/><Relationship Id="rId7" Type="http://schemas.microsoft.com/office/2007/relationships/hdphoto" Target="../media/hdphoto15.wdp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7.jpeg"/><Relationship Id="rId11" Type="http://schemas.openxmlformats.org/officeDocument/2006/relationships/image" Target="../media/image100.jpeg"/><Relationship Id="rId5" Type="http://schemas.microsoft.com/office/2007/relationships/hdphoto" Target="../media/hdphoto14.wdp"/><Relationship Id="rId10" Type="http://schemas.openxmlformats.org/officeDocument/2006/relationships/image" Target="../media/image99.jpeg"/><Relationship Id="rId4" Type="http://schemas.openxmlformats.org/officeDocument/2006/relationships/image" Target="../media/image96.jpeg"/><Relationship Id="rId9" Type="http://schemas.microsoft.com/office/2007/relationships/hdphoto" Target="../media/hdphoto16.wdp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9.xml"/><Relationship Id="rId13" Type="http://schemas.openxmlformats.org/officeDocument/2006/relationships/diagramLayout" Target="../diagrams/layout30.xml"/><Relationship Id="rId18" Type="http://schemas.openxmlformats.org/officeDocument/2006/relationships/diagramLayout" Target="../diagrams/layout31.xml"/><Relationship Id="rId3" Type="http://schemas.openxmlformats.org/officeDocument/2006/relationships/image" Target="../media/image102.jpeg"/><Relationship Id="rId21" Type="http://schemas.microsoft.com/office/2007/relationships/diagramDrawing" Target="../diagrams/drawing31.xml"/><Relationship Id="rId7" Type="http://schemas.openxmlformats.org/officeDocument/2006/relationships/diagramData" Target="../diagrams/data29.xml"/><Relationship Id="rId12" Type="http://schemas.openxmlformats.org/officeDocument/2006/relationships/diagramData" Target="../diagrams/data30.xml"/><Relationship Id="rId17" Type="http://schemas.openxmlformats.org/officeDocument/2006/relationships/diagramData" Target="../diagrams/data31.xml"/><Relationship Id="rId2" Type="http://schemas.openxmlformats.org/officeDocument/2006/relationships/image" Target="../media/image101.jpeg"/><Relationship Id="rId16" Type="http://schemas.microsoft.com/office/2007/relationships/diagramDrawing" Target="../diagrams/drawing30.xml"/><Relationship Id="rId20" Type="http://schemas.openxmlformats.org/officeDocument/2006/relationships/diagramColors" Target="../diagrams/colors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4.jpeg"/><Relationship Id="rId11" Type="http://schemas.microsoft.com/office/2007/relationships/diagramDrawing" Target="../diagrams/drawing29.xml"/><Relationship Id="rId5" Type="http://schemas.openxmlformats.org/officeDocument/2006/relationships/image" Target="../media/image103.jpeg"/><Relationship Id="rId15" Type="http://schemas.openxmlformats.org/officeDocument/2006/relationships/diagramColors" Target="../diagrams/colors30.xml"/><Relationship Id="rId10" Type="http://schemas.openxmlformats.org/officeDocument/2006/relationships/diagramColors" Target="../diagrams/colors29.xml"/><Relationship Id="rId19" Type="http://schemas.openxmlformats.org/officeDocument/2006/relationships/diagramQuickStyle" Target="../diagrams/quickStyle31.xml"/><Relationship Id="rId4" Type="http://schemas.microsoft.com/office/2007/relationships/hdphoto" Target="../media/hdphoto17.wdp"/><Relationship Id="rId9" Type="http://schemas.openxmlformats.org/officeDocument/2006/relationships/diagramQuickStyle" Target="../diagrams/quickStyle29.xml"/><Relationship Id="rId14" Type="http://schemas.openxmlformats.org/officeDocument/2006/relationships/diagramQuickStyle" Target="../diagrams/quickStyle30.xml"/><Relationship Id="rId22" Type="http://schemas.openxmlformats.org/officeDocument/2006/relationships/image" Target="../media/image105.jpe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3.xml"/><Relationship Id="rId13" Type="http://schemas.openxmlformats.org/officeDocument/2006/relationships/diagramData" Target="../diagrams/data34.xml"/><Relationship Id="rId18" Type="http://schemas.openxmlformats.org/officeDocument/2006/relationships/diagramData" Target="../diagrams/data35.xml"/><Relationship Id="rId3" Type="http://schemas.openxmlformats.org/officeDocument/2006/relationships/diagramData" Target="../diagrams/data32.xml"/><Relationship Id="rId21" Type="http://schemas.openxmlformats.org/officeDocument/2006/relationships/diagramColors" Target="../diagrams/colors35.xml"/><Relationship Id="rId7" Type="http://schemas.microsoft.com/office/2007/relationships/diagramDrawing" Target="../diagrams/drawing32.xml"/><Relationship Id="rId12" Type="http://schemas.microsoft.com/office/2007/relationships/diagramDrawing" Target="../diagrams/drawing33.xml"/><Relationship Id="rId17" Type="http://schemas.microsoft.com/office/2007/relationships/diagramDrawing" Target="../diagrams/drawing34.xml"/><Relationship Id="rId2" Type="http://schemas.openxmlformats.org/officeDocument/2006/relationships/image" Target="../media/image106.jpeg"/><Relationship Id="rId16" Type="http://schemas.openxmlformats.org/officeDocument/2006/relationships/diagramColors" Target="../diagrams/colors34.xml"/><Relationship Id="rId20" Type="http://schemas.openxmlformats.org/officeDocument/2006/relationships/diagramQuickStyle" Target="../diagrams/quickStyle3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2.xml"/><Relationship Id="rId11" Type="http://schemas.openxmlformats.org/officeDocument/2006/relationships/diagramColors" Target="../diagrams/colors33.xml"/><Relationship Id="rId24" Type="http://schemas.openxmlformats.org/officeDocument/2006/relationships/chart" Target="../charts/chart28.xml"/><Relationship Id="rId5" Type="http://schemas.openxmlformats.org/officeDocument/2006/relationships/diagramQuickStyle" Target="../diagrams/quickStyle32.xml"/><Relationship Id="rId15" Type="http://schemas.openxmlformats.org/officeDocument/2006/relationships/diagramQuickStyle" Target="../diagrams/quickStyle34.xml"/><Relationship Id="rId23" Type="http://schemas.openxmlformats.org/officeDocument/2006/relationships/chart" Target="../charts/chart27.xml"/><Relationship Id="rId10" Type="http://schemas.openxmlformats.org/officeDocument/2006/relationships/diagramQuickStyle" Target="../diagrams/quickStyle33.xml"/><Relationship Id="rId19" Type="http://schemas.openxmlformats.org/officeDocument/2006/relationships/diagramLayout" Target="../diagrams/layout35.xml"/><Relationship Id="rId4" Type="http://schemas.openxmlformats.org/officeDocument/2006/relationships/diagramLayout" Target="../diagrams/layout32.xml"/><Relationship Id="rId9" Type="http://schemas.openxmlformats.org/officeDocument/2006/relationships/diagramLayout" Target="../diagrams/layout33.xml"/><Relationship Id="rId14" Type="http://schemas.openxmlformats.org/officeDocument/2006/relationships/diagramLayout" Target="../diagrams/layout34.xml"/><Relationship Id="rId22" Type="http://schemas.microsoft.com/office/2007/relationships/diagramDrawing" Target="../diagrams/drawing3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0.jpeg"/><Relationship Id="rId4" Type="http://schemas.openxmlformats.org/officeDocument/2006/relationships/image" Target="../media/image109.jpe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Евсеева Татьяна\Рабочий стол\Рисунок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571604" y="642918"/>
            <a:ext cx="6858048" cy="580561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357312" y="0"/>
            <a:ext cx="7786688" cy="1643062"/>
          </a:xfrm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ru-RU" sz="5400" b="1" dirty="0" smtClean="0">
                <a:ln>
                  <a:solidFill>
                    <a:sysClr val="windowText" lastClr="000000"/>
                  </a:solidFill>
                </a:ln>
                <a:blipFill>
                  <a:blip r:embed="rId5"/>
                  <a:tile tx="0" ty="0" sx="100000" sy="100000" flip="none" algn="tl"/>
                </a:blip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Княгининский </a:t>
            </a:r>
            <a:br>
              <a:rPr lang="ru-RU" sz="5400" b="1" dirty="0" smtClean="0">
                <a:ln>
                  <a:solidFill>
                    <a:sysClr val="windowText" lastClr="000000"/>
                  </a:solidFill>
                </a:ln>
                <a:blipFill>
                  <a:blip r:embed="rId5"/>
                  <a:tile tx="0" ty="0" sx="100000" sy="100000" flip="none" algn="tl"/>
                </a:blip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5400" b="1" dirty="0" smtClean="0">
                <a:ln>
                  <a:solidFill>
                    <a:sysClr val="windowText" lastClr="000000"/>
                  </a:solidFill>
                </a:ln>
                <a:blipFill>
                  <a:blip r:embed="rId5"/>
                  <a:tile tx="0" ty="0" sx="100000" sy="100000" flip="none" algn="tl"/>
                </a:blip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район</a:t>
            </a:r>
            <a:endParaRPr lang="ru-RU" sz="5400" b="1" dirty="0">
              <a:ln>
                <a:solidFill>
                  <a:sysClr val="windowText" lastClr="000000"/>
                </a:solidFill>
              </a:ln>
              <a:blipFill>
                <a:blip r:embed="rId5"/>
                <a:tile tx="0" ty="0" sx="100000" sy="100000" flip="none" algn="tl"/>
              </a:blipFill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42843" y="5596116"/>
            <a:ext cx="9001157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n>
                  <a:solidFill>
                    <a:sysClr val="windowText" lastClr="000000"/>
                  </a:solidFill>
                </a:ln>
                <a:blipFill>
                  <a:blip r:embed="rId5"/>
                  <a:tile tx="0" ty="0" sx="100000" sy="100000" flip="none" algn="tl"/>
                </a:blipFill>
                <a:latin typeface="Times New Roman" pitchFamily="18" charset="0"/>
                <a:cs typeface="Times New Roman" pitchFamily="18" charset="0"/>
              </a:rPr>
              <a:t>БЮДЖЕТ ДЛЯ ГРАЖДАН</a:t>
            </a:r>
          </a:p>
          <a:p>
            <a:pPr algn="ctr"/>
            <a:r>
              <a:rPr lang="ru-RU" sz="2400" b="1" dirty="0" smtClean="0">
                <a:ln>
                  <a:solidFill>
                    <a:sysClr val="windowText" lastClr="000000"/>
                  </a:solidFill>
                </a:ln>
                <a:blipFill>
                  <a:blip r:embed="rId5"/>
                  <a:tile tx="0" ty="0" sx="100000" sy="100000" flip="none" algn="tl"/>
                </a:blipFill>
                <a:latin typeface="Times New Roman" pitchFamily="18" charset="0"/>
                <a:cs typeface="Times New Roman" pitchFamily="18" charset="0"/>
              </a:rPr>
              <a:t>по Решению Земского собрания Княгининского района Нижегородской области «О районном бюджете на 2017 год»</a:t>
            </a:r>
            <a:endParaRPr lang="ru-RU" sz="2400" dirty="0">
              <a:ln>
                <a:solidFill>
                  <a:sysClr val="windowText" lastClr="000000"/>
                </a:solidFill>
              </a:ln>
              <a:blipFill>
                <a:blip r:embed="rId5"/>
                <a:tile tx="0" ty="0" sx="100000" sy="100000" flip="none" algn="tl"/>
              </a:blipFill>
            </a:endParaRPr>
          </a:p>
        </p:txBody>
      </p:sp>
      <p:pic>
        <p:nvPicPr>
          <p:cNvPr id="3" name="Picture 2" descr="Княгиниский МР_герб ПП-0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332656"/>
            <a:ext cx="1643076" cy="1919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714354" y="214294"/>
            <a:ext cx="7965706" cy="783193"/>
          </a:xfrm>
          <a:prstGeom prst="roundRect">
            <a:avLst/>
          </a:prstGeom>
          <a:solidFill>
            <a:srgbClr val="CCECFF"/>
          </a:solidFill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31550" cmpd="sng">
                  <a:noFill/>
                  <a:prstDash val="solid"/>
                </a:ln>
                <a:latin typeface="Times New Roman" pitchFamily="18" charset="0"/>
                <a:cs typeface="Times New Roman" pitchFamily="18" charset="0"/>
              </a:rPr>
              <a:t>Что такое «Бюджет для граждан»</a:t>
            </a:r>
            <a:endParaRPr lang="ru-RU" sz="4000" b="1" cap="none" spc="0" dirty="0">
              <a:ln w="31550" cmpd="sng">
                <a:noFill/>
                <a:prstDash val="solid"/>
              </a:ln>
            </a:endParaRPr>
          </a:p>
        </p:txBody>
      </p:sp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428599" y="5214950"/>
            <a:ext cx="8429684" cy="1500174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«Бюджет для граждан» нацелен на широкий круг пользователей- всех граждан Княгининского района, интересы которых в той или иной мере затронуты районным бюджетом.</a:t>
            </a:r>
          </a:p>
          <a:p>
            <a:pPr algn="just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с двумя вырезанными противолежащими углами 10"/>
          <p:cNvSpPr/>
          <p:nvPr/>
        </p:nvSpPr>
        <p:spPr>
          <a:xfrm>
            <a:off x="3214682" y="1214424"/>
            <a:ext cx="5786479" cy="3786214"/>
          </a:xfrm>
          <a:prstGeom prst="snip2DiagRect">
            <a:avLst/>
          </a:prstGeom>
          <a:noFill/>
          <a:ln w="19050"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«Бюджет для граждан»- информационный сборник, который познакомит население района с основными положениями главного финансового документа Княгининского района - районного бюджета, а именно проекта районного бюджета на 2017 год. В сборнике в доступной форме представлено описание доходов, расходов бюджета и их структуры, приоритетные направления  расходования бюджетных средств, объемы бюджетных ассигнований, направляемых на финансирование социально-значимых мероприятий в сфере образования,  культуры,  </a:t>
            </a: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коммунального хозяйства и других сферах.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8358219" y="6500834"/>
            <a:ext cx="642943" cy="21429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D:\ДОКУМЕНТЫ\2017\ПРЕЗЕНТАЦИЯ по проекту решения\картинки для презентации\человечки для презентации\24545933-3d-business-man-presenting-concept-of-budget-isolated-white-background-Stock-Vecto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5" y="1214424"/>
            <a:ext cx="3786215" cy="3786214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 descr="1919495946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00365" y="2500307"/>
            <a:ext cx="3309376" cy="20717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Текст 4"/>
          <p:cNvSpPr txBox="1">
            <a:spLocks/>
          </p:cNvSpPr>
          <p:nvPr/>
        </p:nvSpPr>
        <p:spPr>
          <a:xfrm>
            <a:off x="500032" y="6143645"/>
            <a:ext cx="8001057" cy="581028"/>
          </a:xfrm>
          <a:prstGeom prst="rect">
            <a:avLst/>
          </a:prstGeom>
          <a:ln w="63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Сбалансированность бюджета по доходам и расходам - основополагающее требование, предъявляемое</a:t>
            </a:r>
            <a:r>
              <a:rPr kumimoji="0" lang="ru-RU" sz="1600" b="1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к органам, составляющим и утверждающим бюджет.</a:t>
            </a: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1576439573"/>
              </p:ext>
            </p:extLst>
          </p:nvPr>
        </p:nvGraphicFramePr>
        <p:xfrm>
          <a:off x="2" y="1928804"/>
          <a:ext cx="3357563" cy="2428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Текст 4"/>
          <p:cNvSpPr>
            <a:spLocks noGrp="1"/>
          </p:cNvSpPr>
          <p:nvPr>
            <p:ph type="body" sz="half" idx="4294967295"/>
          </p:nvPr>
        </p:nvSpPr>
        <p:spPr>
          <a:xfrm>
            <a:off x="428603" y="357166"/>
            <a:ext cx="8215312" cy="1103312"/>
          </a:xfrm>
          <a:ln w="63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Бюджет- это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самоуправления. Районный бюджет -это план доходов и расходов администрации Княгининского района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9" name="Содержимое 18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712280122"/>
              </p:ext>
            </p:extLst>
          </p:nvPr>
        </p:nvGraphicFramePr>
        <p:xfrm>
          <a:off x="5857877" y="1928805"/>
          <a:ext cx="3286124" cy="2714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Текст 4"/>
          <p:cNvSpPr txBox="1">
            <a:spLocks/>
          </p:cNvSpPr>
          <p:nvPr/>
        </p:nvSpPr>
        <p:spPr>
          <a:xfrm>
            <a:off x="357160" y="4643448"/>
            <a:ext cx="3500461" cy="1428760"/>
          </a:xfrm>
          <a:prstGeom prst="rect">
            <a:avLst/>
          </a:prstGeom>
          <a:ln w="63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 случае</a:t>
            </a:r>
            <a:r>
              <a:rPr kumimoji="0" lang="ru-RU" sz="1400" b="1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превышения расходов над доходами образуется дефицит бюджета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400" b="1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( необходимы источники покрытия дефицита, можно, например,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400" b="1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использовать остатки средств или привлечь средства в долг )</a:t>
            </a:r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2" name="Текст 4"/>
          <p:cNvSpPr txBox="1">
            <a:spLocks/>
          </p:cNvSpPr>
          <p:nvPr/>
        </p:nvSpPr>
        <p:spPr>
          <a:xfrm>
            <a:off x="5429256" y="4643448"/>
            <a:ext cx="3500461" cy="1428760"/>
          </a:xfrm>
          <a:prstGeom prst="rect">
            <a:avLst/>
          </a:prstGeom>
          <a:ln w="63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 случае превышения доходов над расходами образуется</a:t>
            </a:r>
            <a:r>
              <a:rPr kumimoji="0" lang="ru-RU" sz="1400" b="1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1400" b="1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профицит</a:t>
            </a:r>
            <a:r>
              <a:rPr kumimoji="0" lang="ru-RU" sz="1400" b="1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бюджета (можно накапливать резервы, погашать имеющиеся долги)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8429653" y="6500834"/>
            <a:ext cx="571504" cy="21429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/>
          <p:cNvSpPr/>
          <p:nvPr/>
        </p:nvSpPr>
        <p:spPr>
          <a:xfrm>
            <a:off x="8358216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1285852" y="1214427"/>
            <a:ext cx="6643688" cy="642937"/>
          </a:xfrm>
          <a:prstGeom prst="rect">
            <a:avLst/>
          </a:prstGeom>
          <a:solidFill>
            <a:schemeClr val="bg2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000" dirty="0" smtClean="0">
                <a:ln w="6350">
                  <a:noFill/>
                </a:ln>
                <a:solidFill>
                  <a:sysClr val="windowText" lastClr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Консолидированный бюджет</a:t>
            </a:r>
            <a:br>
              <a:rPr lang="ru-RU" sz="2000" dirty="0" smtClean="0">
                <a:ln w="6350">
                  <a:noFill/>
                </a:ln>
                <a:solidFill>
                  <a:sysClr val="windowText" lastClr="00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n w="6350">
                  <a:noFill/>
                </a:ln>
                <a:solidFill>
                  <a:sysClr val="windowText" lastClr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Княгининского района</a:t>
            </a:r>
            <a:endParaRPr lang="ru-RU" sz="2000" dirty="0">
              <a:ln w="6350">
                <a:noFill/>
              </a:ln>
              <a:solidFill>
                <a:sysClr val="windowText" lastClr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71537" y="2714620"/>
            <a:ext cx="2500330" cy="369332"/>
          </a:xfrm>
          <a:prstGeom prst="rect">
            <a:avLst/>
          </a:prstGeom>
          <a:solidFill>
            <a:schemeClr val="bg2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Районный бюджет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57820" y="2714620"/>
            <a:ext cx="2714643" cy="923330"/>
          </a:xfrm>
          <a:prstGeom prst="rect">
            <a:avLst/>
          </a:prstGeom>
          <a:solidFill>
            <a:schemeClr val="bg2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Бюджеты 4 сельских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поселений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 города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71475" y="142857"/>
            <a:ext cx="8143932" cy="919401"/>
          </a:xfrm>
          <a:prstGeom prst="roundRect">
            <a:avLst/>
          </a:prstGeom>
          <a:solidFill>
            <a:srgbClr val="CCECFF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2400" b="1" cap="none" spc="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Из чего состоит бюджетная система</a:t>
            </a:r>
          </a:p>
          <a:p>
            <a:pPr algn="ctr"/>
            <a:r>
              <a:rPr lang="ru-RU" sz="2400" b="1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Княгининского района</a:t>
            </a:r>
            <a:r>
              <a:rPr lang="ru-RU" sz="2400" b="1" cap="none" spc="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cap="none" spc="0" dirty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трелка вверх 13"/>
          <p:cNvSpPr/>
          <p:nvPr/>
        </p:nvSpPr>
        <p:spPr>
          <a:xfrm>
            <a:off x="1857361" y="1928803"/>
            <a:ext cx="928696" cy="642942"/>
          </a:xfrm>
          <a:prstGeom prst="up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верх 14"/>
          <p:cNvSpPr/>
          <p:nvPr/>
        </p:nvSpPr>
        <p:spPr>
          <a:xfrm>
            <a:off x="6215079" y="1928803"/>
            <a:ext cx="928696" cy="714380"/>
          </a:xfrm>
          <a:prstGeom prst="up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верх 15"/>
          <p:cNvSpPr/>
          <p:nvPr/>
        </p:nvSpPr>
        <p:spPr>
          <a:xfrm>
            <a:off x="6286518" y="3929066"/>
            <a:ext cx="928696" cy="642942"/>
          </a:xfrm>
          <a:prstGeom prst="up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5357818" y="4643446"/>
            <a:ext cx="2786083" cy="17859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Ананьевский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сельсовет, </a:t>
            </a:r>
          </a:p>
          <a:p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Белкинский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сельсовет, </a:t>
            </a:r>
          </a:p>
          <a:p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Возрожденский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сельсовет, </a:t>
            </a:r>
          </a:p>
          <a:p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Соловьевский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сельсовет,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город Княгинино 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D:\ДОКУМЕНТЫ\2017\ПРЕЗЕНТАЦИЯ по проекту решения\картинки для презентации\051220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9" y="3286125"/>
            <a:ext cx="4429156" cy="3321867"/>
          </a:xfrm>
          <a:prstGeom prst="rect">
            <a:avLst/>
          </a:prstGeom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softEdge rad="127000"/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586337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33384">
            <a:off x="6072199" y="1285861"/>
            <a:ext cx="2905123" cy="29051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Скругленный прямоугольник 3"/>
          <p:cNvSpPr/>
          <p:nvPr/>
        </p:nvSpPr>
        <p:spPr>
          <a:xfrm>
            <a:off x="571472" y="214290"/>
            <a:ext cx="8001057" cy="1055608"/>
          </a:xfrm>
          <a:prstGeom prst="roundRect">
            <a:avLst/>
          </a:prstGeom>
          <a:solidFill>
            <a:srgbClr val="CCECFF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solidFill>
                  <a:sysClr val="windowText" lastClr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На чем основывается проект районного бюджета</a:t>
            </a:r>
            <a:endParaRPr lang="ru-RU" sz="2800" b="1" cap="none" spc="0" dirty="0">
              <a:solidFill>
                <a:sysClr val="windowText" lastClr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57161" y="1571613"/>
            <a:ext cx="3500463" cy="57150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Послание Президента Российской Федерации Федеральному Собранию</a:t>
            </a:r>
          </a:p>
          <a:p>
            <a:pPr algn="ctr"/>
            <a:endParaRPr lang="ru-RU" sz="1400" b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57161" y="4143382"/>
            <a:ext cx="6929487" cy="78581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Прогноз социально- экономического развития Княгининского района на среднесрочный период (на 2017 год и на период до 2019 года)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57159" y="2357430"/>
            <a:ext cx="4714908" cy="78581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Основные направления бюджетной политики в Княгининском районе на 2017 год и на плановый период 2018 и 2019 годов </a:t>
            </a:r>
          </a:p>
          <a:p>
            <a:pPr algn="ctr"/>
            <a:endParaRPr lang="ru-RU" sz="2400" b="1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57159" y="3286126"/>
            <a:ext cx="5286412" cy="71438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Основные направления налоговой политики в Княгининском районе на 2017 год и на плановый период 2018 и 2019 годов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57161" y="5072075"/>
            <a:ext cx="6929487" cy="64294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Итоги исполнения консолидированного бюджета за 2015 год и текущий период 2016 года</a:t>
            </a:r>
            <a:endParaRPr lang="ru-RU" sz="1600" b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57161" y="5857892"/>
            <a:ext cx="6929487" cy="64294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Муниципальные программы </a:t>
            </a:r>
            <a:r>
              <a:rPr lang="ru-RU" sz="1600" b="1" dirty="0" err="1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6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района (13 программ)</a:t>
            </a:r>
          </a:p>
        </p:txBody>
      </p:sp>
      <p:sp>
        <p:nvSpPr>
          <p:cNvPr id="15" name="Овал 14"/>
          <p:cNvSpPr/>
          <p:nvPr/>
        </p:nvSpPr>
        <p:spPr>
          <a:xfrm>
            <a:off x="8358216" y="6500834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28599" y="142852"/>
            <a:ext cx="8215371" cy="439718"/>
          </a:xfrm>
          <a:prstGeom prst="roundRect">
            <a:avLst/>
          </a:prstGeom>
          <a:solidFill>
            <a:srgbClr val="CCECFF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dk1"/>
                </a:solidFill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Как происходит составление районного бюджета</a:t>
            </a:r>
            <a:endParaRPr kumimoji="0" lang="ru-RU" sz="2800" b="1" i="0" u="none" strike="noStrike" kern="1200" cap="none" spc="0" normalizeH="0" baseline="0" noProof="0" dirty="0">
              <a:ln w="6350">
                <a:noFill/>
              </a:ln>
              <a:solidFill>
                <a:schemeClr val="dk1"/>
              </a:solidFill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6782376"/>
              </p:ext>
            </p:extLst>
          </p:nvPr>
        </p:nvGraphicFramePr>
        <p:xfrm>
          <a:off x="428597" y="714357"/>
          <a:ext cx="8215372" cy="595285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810168"/>
                <a:gridCol w="6405204"/>
              </a:tblGrid>
              <a:tr h="355315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Сроки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Мероприятия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99531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Июнь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Разработка основных показателей прогноза социально-экономического развития района на среднесрочный период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99531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Август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- сентябрь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Определение основных направлений бюджетной политики в Княгининском районе и налоговой политики в Княгининском районе на трехлетний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период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54982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Сентябрь - октябрь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Работа структурных подразделений администрации района по подготовке обоснований бюджетных ассигнований и бюджетных заявок</a:t>
                      </a:r>
                    </a:p>
                    <a:p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4144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Ноябрь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Формирование проекта районного бюджета</a:t>
                      </a:r>
                    </a:p>
                    <a:p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44080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Конец ноября</a:t>
                      </a:r>
                    </a:p>
                    <a:p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Рассмотрение проекта районного бюджета администрацией Княгининского района</a:t>
                      </a:r>
                    </a:p>
                    <a:p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44080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1 декабря 2016 года</a:t>
                      </a:r>
                      <a:endParaRPr lang="ru-RU" sz="12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Внесение проекта районного бюджета в Земское собрание Княгининского района</a:t>
                      </a:r>
                    </a:p>
                    <a:p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440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Начало декабря</a:t>
                      </a:r>
                    </a:p>
                    <a:p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Рассмотрение проекта бюджета на заседании Земского собрания Княгининского района</a:t>
                      </a:r>
                    </a:p>
                    <a:p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995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Вторая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половина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декабря</a:t>
                      </a:r>
                    </a:p>
                    <a:p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Проведение публичных слушаний по проекту бюджета</a:t>
                      </a:r>
                    </a:p>
                    <a:p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440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Вторая половина декабря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Принятие бюджета на заседании Земского собрания Княгининского района</a:t>
                      </a:r>
                    </a:p>
                    <a:p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Овал 9"/>
          <p:cNvSpPr/>
          <p:nvPr/>
        </p:nvSpPr>
        <p:spPr>
          <a:xfrm>
            <a:off x="8358216" y="6500834"/>
            <a:ext cx="571504" cy="21431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6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Овал 10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7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14485" y="1571614"/>
            <a:ext cx="6929487" cy="707886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Доходы бюджета    -     безвозмездные и безвозвратные поступления денежных средств в бюджет</a:t>
            </a:r>
            <a:endParaRPr lang="ru-RU" sz="20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14282" y="2928937"/>
            <a:ext cx="2214579" cy="3000393"/>
          </a:xfrm>
          <a:prstGeom prst="rect">
            <a:avLst/>
          </a:prstGeom>
          <a:solidFill>
            <a:srgbClr val="CCECFF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Налоговые доходы</a:t>
            </a:r>
          </a:p>
          <a:p>
            <a:pPr algn="ctr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Поступления от уплаты налогов, установленных Налоговым кодексом РФ ( налог на доходы физических лиц, имущественные налоги и др.)</a:t>
            </a:r>
          </a:p>
          <a:p>
            <a:pPr algn="ctr"/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00298" y="2928939"/>
            <a:ext cx="3143272" cy="2985433"/>
          </a:xfrm>
          <a:prstGeom prst="rect">
            <a:avLst/>
          </a:prstGeom>
          <a:solidFill>
            <a:srgbClr val="CCECFF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Неналоговые доходы</a:t>
            </a:r>
          </a:p>
          <a:p>
            <a:pPr algn="ctr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Поступления от уплаты пошлин и сборов, установленных  законодательством РФ </a:t>
            </a:r>
          </a:p>
          <a:p>
            <a:pPr algn="ctr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( доходы от использования муниципального имущества, плата за негативное воздействие на окружающую среду, штрафы за нарушение законодательства и др.)</a:t>
            </a:r>
            <a:endParaRPr lang="ru-RU" sz="17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715012" y="2928937"/>
            <a:ext cx="3286148" cy="2985433"/>
          </a:xfrm>
          <a:prstGeom prst="rect">
            <a:avLst/>
          </a:prstGeom>
          <a:solidFill>
            <a:srgbClr val="CCECFF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Безвозмездные поступления</a:t>
            </a:r>
          </a:p>
          <a:p>
            <a:pPr algn="ctr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Поступления от других бюджетов бюджетной системы, граждан и организаций </a:t>
            </a:r>
          </a:p>
          <a:p>
            <a:pPr algn="ctr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(межбюджетные трансферты в виде дотаций,  субвенций, субсидий, поступления от юридических и физических лиц, кроме налоговых и неналоговых доходов).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42845" y="214290"/>
            <a:ext cx="8858311" cy="646986"/>
          </a:xfrm>
          <a:prstGeom prst="roundRect">
            <a:avLst/>
          </a:prstGeom>
          <a:solidFill>
            <a:srgbClr val="CCECFF"/>
          </a:solidFill>
          <a:ln>
            <a:noFill/>
          </a:ln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3175" cmpd="sng">
                  <a:noFill/>
                  <a:prstDash val="solid"/>
                </a:ln>
              </a:rPr>
              <a:t>Из чего складываются доходы бюджета</a:t>
            </a:r>
            <a:endParaRPr lang="ru-RU" sz="3200" b="1" cap="none" spc="0" dirty="0">
              <a:ln w="3175" cmpd="sng">
                <a:noFill/>
                <a:prstDash val="solid"/>
              </a:ln>
            </a:endParaRPr>
          </a:p>
        </p:txBody>
      </p:sp>
      <p:pic>
        <p:nvPicPr>
          <p:cNvPr id="15" name="Рисунок 14" descr="post_dox_185x185.pn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8598" y="1142985"/>
            <a:ext cx="1571636" cy="14287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ДОКУМЕНТЫ\2017\ПРЕЗЕНТАЦИЯ по проекту решения\картинки для презентации\2894-v-podmoskove-s-2015-goda-mogut-povysit-transportnyy-nalog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1571613"/>
            <a:ext cx="4214843" cy="2568580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6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71472" y="214290"/>
            <a:ext cx="8229600" cy="1143000"/>
          </a:xfrm>
          <a:prstGeom prst="roundRect">
            <a:avLst/>
          </a:prstGeom>
          <a:solidFill>
            <a:srgbClr val="CCECFF"/>
          </a:solidFill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/>
          </a:bodyPr>
          <a:lstStyle/>
          <a:p>
            <a:r>
              <a:rPr lang="ru-RU" sz="3200" b="1" dirty="0" smtClean="0">
                <a:ln w="9525"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Какие налоги уплачивают жители Княгининского района</a:t>
            </a:r>
            <a:endParaRPr lang="ru-RU" sz="3200" b="1" dirty="0">
              <a:ln w="9525"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14287" y="1714489"/>
            <a:ext cx="2357455" cy="2286016"/>
          </a:xfrm>
          <a:prstGeom prst="roundRect">
            <a:avLst/>
          </a:prstGeom>
          <a:solidFill>
            <a:schemeClr val="accent5">
              <a:lumMod val="20000"/>
              <a:lumOff val="80000"/>
              <a:alpha val="89804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/>
            <a:r>
              <a:rPr lang="ru-RU" sz="1300" b="1" u="sng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</a:t>
            </a:r>
          </a:p>
          <a:p>
            <a:pPr algn="ctr"/>
            <a:endParaRPr lang="ru-RU" sz="9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гл.23 Налогового кодекса РФ, ставка налога 13%, в отдельных случаях 9%,30% и 35%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357951" y="1714488"/>
            <a:ext cx="2500330" cy="2357454"/>
          </a:xfrm>
          <a:prstGeom prst="roundRect">
            <a:avLst/>
          </a:prstGeom>
          <a:solidFill>
            <a:schemeClr val="accent5">
              <a:lumMod val="20000"/>
              <a:lumOff val="80000"/>
              <a:alpha val="9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/>
            <a:r>
              <a:rPr lang="ru-RU" sz="1300" b="1" u="sng" dirty="0" smtClean="0">
                <a:latin typeface="Times New Roman" pitchFamily="18" charset="0"/>
                <a:cs typeface="Times New Roman" pitchFamily="18" charset="0"/>
              </a:rPr>
              <a:t>Земельный налог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Ставка налога от кадастровой стоимости земельных участков: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0,3%- по участкам, занятым жилищным фондом, с/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назначения, для личного подсобного хозяйства, дачного хозяйства; 1,5%- в отношении других участков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с двумя скругленными соседними углами 11"/>
          <p:cNvSpPr/>
          <p:nvPr/>
        </p:nvSpPr>
        <p:spPr>
          <a:xfrm>
            <a:off x="2428861" y="4143383"/>
            <a:ext cx="4000528" cy="2428892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8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714619" y="4214823"/>
            <a:ext cx="3500463" cy="224484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300" b="1" u="sng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</a:t>
            </a:r>
          </a:p>
          <a:p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Ставки налога исходя из кадастровой стоимости и видов  объектов налогообложения:</a:t>
            </a:r>
          </a:p>
          <a:p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1.  Жилые дома, жилые помещения, гаражи, хозяйственные строения, площадь каждого из которых не превышает 50 кв.м. – от 0,1% до 0,3%;</a:t>
            </a:r>
          </a:p>
          <a:p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2. Объекты, кадастровая стоимость которых превышает 300 миллионов рублей  - 2%;</a:t>
            </a:r>
          </a:p>
          <a:p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3. В отношении прочих объектов налогообложения – 0,5 %.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Овал 25"/>
          <p:cNvSpPr/>
          <p:nvPr/>
        </p:nvSpPr>
        <p:spPr>
          <a:xfrm>
            <a:off x="8358216" y="6500834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9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71478" y="285728"/>
            <a:ext cx="8186738" cy="868362"/>
          </a:xfrm>
          <a:prstGeom prst="roundRect">
            <a:avLst/>
          </a:prstGeom>
          <a:solidFill>
            <a:srgbClr val="CCECFF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Как распределяются расходы по основным функциям государства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1475" y="1357303"/>
            <a:ext cx="8143932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Расходы бюджета- </a:t>
            </a:r>
            <a:r>
              <a:rPr lang="ru-RU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выплачиваемые из бюджета денежные средства, за исключением средств, являющихся источниками финансирования дефицита бюджета</a:t>
            </a:r>
            <a:endParaRPr lang="ru-RU" sz="1600" dirty="0">
              <a:solidFill>
                <a:sysClr val="windowText" lastClr="0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1475" y="2000246"/>
            <a:ext cx="8143932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Формирование расходов осуществляется в соответствии с расходными обязательствами, законодательно закрепленными за соответствующими уровнями бюджетов</a:t>
            </a:r>
            <a:endParaRPr lang="ru-RU" sz="1600" dirty="0">
              <a:solidFill>
                <a:sysClr val="windowText" lastClr="0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1475" y="2714625"/>
            <a:ext cx="8143932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Принципы формирования расходов бюджета:</a:t>
            </a:r>
            <a:r>
              <a:rPr lang="ru-RU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по муниципальным программам, по разделам (подразделам) функциональной структуры, по ведомствам.</a:t>
            </a:r>
            <a:endParaRPr lang="ru-RU" sz="1600" dirty="0">
              <a:solidFill>
                <a:sysClr val="windowText" lastClr="0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 rot="16200000">
            <a:off x="230804" y="5198440"/>
            <a:ext cx="18573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Общегосударственные вопросы</a:t>
            </a:r>
          </a:p>
        </p:txBody>
      </p:sp>
      <p:sp>
        <p:nvSpPr>
          <p:cNvPr id="12" name="Прямоугольник 11"/>
          <p:cNvSpPr/>
          <p:nvPr/>
        </p:nvSpPr>
        <p:spPr>
          <a:xfrm rot="16200000">
            <a:off x="791364" y="5209374"/>
            <a:ext cx="198035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Национальная оборона </a:t>
            </a:r>
            <a:endParaRPr lang="ru-RU" sz="1200" b="1" dirty="0"/>
          </a:p>
        </p:txBody>
      </p:sp>
      <p:sp>
        <p:nvSpPr>
          <p:cNvPr id="13" name="Прямоугольник 12"/>
          <p:cNvSpPr/>
          <p:nvPr/>
        </p:nvSpPr>
        <p:spPr>
          <a:xfrm rot="16200000">
            <a:off x="1487038" y="4926944"/>
            <a:ext cx="1857389" cy="861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</a:t>
            </a:r>
            <a:endParaRPr lang="ru-RU" sz="1200" b="1" dirty="0"/>
          </a:p>
        </p:txBody>
      </p:sp>
      <p:sp>
        <p:nvSpPr>
          <p:cNvPr id="14" name="Прямоугольник 13"/>
          <p:cNvSpPr/>
          <p:nvPr/>
        </p:nvSpPr>
        <p:spPr>
          <a:xfrm rot="16200000">
            <a:off x="2113461" y="5080828"/>
            <a:ext cx="185739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Национальная экономика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15" name="Прямоугольник 14"/>
          <p:cNvSpPr/>
          <p:nvPr/>
        </p:nvSpPr>
        <p:spPr>
          <a:xfrm rot="16200000">
            <a:off x="2598704" y="5045111"/>
            <a:ext cx="19288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Жилищно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- коммунальное хозяйство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16" name="Прямоугольник 15"/>
          <p:cNvSpPr/>
          <p:nvPr/>
        </p:nvSpPr>
        <p:spPr>
          <a:xfrm rot="16200000">
            <a:off x="3134488" y="5080828"/>
            <a:ext cx="185738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Охрана окружающей среды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17" name="Прямоугольник 16"/>
          <p:cNvSpPr/>
          <p:nvPr/>
        </p:nvSpPr>
        <p:spPr>
          <a:xfrm rot="16200000">
            <a:off x="3863690" y="5280318"/>
            <a:ext cx="16430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Образование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18" name="Прямоугольник 17"/>
          <p:cNvSpPr/>
          <p:nvPr/>
        </p:nvSpPr>
        <p:spPr>
          <a:xfrm rot="16200000">
            <a:off x="4409930" y="5234160"/>
            <a:ext cx="16430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Культура, кинематография</a:t>
            </a:r>
            <a:endParaRPr lang="ru-RU" b="1" dirty="0"/>
          </a:p>
        </p:txBody>
      </p:sp>
      <p:sp>
        <p:nvSpPr>
          <p:cNvPr id="20" name="Прямоугольник 19"/>
          <p:cNvSpPr/>
          <p:nvPr/>
        </p:nvSpPr>
        <p:spPr>
          <a:xfrm rot="16200000">
            <a:off x="5006698" y="5187985"/>
            <a:ext cx="164307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Социальная политика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21" name="Прямоугольник 20"/>
          <p:cNvSpPr/>
          <p:nvPr/>
        </p:nvSpPr>
        <p:spPr>
          <a:xfrm rot="16200000">
            <a:off x="5624372" y="5234155"/>
            <a:ext cx="16430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 </a:t>
            </a:r>
            <a:endParaRPr lang="ru-RU" sz="1200" b="1" dirty="0"/>
          </a:p>
        </p:txBody>
      </p:sp>
      <p:sp>
        <p:nvSpPr>
          <p:cNvPr id="22" name="Прямоугольник 21"/>
          <p:cNvSpPr/>
          <p:nvPr/>
        </p:nvSpPr>
        <p:spPr>
          <a:xfrm rot="16200000">
            <a:off x="6170601" y="5116547"/>
            <a:ext cx="178595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Средства массовой информации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24" name="Прямоугольник 23"/>
          <p:cNvSpPr/>
          <p:nvPr/>
        </p:nvSpPr>
        <p:spPr>
          <a:xfrm rot="16200000">
            <a:off x="6915020" y="5300833"/>
            <a:ext cx="14906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Межбюджетные трансферты</a:t>
            </a:r>
            <a:endParaRPr lang="ru-RU" b="1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571475" y="3571876"/>
            <a:ext cx="81439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Классификация расходов</a:t>
            </a:r>
            <a:endParaRPr lang="ru-RU" b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1" descr="C:\Documents and Settings\Евсеева Татьяна\Local Settings\Temporary Internet Files\Content.Word\Новый рисунок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6" y="4071944"/>
            <a:ext cx="4539377" cy="442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Рисунок 4" descr="C:\Documents and Settings\Евсеева Татьяна\Local Settings\Temporary Internet Files\Content.Word\Новый рисунок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99" y="4071942"/>
            <a:ext cx="178595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15211" y="4071942"/>
            <a:ext cx="642943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Скругленный прямоугольник 19"/>
          <p:cNvSpPr/>
          <p:nvPr/>
        </p:nvSpPr>
        <p:spPr>
          <a:xfrm>
            <a:off x="1285852" y="357166"/>
            <a:ext cx="6858048" cy="578882"/>
          </a:xfrm>
          <a:prstGeom prst="roundRect">
            <a:avLst/>
          </a:prstGeom>
          <a:solidFill>
            <a:srgbClr val="CCECFF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cap="none" spc="50" dirty="0" smtClean="0">
                <a:ln w="11430">
                  <a:noFill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Что такое программный </a:t>
            </a:r>
            <a:r>
              <a:rPr lang="ru-RU" sz="2800" b="1" spc="50" dirty="0" smtClean="0">
                <a:ln w="11430">
                  <a:noFill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бюджет</a:t>
            </a:r>
            <a:endParaRPr lang="ru-RU" sz="2800" b="1" cap="none" spc="50" dirty="0">
              <a:ln w="11430">
                <a:noFill/>
              </a:ln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643570" y="1285861"/>
            <a:ext cx="3357587" cy="264320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200" b="1" dirty="0" smtClean="0">
              <a:solidFill>
                <a:schemeClr val="bg1"/>
              </a:solidFill>
            </a:endParaRPr>
          </a:p>
          <a:p>
            <a:pPr algn="just"/>
            <a:r>
              <a:rPr lang="ru-RU" sz="13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Программное </a:t>
            </a:r>
            <a:r>
              <a:rPr lang="ru-RU" sz="135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бюджетирование</a:t>
            </a:r>
            <a:r>
              <a:rPr lang="ru-RU" sz="13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представляет собой методологию планирования, исполнения и контроля за исполнением бюджета, обеспечивающую взаимосвязь процесса распределения расходов с результатами от реализации программ, разрабатываемых на основе стратегических целей, с учетом приоритетов государственной политики, общественной значимости ожидаемых и конечных результатов использования бюджетных средств </a:t>
            </a:r>
          </a:p>
          <a:p>
            <a:pPr algn="ctr"/>
            <a:endParaRPr lang="ru-RU" sz="1200" dirty="0"/>
          </a:p>
        </p:txBody>
      </p:sp>
      <p:grpSp>
        <p:nvGrpSpPr>
          <p:cNvPr id="8" name="Группа 7"/>
          <p:cNvGrpSpPr/>
          <p:nvPr/>
        </p:nvGrpSpPr>
        <p:grpSpPr>
          <a:xfrm>
            <a:off x="714350" y="4071942"/>
            <a:ext cx="2214579" cy="1785950"/>
            <a:chOff x="828607" y="3400446"/>
            <a:chExt cx="1428800" cy="1008022"/>
          </a:xfrm>
          <a:solidFill>
            <a:schemeClr val="accent2">
              <a:lumMod val="20000"/>
              <a:lumOff val="80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828607" y="3400446"/>
              <a:ext cx="1428800" cy="1008022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0" name="Скругленный прямоугольник 4"/>
            <p:cNvSpPr/>
            <p:nvPr/>
          </p:nvSpPr>
          <p:spPr>
            <a:xfrm>
              <a:off x="877815" y="3449654"/>
              <a:ext cx="1330384" cy="909606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57150" tIns="28575" rIns="57150" bIns="28575" numCol="1" spcCol="1270" anchor="ctr" anchorCtr="0">
              <a:noAutofit/>
            </a:bodyPr>
            <a:lstStyle/>
            <a:p>
              <a:pPr lvl="0" algn="ctr" defTabSz="6667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500" b="1" dirty="0" smtClean="0">
                  <a:latin typeface="Times New Roman" pitchFamily="18" charset="0"/>
                  <a:cs typeface="Times New Roman" pitchFamily="18" charset="0"/>
                </a:rPr>
                <a:t>Осуществление бюджетных расходов посредством финансирования муниципальных программ</a:t>
              </a:r>
              <a:endParaRPr lang="ru-RU" sz="15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3571870" y="4214818"/>
            <a:ext cx="2214579" cy="1785950"/>
            <a:chOff x="828607" y="3400446"/>
            <a:chExt cx="1428800" cy="1008022"/>
          </a:xfrm>
          <a:solidFill>
            <a:srgbClr val="CCCCFF"/>
          </a:solidFill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828607" y="3400446"/>
              <a:ext cx="1428800" cy="100802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877815" y="3449654"/>
              <a:ext cx="1330384" cy="90960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57150" tIns="28575" rIns="57150" bIns="28575" numCol="1" spcCol="1270" anchor="ctr" anchorCtr="0">
              <a:noAutofit/>
            </a:bodyPr>
            <a:lstStyle/>
            <a:p>
              <a:pPr lvl="0" algn="ctr" defTabSz="6667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500" b="1" kern="1200" dirty="0" smtClean="0">
                  <a:latin typeface="Times New Roman" pitchFamily="18" charset="0"/>
                  <a:cs typeface="Times New Roman" pitchFamily="18" charset="0"/>
                </a:rPr>
                <a:t>Взаимосвязь бюджетных расходов с результатами реализации муниципальных программ</a:t>
              </a:r>
              <a:endParaRPr lang="ru-RU" sz="15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6500826" y="4357696"/>
            <a:ext cx="2214579" cy="1785950"/>
            <a:chOff x="828607" y="3400446"/>
            <a:chExt cx="1428800" cy="1008022"/>
          </a:xfrm>
          <a:solidFill>
            <a:schemeClr val="accent2">
              <a:lumMod val="20000"/>
              <a:lumOff val="80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828607" y="3400446"/>
              <a:ext cx="1428800" cy="1008022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6" name="Скругленный прямоугольник 4"/>
            <p:cNvSpPr/>
            <p:nvPr/>
          </p:nvSpPr>
          <p:spPr>
            <a:xfrm>
              <a:off x="877815" y="3449654"/>
              <a:ext cx="1330384" cy="909606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57150" tIns="28575" rIns="57150" bIns="28575" numCol="1" spcCol="1270" anchor="ctr" anchorCtr="0">
              <a:noAutofit/>
            </a:bodyPr>
            <a:lstStyle/>
            <a:p>
              <a:pPr lvl="0" algn="ctr" defTabSz="6667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500" b="1" kern="1200" dirty="0" smtClean="0">
                  <a:latin typeface="Times New Roman" pitchFamily="18" charset="0"/>
                  <a:cs typeface="Times New Roman" pitchFamily="18" charset="0"/>
                </a:rPr>
                <a:t>Повышение качества бюджетного планирования и исполнения бюджета</a:t>
              </a:r>
              <a:endParaRPr lang="ru-RU" sz="15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7" name="Стрелка вниз 16"/>
          <p:cNvSpPr/>
          <p:nvPr/>
        </p:nvSpPr>
        <p:spPr>
          <a:xfrm rot="16200000">
            <a:off x="5865600" y="4850043"/>
            <a:ext cx="484632" cy="500067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 rot="16200000">
            <a:off x="3008081" y="4635729"/>
            <a:ext cx="484632" cy="500067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714348" y="6143649"/>
            <a:ext cx="7429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Районный бюджет на 2017год сформирован в «программном» формате на основе 13 муниципальных программ Княгининского района</a:t>
            </a:r>
            <a:endParaRPr lang="ru-RU" sz="1600" b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42844" y="1357298"/>
            <a:ext cx="2928959" cy="257176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1" dirty="0" smtClean="0">
              <a:solidFill>
                <a:schemeClr val="bg1"/>
              </a:solidFill>
            </a:endParaRPr>
          </a:p>
          <a:p>
            <a:pPr algn="just"/>
            <a:r>
              <a:rPr lang="ru-RU" sz="15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Программный бюджет отличается от традиционного тем, что все или почти все расходы включены в программы и каждая программа своей целью прямо увязана с тем или иным стратегическим итогом деятельности ведомства</a:t>
            </a:r>
          </a:p>
          <a:p>
            <a:pPr algn="ctr"/>
            <a:endParaRPr lang="ru-RU" dirty="0"/>
          </a:p>
        </p:txBody>
      </p:sp>
      <p:pic>
        <p:nvPicPr>
          <p:cNvPr id="7170" name="Picture 2" descr="D:\ДОКУМЕНТЫ\2017\ПРЕЗЕНТАЦИЯ по проекту решения\картинки для презентации\budjet28669_x9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244" y="1357298"/>
            <a:ext cx="2428892" cy="25717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1" name="Овал 20"/>
          <p:cNvSpPr/>
          <p:nvPr/>
        </p:nvSpPr>
        <p:spPr>
          <a:xfrm>
            <a:off x="8429652" y="6500834"/>
            <a:ext cx="571506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10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вал 1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11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71472" y="214291"/>
            <a:ext cx="8229600" cy="868362"/>
          </a:xfrm>
          <a:prstGeom prst="roundRect">
            <a:avLst/>
          </a:prstGeom>
          <a:solidFill>
            <a:srgbClr val="CCECFF"/>
          </a:solidFill>
          <a:ln w="19050"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Какие показатели характеризуют наш район в 2016 году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786281" y="1428741"/>
            <a:ext cx="3929124" cy="58477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Площадь 769 кв.км.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786313" y="2214555"/>
            <a:ext cx="3929092" cy="5232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Численность населения района 11933 чел.</a:t>
            </a:r>
          </a:p>
          <a:p>
            <a:endParaRPr lang="ru-RU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786313" y="2928934"/>
            <a:ext cx="3929092" cy="73866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и услуг 2737,8  млн.руб.</a:t>
            </a:r>
            <a:endParaRPr lang="ru-RU" sz="1400" dirty="0">
              <a:solidFill>
                <a:sysClr val="windowText" lastClr="0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786313" y="3786190"/>
            <a:ext cx="3929092" cy="5232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Среднемесячная заработная плата 20 671,7 руб.</a:t>
            </a:r>
            <a:endParaRPr lang="ru-RU" sz="1400" dirty="0">
              <a:solidFill>
                <a:sysClr val="windowText" lastClr="00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786313" y="4572008"/>
            <a:ext cx="3929092" cy="5232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Инвестиции в основной капитал в действующих ценах 165,0 млн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руб.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786313" y="5357827"/>
            <a:ext cx="3929092" cy="101566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Муниципальные образования-6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Муниципальные учреждения-25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(казенные-8 ,бюджетные- 14, автономные-3)</a:t>
            </a:r>
          </a:p>
          <a:p>
            <a:endParaRPr lang="ru-RU" dirty="0"/>
          </a:p>
        </p:txBody>
      </p:sp>
      <p:pic>
        <p:nvPicPr>
          <p:cNvPr id="15" name="Picture 2" descr="C:\Documents and Settings\Евсеева Татьяна\Рабочий стол\Рисунок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-357223" y="1296034"/>
            <a:ext cx="5643603" cy="49333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Диаграмма 19"/>
          <p:cNvGraphicFramePr/>
          <p:nvPr/>
        </p:nvGraphicFramePr>
        <p:xfrm>
          <a:off x="4572000" y="1714488"/>
          <a:ext cx="4572000" cy="3214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7" name="Диаграмма 16"/>
          <p:cNvGraphicFramePr>
            <a:graphicFrameLocks/>
          </p:cNvGraphicFramePr>
          <p:nvPr/>
        </p:nvGraphicFramePr>
        <p:xfrm>
          <a:off x="0" y="1643050"/>
          <a:ext cx="4572000" cy="3357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9" name="Прямоугольник 58"/>
          <p:cNvSpPr/>
          <p:nvPr/>
        </p:nvSpPr>
        <p:spPr>
          <a:xfrm>
            <a:off x="6164512" y="4986455"/>
            <a:ext cx="2162047" cy="1613867"/>
          </a:xfrm>
          <a:prstGeom prst="rect">
            <a:avLst/>
          </a:prstGeom>
          <a:solidFill>
            <a:srgbClr val="CCE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рейтинге уровня жизни населения Княгининский район занимает 4 место среди 14 районов.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Овал 32"/>
          <p:cNvSpPr/>
          <p:nvPr/>
        </p:nvSpPr>
        <p:spPr>
          <a:xfrm>
            <a:off x="8358214" y="6500834"/>
            <a:ext cx="642943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12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Схема 7"/>
          <p:cNvGraphicFramePr/>
          <p:nvPr/>
        </p:nvGraphicFramePr>
        <p:xfrm>
          <a:off x="428602" y="214290"/>
          <a:ext cx="8358247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7" name="Текст 36"/>
          <p:cNvSpPr>
            <a:spLocks noGrp="1"/>
          </p:cNvSpPr>
          <p:nvPr>
            <p:ph type="body" idx="4294967295"/>
          </p:nvPr>
        </p:nvSpPr>
        <p:spPr>
          <a:xfrm>
            <a:off x="4" y="1071568"/>
            <a:ext cx="4040188" cy="750887"/>
          </a:xfrm>
        </p:spPr>
        <p:txBody>
          <a:bodyPr>
            <a:normAutofit/>
          </a:bodyPr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Индикаторы, характеризующие наращивание налогового потенциала (экономические и финансовые)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Текст 38"/>
          <p:cNvSpPr>
            <a:spLocks noGrp="1"/>
          </p:cNvSpPr>
          <p:nvPr>
            <p:ph type="body" sz="quarter" idx="4294967295"/>
          </p:nvPr>
        </p:nvSpPr>
        <p:spPr>
          <a:xfrm>
            <a:off x="4929197" y="1214427"/>
            <a:ext cx="4041775" cy="428611"/>
          </a:xfrm>
        </p:spPr>
        <p:txBody>
          <a:bodyPr>
            <a:normAutofit/>
          </a:bodyPr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Индикаторы уровня жизни (социальные)</a:t>
            </a:r>
            <a:endParaRPr lang="ru-RU" sz="1300" b="1" i="1" dirty="0">
              <a:solidFill>
                <a:schemeClr val="bg1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 rot="18113072">
            <a:off x="1509806" y="2527271"/>
            <a:ext cx="7051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/>
              <a:t>0,1326</a:t>
            </a:r>
            <a:endParaRPr lang="ru-RU" sz="1000" b="1" dirty="0"/>
          </a:p>
        </p:txBody>
      </p:sp>
      <p:sp>
        <p:nvSpPr>
          <p:cNvPr id="57" name="TextBox 56"/>
          <p:cNvSpPr txBox="1"/>
          <p:nvPr/>
        </p:nvSpPr>
        <p:spPr>
          <a:xfrm rot="17814838">
            <a:off x="5966916" y="2497522"/>
            <a:ext cx="7858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/>
              <a:t>0,0595</a:t>
            </a:r>
            <a:endParaRPr lang="ru-RU" sz="1000" b="1" dirty="0"/>
          </a:p>
        </p:txBody>
      </p:sp>
      <p:sp>
        <p:nvSpPr>
          <p:cNvPr id="58" name="Прямоугольник 57"/>
          <p:cNvSpPr/>
          <p:nvPr/>
        </p:nvSpPr>
        <p:spPr>
          <a:xfrm>
            <a:off x="285912" y="4814201"/>
            <a:ext cx="2429852" cy="1800228"/>
          </a:xfrm>
          <a:prstGeom prst="rect">
            <a:avLst/>
          </a:prstGeom>
          <a:solidFill>
            <a:srgbClr val="CCE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рейтинге по наращиванию налогового потенциала Княгининский район занимает 9 место среди 14 районов.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3286116" y="5214950"/>
            <a:ext cx="2357455" cy="1285884"/>
          </a:xfrm>
          <a:prstGeom prst="rect">
            <a:avLst/>
          </a:prstGeom>
          <a:solidFill>
            <a:srgbClr val="CCE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Общий интегральный показатель Княгининского района в двух рейтингах равен 0,1847, что соответствует 5 месту среди 14 районов.</a:t>
            </a:r>
            <a:endParaRPr lang="ru-RU" sz="13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Диаграмма 14"/>
          <p:cNvGraphicFramePr>
            <a:graphicFrameLocks/>
          </p:cNvGraphicFramePr>
          <p:nvPr/>
        </p:nvGraphicFramePr>
        <p:xfrm>
          <a:off x="285721" y="4000504"/>
          <a:ext cx="4572000" cy="2857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71472" y="214291"/>
            <a:ext cx="8229600" cy="796925"/>
          </a:xfrm>
          <a:prstGeom prst="roundRect">
            <a:avLst/>
          </a:prstGeom>
          <a:solidFill>
            <a:srgbClr val="CCECFF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Какова динамика прогнозных показателей социально - экономического развития района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1477" y="1071546"/>
            <a:ext cx="3214712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(услуг), млн. руб.</a:t>
            </a:r>
            <a:endParaRPr lang="ru-RU" sz="13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286381" y="1071550"/>
            <a:ext cx="307183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(услуг) в расчете на 1 жителя, тыс. руб.</a:t>
            </a:r>
            <a:endParaRPr lang="ru-RU" sz="12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85789" y="4143384"/>
            <a:ext cx="307183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Фонд оплаты труда, </a:t>
            </a: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млн. руб.</a:t>
            </a:r>
            <a:endParaRPr lang="ru-RU" sz="13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786448" y="4071942"/>
            <a:ext cx="257176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Объем розничного товарооборота, млн. руб.</a:t>
            </a:r>
            <a:endParaRPr lang="ru-RU" sz="1300" dirty="0"/>
          </a:p>
        </p:txBody>
      </p:sp>
      <p:graphicFrame>
        <p:nvGraphicFramePr>
          <p:cNvPr id="16" name="Диаграмма 15"/>
          <p:cNvGraphicFramePr>
            <a:graphicFrameLocks/>
          </p:cNvGraphicFramePr>
          <p:nvPr/>
        </p:nvGraphicFramePr>
        <p:xfrm>
          <a:off x="214284" y="1857364"/>
          <a:ext cx="3929092" cy="2143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Диаграмма 16"/>
          <p:cNvGraphicFramePr>
            <a:graphicFrameLocks/>
          </p:cNvGraphicFramePr>
          <p:nvPr/>
        </p:nvGraphicFramePr>
        <p:xfrm>
          <a:off x="4572000" y="1785928"/>
          <a:ext cx="4286248" cy="20717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9" name="Диаграмма 18"/>
          <p:cNvGraphicFramePr>
            <a:graphicFrameLocks/>
          </p:cNvGraphicFramePr>
          <p:nvPr/>
        </p:nvGraphicFramePr>
        <p:xfrm>
          <a:off x="4572005" y="4000504"/>
          <a:ext cx="4357719" cy="2857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Овал 12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13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D:\ДОКУМЕНТЫ\2017\ПРЕЗЕНТАЦИЯ по проекту решения\картинки для презентации\zp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17" y="4572010"/>
            <a:ext cx="2285984" cy="17859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8429653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14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39" y="1428741"/>
            <a:ext cx="32665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Численность населения, тыс. человек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57819" y="1428741"/>
            <a:ext cx="29636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Среднемесячная зарплата,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914747694"/>
              </p:ext>
            </p:extLst>
          </p:nvPr>
        </p:nvGraphicFramePr>
        <p:xfrm>
          <a:off x="428602" y="214290"/>
          <a:ext cx="8358247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/>
        </p:nvGraphicFramePr>
        <p:xfrm>
          <a:off x="142845" y="1785926"/>
          <a:ext cx="4429156" cy="2357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1" name="TextBox 1"/>
          <p:cNvSpPr txBox="1"/>
          <p:nvPr/>
        </p:nvSpPr>
        <p:spPr>
          <a:xfrm>
            <a:off x="3143242" y="3786190"/>
            <a:ext cx="500067" cy="285752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2018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"/>
          <p:cNvSpPr txBox="1"/>
          <p:nvPr/>
        </p:nvSpPr>
        <p:spPr>
          <a:xfrm>
            <a:off x="3857622" y="3786190"/>
            <a:ext cx="500067" cy="285752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2019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" name="Диаграмма 13"/>
          <p:cNvGraphicFramePr/>
          <p:nvPr/>
        </p:nvGraphicFramePr>
        <p:xfrm>
          <a:off x="4572000" y="157161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pic>
        <p:nvPicPr>
          <p:cNvPr id="1027" name="Picture 3" descr="D:\ДОКУМЕНТЫ\2017\ПРЕЗЕНТАЦИЯ по проекту решения\картинки для презентации\perepisnaselenijabelarusi_2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42850" y="4572008"/>
            <a:ext cx="2071703" cy="17145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17" name="Диаграмма 16"/>
          <p:cNvGraphicFramePr/>
          <p:nvPr/>
        </p:nvGraphicFramePr>
        <p:xfrm>
          <a:off x="2285984" y="4643446"/>
          <a:ext cx="4572000" cy="2000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3143246" y="4357699"/>
            <a:ext cx="28249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Индекс потребительских цен, %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15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396263812"/>
              </p:ext>
            </p:extLst>
          </p:nvPr>
        </p:nvGraphicFramePr>
        <p:xfrm>
          <a:off x="428602" y="214290"/>
          <a:ext cx="8358247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71472" y="1071546"/>
            <a:ext cx="32358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Инвестиции в основной капитал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" name="Диаграмма 13"/>
          <p:cNvGraphicFramePr/>
          <p:nvPr/>
        </p:nvGraphicFramePr>
        <p:xfrm>
          <a:off x="0" y="1285861"/>
          <a:ext cx="4572000" cy="4429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6" name="Диаграмма 15"/>
          <p:cNvGraphicFramePr/>
          <p:nvPr/>
        </p:nvGraphicFramePr>
        <p:xfrm>
          <a:off x="0" y="1214422"/>
          <a:ext cx="4572000" cy="4286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5214942" y="2143120"/>
            <a:ext cx="3487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Площадь ввода в действие жилых домов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D:\ДОКУМЕНТЫ\2017\ПРЕЗЕНТАЦИЯ по проекту решения\картинки для презентации\человечки для презентации\1458054209_fotolia_41151587_subscription_xxl.jpg"/>
          <p:cNvPicPr>
            <a:picLocks noChangeAspect="1" noChangeArrowheads="1"/>
          </p:cNvPicPr>
          <p:nvPr/>
        </p:nvPicPr>
        <p:blipFill>
          <a:blip r:embed="rId9" cstate="print">
            <a:lum contrast="-28000"/>
          </a:blip>
          <a:srcRect/>
          <a:stretch>
            <a:fillRect/>
          </a:stretch>
        </p:blipFill>
        <p:spPr bwMode="auto">
          <a:xfrm>
            <a:off x="2143113" y="5429264"/>
            <a:ext cx="2357455" cy="1285860"/>
          </a:xfrm>
          <a:prstGeom prst="rect">
            <a:avLst/>
          </a:prstGeom>
          <a:noFill/>
          <a:effectLst>
            <a:softEdge rad="127000"/>
          </a:effectLst>
        </p:spPr>
      </p:pic>
      <p:graphicFrame>
        <p:nvGraphicFramePr>
          <p:cNvPr id="27" name="Диаграмма 26"/>
          <p:cNvGraphicFramePr>
            <a:graphicFrameLocks/>
          </p:cNvGraphicFramePr>
          <p:nvPr/>
        </p:nvGraphicFramePr>
        <p:xfrm>
          <a:off x="4572000" y="3571876"/>
          <a:ext cx="4572000" cy="32861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28" name="Диаграмма 27"/>
          <p:cNvGraphicFramePr/>
          <p:nvPr/>
        </p:nvGraphicFramePr>
        <p:xfrm>
          <a:off x="4572000" y="2000241"/>
          <a:ext cx="4572000" cy="4429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pic>
        <p:nvPicPr>
          <p:cNvPr id="1028" name="Picture 4" descr="D:\ДОКУМЕНТЫ\2017\ПРЕЗЕНТАЦИЯ по проекту решения\картинки для презентации\zhile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357822" y="1000112"/>
            <a:ext cx="3276581" cy="1184255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Овал 31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16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42845" y="142852"/>
            <a:ext cx="8858279" cy="939800"/>
          </a:xfrm>
          <a:prstGeom prst="roundRect">
            <a:avLst/>
          </a:prstGeom>
          <a:solidFill>
            <a:srgbClr val="CCECFF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Каковы основные направления бюджетной политики  в Княгининском районе и налоговой политики  в Княгининском районе на 2017 и плановый период 2018 и 2019 годов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Схема 8"/>
          <p:cNvGraphicFramePr/>
          <p:nvPr/>
        </p:nvGraphicFramePr>
        <p:xfrm>
          <a:off x="1285852" y="1571616"/>
          <a:ext cx="4572032" cy="6429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1" name="Схема 10"/>
          <p:cNvGraphicFramePr/>
          <p:nvPr/>
        </p:nvGraphicFramePr>
        <p:xfrm>
          <a:off x="1285854" y="2285997"/>
          <a:ext cx="5357851" cy="7143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501170864"/>
              </p:ext>
            </p:extLst>
          </p:nvPr>
        </p:nvGraphicFramePr>
        <p:xfrm>
          <a:off x="1285854" y="3071814"/>
          <a:ext cx="5857916" cy="6463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val="2305906641"/>
              </p:ext>
            </p:extLst>
          </p:nvPr>
        </p:nvGraphicFramePr>
        <p:xfrm>
          <a:off x="1285855" y="3857629"/>
          <a:ext cx="6500859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17" name="Схема 16"/>
          <p:cNvGraphicFramePr/>
          <p:nvPr/>
        </p:nvGraphicFramePr>
        <p:xfrm>
          <a:off x="357159" y="1571618"/>
          <a:ext cx="857256" cy="6429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grpSp>
        <p:nvGrpSpPr>
          <p:cNvPr id="18" name="Группа 17"/>
          <p:cNvGrpSpPr/>
          <p:nvPr/>
        </p:nvGrpSpPr>
        <p:grpSpPr>
          <a:xfrm>
            <a:off x="357163" y="2285993"/>
            <a:ext cx="857257" cy="642942"/>
            <a:chOff x="71437" y="0"/>
            <a:chExt cx="714380" cy="623610"/>
          </a:xfrm>
          <a:solidFill>
            <a:schemeClr val="bg2">
              <a:lumMod val="75000"/>
            </a:schemeClr>
          </a:solidFill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71437" y="0"/>
              <a:ext cx="714380" cy="62361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endParaRPr lang="ru-RU" dirty="0"/>
            </a:p>
          </p:txBody>
        </p:sp>
        <p:sp>
          <p:nvSpPr>
            <p:cNvPr id="20" name="Скругленный прямоугольник 4"/>
            <p:cNvSpPr/>
            <p:nvPr/>
          </p:nvSpPr>
          <p:spPr>
            <a:xfrm>
              <a:off x="156337" y="30442"/>
              <a:ext cx="527600" cy="562726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lvl="0" algn="ctr" defTabSz="11557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600" b="1" kern="1200" dirty="0" smtClean="0">
                  <a:solidFill>
                    <a:schemeClr val="bg1"/>
                  </a:solidFill>
                </a:rPr>
                <a:t> </a:t>
              </a:r>
              <a:r>
                <a:rPr lang="ru-RU" sz="2600" b="1" kern="1200" dirty="0" smtClean="0">
                  <a:solidFill>
                    <a:schemeClr val="tx1"/>
                  </a:solidFill>
                </a:rPr>
                <a:t>2</a:t>
              </a:r>
              <a:endParaRPr lang="ru-RU" sz="26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357164" y="3071810"/>
            <a:ext cx="857255" cy="642942"/>
            <a:chOff x="71437" y="0"/>
            <a:chExt cx="714380" cy="623610"/>
          </a:xfrm>
          <a:solidFill>
            <a:schemeClr val="bg2">
              <a:lumMod val="75000"/>
            </a:schemeClr>
          </a:solidFill>
        </p:grpSpPr>
        <p:sp>
          <p:nvSpPr>
            <p:cNvPr id="22" name="Скругленный прямоугольник 21"/>
            <p:cNvSpPr/>
            <p:nvPr/>
          </p:nvSpPr>
          <p:spPr>
            <a:xfrm>
              <a:off x="71437" y="0"/>
              <a:ext cx="714380" cy="62361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endParaRPr lang="ru-RU" dirty="0"/>
            </a:p>
          </p:txBody>
        </p:sp>
        <p:sp>
          <p:nvSpPr>
            <p:cNvPr id="23" name="Скругленный прямоугольник 4"/>
            <p:cNvSpPr/>
            <p:nvPr/>
          </p:nvSpPr>
          <p:spPr>
            <a:xfrm>
              <a:off x="156338" y="30442"/>
              <a:ext cx="527599" cy="562726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lvl="0" algn="ctr" defTabSz="11557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600" b="1" kern="1200" dirty="0" smtClean="0"/>
                <a:t> </a:t>
              </a:r>
              <a:r>
                <a:rPr lang="ru-RU" sz="2600" b="1" kern="1200" dirty="0" smtClean="0">
                  <a:solidFill>
                    <a:schemeClr val="tx1"/>
                  </a:solidFill>
                </a:rPr>
                <a:t>3</a:t>
              </a:r>
              <a:endParaRPr lang="ru-RU" sz="26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357163" y="3857628"/>
            <a:ext cx="857257" cy="642942"/>
            <a:chOff x="71437" y="0"/>
            <a:chExt cx="714380" cy="623610"/>
          </a:xfrm>
          <a:solidFill>
            <a:schemeClr val="bg2">
              <a:lumMod val="75000"/>
            </a:schemeClr>
          </a:solidFill>
        </p:grpSpPr>
        <p:sp>
          <p:nvSpPr>
            <p:cNvPr id="25" name="Скругленный прямоугольник 24"/>
            <p:cNvSpPr/>
            <p:nvPr/>
          </p:nvSpPr>
          <p:spPr>
            <a:xfrm>
              <a:off x="71437" y="0"/>
              <a:ext cx="714380" cy="62361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endParaRPr lang="ru-RU" dirty="0"/>
            </a:p>
          </p:txBody>
        </p:sp>
        <p:sp>
          <p:nvSpPr>
            <p:cNvPr id="26" name="Скругленный прямоугольник 4"/>
            <p:cNvSpPr/>
            <p:nvPr/>
          </p:nvSpPr>
          <p:spPr>
            <a:xfrm>
              <a:off x="130968" y="30442"/>
              <a:ext cx="552969" cy="562726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lvl="0" algn="ctr" defTabSz="11557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600" b="1" kern="1200" dirty="0" smtClean="0">
                  <a:solidFill>
                    <a:schemeClr val="tx1"/>
                  </a:solidFill>
                </a:rPr>
                <a:t>4</a:t>
              </a:r>
              <a:endParaRPr lang="ru-RU" sz="26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714350" y="4786323"/>
            <a:ext cx="7929619" cy="571504"/>
            <a:chOff x="71437" y="0"/>
            <a:chExt cx="714380" cy="62361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28" name="Скругленный прямоугольник 27"/>
            <p:cNvSpPr/>
            <p:nvPr/>
          </p:nvSpPr>
          <p:spPr>
            <a:xfrm>
              <a:off x="71437" y="0"/>
              <a:ext cx="714380" cy="623610"/>
            </a:xfrm>
            <a:prstGeom prst="roundRect">
              <a:avLst/>
            </a:prstGeom>
            <a:grpFill/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9" name="Скругленный прямоугольник 4"/>
            <p:cNvSpPr/>
            <p:nvPr/>
          </p:nvSpPr>
          <p:spPr>
            <a:xfrm>
              <a:off x="99113" y="30442"/>
              <a:ext cx="680268" cy="562726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lvl="0" algn="ctr" defTabSz="11557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b="1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Главные приоритеты бюджетной политики на 2017-2019 годы</a:t>
              </a:r>
              <a:endParaRPr lang="ru-RU" b="1" kern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1" name="Стрелка вниз 30"/>
          <p:cNvSpPr/>
          <p:nvPr/>
        </p:nvSpPr>
        <p:spPr>
          <a:xfrm>
            <a:off x="3929059" y="5357827"/>
            <a:ext cx="1143009" cy="428628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3" name="Схема 32"/>
          <p:cNvGraphicFramePr/>
          <p:nvPr/>
        </p:nvGraphicFramePr>
        <p:xfrm>
          <a:off x="428596" y="5691157"/>
          <a:ext cx="3143272" cy="9233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7" r:lo="rId28" r:qs="rId29" r:cs="rId30"/>
          </a:graphicData>
        </a:graphic>
      </p:graphicFrame>
      <p:pic>
        <p:nvPicPr>
          <p:cNvPr id="5122" name="Picture 2" descr="C:\Documents and Settings\Евсеева Татьяна\Рабочий стол\картинки для презентации\человечки для презентации\o-chem-govoryat-prezentatsii.jpg"/>
          <p:cNvPicPr>
            <a:picLocks noChangeAspect="1" noChangeArrowheads="1"/>
          </p:cNvPicPr>
          <p:nvPr/>
        </p:nvPicPr>
        <p:blipFill>
          <a:blip r:embed="rId32" cstate="print"/>
          <a:srcRect/>
          <a:stretch>
            <a:fillRect/>
          </a:stretch>
        </p:blipFill>
        <p:spPr bwMode="auto">
          <a:xfrm>
            <a:off x="6929458" y="1357300"/>
            <a:ext cx="2009807" cy="15073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4" name="Овал 33"/>
          <p:cNvSpPr/>
          <p:nvPr/>
        </p:nvSpPr>
        <p:spPr>
          <a:xfrm>
            <a:off x="1357291" y="5786455"/>
            <a:ext cx="6429421" cy="928694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Безусловное выполнение всех принятых обязательств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/>
          <p:nvPr/>
        </p:nvPicPr>
        <p:blipFill>
          <a:blip r:embed="rId2" cstate="print">
            <a:lum bright="-20000" contrast="40000"/>
          </a:blip>
          <a:srcRect/>
          <a:stretch>
            <a:fillRect/>
          </a:stretch>
        </p:blipFill>
        <p:spPr bwMode="auto">
          <a:xfrm>
            <a:off x="2357423" y="4143381"/>
            <a:ext cx="4429156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571111840"/>
              </p:ext>
            </p:extLst>
          </p:nvPr>
        </p:nvGraphicFramePr>
        <p:xfrm>
          <a:off x="1214417" y="1000109"/>
          <a:ext cx="6929487" cy="2643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500298" y="3429005"/>
            <a:ext cx="10715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Уточненный план </a:t>
            </a:r>
          </a:p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2016 года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57555" y="3429004"/>
            <a:ext cx="857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Прогноз на 2017 год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214285" y="142853"/>
            <a:ext cx="8643998" cy="785812"/>
          </a:xfrm>
          <a:prstGeom prst="roundRect">
            <a:avLst/>
          </a:prstGeom>
          <a:solidFill>
            <a:srgbClr val="CCECFF"/>
          </a:solidFill>
          <a:ln w="9525" cap="flat" cmpd="sng" algn="ctr">
            <a:noFill/>
            <a:prstDash val="soli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Сколько собственных доходов поступает в консолидированный бюджет района</a:t>
            </a:r>
            <a:endParaRPr kumimoji="0" lang="ru-RU" sz="2200" b="0" i="0" u="none" strike="noStrike" kern="1200" cap="all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500034" y="4000509"/>
            <a:ext cx="1613332" cy="952487"/>
            <a:chOff x="172581" y="1642647"/>
            <a:chExt cx="1613332" cy="952487"/>
          </a:xfrm>
          <a:scene3d>
            <a:camera prst="orthographicFront"/>
            <a:lightRig rig="flat" dir="t"/>
          </a:scene3d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172581" y="1642647"/>
              <a:ext cx="1613332" cy="952487"/>
            </a:xfrm>
            <a:prstGeom prst="roundRect">
              <a:avLst/>
            </a:prstGeom>
            <a:solidFill>
              <a:srgbClr val="B7D2F3"/>
            </a:solidFill>
            <a:ln>
              <a:solidFill>
                <a:schemeClr val="bg1"/>
              </a:solidFill>
            </a:ln>
            <a:sp3d prstMaterial="dkEdge">
              <a:bevelT w="8200" h="38100"/>
            </a:sp3d>
          </p:spPr>
          <p:style>
            <a:lnRef idx="0">
              <a:scrgbClr r="0" g="0" b="0"/>
            </a:lnRef>
            <a:fillRef idx="2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1" name="Скругленный прямоугольник 4"/>
            <p:cNvSpPr/>
            <p:nvPr/>
          </p:nvSpPr>
          <p:spPr>
            <a:xfrm>
              <a:off x="244019" y="1642647"/>
              <a:ext cx="1520338" cy="85949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53340" tIns="26670" rIns="53340" bIns="26670" numCol="1" spcCol="1270" anchor="ctr" anchorCtr="0">
              <a:noAutofit/>
            </a:bodyPr>
            <a:lstStyle/>
            <a:p>
              <a:pPr lvl="0" algn="ctr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>
                  <a:latin typeface="Times New Roman" pitchFamily="18" charset="0"/>
                  <a:cs typeface="Times New Roman" pitchFamily="18" charset="0"/>
                </a:rPr>
                <a:t>В 2015 году</a:t>
              </a:r>
            </a:p>
            <a:p>
              <a:pPr lvl="0" algn="ctr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dirty="0" smtClean="0">
                  <a:latin typeface="Times New Roman" pitchFamily="18" charset="0"/>
                  <a:cs typeface="Times New Roman" pitchFamily="18" charset="0"/>
                </a:rPr>
                <a:t>19,2</a:t>
              </a:r>
              <a:r>
                <a:rPr lang="ru-RU" sz="1400" b="1" kern="1200" dirty="0" smtClean="0">
                  <a:latin typeface="Times New Roman" pitchFamily="18" charset="0"/>
                  <a:cs typeface="Times New Roman" pitchFamily="18" charset="0"/>
                </a:rPr>
                <a:t> тыс. рублей </a:t>
              </a:r>
            </a:p>
            <a:p>
              <a:pPr lvl="0" algn="ctr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>
                  <a:latin typeface="Times New Roman" pitchFamily="18" charset="0"/>
                  <a:cs typeface="Times New Roman" pitchFamily="18" charset="0"/>
                </a:rPr>
                <a:t>на 1 жителя</a:t>
              </a:r>
              <a:endParaRPr lang="ru-RU" sz="14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aphicFrame>
        <p:nvGraphicFramePr>
          <p:cNvPr id="12" name="Схема 11"/>
          <p:cNvGraphicFramePr/>
          <p:nvPr/>
        </p:nvGraphicFramePr>
        <p:xfrm>
          <a:off x="500033" y="5214950"/>
          <a:ext cx="1643076" cy="12858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3" name="Скругленный прямоугольник 12"/>
          <p:cNvSpPr/>
          <p:nvPr/>
        </p:nvSpPr>
        <p:spPr>
          <a:xfrm>
            <a:off x="7143770" y="4000505"/>
            <a:ext cx="1643076" cy="785818"/>
          </a:xfrm>
          <a:prstGeom prst="roundRect">
            <a:avLst/>
          </a:prstGeom>
          <a:solidFill>
            <a:srgbClr val="B7D2F3"/>
          </a:solidFill>
          <a:ln>
            <a:solidFill>
              <a:schemeClr val="bg1"/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 2017 году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17,9 тыс. рублей 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 1 жителя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17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071676" y="2571749"/>
            <a:ext cx="6429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126,6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14551" y="1214426"/>
            <a:ext cx="6429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230,8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4348" y="1000108"/>
            <a:ext cx="13573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5"/>
          <p:cNvSpPr txBox="1"/>
          <p:nvPr/>
        </p:nvSpPr>
        <p:spPr>
          <a:xfrm>
            <a:off x="4143373" y="3429004"/>
            <a:ext cx="857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Прогноз на 2018 год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5"/>
          <p:cNvSpPr txBox="1"/>
          <p:nvPr/>
        </p:nvSpPr>
        <p:spPr>
          <a:xfrm>
            <a:off x="4929191" y="3429004"/>
            <a:ext cx="857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Прогноз на 2019 год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857494" y="1357303"/>
            <a:ext cx="6429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209,5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786051" y="2571749"/>
            <a:ext cx="5715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126,2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143379" y="1285863"/>
            <a:ext cx="6429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 221,0</a:t>
            </a:r>
          </a:p>
          <a:p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214811" y="2571749"/>
            <a:ext cx="5715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140,7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143770" y="4929198"/>
            <a:ext cx="1643076" cy="1428760"/>
          </a:xfrm>
          <a:prstGeom prst="roundRect">
            <a:avLst/>
          </a:prstGeom>
          <a:solidFill>
            <a:srgbClr val="B7D2F3"/>
          </a:solidFill>
          <a:ln>
            <a:solidFill>
              <a:schemeClr val="bg1"/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 2018 году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18,5 тыс. рублей 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 1 жителя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 2019 году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19,3 тыс. рублей 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 1 жителя</a:t>
            </a:r>
          </a:p>
          <a:p>
            <a:pPr algn="ctr"/>
            <a:endParaRPr lang="ru-RU" sz="15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5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71472" y="214291"/>
            <a:ext cx="8229600" cy="654050"/>
          </a:xfrm>
          <a:solidFill>
            <a:srgbClr val="CCECFF"/>
          </a:solidFill>
          <a:ln>
            <a:noFill/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200" b="1" dirty="0" smtClean="0">
                <a:effectLst/>
                <a:latin typeface="Times New Roman" pitchFamily="18" charset="0"/>
                <a:cs typeface="Times New Roman" pitchFamily="18" charset="0"/>
              </a:rPr>
              <a:t>Как зачисляются налоги на территории района</a:t>
            </a:r>
            <a:endParaRPr lang="ru-RU" sz="2200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4294967295"/>
          </p:nvPr>
        </p:nvGraphicFramePr>
        <p:xfrm>
          <a:off x="428602" y="1000112"/>
          <a:ext cx="8258205" cy="5643597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5614998"/>
                <a:gridCol w="1357323"/>
                <a:gridCol w="1285884"/>
              </a:tblGrid>
              <a:tr h="476951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Налоги и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сборы, установленные законодательством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2F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Уровни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бюджета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2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52624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Районный бюджет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2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Бюджеты городских и сельских поселений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2F3"/>
                    </a:solidFill>
                  </a:tcPr>
                </a:tc>
              </a:tr>
              <a:tr h="31629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1. Акцизы,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том числе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795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доходы от уплаты акцизов на нефтепродукты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8795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Налог на доходы физических лиц (по единым нормативам)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795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3.Налоги со специальными налоговыми режимами, в том числе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629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единый налог на вмененный доход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29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единый сельскохозяйственный налог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0037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4. Государственная пошлина ( в зависимости от установленных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полномочий)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795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5. Налог на имущество физических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лиц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629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6. Земельный налог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Овал 6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18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D:\ДОКУМЕНТЫ\2017\ПРЕЗЕНТАЦИЯ по проекту решения\картинки для презентации\people.jpg"/>
          <p:cNvPicPr>
            <a:picLocks noChangeAspect="1" noChangeArrowheads="1"/>
          </p:cNvPicPr>
          <p:nvPr/>
        </p:nvPicPr>
        <p:blipFill>
          <a:blip r:embed="rId2" cstate="print">
            <a:lum contrast="-26000"/>
          </a:blip>
          <a:srcRect/>
          <a:stretch>
            <a:fillRect/>
          </a:stretch>
        </p:blipFill>
        <p:spPr bwMode="auto">
          <a:xfrm>
            <a:off x="142847" y="1285860"/>
            <a:ext cx="3571900" cy="2571768"/>
          </a:xfrm>
          <a:prstGeom prst="rect">
            <a:avLst/>
          </a:prstGeom>
          <a:noFill/>
        </p:spPr>
      </p:pic>
      <p:pic>
        <p:nvPicPr>
          <p:cNvPr id="2050" name="Picture 2" descr="D:\ДОКУМЕНТЫ\2017\ПРЕЗЕНТАЦИЯ по проекту решения\картинки для презентации\рисунки 2\money_bank_b01.jpg"/>
          <p:cNvPicPr>
            <a:picLocks noChangeAspect="1" noChangeArrowheads="1"/>
          </p:cNvPicPr>
          <p:nvPr/>
        </p:nvPicPr>
        <p:blipFill>
          <a:blip r:embed="rId3" cstate="print">
            <a:lum bright="6000" contrast="-41000"/>
          </a:blip>
          <a:srcRect/>
          <a:stretch>
            <a:fillRect/>
          </a:stretch>
        </p:blipFill>
        <p:spPr bwMode="auto">
          <a:xfrm>
            <a:off x="142846" y="3857632"/>
            <a:ext cx="5072099" cy="2695007"/>
          </a:xfrm>
          <a:prstGeom prst="rect">
            <a:avLst/>
          </a:prstGeom>
          <a:noFill/>
          <a:effectLst>
            <a:softEdge rad="63500"/>
          </a:effectLst>
        </p:spPr>
      </p:pic>
      <p:graphicFrame>
        <p:nvGraphicFramePr>
          <p:cNvPr id="21" name="Диаграмма 20"/>
          <p:cNvGraphicFramePr/>
          <p:nvPr/>
        </p:nvGraphicFramePr>
        <p:xfrm>
          <a:off x="3571871" y="1142984"/>
          <a:ext cx="5572132" cy="2428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Заголовок 1"/>
          <p:cNvSpPr txBox="1">
            <a:spLocks/>
          </p:cNvSpPr>
          <p:nvPr/>
        </p:nvSpPr>
        <p:spPr>
          <a:xfrm>
            <a:off x="285723" y="214291"/>
            <a:ext cx="8572500" cy="796925"/>
          </a:xfrm>
          <a:prstGeom prst="roundRect">
            <a:avLst/>
          </a:prstGeom>
          <a:solidFill>
            <a:srgbClr val="CCECFF"/>
          </a:solidFill>
          <a:ln w="9525" cap="flat" cmpd="sng" algn="ctr">
            <a:noFill/>
            <a:prstDash val="soli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Расходы консолидированного бюджета </a:t>
            </a:r>
            <a:r>
              <a:rPr kumimoji="0" lang="ru-RU" sz="2400" b="1" i="0" u="none" strike="noStrike" kern="1200" cap="all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Княгининского</a:t>
            </a:r>
            <a:r>
              <a:rPr kumimoji="0" lang="ru-RU" sz="24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района</a:t>
            </a:r>
            <a:endParaRPr kumimoji="0" lang="ru-RU" sz="2400" b="1" i="0" u="none" strike="noStrike" kern="1200" cap="all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14882" y="3214686"/>
            <a:ext cx="4988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 smtClean="0"/>
              <a:t>2016</a:t>
            </a:r>
            <a:endParaRPr lang="ru-RU" sz="11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6000766" y="3214686"/>
            <a:ext cx="4988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 smtClean="0"/>
              <a:t>2018</a:t>
            </a:r>
            <a:endParaRPr lang="ru-RU" sz="11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357823" y="3214686"/>
            <a:ext cx="4988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 smtClean="0"/>
              <a:t>2017</a:t>
            </a:r>
            <a:endParaRPr lang="ru-RU" sz="11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6715146" y="3214686"/>
            <a:ext cx="4988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 smtClean="0"/>
              <a:t>2019</a:t>
            </a:r>
            <a:endParaRPr lang="ru-RU" sz="1100" b="1" dirty="0"/>
          </a:p>
        </p:txBody>
      </p:sp>
      <p:sp>
        <p:nvSpPr>
          <p:cNvPr id="19" name="Овал 18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19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2844" y="3571876"/>
            <a:ext cx="51311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Расходы на душу населения, тыс. рублей на 1 жителя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2" name="Диаграмма 21"/>
          <p:cNvGraphicFramePr/>
          <p:nvPr/>
        </p:nvGraphicFramePr>
        <p:xfrm>
          <a:off x="1" y="3929067"/>
          <a:ext cx="521497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2052" name="Picture 4" descr="D:\ДОКУМЕНТЫ\2017\ПРЕЗЕНТАЦИЯ по проекту решения\картинки для презентации\человечки для презентации\buy_Internet_shop.jpg"/>
          <p:cNvPicPr>
            <a:picLocks noChangeAspect="1" noChangeArrowheads="1"/>
          </p:cNvPicPr>
          <p:nvPr/>
        </p:nvPicPr>
        <p:blipFill>
          <a:blip r:embed="rId6" cstate="print">
            <a:lum contrast="-23000"/>
          </a:blip>
          <a:srcRect/>
          <a:stretch>
            <a:fillRect/>
          </a:stretch>
        </p:blipFill>
        <p:spPr bwMode="auto">
          <a:xfrm>
            <a:off x="5572133" y="3857632"/>
            <a:ext cx="2571768" cy="2368423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71538" y="1357302"/>
            <a:ext cx="12858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42910" y="142855"/>
            <a:ext cx="8011680" cy="1047095"/>
          </a:xfrm>
          <a:prstGeom prst="roundRect">
            <a:avLst/>
          </a:prstGeom>
          <a:solidFill>
            <a:srgbClr val="CCECFF"/>
          </a:solidFill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noFill/>
                  <a:prstDash val="solid"/>
                </a:ln>
                <a:solidFill>
                  <a:sysClr val="windowText" lastClr="000000"/>
                </a:solidFill>
                <a:effectLst/>
              </a:rPr>
              <a:t>   </a:t>
            </a:r>
            <a:r>
              <a:rPr lang="ru-RU" sz="2200" b="1" cap="all" spc="0" dirty="0" smtClean="0">
                <a:ln w="9000" cmpd="sng">
                  <a:noFill/>
                  <a:prstDash val="solid"/>
                </a:ln>
                <a:solidFill>
                  <a:sysClr val="windowText" lastClr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Основные параметры </a:t>
            </a:r>
            <a:r>
              <a:rPr lang="ru-RU" sz="2200" b="1" cap="all" dirty="0" smtClean="0">
                <a:ln w="9000" cmpd="sng">
                  <a:noFill/>
                  <a:prstDash val="solid"/>
                </a:ln>
                <a:solidFill>
                  <a:sysClr val="windowText" lastClr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Районного</a:t>
            </a:r>
          </a:p>
          <a:p>
            <a:pPr algn="ctr"/>
            <a:r>
              <a:rPr lang="ru-RU" sz="2200" b="1" cap="all" dirty="0" smtClean="0">
                <a:ln w="9000" cmpd="sng">
                  <a:noFill/>
                  <a:prstDash val="solid"/>
                </a:ln>
                <a:solidFill>
                  <a:sysClr val="windowText" lastClr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бюджета</a:t>
            </a:r>
            <a:endParaRPr lang="ru-RU" sz="2200" b="1" cap="all" spc="0" dirty="0">
              <a:ln w="9000" cmpd="sng">
                <a:noFill/>
                <a:prstDash val="solid"/>
              </a:ln>
              <a:solidFill>
                <a:sysClr val="windowText" lastClr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Содержимое 1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583094532"/>
              </p:ext>
            </p:extLst>
          </p:nvPr>
        </p:nvGraphicFramePr>
        <p:xfrm>
          <a:off x="500035" y="1643055"/>
          <a:ext cx="8143932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TextBox 15"/>
          <p:cNvSpPr txBox="1"/>
          <p:nvPr/>
        </p:nvSpPr>
        <p:spPr>
          <a:xfrm rot="16200000">
            <a:off x="1460072" y="3091012"/>
            <a:ext cx="6429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355,4</a:t>
            </a:r>
          </a:p>
          <a:p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 rot="16200000">
            <a:off x="1817261" y="3254781"/>
            <a:ext cx="6429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368,1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500035" y="285729"/>
            <a:ext cx="8229600" cy="796908"/>
          </a:xfrm>
          <a:prstGeom prst="roundRect">
            <a:avLst/>
          </a:prstGeom>
          <a:solidFill>
            <a:srgbClr val="CCECFF"/>
          </a:solidFill>
          <a:ln>
            <a:noFill/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Из каких поступлений формируются доходы консолидированного бюджета района в 2017- 2019 годах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21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5991985"/>
              </p:ext>
            </p:extLst>
          </p:nvPr>
        </p:nvGraphicFramePr>
        <p:xfrm>
          <a:off x="214285" y="928670"/>
          <a:ext cx="3786215" cy="5429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/>
        </p:nvGraphicFramePr>
        <p:xfrm>
          <a:off x="3000366" y="1285860"/>
          <a:ext cx="3357571" cy="3857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Диаграмма 11"/>
          <p:cNvGraphicFramePr>
            <a:graphicFrameLocks/>
          </p:cNvGraphicFramePr>
          <p:nvPr/>
        </p:nvGraphicFramePr>
        <p:xfrm>
          <a:off x="6000762" y="1357301"/>
          <a:ext cx="3357587" cy="3714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28597" y="214291"/>
            <a:ext cx="8229600" cy="796925"/>
          </a:xfrm>
          <a:prstGeom prst="roundRect">
            <a:avLst/>
          </a:prstGeom>
          <a:solidFill>
            <a:srgbClr val="CCECFF"/>
          </a:solidFill>
          <a:ln>
            <a:noFill/>
          </a:ln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  <a:t>Какие основные налоговые и неналоговые доходы поступят в районный бюджет в 2017-2019 </a:t>
            </a:r>
            <a:r>
              <a:rPr lang="ru-RU" sz="2000" b="1" dirty="0" err="1" smtClean="0">
                <a:effectLst/>
                <a:latin typeface="Times New Roman" pitchFamily="18" charset="0"/>
                <a:cs typeface="Times New Roman" pitchFamily="18" charset="0"/>
              </a:rPr>
              <a:t>годАХ</a:t>
            </a:r>
            <a:endParaRPr lang="ru-RU" sz="2000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4294967295"/>
          </p:nvPr>
        </p:nvGraphicFramePr>
        <p:xfrm>
          <a:off x="285720" y="1404730"/>
          <a:ext cx="8572562" cy="5281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8229"/>
                <a:gridCol w="1405241"/>
                <a:gridCol w="1357323"/>
                <a:gridCol w="1285884"/>
                <a:gridCol w="1285885"/>
              </a:tblGrid>
              <a:tr h="913346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                Наименование</a:t>
                      </a:r>
                      <a:endParaRPr lang="ru-RU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Уточненный план на 2016 год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 год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год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73872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Налоговые и неналоговые доходы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103,6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107,4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113,1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118,5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04135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Налоговые доходы всего, из них: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97,6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100,4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105,8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111,0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04135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 на доходы физических лиц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92,0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94,7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99,9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104,9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04135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налоги на совокупный доход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4,4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3,6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3,7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3,9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73872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Неналоговые доходы всего, из них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7,3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7,5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083082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доходы от использования имущества, находящегося в муниципальной собственности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2,9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3,0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3,2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3,3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73872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доходы от продажи земельных участков и имущества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37093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штрафы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2,3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2,6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2,7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2,9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715273" y="1071550"/>
            <a:ext cx="11430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400" dirty="0">
              <a:solidFill>
                <a:sysClr val="windowText" lastClr="000000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22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23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28597" y="214291"/>
            <a:ext cx="8229600" cy="796925"/>
          </a:xfrm>
          <a:prstGeom prst="roundRect">
            <a:avLst/>
          </a:prstGeom>
          <a:solidFill>
            <a:srgbClr val="CCECFF"/>
          </a:solidFill>
          <a:ln>
            <a:noFill/>
          </a:ln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  <a:t>КАКУЮ ПОМОЩЬ ИЗ ОБЛАСТНОГО БЮДЖЕТА ПОЛУЧАЕТ Княгининский  район</a:t>
            </a:r>
            <a:endParaRPr lang="ru-RU" sz="2000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15273" y="1071550"/>
            <a:ext cx="11430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4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17" name="Диаграмма 16"/>
          <p:cNvGraphicFramePr/>
          <p:nvPr/>
        </p:nvGraphicFramePr>
        <p:xfrm>
          <a:off x="500034" y="1500174"/>
          <a:ext cx="8429684" cy="3714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1214414" y="5072074"/>
            <a:ext cx="9286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Дотации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285984" y="5072074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Субсидии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357554" y="5072074"/>
            <a:ext cx="10715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Субвенции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357686" y="5143512"/>
            <a:ext cx="15001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Иные межбюджетные трансферты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357290" y="3500438"/>
            <a:ext cx="500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66,8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785918" y="3429000"/>
            <a:ext cx="500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69,6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500298" y="4357694"/>
            <a:ext cx="500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14,6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928926" y="4429132"/>
            <a:ext cx="500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10,7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571868" y="1785926"/>
            <a:ext cx="5715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164,8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000496" y="1857364"/>
            <a:ext cx="571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160,1</a:t>
            </a:r>
          </a:p>
          <a:p>
            <a:pPr algn="ctr"/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786314" y="4572008"/>
            <a:ext cx="500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1,1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Рисунок 29" descr="investissements_directs__trangers_ile_mauric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7" y="1571614"/>
            <a:ext cx="7429552" cy="49545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Скругленный прямоугольник 3"/>
          <p:cNvSpPr/>
          <p:nvPr/>
        </p:nvSpPr>
        <p:spPr>
          <a:xfrm>
            <a:off x="428602" y="214290"/>
            <a:ext cx="8358247" cy="1055608"/>
          </a:xfrm>
          <a:prstGeom prst="roundRect">
            <a:avLst/>
          </a:prstGeom>
          <a:solidFill>
            <a:srgbClr val="CCECFF"/>
          </a:solidFill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8415" cmpd="sng">
                  <a:noFill/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Особенности формирования районного бюджета по расходам</a:t>
            </a:r>
            <a:endParaRPr lang="ru-RU" sz="2800" b="1" dirty="0">
              <a:ln w="18415" cmpd="sng">
                <a:noFill/>
                <a:prstDash val="solid"/>
              </a:ln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643175" y="3071812"/>
            <a:ext cx="2143140" cy="178595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 2017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500695" y="1714489"/>
            <a:ext cx="2571768" cy="114300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572136" y="1928802"/>
            <a:ext cx="24288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Использование всех внутренних резервов</a:t>
            </a:r>
          </a:p>
          <a:p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429261" y="3000373"/>
            <a:ext cx="2643207" cy="13573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Формирование бюджета на один год с разработкой среднесрочного финансового плана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500698" y="4786325"/>
            <a:ext cx="2643207" cy="13573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Экономия по отдельным статьям расходов до 25%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8286782" y="6500834"/>
            <a:ext cx="642943" cy="214314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24</a:t>
            </a:r>
            <a:endParaRPr lang="ru-RU" sz="1600" dirty="0"/>
          </a:p>
        </p:txBody>
      </p:sp>
      <p:cxnSp>
        <p:nvCxnSpPr>
          <p:cNvPr id="12" name="Прямая со стрелкой 11"/>
          <p:cNvCxnSpPr/>
          <p:nvPr/>
        </p:nvCxnSpPr>
        <p:spPr>
          <a:xfrm rot="5400000" flipH="1" flipV="1">
            <a:off x="4786317" y="2500307"/>
            <a:ext cx="785818" cy="78581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V="1">
            <a:off x="4786319" y="3786191"/>
            <a:ext cx="642943" cy="14287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endCxn id="9" idx="1"/>
          </p:cNvCxnSpPr>
          <p:nvPr/>
        </p:nvCxnSpPr>
        <p:spPr>
          <a:xfrm rot="16200000" flipH="1">
            <a:off x="4625585" y="4589869"/>
            <a:ext cx="1035851" cy="71437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ДОКУМЕНТЫ\2017\ПРЕЗЕНТАЦИЯ по проекту решения\картинки для презентации\_761.jpg"/>
          <p:cNvPicPr>
            <a:picLocks noChangeAspect="1" noChangeArrowheads="1"/>
          </p:cNvPicPr>
          <p:nvPr/>
        </p:nvPicPr>
        <p:blipFill>
          <a:blip r:embed="rId2" cstate="print">
            <a:lum bright="15000" contrast="-30000"/>
          </a:blip>
          <a:srcRect/>
          <a:stretch>
            <a:fillRect/>
          </a:stretch>
        </p:blipFill>
        <p:spPr bwMode="auto">
          <a:xfrm>
            <a:off x="0" y="857232"/>
            <a:ext cx="9144000" cy="6000768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4" name="Скругленный прямоугольник 3"/>
          <p:cNvSpPr/>
          <p:nvPr/>
        </p:nvSpPr>
        <p:spPr>
          <a:xfrm>
            <a:off x="428602" y="214289"/>
            <a:ext cx="8358247" cy="578882"/>
          </a:xfrm>
          <a:prstGeom prst="roundRect">
            <a:avLst/>
          </a:prstGeom>
          <a:solidFill>
            <a:srgbClr val="CCECFF"/>
          </a:solidFill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8415" cmpd="sng">
                  <a:noFill/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Основные подходы к формированию бюджета</a:t>
            </a:r>
            <a:endParaRPr lang="ru-RU" sz="2800" b="1" dirty="0">
              <a:ln w="18415" cmpd="sng">
                <a:noFill/>
                <a:prstDash val="solid"/>
              </a:ln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8286782" y="6500834"/>
            <a:ext cx="642943" cy="214314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25</a:t>
            </a:r>
            <a:endParaRPr lang="ru-RU" sz="1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500566" y="1357301"/>
            <a:ext cx="4357719" cy="1143008"/>
          </a:xfrm>
          <a:prstGeom prst="rect">
            <a:avLst/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Фонд оплаты труда рассчитан по «дорожным картам» с учетом планируемых изменений и введением режима экономии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500566" y="3071810"/>
            <a:ext cx="4357719" cy="1128714"/>
          </a:xfrm>
          <a:prstGeom prst="rect">
            <a:avLst/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Расходы на коммунальные услуги и аренду рассчитаны с индексацией от уровня 2016 года на 5,5% и введением режима экономии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500566" y="4786324"/>
            <a:ext cx="4357719" cy="1200152"/>
          </a:xfrm>
          <a:prstGeom prst="rect">
            <a:avLst/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Расходы на питание рассчитаны от уровня 2016 года с индексацией 5,5% и введением режима экономии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16200000">
            <a:off x="-1150185" y="3078957"/>
            <a:ext cx="5072098" cy="1200151"/>
          </a:xfrm>
          <a:prstGeom prst="rect">
            <a:avLst/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Расходы районного бюджета на 2017 год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Прямая со стрелкой 12"/>
          <p:cNvCxnSpPr>
            <a:endCxn id="8" idx="1"/>
          </p:cNvCxnSpPr>
          <p:nvPr/>
        </p:nvCxnSpPr>
        <p:spPr>
          <a:xfrm flipV="1">
            <a:off x="2500298" y="1928802"/>
            <a:ext cx="2000263" cy="14287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Стрелка вправо 13"/>
          <p:cNvSpPr/>
          <p:nvPr/>
        </p:nvSpPr>
        <p:spPr>
          <a:xfrm rot="19601970">
            <a:off x="1942011" y="2559613"/>
            <a:ext cx="2734312" cy="308764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 rot="2313376">
            <a:off x="1898487" y="4261594"/>
            <a:ext cx="2879904" cy="308764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2143113" y="3357564"/>
            <a:ext cx="2357455" cy="308764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D:\ДОКУМЕНТЫ\2017\ПРЕЗЕНТАЦИЯ по проекту решения\картинки для презентации\170884_html_44c5c40f.png"/>
          <p:cNvPicPr>
            <a:picLocks noChangeAspect="1" noChangeArrowheads="1"/>
          </p:cNvPicPr>
          <p:nvPr/>
        </p:nvPicPr>
        <p:blipFill>
          <a:blip r:embed="rId2">
            <a:lum bright="41000" contrast="-42000"/>
          </a:blip>
          <a:srcRect/>
          <a:stretch>
            <a:fillRect/>
          </a:stretch>
        </p:blipFill>
        <p:spPr bwMode="auto">
          <a:xfrm>
            <a:off x="0" y="1142984"/>
            <a:ext cx="9144000" cy="550072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8" name="Рисунок 17" descr="e6bc8e8ddc6320e6458b0a51cfdf397c_X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839653">
            <a:off x="3978948" y="3946355"/>
            <a:ext cx="2262174" cy="13573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Овал 7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26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28597" y="285733"/>
            <a:ext cx="8229600" cy="796925"/>
          </a:xfrm>
          <a:prstGeom prst="roundRect">
            <a:avLst/>
          </a:prstGeom>
          <a:solidFill>
            <a:srgbClr val="CCECFF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 какие расходы планируется направить средства в рамках реализации бюджетной политики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3735720476"/>
              </p:ext>
            </p:extLst>
          </p:nvPr>
        </p:nvGraphicFramePr>
        <p:xfrm>
          <a:off x="4286251" y="1571612"/>
          <a:ext cx="4429156" cy="10715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3820895545"/>
              </p:ext>
            </p:extLst>
          </p:nvPr>
        </p:nvGraphicFramePr>
        <p:xfrm>
          <a:off x="4714876" y="2928934"/>
          <a:ext cx="4000528" cy="1357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14" name="Схема 13"/>
          <p:cNvGraphicFramePr/>
          <p:nvPr/>
        </p:nvGraphicFramePr>
        <p:xfrm>
          <a:off x="428600" y="1500176"/>
          <a:ext cx="3571900" cy="12144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pic>
        <p:nvPicPr>
          <p:cNvPr id="11" name="Рисунок 10" descr="5000_26.jp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 rot="837364">
            <a:off x="7143768" y="3857628"/>
            <a:ext cx="1809741" cy="13573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9" name="Рисунок 18" descr="a9eb908c42c57a86ec0e5bd81d8e0f31.jpg"/>
          <p:cNvPicPr>
            <a:picLocks noChangeAspect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43638" y="5072074"/>
            <a:ext cx="2214579" cy="16572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Рисунок 22" descr="P1210294.JPG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3929058" y="5286364"/>
            <a:ext cx="2095515" cy="1571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D:\ДОКУМЕНТЫ\2017\ПРЕЗЕНТАЦИЯ по проекту решения\картинки для презентации\рисунки 2\article2679.jpg"/>
          <p:cNvPicPr>
            <a:picLocks noChangeAspect="1" noChangeArrowheads="1"/>
          </p:cNvPicPr>
          <p:nvPr/>
        </p:nvPicPr>
        <p:blipFill>
          <a:blip r:embed="rId23"/>
          <a:srcRect/>
          <a:stretch>
            <a:fillRect/>
          </a:stretch>
        </p:blipFill>
        <p:spPr bwMode="auto">
          <a:xfrm rot="20171362">
            <a:off x="223305" y="3091025"/>
            <a:ext cx="2195530" cy="1569140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1028" name="Picture 4" descr="F:\фото для презентации\IMG_7557.jpg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928662" y="5143512"/>
            <a:ext cx="2563613" cy="144141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031" name="Picture 7" descr="D:\ДОКУМЕНТЫ\2017\ПРЕЗЕНТАЦИЯ по проекту решения\картинки для презентации\104635.jpg"/>
          <p:cNvPicPr>
            <a:picLocks noChangeAspect="1" noChangeArrowheads="1"/>
          </p:cNvPicPr>
          <p:nvPr/>
        </p:nvPicPr>
        <p:blipFill>
          <a:blip r:embed="rId25"/>
          <a:srcRect/>
          <a:stretch>
            <a:fillRect/>
          </a:stretch>
        </p:blipFill>
        <p:spPr bwMode="auto">
          <a:xfrm>
            <a:off x="2285984" y="2928934"/>
            <a:ext cx="1870080" cy="1870080"/>
          </a:xfrm>
          <a:prstGeom prst="rect">
            <a:avLst/>
          </a:prstGeom>
          <a:noFill/>
          <a:effectLst>
            <a:softEdge rad="31750"/>
          </a:effectLst>
          <a:scene3d>
            <a:camera prst="isometricOffAxis2Left"/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вал 11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27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00035" y="142857"/>
            <a:ext cx="8229600" cy="868363"/>
          </a:xfrm>
          <a:solidFill>
            <a:srgbClr val="CCECFF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 распределены расходы районного бюджета на 2017 год по отраслям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Схема 12"/>
          <p:cNvGraphicFramePr/>
          <p:nvPr/>
        </p:nvGraphicFramePr>
        <p:xfrm>
          <a:off x="571473" y="5000637"/>
          <a:ext cx="2000263" cy="2616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5" name="Схема 14"/>
          <p:cNvGraphicFramePr/>
          <p:nvPr/>
        </p:nvGraphicFramePr>
        <p:xfrm>
          <a:off x="1857363" y="1142986"/>
          <a:ext cx="2071703" cy="5000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8" name="Прямоугольник 17"/>
          <p:cNvSpPr/>
          <p:nvPr/>
        </p:nvSpPr>
        <p:spPr>
          <a:xfrm>
            <a:off x="7643838" y="1214426"/>
            <a:ext cx="12144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428597" y="6072207"/>
            <a:ext cx="1936720" cy="57150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TextBox 36"/>
          <p:cNvSpPr txBox="1"/>
          <p:nvPr/>
        </p:nvSpPr>
        <p:spPr>
          <a:xfrm>
            <a:off x="428602" y="6000770"/>
            <a:ext cx="19551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Всего расходов  - 368,1 млн. руб.</a:t>
            </a:r>
            <a:endParaRPr lang="ru-RU" sz="1600" b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7" name="Диаграмма 16"/>
          <p:cNvGraphicFramePr/>
          <p:nvPr/>
        </p:nvGraphicFramePr>
        <p:xfrm>
          <a:off x="0" y="1500174"/>
          <a:ext cx="8929719" cy="4357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pic>
        <p:nvPicPr>
          <p:cNvPr id="4098" name="Picture 2" descr="D:\ДОКУМЕНТЫ\2017\ПРЕЗЕНТАЦИЯ по проекту решения\картинки для презентации\человечки для презентации\c12.jpg"/>
          <p:cNvPicPr>
            <a:picLocks noChangeAspect="1" noChangeArrowheads="1"/>
          </p:cNvPicPr>
          <p:nvPr/>
        </p:nvPicPr>
        <p:blipFill>
          <a:blip r:embed="rId13" cstate="print">
            <a:lum contrast="-21000"/>
          </a:blip>
          <a:srcRect/>
          <a:stretch>
            <a:fillRect/>
          </a:stretch>
        </p:blipFill>
        <p:spPr bwMode="auto">
          <a:xfrm>
            <a:off x="5929324" y="4143381"/>
            <a:ext cx="2428892" cy="2527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Скругленный прямоугольник 51"/>
          <p:cNvSpPr/>
          <p:nvPr/>
        </p:nvSpPr>
        <p:spPr>
          <a:xfrm>
            <a:off x="285727" y="142852"/>
            <a:ext cx="8643998" cy="783193"/>
          </a:xfrm>
          <a:prstGeom prst="roundRect">
            <a:avLst/>
          </a:prstGeom>
          <a:solidFill>
            <a:srgbClr val="CCECFF"/>
          </a:solidFill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spc="300" dirty="0" smtClean="0">
                <a:ln w="11430" cmpd="sng">
                  <a:noFill/>
                  <a:prstDash val="solid"/>
                  <a:miter lim="800000"/>
                </a:ln>
                <a:solidFill>
                  <a:sysClr val="windowText" lastClr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Структура расходов районного бюджета  на социально-культурную сферу на 2017 год (млн.руб./%)</a:t>
            </a:r>
            <a:endParaRPr lang="ru-RU" sz="2000" b="1" cap="none" spc="300" dirty="0">
              <a:ln w="11430" cmpd="sng">
                <a:noFill/>
                <a:prstDash val="solid"/>
                <a:miter lim="800000"/>
              </a:ln>
              <a:solidFill>
                <a:sysClr val="windowText" lastClr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9" name="Рисунок 58" descr="8qZ0NzFxn6Y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00760" y="1142984"/>
            <a:ext cx="2692393" cy="17964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0" name="Рисунок 59" descr="a196e6fc632b9e0fa5ccac7e008e611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14613" y="4929200"/>
            <a:ext cx="2993235" cy="18049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72271" y="3071810"/>
            <a:ext cx="2452679" cy="18395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2" name="Рисунок 61" descr="8534.jpg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43641" y="5000639"/>
            <a:ext cx="2500325" cy="16966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1" name="Овал 50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28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Диаграмма 10"/>
          <p:cNvGraphicFramePr/>
          <p:nvPr/>
        </p:nvGraphicFramePr>
        <p:xfrm>
          <a:off x="-428656" y="1000108"/>
          <a:ext cx="6715156" cy="4143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Диаграмма 14"/>
          <p:cNvGraphicFramePr/>
          <p:nvPr/>
        </p:nvGraphicFramePr>
        <p:xfrm>
          <a:off x="214282" y="1857364"/>
          <a:ext cx="6143668" cy="4443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7" name="Группа 6"/>
          <p:cNvGrpSpPr/>
          <p:nvPr/>
        </p:nvGrpSpPr>
        <p:grpSpPr>
          <a:xfrm>
            <a:off x="428602" y="214290"/>
            <a:ext cx="8358247" cy="571504"/>
            <a:chOff x="0" y="127484"/>
            <a:chExt cx="4829179" cy="888030"/>
          </a:xfrm>
          <a:solidFill>
            <a:srgbClr val="CCECFF"/>
          </a:solidFill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127484"/>
              <a:ext cx="4829179" cy="888030"/>
            </a:xfrm>
            <a:prstGeom prst="roundRect">
              <a:avLst/>
            </a:prstGeom>
            <a:grpFill/>
            <a:ln>
              <a:noFill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43350" y="170834"/>
              <a:ext cx="4742479" cy="84467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/>
            <a:p>
              <a:pPr lvl="0" algn="ctr" defTabSz="10223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>
                  <a:latin typeface="Times New Roman" pitchFamily="18" charset="0"/>
                  <a:cs typeface="Times New Roman" pitchFamily="18" charset="0"/>
                </a:rPr>
                <a:t>Программные и </a:t>
              </a:r>
              <a:r>
                <a:rPr lang="ru-RU" sz="2000" b="1" kern="1200" dirty="0" err="1" smtClean="0">
                  <a:latin typeface="Times New Roman" pitchFamily="18" charset="0"/>
                  <a:cs typeface="Times New Roman" pitchFamily="18" charset="0"/>
                </a:rPr>
                <a:t>непрограммные</a:t>
              </a:r>
              <a:r>
                <a:rPr lang="ru-RU" sz="2000" b="1" kern="1200" dirty="0" smtClean="0">
                  <a:latin typeface="Times New Roman" pitchFamily="18" charset="0"/>
                  <a:cs typeface="Times New Roman" pitchFamily="18" charset="0"/>
                </a:rPr>
                <a:t> расходы районного бюджета</a:t>
              </a:r>
              <a:endParaRPr lang="ru-RU" sz="20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1643042" y="3929066"/>
            <a:ext cx="20717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361,9 млн.руб. (98,3%)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71472" y="928670"/>
            <a:ext cx="3643338" cy="1000132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Всего расходов в 2017 году предусмотрено в сумме 368,1 млн. руб.</a:t>
            </a:r>
          </a:p>
          <a:p>
            <a:pPr algn="ctr"/>
            <a:endParaRPr lang="ru-RU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714876" y="928670"/>
            <a:ext cx="4214842" cy="1000132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В 2017 году в Княгининском районе будут реализовываться 13 муниципальных программ</a:t>
            </a:r>
          </a:p>
          <a:p>
            <a:pPr algn="ctr"/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5214942" y="2071678"/>
            <a:ext cx="3643338" cy="157163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Программные расходы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распределены исходя из необходимости достижения запланированных индикаторов и конечных результатов по муниципальным программам Княгининского района (в 2017 году по 13 муниципальным программам)</a:t>
            </a:r>
          </a:p>
          <a:p>
            <a:pPr algn="ctr"/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5214942" y="3929066"/>
            <a:ext cx="3643338" cy="242889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Непрограммные расходы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– расходы, не вошедшие в мероприятия муниципальных программ, в том числе на содержание отдельных органов местного самоуправления, муниципальных учреждений, ежемесячную доплату к пенсиям лицам, замещавшим муниципальной должности Княгининского района Нижегородской области и другие.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Овал 53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29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1" name="Picture 1" descr="D:\ДОКУМЕНТЫ\2017\ПРЕЗЕНТАЦИЯ по проекту решения\картинки для презентации\big.jpg"/>
          <p:cNvPicPr>
            <a:picLocks noChangeAspect="1" noChangeArrowheads="1"/>
          </p:cNvPicPr>
          <p:nvPr/>
        </p:nvPicPr>
        <p:blipFill>
          <a:blip r:embed="rId2" cstate="print">
            <a:lum bright="24000" contrast="-74000"/>
          </a:blip>
          <a:srcRect/>
          <a:stretch>
            <a:fillRect/>
          </a:stretch>
        </p:blipFill>
        <p:spPr bwMode="auto">
          <a:xfrm>
            <a:off x="0" y="785794"/>
            <a:ext cx="9144000" cy="6072206"/>
          </a:xfrm>
          <a:prstGeom prst="rect">
            <a:avLst/>
          </a:prstGeom>
          <a:noFill/>
          <a:effectLst>
            <a:softEdge rad="317500"/>
          </a:effectLst>
        </p:spPr>
      </p:pic>
      <p:grpSp>
        <p:nvGrpSpPr>
          <p:cNvPr id="5" name="Группа 4"/>
          <p:cNvGrpSpPr/>
          <p:nvPr/>
        </p:nvGrpSpPr>
        <p:grpSpPr>
          <a:xfrm>
            <a:off x="285720" y="142852"/>
            <a:ext cx="8715398" cy="500066"/>
            <a:chOff x="0" y="127484"/>
            <a:chExt cx="4870449" cy="888030"/>
          </a:xfrm>
          <a:solidFill>
            <a:srgbClr val="CCECFF"/>
          </a:solidFill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0" y="127484"/>
              <a:ext cx="4829179" cy="888030"/>
            </a:xfrm>
            <a:prstGeom prst="roundRect">
              <a:avLst/>
            </a:prstGeom>
            <a:grpFill/>
            <a:ln>
              <a:noFill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43349" y="170833"/>
              <a:ext cx="4827100" cy="84467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dirty="0" smtClean="0">
                  <a:latin typeface="Times New Roman" pitchFamily="18" charset="0"/>
                  <a:cs typeface="Times New Roman" pitchFamily="18" charset="0"/>
                </a:rPr>
                <a:t>Как изменится финансирование муниципальных программ в 2017 году</a:t>
              </a:r>
              <a:endParaRPr lang="ru-RU" sz="20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142844" y="714356"/>
          <a:ext cx="9001155" cy="5960302"/>
        </p:xfrm>
        <a:graphic>
          <a:graphicData uri="http://schemas.openxmlformats.org/drawingml/2006/table">
            <a:tbl>
              <a:tblPr/>
              <a:tblGrid>
                <a:gridCol w="4748954"/>
                <a:gridCol w="1410777"/>
                <a:gridCol w="1311427"/>
                <a:gridCol w="1529997"/>
              </a:tblGrid>
              <a:tr h="31505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latin typeface="Times New Roman"/>
                        </a:rPr>
                        <a:t>Наименование муниципальной программы</a:t>
                      </a:r>
                    </a:p>
                  </a:txBody>
                  <a:tcPr marL="4962" marR="4962" marT="49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Бюджет 2016 год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Бюджет 2017 год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latin typeface="Times New Roman"/>
                        </a:rPr>
                        <a:t>% к 2016 году</a:t>
                      </a:r>
                    </a:p>
                  </a:txBody>
                  <a:tcPr marL="4962" marR="4962" marT="49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787647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200" b="1" i="0" u="none" strike="noStrike">
                          <a:latin typeface="Times New Roman"/>
                        </a:rPr>
                        <a:t>Муниципальная программа Княгининского района Нижегородской области «Развитие образования Княгининского района Нижегородской области» на 2017-2021 годы</a:t>
                      </a:r>
                    </a:p>
                  </a:txBody>
                  <a:tcPr marL="4962" marR="4962" marT="49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150 350,4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152 765,5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101,6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7647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200" b="1" i="0" u="none" strike="noStrike">
                          <a:latin typeface="Times New Roman"/>
                        </a:rPr>
                        <a:t>Муниципальная программа Княгининского района Нижегородской области "Социальная поддержка граждан Княгининского района Нижегородской области" на 2017-2021 годы</a:t>
                      </a:r>
                    </a:p>
                  </a:txBody>
                  <a:tcPr marL="4962" marR="4962" marT="49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1 824,0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913,5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50,1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7647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200" b="1" i="0" u="none" strike="noStrike">
                          <a:latin typeface="Times New Roman"/>
                        </a:rPr>
                        <a:t>Муниципальная программа Княгининского района Нижегородской области "Обеспечение граждан Княгининского района Нижегородской области доступным и комфортным жильем" на 2017-2021 годы</a:t>
                      </a:r>
                    </a:p>
                  </a:txBody>
                  <a:tcPr marL="4962" marR="4962" marT="49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2 855,9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1 </a:t>
                      </a:r>
                      <a:r>
                        <a:rPr lang="ru-RU" sz="1200" b="1" i="0" u="none" strike="noStrike" dirty="0" smtClean="0">
                          <a:latin typeface="Times New Roman"/>
                        </a:rPr>
                        <a:t>489,3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52,8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3901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200" b="1" i="0" u="none" strike="noStrike">
                          <a:latin typeface="Times New Roman"/>
                        </a:rPr>
                        <a:t>Муниципальная программа Княгининского района Нижегородской области «Обеспечение населения Княгининского района Нижегородской области качественными услугами в сфере жилищно-коммунального хозяйства и транспортного обслуживания» на 2017-2021 годы</a:t>
                      </a:r>
                    </a:p>
                  </a:txBody>
                  <a:tcPr marL="4962" marR="4962" marT="49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3 686,2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4 109,9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111,4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7647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200" b="1" i="0" u="none" strike="noStrike">
                          <a:latin typeface="Times New Roman"/>
                        </a:rPr>
                        <a:t>Муниципальная программа Княгининского района Нижегородской области "Развитие культуры Княгининского района Нижегородской области» на 2017-2021 годы</a:t>
                      </a:r>
                    </a:p>
                  </a:txBody>
                  <a:tcPr marL="4962" marR="4962" marT="49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32 010,0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45 239,9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141,3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7647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200" b="1" i="0" u="none" strike="noStrike">
                          <a:latin typeface="Times New Roman"/>
                        </a:rPr>
                        <a:t>Муниципальная программа Княгининского района Нижегородской области «Информационное общество Княгининского района Нижегородской области» на 2017-2021 годы</a:t>
                      </a:r>
                    </a:p>
                  </a:txBody>
                  <a:tcPr marL="4962" marR="4962" marT="49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28 990,6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30 </a:t>
                      </a:r>
                      <a:r>
                        <a:rPr lang="ru-RU" sz="1200" b="1" i="0" u="none" strike="noStrike" dirty="0" smtClean="0">
                          <a:latin typeface="Times New Roman"/>
                        </a:rPr>
                        <a:t>476,9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105,1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7647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200" b="1" i="0" u="none" strike="noStrike">
                          <a:latin typeface="Times New Roman"/>
                        </a:rPr>
                        <a:t>Муниципальная программа Княгининского района Нижегородской области «Развитие физической культуры и спорта Княгининского района Нижегородской области» на 2017-2021 годы</a:t>
                      </a:r>
                    </a:p>
                  </a:txBody>
                  <a:tcPr marL="4962" marR="4962" marT="49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36 817,9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14 143,9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38,4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Овал 3"/>
          <p:cNvSpPr/>
          <p:nvPr/>
        </p:nvSpPr>
        <p:spPr>
          <a:xfrm>
            <a:off x="8572496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30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5" name="Picture 1" descr="D:\ДОКУМЕНТЫ\2017\ПРЕЗЕНТАЦИЯ по проекту решения\картинки для презентации\big.jpg"/>
          <p:cNvPicPr>
            <a:picLocks noChangeAspect="1" noChangeArrowheads="1"/>
          </p:cNvPicPr>
          <p:nvPr/>
        </p:nvPicPr>
        <p:blipFill>
          <a:blip r:embed="rId2" cstate="print">
            <a:lum bright="28000" contrast="-54000"/>
          </a:blip>
          <a:srcRect/>
          <a:stretch>
            <a:fillRect/>
          </a:stretch>
        </p:blipFill>
        <p:spPr bwMode="auto">
          <a:xfrm>
            <a:off x="24537" y="928670"/>
            <a:ext cx="9119463" cy="6000792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4" name="Овал 3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31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42844" y="214290"/>
          <a:ext cx="8858312" cy="642942"/>
        </p:xfrm>
        <a:graphic>
          <a:graphicData uri="http://schemas.openxmlformats.org/drawingml/2006/table">
            <a:tbl>
              <a:tblPr/>
              <a:tblGrid>
                <a:gridCol w="4673590"/>
                <a:gridCol w="1388389"/>
                <a:gridCol w="1290615"/>
                <a:gridCol w="1505718"/>
              </a:tblGrid>
              <a:tr h="185254"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latin typeface="Arial"/>
                        </a:rPr>
                        <a:t>тыс.рублей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68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latin typeface="Times New Roman"/>
                        </a:rPr>
                        <a:t>Наименование муниципальной программы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Бюджет 2016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Бюджет 2017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latin typeface="Times New Roman"/>
                        </a:rPr>
                        <a:t>% к 2016 году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42844" y="857232"/>
          <a:ext cx="8858312" cy="4633835"/>
        </p:xfrm>
        <a:graphic>
          <a:graphicData uri="http://schemas.openxmlformats.org/drawingml/2006/table">
            <a:tbl>
              <a:tblPr/>
              <a:tblGrid>
                <a:gridCol w="4673590"/>
                <a:gridCol w="1388390"/>
                <a:gridCol w="1290615"/>
                <a:gridCol w="1505717"/>
              </a:tblGrid>
              <a:tr h="876245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200" b="1" i="0" u="none" strike="noStrike" dirty="0">
                          <a:latin typeface="Times New Roman"/>
                        </a:rPr>
                        <a:t>Муниципальная программа Княгининского района Нижегородской области "Развитие агропромышленного комплекса Княгининского района Нижегородской области» на 2015-2020 годы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41 503,7</a:t>
                      </a:r>
                    </a:p>
                  </a:txBody>
                  <a:tcPr marL="6243" marR="6243" marT="62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44 </a:t>
                      </a:r>
                      <a:r>
                        <a:rPr lang="ru-RU" sz="1200" b="1" i="0" u="none" strike="noStrike" dirty="0" smtClean="0">
                          <a:latin typeface="Times New Roman"/>
                        </a:rPr>
                        <a:t>534,1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6243" marR="6243" marT="62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107,3</a:t>
                      </a:r>
                    </a:p>
                  </a:txBody>
                  <a:tcPr marL="6243" marR="6243" marT="62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5960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200" b="1" i="0" u="none" strike="noStrike">
                          <a:latin typeface="Times New Roman"/>
                        </a:rPr>
                        <a:t>Муниципальная программа Княгининского района Нижегородской области "Управление муниципальной собственностью Княгининского района Нижегородской области" на 2017-2021 годы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447,0</a:t>
                      </a:r>
                    </a:p>
                  </a:txBody>
                  <a:tcPr marL="6243" marR="6243" marT="62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247,0</a:t>
                      </a:r>
                    </a:p>
                  </a:txBody>
                  <a:tcPr marL="6243" marR="6243" marT="62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55,3</a:t>
                      </a:r>
                    </a:p>
                  </a:txBody>
                  <a:tcPr marL="6243" marR="6243" marT="62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0996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200" b="1" i="0" u="none" strike="noStrike">
                          <a:latin typeface="Times New Roman"/>
                        </a:rPr>
                        <a:t>Муниципальная программа Княгининского района Нижегородской области «Развитие предпринимательства Княгининского района» на 2017-2021 годы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3 558,1</a:t>
                      </a:r>
                    </a:p>
                  </a:txBody>
                  <a:tcPr marL="6243" marR="6243" marT="62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190,0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6243" marR="6243" marT="62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5,3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6243" marR="6243" marT="62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0655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200" b="1" i="0" u="none" strike="noStrike">
                          <a:latin typeface="Times New Roman"/>
                        </a:rPr>
                        <a:t>Муниципальная программа Княгининского района Нижегородской области "Обеспечение безопасности жизни населения Княгининского района Нижегородской области" на 2017-2021 годы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6 924,1</a:t>
                      </a:r>
                    </a:p>
                  </a:txBody>
                  <a:tcPr marL="6243" marR="6243" marT="62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8 075,4</a:t>
                      </a:r>
                    </a:p>
                  </a:txBody>
                  <a:tcPr marL="6243" marR="6243" marT="62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116,6</a:t>
                      </a:r>
                    </a:p>
                  </a:txBody>
                  <a:tcPr marL="6243" marR="6243" marT="62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0996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200" b="1" i="0" u="none" strike="noStrike">
                          <a:latin typeface="Times New Roman"/>
                        </a:rPr>
                        <a:t>Муниципальная программа Княгининского района Нижегородской области «Управление муниципальными финансами Княгининского района» на 2017-2021 годы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45 769,1</a:t>
                      </a:r>
                    </a:p>
                  </a:txBody>
                  <a:tcPr marL="6243" marR="6243" marT="62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59 359,2</a:t>
                      </a:r>
                    </a:p>
                  </a:txBody>
                  <a:tcPr marL="6243" marR="6243" marT="62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129,7</a:t>
                      </a:r>
                    </a:p>
                  </a:txBody>
                  <a:tcPr marL="6243" marR="6243" marT="62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7180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200" b="1" i="0" u="none" strike="noStrike" dirty="0">
                          <a:latin typeface="Times New Roman"/>
                        </a:rPr>
                        <a:t>Муниципальная программа Княгининского района Нижегородской области "Улучшение условий и охраны труда в организациях Княгининского района Нижегородской области" на 2017-2021 годы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-</a:t>
                      </a:r>
                    </a:p>
                  </a:txBody>
                  <a:tcPr marL="6243" marR="6243" marT="62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361,2</a:t>
                      </a:r>
                    </a:p>
                  </a:txBody>
                  <a:tcPr marL="6243" marR="6243" marT="62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-</a:t>
                      </a:r>
                    </a:p>
                  </a:txBody>
                  <a:tcPr marL="6243" marR="6243" marT="62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32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2845" y="357166"/>
            <a:ext cx="8858311" cy="783193"/>
          </a:xfrm>
          <a:prstGeom prst="roundRect">
            <a:avLst/>
          </a:prstGeom>
          <a:solidFill>
            <a:srgbClr val="CCECFF"/>
          </a:solidFill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none" spc="0" dirty="0" smtClean="0">
                <a:ln w="10541" cmpd="sng">
                  <a:noFill/>
                  <a:prstDash val="solid"/>
                </a:ln>
                <a:solidFill>
                  <a:sysClr val="windowText" lastClr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Муниципальная программа «Развитие образования </a:t>
            </a:r>
            <a:r>
              <a:rPr lang="ru-RU" sz="2000" b="1" cap="none" spc="0" dirty="0" err="1" smtClean="0">
                <a:ln w="10541" cmpd="sng">
                  <a:noFill/>
                  <a:prstDash val="solid"/>
                </a:ln>
                <a:solidFill>
                  <a:sysClr val="windowText" lastClr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2000" b="1" cap="none" spc="0" dirty="0" smtClean="0">
                <a:ln w="10541" cmpd="sng">
                  <a:noFill/>
                  <a:prstDash val="solid"/>
                </a:ln>
                <a:solidFill>
                  <a:sysClr val="windowText" lastClr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района Нижегородской области</a:t>
            </a:r>
            <a:endParaRPr lang="ru-RU" sz="2000" b="1" cap="none" spc="0" dirty="0">
              <a:ln w="10541" cmpd="sng">
                <a:noFill/>
                <a:prstDash val="solid"/>
              </a:ln>
              <a:solidFill>
                <a:sysClr val="windowText" lastClr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71472" y="1214422"/>
            <a:ext cx="12346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Утверждена</a:t>
            </a:r>
            <a:r>
              <a:rPr lang="en-US" sz="1400" b="1" u="sng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14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2844" y="1500174"/>
            <a:ext cx="65008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Постановлением администрации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района от 05.12.2016 № 2135 «Об утверждении муниципальной программы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района Нижегородской области «Развитие образования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района Нижегородской области» на 2017-2021 годы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0034" y="2500306"/>
            <a:ext cx="2643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Срок действия программы: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2017-2021 годы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1" name="Схема 20"/>
          <p:cNvGraphicFramePr/>
          <p:nvPr/>
        </p:nvGraphicFramePr>
        <p:xfrm>
          <a:off x="357158" y="3214686"/>
          <a:ext cx="8429684" cy="2857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3000364" y="5500702"/>
            <a:ext cx="3463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Целевая группа программы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D:\ДОКУМЕНТЫ\2017\ПРЕЗЕНТАЦИЯ по проекту решения\картинки для презентации\9517393-Wise-owl-wearing-a-square-academic-cap-and-glasses-Stock-Vector.jpg"/>
          <p:cNvPicPr>
            <a:picLocks noChangeAspect="1" noChangeArrowheads="1"/>
          </p:cNvPicPr>
          <p:nvPr/>
        </p:nvPicPr>
        <p:blipFill>
          <a:blip r:embed="rId7" cstate="print">
            <a:lum contrast="-24000"/>
          </a:blip>
          <a:srcRect/>
          <a:stretch>
            <a:fillRect/>
          </a:stretch>
        </p:blipFill>
        <p:spPr bwMode="auto">
          <a:xfrm>
            <a:off x="6929454" y="1142984"/>
            <a:ext cx="1520805" cy="2071702"/>
          </a:xfrm>
          <a:prstGeom prst="rect">
            <a:avLst/>
          </a:prstGeom>
          <a:noFill/>
        </p:spPr>
      </p:pic>
      <p:sp>
        <p:nvSpPr>
          <p:cNvPr id="24" name="Скругленный прямоугольник 23"/>
          <p:cNvSpPr/>
          <p:nvPr/>
        </p:nvSpPr>
        <p:spPr>
          <a:xfrm>
            <a:off x="1785918" y="6215082"/>
            <a:ext cx="6143668" cy="42860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 по программе на 2017 год 152,8 млн. рублей.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ДОКУМЕНТЫ\2017\ПРЕЗЕНТАЦИЯ по проекту решения\2016 фото для презентации\oAfNqTCrh-Q.jpg"/>
          <p:cNvPicPr>
            <a:picLocks noChangeAspect="1" noChangeArrowheads="1"/>
          </p:cNvPicPr>
          <p:nvPr/>
        </p:nvPicPr>
        <p:blipFill>
          <a:blip r:embed="rId2" cstate="print">
            <a:lum bright="48000" contrast="-65000"/>
          </a:blip>
          <a:srcRect/>
          <a:stretch>
            <a:fillRect/>
          </a:stretch>
        </p:blipFill>
        <p:spPr bwMode="auto">
          <a:xfrm>
            <a:off x="0" y="1071546"/>
            <a:ext cx="9144000" cy="5429288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4" name="Овал 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33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00034" y="285728"/>
            <a:ext cx="8501153" cy="783193"/>
          </a:xfrm>
          <a:prstGeom prst="roundRect">
            <a:avLst/>
          </a:prstGeom>
          <a:solidFill>
            <a:srgbClr val="CCECFF"/>
          </a:solidFill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none" spc="0" dirty="0" smtClean="0">
                <a:ln w="10541" cmpd="sng">
                  <a:noFill/>
                  <a:prstDash val="solid"/>
                </a:ln>
                <a:solidFill>
                  <a:sysClr val="windowText" lastClr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Подпрограммы муниципальной программы «Развитие образования </a:t>
            </a:r>
            <a:r>
              <a:rPr lang="ru-RU" sz="2000" b="1" cap="none" spc="0" dirty="0" err="1" smtClean="0">
                <a:ln w="10541" cmpd="sng">
                  <a:noFill/>
                  <a:prstDash val="solid"/>
                </a:ln>
                <a:solidFill>
                  <a:sysClr val="windowText" lastClr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2000" b="1" cap="none" spc="0" dirty="0" smtClean="0">
                <a:ln w="10541" cmpd="sng">
                  <a:noFill/>
                  <a:prstDash val="solid"/>
                </a:ln>
                <a:solidFill>
                  <a:sysClr val="windowText" lastClr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района Нижегородской области» на 2017-2021 годы</a:t>
            </a:r>
            <a:endParaRPr lang="ru-RU" sz="2000" b="1" cap="none" spc="0" dirty="0">
              <a:ln w="10541" cmpd="sng">
                <a:noFill/>
                <a:prstDash val="solid"/>
              </a:ln>
              <a:solidFill>
                <a:sysClr val="windowText" lastClr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42845" y="1071547"/>
          <a:ext cx="8858312" cy="5357848"/>
        </p:xfrm>
        <a:graphic>
          <a:graphicData uri="http://schemas.openxmlformats.org/drawingml/2006/table">
            <a:tbl>
              <a:tblPr/>
              <a:tblGrid>
                <a:gridCol w="5304781"/>
                <a:gridCol w="1142430"/>
                <a:gridCol w="1269566"/>
                <a:gridCol w="1141535"/>
              </a:tblGrid>
              <a:tr h="5357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Наименование муниципальной программы (подпрограммы)</a:t>
                      </a: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2016 год</a:t>
                      </a: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2017 год</a:t>
                      </a: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%  к 2016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 году</a:t>
                      </a: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15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Муниципальная программа 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</a:rPr>
                        <a:t>Княгининского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 района Нижегородской области «Развитие образования 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</a:rPr>
                        <a:t>Княгининского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 района Нижегородской области» на 2017-2021 годы</a:t>
                      </a: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150 350,4</a:t>
                      </a: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152 765,5</a:t>
                      </a: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101,6</a:t>
                      </a: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8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Подпрограмма "Развитие общего образования"</a:t>
                      </a: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126 809,2</a:t>
                      </a: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129 779,8</a:t>
                      </a: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102,3</a:t>
                      </a: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57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Подпрограмма "Развитие дополнительного образования и воспитания детей"</a:t>
                      </a: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4 153,0</a:t>
                      </a: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4 496,6</a:t>
                      </a: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108,3</a:t>
                      </a: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36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Подпрограмма  «Развитие системы оценки качества образования и информационной прозрачности системы образования»</a:t>
                      </a: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1 050,5</a:t>
                      </a: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1 114,8</a:t>
                      </a: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106,1</a:t>
                      </a: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36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Подпрограмма  «Ресурсное обеспечение сферы образования 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</a:rPr>
                        <a:t>Княгининского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 района Нижегородской области»</a:t>
                      </a: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15 795,7</a:t>
                      </a: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14 686,2</a:t>
                      </a: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93,0</a:t>
                      </a: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8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Подпрограмма  «Социально-правовая защита детей»</a:t>
                      </a: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364,0</a:t>
                      </a: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401,3</a:t>
                      </a: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110,2</a:t>
                      </a: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57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Подпрограмма  «Патриотическое воспитание граждан в 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</a:rPr>
                        <a:t>Княгининском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 районе»</a:t>
                      </a: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21,0</a:t>
                      </a: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5,5</a:t>
                      </a: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26,2</a:t>
                      </a: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57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Подпрограмма  «Обеспечение реализации муниципальной программы»</a:t>
                      </a: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2 157,0</a:t>
                      </a: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2 281,3</a:t>
                      </a: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105,8</a:t>
                      </a: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49" name="Picture 1" descr="D:\ДОКУМЕНТЫ\2017\ПРЕЗЕНТАЦИЯ по проекту решения\картинки для презентации\человечки для презентации\1280_d0cdd73b95e362386f8a13dac2669fdb.jpg"/>
          <p:cNvPicPr>
            <a:picLocks noChangeAspect="1" noChangeArrowheads="1"/>
          </p:cNvPicPr>
          <p:nvPr/>
        </p:nvPicPr>
        <p:blipFill>
          <a:blip r:embed="rId3" cstate="print">
            <a:lum contrast="-20000"/>
          </a:blip>
          <a:srcRect/>
          <a:stretch>
            <a:fillRect/>
          </a:stretch>
        </p:blipFill>
        <p:spPr bwMode="auto">
          <a:xfrm>
            <a:off x="142844" y="285728"/>
            <a:ext cx="535567" cy="7858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34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071538" y="285728"/>
            <a:ext cx="7572427" cy="442674"/>
          </a:xfrm>
          <a:prstGeom prst="roundRect">
            <a:avLst/>
          </a:prstGeom>
          <a:solidFill>
            <a:srgbClr val="CCECFF"/>
          </a:solidFill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Расходы на образование в расчете на одного жителя района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Схема 10"/>
          <p:cNvGraphicFramePr/>
          <p:nvPr/>
        </p:nvGraphicFramePr>
        <p:xfrm>
          <a:off x="0" y="714356"/>
          <a:ext cx="3428992" cy="29289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073" name="Picture 1" descr="D:\ДОКУМЕНТЫ\2017\ПРЕЗЕНТАЦИЯ по проекту решения\картинки для презентации\573ed005cd7f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70053">
            <a:off x="278705" y="3681523"/>
            <a:ext cx="2877149" cy="2104132"/>
          </a:xfrm>
          <a:prstGeom prst="rect">
            <a:avLst/>
          </a:prstGeom>
          <a:noFill/>
          <a:scene3d>
            <a:camera prst="perspectiveContrastingRightFacing"/>
            <a:lightRig rig="threePt" dir="t"/>
          </a:scene3d>
        </p:spPr>
      </p:pic>
      <p:sp>
        <p:nvSpPr>
          <p:cNvPr id="39" name="Скругленный прямоугольник 38"/>
          <p:cNvSpPr/>
          <p:nvPr/>
        </p:nvSpPr>
        <p:spPr>
          <a:xfrm>
            <a:off x="3214678" y="857232"/>
            <a:ext cx="5817071" cy="1000132"/>
          </a:xfrm>
          <a:prstGeom prst="roundRect">
            <a:avLst>
              <a:gd name="adj" fmla="val 23216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 содержание муниципальных казенных учреждений и предоставление субсидий на выполнение муниципальных заданий по оказанию муниципальных услуг (выполнение работ)  (всего 13 муниципальных учреждений) – 152 765,5 млн.рублей, в том числе: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0" name="Схема 39"/>
          <p:cNvGraphicFramePr/>
          <p:nvPr/>
        </p:nvGraphicFramePr>
        <p:xfrm>
          <a:off x="3143240" y="2000240"/>
          <a:ext cx="5881686" cy="4429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DSC022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388" y="4643446"/>
            <a:ext cx="2571768" cy="19288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Овал 10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35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Содержимое 9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353613042"/>
              </p:ext>
            </p:extLst>
          </p:nvPr>
        </p:nvGraphicFramePr>
        <p:xfrm>
          <a:off x="285720" y="1285861"/>
          <a:ext cx="8429683" cy="326586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505099"/>
                <a:gridCol w="1462292"/>
                <a:gridCol w="1462292"/>
              </a:tblGrid>
              <a:tr h="65625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Ожидаемое исполнение на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 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Ожидаемое исполнение на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 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56251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Удельный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вес численности обучающихся по программам общего образования, участвующих в олимпиадах и конкурсах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63%</a:t>
                      </a:r>
                      <a:endParaRPr lang="ru-RU" sz="1600" b="1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64%</a:t>
                      </a:r>
                      <a:endParaRPr lang="ru-RU" sz="16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24651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Охват детей в возрасте 5-18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лет дополнительным образованием (удельный вес численности детей, получающих услуги дополнительного образования, общей численности детей в возрасте 5-18 лет)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80%</a:t>
                      </a:r>
                      <a:endParaRPr lang="ru-RU" sz="1600" b="1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81%</a:t>
                      </a:r>
                      <a:endParaRPr lang="ru-RU" sz="16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25275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Доступность дошкольного образования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600" b="1" i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/>
                </a:tc>
              </a:tr>
              <a:tr h="480843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Доля детей, отдохнувших в учреждениях, организующих отдых и оздоровление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25,0%</a:t>
                      </a:r>
                      <a:endParaRPr lang="ru-RU" sz="1600" b="1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25%</a:t>
                      </a:r>
                      <a:endParaRPr lang="ru-RU" sz="16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Скругленный прямоугольник 8"/>
          <p:cNvSpPr/>
          <p:nvPr/>
        </p:nvSpPr>
        <p:spPr>
          <a:xfrm>
            <a:off x="285726" y="214290"/>
            <a:ext cx="8643998" cy="1055608"/>
          </a:xfrm>
          <a:prstGeom prst="roundRect">
            <a:avLst/>
          </a:prstGeom>
          <a:solidFill>
            <a:srgbClr val="CCECFF"/>
          </a:solidFill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7780" cmpd="sng">
                  <a:noFill/>
                  <a:prstDash val="solid"/>
                  <a:miter lim="800000"/>
                </a:ln>
                <a:latin typeface="Times New Roman" pitchFamily="18" charset="0"/>
                <a:cs typeface="Times New Roman" pitchFamily="18" charset="0"/>
              </a:rPr>
              <a:t>Какие качественные показатели </a:t>
            </a:r>
            <a:r>
              <a:rPr lang="ru-RU" sz="2800" b="1" dirty="0" smtClean="0">
                <a:ln w="17780" cmpd="sng">
                  <a:noFill/>
                  <a:prstDash val="solid"/>
                  <a:miter lim="800000"/>
                </a:ln>
                <a:latin typeface="Times New Roman" pitchFamily="18" charset="0"/>
                <a:cs typeface="Times New Roman" pitchFamily="18" charset="0"/>
              </a:rPr>
              <a:t>будут достигнуты в образовании</a:t>
            </a:r>
            <a:endParaRPr lang="ru-RU" sz="2800" b="1" cap="none" spc="0" dirty="0">
              <a:ln w="17780" cmpd="sng">
                <a:noFill/>
                <a:prstDash val="solid"/>
                <a:miter lim="800000"/>
              </a:ln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8ee020dd344b7c446c59bd4de9430dc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4643446"/>
            <a:ext cx="2881307" cy="19218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 descr="0918128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57554" y="4643446"/>
            <a:ext cx="2857520" cy="19050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642908" y="428604"/>
            <a:ext cx="8001057" cy="1021556"/>
          </a:xfrm>
          <a:prstGeom prst="roundRect">
            <a:avLst/>
          </a:prstGeom>
          <a:solidFill>
            <a:srgbClr val="CCECFF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района Нижегородской области "Социальная поддержка граждан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района Нижегородской области" на 2017-2021 годы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36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20" y="1571612"/>
            <a:ext cx="814393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42925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Цель муниципальной программы - повышение уровня и качества жизни пожилых граждан, инвалидов, семей с детьми, иных категорий населения, в отношении которых законодательно установлены обязательства государства по предоставлению мер социальной поддержки</a:t>
            </a: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14282" y="2357430"/>
            <a:ext cx="8643998" cy="50006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Бюджетные ассигнования в рамках программы будут направлены на: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643042" y="3000372"/>
            <a:ext cx="5286412" cy="57150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Оказание материальной помощи-300,0 тысяч рублей, в том числе: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572132" y="3643314"/>
            <a:ext cx="3286148" cy="11430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гражданам пожилого возраста, находящимся в трудной жизненной ситуации - 60,0 тысяч рублей</a:t>
            </a:r>
            <a:endPara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85720" y="3643314"/>
            <a:ext cx="2000264" cy="15716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семьям с детьми,  находящимся в трудной жизненной ситуации - 60,0 тысяч рублей </a:t>
            </a:r>
            <a:endPara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500298" y="5429264"/>
            <a:ext cx="3071834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малоимущим гражданам на газификацию домовладений в сумме 180,0 тысяч рублей</a:t>
            </a:r>
            <a:endPara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Рисунок 13" descr="P1240577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00760" y="4929198"/>
            <a:ext cx="2428892" cy="1643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 descr="домель1.jpg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0034" y="5286388"/>
            <a:ext cx="1500198" cy="12858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 descr="D:\ДОКУМЕНТЫ\2017\ПРЕЗЕНТАЦИЯ по проекту решения\картинки для презентации\газок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43174" y="3714752"/>
            <a:ext cx="2812871" cy="150019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D:\ДОКУМЕНТЫ\2017\ПРЕЗЕНТАЦИЯ по проекту решения\картинки для презентации\7.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6" name="Скругленный прямоугольник 5"/>
          <p:cNvSpPr/>
          <p:nvPr/>
        </p:nvSpPr>
        <p:spPr>
          <a:xfrm>
            <a:off x="285720" y="214290"/>
            <a:ext cx="8643998" cy="50006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Бюджетные ассигнования в рамках программы будут направлены на: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86116" y="3643314"/>
            <a:ext cx="2714644" cy="257176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Выплату единовременного денежного вознаграждения лицам, удостоенным почетного звания "Заслуженный ветеран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района" в сумме 6,0 тысяч рублей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85720" y="1357298"/>
            <a:ext cx="2786082" cy="178595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Осуществление ежегодных единовременных социальных выплат Почетным гражданам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 в сумме 120,0 тысяч рублей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215074" y="1357298"/>
            <a:ext cx="2786082" cy="178595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Организация временной занятости несовершеннолетних граждан в сумме 34,8 тысяч рублей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6" name="Picture 2" descr="D:\ДОКУМЕНТЫ\2017\ПРЕЗЕНТАЦИЯ по проекту решения\картинки для презентации\IMG_479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12" y="3500438"/>
            <a:ext cx="2643206" cy="271464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4" name="Овал 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37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1\Desktop\socvyplaty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3571876"/>
            <a:ext cx="2643206" cy="264320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028" name="Picture 4" descr="D:\ДОКУМЕНТЫ\2017\ПРЕЗЕНТАЦИЯ по проекту решения\картинки для презентации\266_vnimanie-grafik-vyplat-pen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86116" y="1428736"/>
            <a:ext cx="2786082" cy="192882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7" name="Picture 3" descr="D:\ДОКУМЕНТЫ\2017\ПРЕЗЕНТАЦИЯ по проекту решения\картинки для презентации\admin-ajax.jpg"/>
          <p:cNvPicPr>
            <a:picLocks noChangeAspect="1" noChangeArrowheads="1"/>
          </p:cNvPicPr>
          <p:nvPr/>
        </p:nvPicPr>
        <p:blipFill>
          <a:blip r:embed="rId2" cstate="print">
            <a:lum bright="21000" contrast="-48000"/>
          </a:blip>
          <a:srcRect/>
          <a:stretch>
            <a:fillRect/>
          </a:stretch>
        </p:blipFill>
        <p:spPr bwMode="auto">
          <a:xfrm>
            <a:off x="0" y="528618"/>
            <a:ext cx="9144000" cy="6329382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4" name="Скругленный прямоугольник 3"/>
          <p:cNvSpPr/>
          <p:nvPr/>
        </p:nvSpPr>
        <p:spPr>
          <a:xfrm>
            <a:off x="285720" y="214290"/>
            <a:ext cx="8643998" cy="50006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Бюджетные ассигнования в рамках программы будут направлены на: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38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000100" y="928670"/>
            <a:ext cx="7286676" cy="57150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Осуществление государственных полномочий 398,7 тысяч рублей, в том числе: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57224" y="2000240"/>
            <a:ext cx="5429288" cy="135732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 организации деятельности комиссии по  делам несовершеннолетних и защите их прав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 - 398,7 тысяч рублей</a:t>
            </a:r>
          </a:p>
          <a:p>
            <a:pPr algn="just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57224" y="3714752"/>
            <a:ext cx="7643866" cy="785818"/>
          </a:xfrm>
          <a:prstGeom prst="roundRect">
            <a:avLst/>
          </a:prstGeom>
          <a:ln/>
          <a:effectLst>
            <a:outerShdw blurRad="40000" dist="20000" dir="5400000" rotWithShape="0">
              <a:srgbClr val="000000">
                <a:alpha val="69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Оказание поддержки общественным объединениям и организациям в сумме 10,0 тысяч рублей.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928662" y="4786322"/>
            <a:ext cx="7500990" cy="785818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Адаптацию социальных объектов для их доступности инвалидам в сумме 44,0 тысяч рублей.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785918" y="5857892"/>
            <a:ext cx="6072230" cy="50006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Всего расходы по программе на 2017 год составят 913,5 тысяч рублей. </a:t>
            </a:r>
          </a:p>
        </p:txBody>
      </p:sp>
      <p:pic>
        <p:nvPicPr>
          <p:cNvPr id="17" name="Рисунок 16" descr="i.jpg"/>
          <p:cNvPicPr>
            <a:picLocks noChangeAspect="1"/>
          </p:cNvPicPr>
          <p:nvPr/>
        </p:nvPicPr>
        <p:blipFill>
          <a:blip r:embed="rId3" cstate="print">
            <a:lum bright="19000" contrast="-16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00826" y="1928802"/>
            <a:ext cx="1885951" cy="1428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39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42910" y="357166"/>
            <a:ext cx="8001057" cy="1021556"/>
          </a:xfrm>
          <a:prstGeom prst="roundRect">
            <a:avLst/>
          </a:prstGeom>
          <a:solidFill>
            <a:srgbClr val="CCECFF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района Нижегородской области "Обеспечение граждан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района Нижегородской области доступным и комфортным жильем"на 2017-2021 годы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2910" y="1428736"/>
            <a:ext cx="807249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42925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Цель муниципальной программы – повышение доступности жилья и качества жилищного обеспечения населения, в том числе с учетом исполнения государственных обязательств по обеспечению жильем отдельных категорий граждан. 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eae38ccaba18c56e8a93b367e0c6bb3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7884" y="2214554"/>
            <a:ext cx="3143240" cy="1571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ruk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15140" y="3929066"/>
            <a:ext cx="2281226" cy="2500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Овал 10"/>
          <p:cNvSpPr/>
          <p:nvPr/>
        </p:nvSpPr>
        <p:spPr>
          <a:xfrm>
            <a:off x="500034" y="2428868"/>
            <a:ext cx="5214974" cy="10715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реализацию муниципальной программы предусмотрено – 1 489,3 тысяч рублей.</a:t>
            </a:r>
          </a:p>
          <a:p>
            <a:pPr algn="ctr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Схема 12"/>
          <p:cNvGraphicFramePr/>
          <p:nvPr/>
        </p:nvGraphicFramePr>
        <p:xfrm>
          <a:off x="357158" y="3786190"/>
          <a:ext cx="6096000" cy="2857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8" name="Picture 6" descr="D:\ДОКУМЕНТЫ\2017\ПРЕЗЕНТАЦИЯ по проекту решения\картинки для презентации\2652e4f3f4eeaac6c8dccf3cbd448807.jpg"/>
          <p:cNvPicPr>
            <a:picLocks noChangeAspect="1" noChangeArrowheads="1"/>
          </p:cNvPicPr>
          <p:nvPr/>
        </p:nvPicPr>
        <p:blipFill>
          <a:blip r:embed="rId2" cstate="print">
            <a:lum bright="71000" contrast="-70000"/>
          </a:blip>
          <a:srcRect/>
          <a:stretch>
            <a:fillRect/>
          </a:stretch>
        </p:blipFill>
        <p:spPr bwMode="auto">
          <a:xfrm>
            <a:off x="0" y="1928802"/>
            <a:ext cx="8858312" cy="4572000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4" name="Овал 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40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14348" y="214290"/>
            <a:ext cx="8001057" cy="1191816"/>
          </a:xfrm>
          <a:prstGeom prst="roundRect">
            <a:avLst/>
          </a:prstGeom>
          <a:solidFill>
            <a:srgbClr val="CCECFF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района Нижегородской области «Обеспечение населения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района Нижегородской области качественными услугами в сфере жилищно-коммунального хозяйства и транспортного обслуживания» на 2017-201 годы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4994" name="Picture 2" descr="D:\ДОКУМЕНТЫ\2017\ПРЕЗЕНТАЦИЯ по проекту решения\картинки для презентации\человечки для презентации\3_people_with_tools_82751101.jpg"/>
          <p:cNvPicPr>
            <a:picLocks noChangeAspect="1" noChangeArrowheads="1"/>
          </p:cNvPicPr>
          <p:nvPr/>
        </p:nvPicPr>
        <p:blipFill>
          <a:blip r:embed="rId3" cstate="print">
            <a:lum contrast="-25000"/>
          </a:blip>
          <a:srcRect/>
          <a:stretch>
            <a:fillRect/>
          </a:stretch>
        </p:blipFill>
        <p:spPr bwMode="auto">
          <a:xfrm>
            <a:off x="8215338" y="1428736"/>
            <a:ext cx="827687" cy="78581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714348" y="1500174"/>
            <a:ext cx="79296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42925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Цель муниципальной программы - создание комфортной среды проживания и жизнедеятельности для населения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района.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785786" y="2214554"/>
          <a:ext cx="7929618" cy="4071965"/>
        </p:xfrm>
        <a:graphic>
          <a:graphicData uri="http://schemas.openxmlformats.org/drawingml/2006/table">
            <a:tbl>
              <a:tblPr/>
              <a:tblGrid>
                <a:gridCol w="834577"/>
                <a:gridCol w="4408627"/>
                <a:gridCol w="974811"/>
                <a:gridCol w="974811"/>
                <a:gridCol w="736792"/>
              </a:tblGrid>
              <a:tr h="8135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МП/ПМП</a:t>
                      </a:r>
                    </a:p>
                  </a:txBody>
                  <a:tcPr marL="62972" marR="629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Наименование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муниципальной   программы (подпрограммы)</a:t>
                      </a:r>
                    </a:p>
                  </a:txBody>
                  <a:tcPr marL="62972" marR="629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2016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62972" marR="629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2017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62972" marR="629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%  к 2017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 году</a:t>
                      </a:r>
                    </a:p>
                  </a:txBody>
                  <a:tcPr marL="62972" marR="629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14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Times New Roman"/>
                        </a:rPr>
                        <a:t>04 0</a:t>
                      </a: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62972" marR="629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Times New Roman"/>
                        </a:rPr>
                        <a:t>Муниципальная программа </a:t>
                      </a:r>
                      <a:r>
                        <a:rPr lang="ru-RU" sz="1300" b="1" dirty="0" err="1">
                          <a:latin typeface="Times New Roman"/>
                          <a:ea typeface="Times New Roman"/>
                        </a:rPr>
                        <a:t>Княгининского</a:t>
                      </a:r>
                      <a:r>
                        <a:rPr lang="ru-RU" sz="1300" b="1" dirty="0">
                          <a:latin typeface="Times New Roman"/>
                          <a:ea typeface="Times New Roman"/>
                        </a:rPr>
                        <a:t> района Нижегородской области «Обеспечение населения </a:t>
                      </a:r>
                      <a:r>
                        <a:rPr lang="ru-RU" sz="1300" b="1" dirty="0" err="1">
                          <a:latin typeface="Times New Roman"/>
                          <a:ea typeface="Times New Roman"/>
                        </a:rPr>
                        <a:t>Княгининского</a:t>
                      </a:r>
                      <a:r>
                        <a:rPr lang="ru-RU" sz="1300" b="1" dirty="0">
                          <a:latin typeface="Times New Roman"/>
                          <a:ea typeface="Times New Roman"/>
                        </a:rPr>
                        <a:t> района Нижегородской области качественными услугами в сфере жилищно-коммунального хозяйства и транспортного обслуживания» на 2017-2021 годы</a:t>
                      </a:r>
                      <a:endParaRPr lang="ru-RU" sz="1300" dirty="0">
                        <a:latin typeface="Arial"/>
                        <a:ea typeface="Times New Roman"/>
                      </a:endParaRPr>
                    </a:p>
                  </a:txBody>
                  <a:tcPr marL="62972" marR="629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Times New Roman"/>
                        </a:rPr>
                        <a:t>3 686,2</a:t>
                      </a:r>
                      <a:endParaRPr lang="ru-RU" sz="1300">
                        <a:latin typeface="Times New Roman"/>
                        <a:ea typeface="Times New Roman"/>
                      </a:endParaRPr>
                    </a:p>
                  </a:txBody>
                  <a:tcPr marL="62972" marR="629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Times New Roman"/>
                        </a:rPr>
                        <a:t>4 109,9</a:t>
                      </a: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62972" marR="629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Times New Roman"/>
                        </a:rPr>
                        <a:t>111,4</a:t>
                      </a: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62972" marR="629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35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</a:rPr>
                        <a:t>04 1</a:t>
                      </a:r>
                    </a:p>
                  </a:txBody>
                  <a:tcPr marL="62972" marR="629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</a:rPr>
                        <a:t>Подпрограмма  «Комплексное развитие систем коммунальной инфраструктуры Княгининского района Нижегородской области» на 2017-2021 годы</a:t>
                      </a:r>
                    </a:p>
                  </a:txBody>
                  <a:tcPr marL="62972" marR="629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</a:rPr>
                        <a:t>840,2</a:t>
                      </a:r>
                    </a:p>
                  </a:txBody>
                  <a:tcPr marL="62972" marR="629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</a:rPr>
                        <a:t>1 975,9</a:t>
                      </a:r>
                    </a:p>
                  </a:txBody>
                  <a:tcPr marL="62972" marR="629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</a:rPr>
                        <a:t>235,2</a:t>
                      </a:r>
                    </a:p>
                  </a:txBody>
                  <a:tcPr marL="62972" marR="629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35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</a:rPr>
                        <a:t>04 2</a:t>
                      </a:r>
                    </a:p>
                  </a:txBody>
                  <a:tcPr marL="62972" marR="629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Подпрограмма  «Развитие пассажирских перевозок в </a:t>
                      </a:r>
                      <a:r>
                        <a:rPr lang="ru-RU" sz="1300" dirty="0" err="1">
                          <a:latin typeface="Times New Roman"/>
                          <a:ea typeface="Times New Roman"/>
                        </a:rPr>
                        <a:t>Княгининском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 районе Нижегородской области» на 2017-2021 годы</a:t>
                      </a:r>
                    </a:p>
                  </a:txBody>
                  <a:tcPr marL="62972" marR="629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</a:rPr>
                        <a:t>2 846,0</a:t>
                      </a:r>
                    </a:p>
                  </a:txBody>
                  <a:tcPr marL="62972" marR="629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</a:rPr>
                        <a:t>2 134,0</a:t>
                      </a:r>
                    </a:p>
                  </a:txBody>
                  <a:tcPr marL="62972" marR="629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75,0</a:t>
                      </a:r>
                    </a:p>
                  </a:txBody>
                  <a:tcPr marL="62972" marR="629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4995" name="Rectangle 3"/>
          <p:cNvSpPr>
            <a:spLocks noChangeArrowheads="1"/>
          </p:cNvSpPr>
          <p:nvPr/>
        </p:nvSpPr>
        <p:spPr bwMode="auto">
          <a:xfrm>
            <a:off x="7429520" y="1785926"/>
            <a:ext cx="1071570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51525" algn="l"/>
              </a:tabLst>
            </a:pPr>
            <a:r>
              <a:rPr kumimoji="0" lang="ru-RU" altLang="zh-CN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тыс. рублей</a:t>
            </a:r>
            <a:endParaRPr kumimoji="0" lang="ru-RU" altLang="zh-CN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51525" algn="l"/>
              </a:tabLst>
            </a:pPr>
            <a:endParaRPr kumimoji="0" lang="ru-RU" altLang="zh-CN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D:\ДОКУМЕНТЫ\2017\ПРЕЗЕНТАЦИЯ по проекту решения\картинки для презентации\zhkh22.png"/>
          <p:cNvPicPr>
            <a:picLocks noChangeAspect="1" noChangeArrowheads="1"/>
          </p:cNvPicPr>
          <p:nvPr/>
        </p:nvPicPr>
        <p:blipFill>
          <a:blip r:embed="rId2" cstate="print">
            <a:lum bright="27000" contrast="-6000"/>
          </a:blip>
          <a:srcRect/>
          <a:stretch>
            <a:fillRect/>
          </a:stretch>
        </p:blipFill>
        <p:spPr bwMode="auto">
          <a:xfrm>
            <a:off x="0" y="1426465"/>
            <a:ext cx="9144000" cy="5431536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5" name="Скругленный прямоугольник 4"/>
          <p:cNvSpPr/>
          <p:nvPr/>
        </p:nvSpPr>
        <p:spPr>
          <a:xfrm>
            <a:off x="714348" y="214290"/>
            <a:ext cx="8001057" cy="1191816"/>
          </a:xfrm>
          <a:prstGeom prst="roundRect">
            <a:avLst/>
          </a:prstGeom>
          <a:solidFill>
            <a:srgbClr val="CCECFF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района Нижегородской области «Обеспечение населения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района Нижегородской области качественными услугами в сфере жилищно-коммунального хозяйства и транспортного обслуживания» на 2017-2021 годы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Схема 7"/>
          <p:cNvGraphicFramePr/>
          <p:nvPr/>
        </p:nvGraphicFramePr>
        <p:xfrm>
          <a:off x="1071538" y="1714488"/>
          <a:ext cx="7215238" cy="4206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500166" y="5214950"/>
            <a:ext cx="62374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Бюджетные ассигнования в рамках программы будут направлены на:</a:t>
            </a:r>
          </a:p>
          <a:p>
            <a:endParaRPr lang="ru-RU" sz="1600" dirty="0"/>
          </a:p>
        </p:txBody>
      </p:sp>
      <p:sp>
        <p:nvSpPr>
          <p:cNvPr id="10" name="Овал 9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41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Содержимое 5" descr="клуб.jpg"/>
          <p:cNvPicPr>
            <a:picLocks noChangeAspect="1"/>
          </p:cNvPicPr>
          <p:nvPr/>
        </p:nvPicPr>
        <p:blipFill>
          <a:blip r:embed="rId2" cstate="print">
            <a:lum bright="54000" contrast="-76000"/>
          </a:blip>
          <a:stretch>
            <a:fillRect/>
          </a:stretch>
        </p:blipFill>
        <p:spPr>
          <a:xfrm>
            <a:off x="0" y="2928934"/>
            <a:ext cx="9144000" cy="3929066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5" name="Скругленный прямоугольник 4"/>
          <p:cNvSpPr/>
          <p:nvPr/>
        </p:nvSpPr>
        <p:spPr>
          <a:xfrm>
            <a:off x="357158" y="214290"/>
            <a:ext cx="8572560" cy="646986"/>
          </a:xfrm>
          <a:prstGeom prst="roundRect">
            <a:avLst/>
          </a:prstGeom>
          <a:solidFill>
            <a:srgbClr val="CCECFF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района Нижегородской области «Развитие культуры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района Нижегородской области» на 2017-2021 годы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85720" y="1214422"/>
            <a:ext cx="4000528" cy="150019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Реализация мероприятий в сфере культуры и кинематографии в 2017 году - 45,2 млн.рублей, расходы на 1 жителя – 3 791,16 рублей.</a:t>
            </a: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42845" y="3071810"/>
          <a:ext cx="8572559" cy="3708508"/>
        </p:xfrm>
        <a:graphic>
          <a:graphicData uri="http://schemas.openxmlformats.org/drawingml/2006/table">
            <a:tbl>
              <a:tblPr/>
              <a:tblGrid>
                <a:gridCol w="6234588"/>
                <a:gridCol w="766335"/>
                <a:gridCol w="777881"/>
                <a:gridCol w="793755"/>
              </a:tblGrid>
              <a:tr h="267281">
                <a:tc rowSpan="2">
                  <a:txBody>
                    <a:bodyPr/>
                    <a:lstStyle/>
                    <a:p>
                      <a:pPr indent="3429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Индикаторы достижения цели  муниципальной программы</a:t>
                      </a:r>
                    </a:p>
                  </a:txBody>
                  <a:tcPr marL="40343" marR="403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   Ед. 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измерения</a:t>
                      </a:r>
                    </a:p>
                  </a:txBody>
                  <a:tcPr marL="40343" marR="403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Значение индикатора</a:t>
                      </a:r>
                    </a:p>
                  </a:txBody>
                  <a:tcPr marL="40343" marR="403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1853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2016 </a:t>
                      </a: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40343" marR="403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2017 </a:t>
                      </a: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40343" marR="403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2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40343" marR="403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40343" marR="403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40343" marR="403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40343" marR="403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2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Увеличение количества культурно-массовых мероприятий</a:t>
                      </a:r>
                    </a:p>
                  </a:txBody>
                  <a:tcPr marL="40343" marR="403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ед.</a:t>
                      </a:r>
                    </a:p>
                  </a:txBody>
                  <a:tcPr marL="40343" marR="403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3649</a:t>
                      </a:r>
                    </a:p>
                  </a:txBody>
                  <a:tcPr marL="40343" marR="403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3650</a:t>
                      </a:r>
                    </a:p>
                  </a:txBody>
                  <a:tcPr marL="40343" marR="403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26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Доля муниципальных учреждений культуры </a:t>
                      </a:r>
                      <a:r>
                        <a:rPr lang="ru-RU" sz="1200" dirty="0" err="1">
                          <a:latin typeface="Times New Roman"/>
                          <a:ea typeface="Times New Roman"/>
                        </a:rPr>
                        <a:t>Княгининского</a:t>
                      </a: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 района, имеющих свой информационный портал от общего числа учреждений культуры</a:t>
                      </a:r>
                    </a:p>
                  </a:txBody>
                  <a:tcPr marL="40343" marR="403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40343" marR="403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40343" marR="403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40343" marR="403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26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Повышение уровня удовлетворенности граждан  Княгининского района качеством предоставления муниципальных услуг</a:t>
                      </a:r>
                    </a:p>
                  </a:txBody>
                  <a:tcPr marL="40343" marR="403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40343" marR="403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97,0</a:t>
                      </a:r>
                    </a:p>
                  </a:txBody>
                  <a:tcPr marL="40343" marR="403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97,1</a:t>
                      </a:r>
                    </a:p>
                  </a:txBody>
                  <a:tcPr marL="40343" marR="403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26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Увеличение количества библиографических записей в сводном электронном каталоге  библиотек Княгининского района</a:t>
                      </a:r>
                    </a:p>
                  </a:txBody>
                  <a:tcPr marL="40343" marR="403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40343" marR="403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18</a:t>
                      </a:r>
                    </a:p>
                  </a:txBody>
                  <a:tcPr marL="40343" marR="403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21</a:t>
                      </a:r>
                    </a:p>
                  </a:txBody>
                  <a:tcPr marL="40343" marR="403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26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Увеличение доли библиотек, подключенных к сети «Интернет», в общем количестве библиотек ЦБС Княгининского района</a:t>
                      </a:r>
                    </a:p>
                  </a:txBody>
                  <a:tcPr marL="40343" marR="403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40343" marR="403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53,3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40343" marR="403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60,0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40343" marR="403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26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Увеличение доли представленных зрителю (во всех формах) музейных предметов в общем количестве музейных предметов основного фонда</a:t>
                      </a:r>
                    </a:p>
                  </a:txBody>
                  <a:tcPr marL="40343" marR="403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40343" marR="403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27,6</a:t>
                      </a:r>
                    </a:p>
                  </a:txBody>
                  <a:tcPr marL="40343" marR="403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27,7</a:t>
                      </a:r>
                    </a:p>
                  </a:txBody>
                  <a:tcPr marL="40343" marR="403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0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Увеличение посещаемости музея, посещений на 1 жителя в год</a:t>
                      </a:r>
                    </a:p>
                  </a:txBody>
                  <a:tcPr marL="40343" marR="403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чел.</a:t>
                      </a:r>
                    </a:p>
                  </a:txBody>
                  <a:tcPr marL="40343" marR="403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0,22</a:t>
                      </a:r>
                    </a:p>
                  </a:txBody>
                  <a:tcPr marL="40343" marR="403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0,23</a:t>
                      </a:r>
                    </a:p>
                  </a:txBody>
                  <a:tcPr marL="40343" marR="403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Овал 3"/>
          <p:cNvSpPr/>
          <p:nvPr/>
        </p:nvSpPr>
        <p:spPr>
          <a:xfrm>
            <a:off x="8501090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42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16" descr="Theater-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3438" y="857232"/>
            <a:ext cx="1951214" cy="15001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 descr="18415.jpg"/>
          <p:cNvPicPr>
            <a:picLocks noChangeAspect="1"/>
          </p:cNvPicPr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6357950" y="1785926"/>
            <a:ext cx="2647408" cy="1285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57159" y="1142984"/>
          <a:ext cx="5643601" cy="952410"/>
        </p:xfrm>
        <a:graphic>
          <a:graphicData uri="http://schemas.openxmlformats.org/drawingml/2006/table">
            <a:tbl>
              <a:tblPr/>
              <a:tblGrid>
                <a:gridCol w="3342793"/>
                <a:gridCol w="761644"/>
                <a:gridCol w="681908"/>
                <a:gridCol w="857256"/>
              </a:tblGrid>
              <a:tr h="358588">
                <a:tc rowSpan="2">
                  <a:txBody>
                    <a:bodyPr/>
                    <a:lstStyle/>
                    <a:p>
                      <a:pPr indent="3429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Индикаторы достижения цели  муниципальной программы</a:t>
                      </a:r>
                      <a:endParaRPr lang="ru-RU" sz="1100" dirty="0">
                        <a:latin typeface="Times New Roman"/>
                        <a:ea typeface="Times New Roman"/>
                      </a:endParaRPr>
                    </a:p>
                  </a:txBody>
                  <a:tcPr marL="44824" marR="44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   Ед. 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измерения</a:t>
                      </a:r>
                    </a:p>
                  </a:txBody>
                  <a:tcPr marL="44824" marR="44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Значение индикатора</a:t>
                      </a:r>
                    </a:p>
                  </a:txBody>
                  <a:tcPr marL="44824" marR="44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58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2016 год</a:t>
                      </a:r>
                    </a:p>
                  </a:txBody>
                  <a:tcPr marL="44824" marR="44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2017 год</a:t>
                      </a:r>
                    </a:p>
                  </a:txBody>
                  <a:tcPr marL="44824" marR="44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9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44824" marR="44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44824" marR="44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44824" marR="44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44824" marR="44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357158" y="214290"/>
            <a:ext cx="8572560" cy="646986"/>
          </a:xfrm>
          <a:prstGeom prst="roundRect">
            <a:avLst/>
          </a:prstGeom>
          <a:solidFill>
            <a:srgbClr val="CCECFF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района Нижегородской области «Развитие культуры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района Нижегородской области» на 2017-2021 годы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57158" y="2071678"/>
          <a:ext cx="5643600" cy="3000395"/>
        </p:xfrm>
        <a:graphic>
          <a:graphicData uri="http://schemas.openxmlformats.org/drawingml/2006/table">
            <a:tbl>
              <a:tblPr/>
              <a:tblGrid>
                <a:gridCol w="3344628"/>
                <a:gridCol w="768614"/>
                <a:gridCol w="673103"/>
                <a:gridCol w="857255"/>
              </a:tblGrid>
              <a:tr h="9429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Увеличение доля прироста числа участников культурно-массовых мероприятий</a:t>
                      </a:r>
                    </a:p>
                  </a:txBody>
                  <a:tcPr marL="44824" marR="44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% к предыдущему году</a:t>
                      </a:r>
                    </a:p>
                  </a:txBody>
                  <a:tcPr marL="44824" marR="44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0,3</a:t>
                      </a:r>
                    </a:p>
                  </a:txBody>
                  <a:tcPr marL="44824" marR="44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0,35</a:t>
                      </a:r>
                    </a:p>
                  </a:txBody>
                  <a:tcPr marL="44824" marR="44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4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Увеличение количества фильмовыдач</a:t>
                      </a:r>
                    </a:p>
                  </a:txBody>
                  <a:tcPr marL="44824" marR="44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ед.</a:t>
                      </a:r>
                    </a:p>
                  </a:txBody>
                  <a:tcPr marL="44824" marR="44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565</a:t>
                      </a:r>
                    </a:p>
                  </a:txBody>
                  <a:tcPr marL="44824" marR="44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566</a:t>
                      </a:r>
                    </a:p>
                  </a:txBody>
                  <a:tcPr marL="44824" marR="44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5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Увеличение  доли детей, привлекаемых к участию в творческих мероприятиях,  в общем числе детей ДМШ</a:t>
                      </a:r>
                    </a:p>
                  </a:txBody>
                  <a:tcPr marL="44824" marR="44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44824" marR="44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35,5</a:t>
                      </a:r>
                    </a:p>
                  </a:txBody>
                  <a:tcPr marL="44824" marR="44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35,6</a:t>
                      </a:r>
                    </a:p>
                  </a:txBody>
                  <a:tcPr marL="44824" marR="44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4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Увеличение количества туристических маршрутов</a:t>
                      </a:r>
                    </a:p>
                  </a:txBody>
                  <a:tcPr marL="44824" marR="44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ед.</a:t>
                      </a:r>
                    </a:p>
                  </a:txBody>
                  <a:tcPr marL="44824" marR="44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44824" marR="44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44824" marR="44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29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Доля молодых людей, участвующих в деятельности молодежных общественных объединений</a:t>
                      </a:r>
                    </a:p>
                  </a:txBody>
                  <a:tcPr marL="44824" marR="44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44824" marR="44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68,0</a:t>
                      </a:r>
                    </a:p>
                  </a:txBody>
                  <a:tcPr marL="44824" marR="44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68,1</a:t>
                      </a:r>
                      <a:endParaRPr lang="ru-RU" sz="1100" dirty="0">
                        <a:latin typeface="Times New Roman"/>
                        <a:ea typeface="Times New Roman"/>
                      </a:endParaRPr>
                    </a:p>
                  </a:txBody>
                  <a:tcPr marL="44824" marR="44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Овал 6"/>
          <p:cNvSpPr/>
          <p:nvPr/>
        </p:nvSpPr>
        <p:spPr>
          <a:xfrm>
            <a:off x="8501090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43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85720" y="5214950"/>
            <a:ext cx="8643998" cy="107157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indent="542925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Бюджетные ассигнования в рамках программы будут направлены на обеспечение деятельности муниципальных учреждений (библиотек, музея, клубных учреждений, детской музыкальной школы и др.)  в сумме 44,5 млн.рублей.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8065" name="Picture 1" descr="D:\ДОКУМЕНТЫ\2017\ПРЕЗЕНТАЦИЯ по проекту решения\2016 фото для презентации\DBnrvgf3Lb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72198" y="928670"/>
            <a:ext cx="2428892" cy="1214446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88066" name="Picture 2" descr="D:\ДОКУМЕНТЫ\2017\ПРЕЗЕНТАЦИЯ по проекту решения\2016 фото для презентации\jmx-jciyGe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2198" y="2214554"/>
            <a:ext cx="2500330" cy="1410901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88067" name="Picture 3" descr="D:\ДОКУМЕНТЫ\2017\ПРЕЗЕНТАЦИЯ по проекту решения\картинки для презентации\0bf9e897c451bc115dd49f3e0dc4c9f32ec5343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72198" y="3714752"/>
            <a:ext cx="2571768" cy="1428760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14281" y="285729"/>
            <a:ext cx="8786875" cy="442674"/>
          </a:xfrm>
          <a:prstGeom prst="roundRect">
            <a:avLst/>
          </a:prstGeom>
          <a:solidFill>
            <a:srgbClr val="CCECFF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Муниципальные программы общего характера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564065293"/>
              </p:ext>
            </p:extLst>
          </p:nvPr>
        </p:nvGraphicFramePr>
        <p:xfrm>
          <a:off x="357158" y="785794"/>
          <a:ext cx="8643998" cy="3929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571868" y="4000504"/>
            <a:ext cx="3071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Общего характера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трелка вниз 11"/>
          <p:cNvSpPr/>
          <p:nvPr/>
        </p:nvSpPr>
        <p:spPr>
          <a:xfrm>
            <a:off x="1500166" y="4786322"/>
            <a:ext cx="428628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214282" y="5072074"/>
            <a:ext cx="3500462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В рамках программы поселениям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района будут предоставляться </a:t>
            </a:r>
          </a:p>
          <a:p>
            <a:pPr algn="just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межбюджетные трансферты на выполнение собственных и передаваемых полномочий органами местного самоуправления поселений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района  в сумме 41,4 млн.рублей.</a:t>
            </a:r>
          </a:p>
          <a:p>
            <a:pPr algn="just"/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трелка вниз 13"/>
          <p:cNvSpPr/>
          <p:nvPr/>
        </p:nvSpPr>
        <p:spPr>
          <a:xfrm>
            <a:off x="7215206" y="4786322"/>
            <a:ext cx="428628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5072066" y="5072074"/>
            <a:ext cx="4071934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Предоставление субсидии на выполнение муниципального задания по оказанию муниципальных услуг:</a:t>
            </a:r>
          </a:p>
          <a:p>
            <a:pPr algn="just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-многофункциональному центру предоставления государственных и муниципальных услуг на территории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района  в сумме 4,7 млн.рублей;</a:t>
            </a:r>
          </a:p>
          <a:p>
            <a:pPr algn="just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- МАУ «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Княгининский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РИЦ» в сумме 3,6 млн.рублей.</a:t>
            </a:r>
          </a:p>
          <a:p>
            <a:pPr algn="just"/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8358214" y="6286520"/>
            <a:ext cx="571504" cy="214314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44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8501090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45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285852" y="214290"/>
            <a:ext cx="7072362" cy="919401"/>
          </a:xfrm>
          <a:prstGeom prst="roundRect">
            <a:avLst/>
          </a:prstGeom>
          <a:solidFill>
            <a:srgbClr val="CCECFF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района Нижегородской области «Развитие физической культуры и  спорта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района Нижегородской области» на 2017-2021 годы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D:\ДОКУМЕНТЫ\2017\ПРЕЗЕНТАЦИЯ по проекту решения\картинки для презентации\человечки для презентации\sp2.jpg"/>
          <p:cNvPicPr>
            <a:picLocks noChangeAspect="1" noChangeArrowheads="1"/>
          </p:cNvPicPr>
          <p:nvPr/>
        </p:nvPicPr>
        <p:blipFill>
          <a:blip r:embed="rId2" cstate="print">
            <a:lum contrast="-25000"/>
          </a:blip>
          <a:srcRect/>
          <a:stretch>
            <a:fillRect/>
          </a:stretch>
        </p:blipFill>
        <p:spPr bwMode="auto">
          <a:xfrm>
            <a:off x="0" y="142852"/>
            <a:ext cx="1354672" cy="1071546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6" name="TextBox 5"/>
          <p:cNvSpPr txBox="1"/>
          <p:nvPr/>
        </p:nvSpPr>
        <p:spPr>
          <a:xfrm>
            <a:off x="500034" y="1357298"/>
            <a:ext cx="842968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indent="542925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Цель муниципальной программы - создание условий для развития физической культуры и спорта в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Княгининском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районе, повышение конкурентоспособности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спорта на соревнованиях всех уровней </a:t>
            </a: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571472" y="2357430"/>
          <a:ext cx="4714907" cy="3111248"/>
        </p:xfrm>
        <a:graphic>
          <a:graphicData uri="http://schemas.openxmlformats.org/drawingml/2006/table">
            <a:tbl>
              <a:tblPr/>
              <a:tblGrid>
                <a:gridCol w="2900956"/>
                <a:gridCol w="415605"/>
                <a:gridCol w="699173"/>
                <a:gridCol w="699173"/>
              </a:tblGrid>
              <a:tr h="62629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  Индикаторы достижения цели  муниципальной программы</a:t>
                      </a:r>
                    </a:p>
                  </a:txBody>
                  <a:tcPr marL="47256" marR="472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   Ед. 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измерения</a:t>
                      </a:r>
                    </a:p>
                  </a:txBody>
                  <a:tcPr marL="47256" marR="472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Значение индикатора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47256" marR="472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86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2016 год</a:t>
                      </a:r>
                    </a:p>
                  </a:txBody>
                  <a:tcPr marL="47256" marR="472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2017 год</a:t>
                      </a:r>
                    </a:p>
                  </a:txBody>
                  <a:tcPr marL="47256" marR="472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47256" marR="472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47256" marR="472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47256" marR="472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47256" marR="472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3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Доля детей и подростков, занимающихся в ДЮСШ, в общей численности детей и подростков от 6 до 17 лет</a:t>
                      </a:r>
                    </a:p>
                  </a:txBody>
                  <a:tcPr marL="47256" marR="472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47256" marR="472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3,5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7256" marR="472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3,6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7256" marR="472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3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Количество спортивно-массовых мероприятий, спортивных соревнований</a:t>
                      </a:r>
                    </a:p>
                  </a:txBody>
                  <a:tcPr marL="47256" marR="472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единиц</a:t>
                      </a:r>
                    </a:p>
                  </a:txBody>
                  <a:tcPr marL="47256" marR="472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93</a:t>
                      </a:r>
                    </a:p>
                  </a:txBody>
                  <a:tcPr marL="47256" marR="472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94</a:t>
                      </a:r>
                    </a:p>
                  </a:txBody>
                  <a:tcPr marL="47256" marR="472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85720" y="5715016"/>
            <a:ext cx="5857916" cy="73866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Всего на реализацию программы в 2017 году будет направлено 14,1 млн.рублей, в том числе на обеспечение деятельности Детско-юношеской спортивной школы – 13,4 млн.рублей.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D:\ДОКУМЕНТЫ\2017\ПРЕЗЕНТАЦИЯ по проекту решения\картинки для презентации\ys0Eg7tL22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7950" y="5000636"/>
            <a:ext cx="2615697" cy="1458898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pic>
        <p:nvPicPr>
          <p:cNvPr id="1029" name="Picture 5" descr="D:\ДОКУМЕНТЫ\2017\ПРЕЗЕНТАЦИЯ по проекту решения\картинки для презентации\iо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388" y="2143116"/>
            <a:ext cx="2500330" cy="142875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1" name="Рисунок 10" descr="UQsC_hav6j0.jpg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5786446" y="3500438"/>
            <a:ext cx="2786437" cy="15734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9" name="Picture 3" descr="D:\ДОКУМЕНТЫ\2017\ПРЕЗЕНТАЦИЯ по проекту решения\картинки для презентации\foto3.png"/>
          <p:cNvPicPr>
            <a:picLocks noChangeAspect="1" noChangeArrowheads="1"/>
          </p:cNvPicPr>
          <p:nvPr/>
        </p:nvPicPr>
        <p:blipFill>
          <a:blip r:embed="rId2" cstate="print">
            <a:lum bright="38000" contrast="-55000"/>
          </a:blip>
          <a:srcRect/>
          <a:stretch>
            <a:fillRect/>
          </a:stretch>
        </p:blipFill>
        <p:spPr bwMode="auto">
          <a:xfrm>
            <a:off x="1" y="1285860"/>
            <a:ext cx="9144000" cy="5572140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4" name="Овал 3"/>
          <p:cNvSpPr/>
          <p:nvPr/>
        </p:nvSpPr>
        <p:spPr>
          <a:xfrm>
            <a:off x="8501090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46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42910" y="214290"/>
            <a:ext cx="8215370" cy="919401"/>
          </a:xfrm>
          <a:prstGeom prst="roundRect">
            <a:avLst/>
          </a:prstGeom>
          <a:solidFill>
            <a:srgbClr val="CCECFF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района Нижегородской области «Развитие агропромышленного комплекса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района Нижегородской области» на 2015-2020 годы»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58" y="1285860"/>
            <a:ext cx="428628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Утверждена:</a:t>
            </a:r>
          </a:p>
          <a:p>
            <a:pPr indent="542925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Постановлением администрации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района Нижегородской области от 28.08.2014 №1327 "Об утверждении муниципальной программы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района Нижегородской области «Развитие агропромышленного комплекса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района Нижегородской области» на 2015-2020 годы».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7158" y="3071810"/>
            <a:ext cx="24288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Срок действия программы: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2015-2020 годы.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C:\Documents and Settings\Евсеева Татьяна\Рабочий стол\картинки для презентации\5000_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3286124"/>
            <a:ext cx="3000393" cy="1428760"/>
          </a:xfrm>
          <a:prstGeom prst="rect">
            <a:avLst/>
          </a:prstGeom>
          <a:noFill/>
          <a:scene3d>
            <a:camera prst="isometricOffAxis2Left"/>
            <a:lightRig rig="threePt" dir="t"/>
          </a:scene3d>
        </p:spPr>
      </p:pic>
      <p:sp>
        <p:nvSpPr>
          <p:cNvPr id="9" name="TextBox 8"/>
          <p:cNvSpPr txBox="1"/>
          <p:nvPr/>
        </p:nvSpPr>
        <p:spPr>
          <a:xfrm>
            <a:off x="5143504" y="1285860"/>
            <a:ext cx="321471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:                                         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обеспечение продовольственной независимости Нижегородской области, создание условий для устойчивого развития сельских территорий, обеспечение эпизоотического благополучия в Нижегородской области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7158" y="3571876"/>
            <a:ext cx="42148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Целевая группа: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6018" name="Picture 2" descr="D:\ДОКУМЕНТЫ\2017\ПРЕЗЕНТАЦИЯ по проекту решения\картинки для презентации\img_7971543_104_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42" y="5072074"/>
            <a:ext cx="3000396" cy="1500198"/>
          </a:xfrm>
          <a:prstGeom prst="rect">
            <a:avLst/>
          </a:prstGeom>
          <a:noFill/>
          <a:scene3d>
            <a:camera prst="isometricOffAxis2Left"/>
            <a:lightRig rig="threePt" dir="t"/>
          </a:scene3d>
        </p:spPr>
      </p:pic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428596" y="4643445"/>
          <a:ext cx="4214842" cy="1499447"/>
        </p:xfrm>
        <a:graphic>
          <a:graphicData uri="http://schemas.openxmlformats.org/drawingml/2006/table">
            <a:tbl>
              <a:tblPr/>
              <a:tblGrid>
                <a:gridCol w="1723775"/>
                <a:gridCol w="1518411"/>
                <a:gridCol w="972656"/>
              </a:tblGrid>
              <a:tr h="464696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Общие расходы на реализацию программы, млн. рублей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068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2016 год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2017 год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% к 2016 году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8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41,5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44,5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107,3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357158" y="3786190"/>
            <a:ext cx="42862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42925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Сельскохозяйственные товаропроизводители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района, включая крестьянско-фермерские и личные подсобные хозяйства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вал 12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47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357159" y="285729"/>
          <a:ext cx="8429684" cy="796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5" name="Схема 14"/>
          <p:cNvGraphicFramePr/>
          <p:nvPr/>
        </p:nvGraphicFramePr>
        <p:xfrm>
          <a:off x="3428992" y="2643182"/>
          <a:ext cx="5286412" cy="5000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4" name="Схема 13"/>
          <p:cNvGraphicFramePr/>
          <p:nvPr/>
        </p:nvGraphicFramePr>
        <p:xfrm>
          <a:off x="3428996" y="1714489"/>
          <a:ext cx="5286412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17" name="Схема 16"/>
          <p:cNvGraphicFramePr/>
          <p:nvPr/>
        </p:nvGraphicFramePr>
        <p:xfrm>
          <a:off x="3428992" y="3429000"/>
          <a:ext cx="5286412" cy="571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19" name="Схема 18"/>
          <p:cNvGraphicFramePr/>
          <p:nvPr/>
        </p:nvGraphicFramePr>
        <p:xfrm>
          <a:off x="3428996" y="4214818"/>
          <a:ext cx="5286412" cy="1143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pic>
        <p:nvPicPr>
          <p:cNvPr id="11266" name="Picture 2" descr="D:\ДОКУМЕНТЫ\2017\ПРЕЗЕНТАЦИЯ по проекту решения\картинки для презентации\stado-korov.orig.jpg"/>
          <p:cNvPicPr>
            <a:picLocks noChangeAspect="1" noChangeArrowheads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>
            <a:off x="285720" y="1500174"/>
            <a:ext cx="2928958" cy="2214578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pic>
        <p:nvPicPr>
          <p:cNvPr id="11267" name="Picture 3" descr="D:\ДОКУМЕНТЫ\2017\ПРЕЗЕНТАЦИЯ по проекту решения\картинки для презентации\rwHZO05s2A.jpg"/>
          <p:cNvPicPr>
            <a:picLocks noChangeAspect="1" noChangeArrowheads="1"/>
          </p:cNvPicPr>
          <p:nvPr/>
        </p:nvPicPr>
        <p:blipFill>
          <a:blip r:embed="rId28" cstate="print"/>
          <a:srcRect/>
          <a:stretch>
            <a:fillRect/>
          </a:stretch>
        </p:blipFill>
        <p:spPr bwMode="auto">
          <a:xfrm>
            <a:off x="285720" y="4214818"/>
            <a:ext cx="2928958" cy="221457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grpSp>
        <p:nvGrpSpPr>
          <p:cNvPr id="16" name="Группа 15"/>
          <p:cNvGrpSpPr/>
          <p:nvPr/>
        </p:nvGrpSpPr>
        <p:grpSpPr>
          <a:xfrm>
            <a:off x="3500430" y="5572140"/>
            <a:ext cx="5214974" cy="785818"/>
            <a:chOff x="0" y="55466"/>
            <a:chExt cx="5286412" cy="571504"/>
          </a:xfrm>
        </p:grpSpPr>
        <p:sp>
          <p:nvSpPr>
            <p:cNvPr id="18" name="Скругленный прямоугольник 17"/>
            <p:cNvSpPr/>
            <p:nvPr/>
          </p:nvSpPr>
          <p:spPr>
            <a:xfrm>
              <a:off x="0" y="126904"/>
              <a:ext cx="5286412" cy="444599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sp>
        <p:sp>
          <p:nvSpPr>
            <p:cNvPr id="20" name="Скругленный прямоугольник 4"/>
            <p:cNvSpPr/>
            <p:nvPr/>
          </p:nvSpPr>
          <p:spPr>
            <a:xfrm>
              <a:off x="21704" y="55466"/>
              <a:ext cx="5193270" cy="57150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just"/>
              <a:r>
                <a:rPr lang="ru-RU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Обновление парка сельскохозяйственной техники – 0,4 млн.руб.</a:t>
              </a:r>
              <a:endPara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 descr="P127078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28992" y="4857760"/>
            <a:ext cx="2381235" cy="1785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6" name="Схема 5"/>
          <p:cNvGraphicFramePr/>
          <p:nvPr/>
        </p:nvGraphicFramePr>
        <p:xfrm>
          <a:off x="457201" y="142854"/>
          <a:ext cx="8229600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2452026652"/>
              </p:ext>
            </p:extLst>
          </p:nvPr>
        </p:nvGraphicFramePr>
        <p:xfrm>
          <a:off x="1500166" y="3714752"/>
          <a:ext cx="5786478" cy="10715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1" name="Рисунок 10" descr="P1270792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42844" y="1785926"/>
            <a:ext cx="2476517" cy="1857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 descr="Малыш и мама.jp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072198" y="1785926"/>
            <a:ext cx="2952739" cy="18573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 descr="кафе Камелия ООО Сатурн.jp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6715140" y="4929198"/>
            <a:ext cx="2285984" cy="1714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Рисунок 19" descr="knyagininskaya-800x600.jp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3357554" y="1928802"/>
            <a:ext cx="2190739" cy="16430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TextBox 12"/>
          <p:cNvSpPr txBox="1"/>
          <p:nvPr/>
        </p:nvSpPr>
        <p:spPr>
          <a:xfrm>
            <a:off x="357158" y="1000108"/>
            <a:ext cx="8358246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42925"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Цель муниципальной программы -  создание и обеспечение благоприятных условий для развития и повышения конкурентоспособности малого и среднего предпринимательства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района Нижегородской области</a:t>
            </a: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14282" y="4929198"/>
            <a:ext cx="2357454" cy="1643074"/>
          </a:xfrm>
          <a:prstGeom prst="rect">
            <a:avLst/>
          </a:prstGeom>
          <a:blipFill rotWithShape="0">
            <a:blip r:embed="rId17" cstate="print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solidFill>
              <a:schemeClr val="tx1"/>
            </a:solidFill>
          </a:ln>
          <a:effectLst>
            <a:softEdge rad="63500"/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Овал 8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48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 descr="P1230432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14810" y="5197066"/>
            <a:ext cx="2071702" cy="16609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 descr="P1230772.JPG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5720" y="5572140"/>
            <a:ext cx="2143140" cy="12858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 descr="P1230491.JPG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00298" y="5500702"/>
            <a:ext cx="1690669" cy="13572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Скругленный прямоугольник 4"/>
          <p:cNvSpPr/>
          <p:nvPr/>
        </p:nvSpPr>
        <p:spPr>
          <a:xfrm>
            <a:off x="285720" y="142852"/>
            <a:ext cx="8501124" cy="653796"/>
          </a:xfrm>
          <a:prstGeom prst="roundRect">
            <a:avLst/>
          </a:prstGeom>
          <a:solidFill>
            <a:srgbClr val="CCECFF"/>
          </a:solidFill>
        </p:spPr>
        <p:txBody>
          <a:bodyPr wrap="square">
            <a:sp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Сколько средств в бюджетах поселений распределено в рамках муниципальных программ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786050" y="1142984"/>
            <a:ext cx="3643339" cy="107157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 муниципальных программ поселений Княгининского района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53,2 млн. руб.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трелка вниз 11"/>
          <p:cNvSpPr/>
          <p:nvPr/>
        </p:nvSpPr>
        <p:spPr>
          <a:xfrm>
            <a:off x="2928926" y="2285992"/>
            <a:ext cx="1143009" cy="571504"/>
          </a:xfrm>
          <a:prstGeom prst="downArrow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4786314" y="2285992"/>
            <a:ext cx="1071571" cy="571504"/>
          </a:xfrm>
          <a:prstGeom prst="downArrow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2786050" y="2928934"/>
            <a:ext cx="1428760" cy="2500330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МП «Развитие благоустройства территорий поселений Княгининского района» – 12,7 млн. рублей</a:t>
            </a:r>
            <a:endParaRPr lang="ru-RU" sz="15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429124" y="2928934"/>
            <a:ext cx="1714512" cy="2500330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МП «Обеспечение безопасности жизни населения поселений Княгининского района» – 16,0 млн. рублей</a:t>
            </a:r>
            <a:endParaRPr lang="ru-RU" sz="15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" name="Рисунок 22" descr="P1220445.JPG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15140" y="1214422"/>
            <a:ext cx="2286016" cy="12144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1" name="Picture 1" descr="D:\ДОКУМЕНТЫ\2017\ПРЕЗЕНТАЦИЯ по проекту решения\картинки для презентации\5a6a24a7-7e15-4454-a46e-6da19b8fac10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14283" y="1285861"/>
            <a:ext cx="1928825" cy="1285884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25" name="Стрелка вниз 24"/>
          <p:cNvSpPr/>
          <p:nvPr/>
        </p:nvSpPr>
        <p:spPr>
          <a:xfrm rot="2908028">
            <a:off x="2025903" y="2106666"/>
            <a:ext cx="850153" cy="832989"/>
          </a:xfrm>
          <a:prstGeom prst="downArrow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214282" y="2928934"/>
            <a:ext cx="2357454" cy="2500330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МП города </a:t>
            </a:r>
            <a:r>
              <a:rPr lang="ru-RU" sz="15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Княгинино</a:t>
            </a:r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 Нижегородской области "Социальная поддержка граждан города </a:t>
            </a:r>
            <a:r>
              <a:rPr lang="ru-RU" sz="15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Княгинино</a:t>
            </a:r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 Нижегородской области" на 2017-2021 годы – 0,4 млн.рублей</a:t>
            </a:r>
          </a:p>
          <a:p>
            <a:pPr algn="ctr">
              <a:buNone/>
            </a:pPr>
            <a:endParaRPr lang="ru-RU" sz="15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Стрелка вниз 26"/>
          <p:cNvSpPr/>
          <p:nvPr/>
        </p:nvSpPr>
        <p:spPr>
          <a:xfrm rot="18754770">
            <a:off x="6350493" y="2120411"/>
            <a:ext cx="782233" cy="905398"/>
          </a:xfrm>
          <a:prstGeom prst="downArrow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6286512" y="2928934"/>
            <a:ext cx="2714644" cy="2500330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города </a:t>
            </a:r>
            <a:r>
              <a:rPr lang="ru-RU" sz="15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Княгинино</a:t>
            </a:r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 Нижегородской области "Развитие физической культуры и спорта на территории города </a:t>
            </a:r>
            <a:r>
              <a:rPr lang="ru-RU" sz="15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Княгинино</a:t>
            </a:r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 Нижегородской области" на 2017-2021годы – 24,1 млн.рублей</a:t>
            </a:r>
            <a:endParaRPr lang="ru-RU" sz="15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D:\ДОКУМЕНТЫ\2017\ПРЕЗЕНТАЦИЯ по проекту решения\картинки для презентации\2016 фото для презентации\фок\XIor5ZTl-eA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429388" y="5429264"/>
            <a:ext cx="2571768" cy="1428736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21" name="Овал 20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49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 descr="42d34ff4bb7e4134b16f07f7ff71af070cff106c_7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87977" y="2714620"/>
            <a:ext cx="2256023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3" name="Рисунок 32" descr="P1230422.JPG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14678" y="5143512"/>
            <a:ext cx="2643205" cy="16073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6" name="Рисунок 35" descr="P129070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00826" y="5143512"/>
            <a:ext cx="2285984" cy="1714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" name="Рисунок 31" descr="P129064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2844" y="5072074"/>
            <a:ext cx="2214579" cy="16609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" name="Овал 2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50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428597" y="285729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2081111056"/>
              </p:ext>
            </p:extLst>
          </p:nvPr>
        </p:nvGraphicFramePr>
        <p:xfrm>
          <a:off x="642912" y="1643051"/>
          <a:ext cx="3214712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21" name="Стрелка вправо 20"/>
          <p:cNvSpPr/>
          <p:nvPr/>
        </p:nvSpPr>
        <p:spPr>
          <a:xfrm>
            <a:off x="4071935" y="1714489"/>
            <a:ext cx="978408" cy="714380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2" name="Схема 21"/>
          <p:cNvGraphicFramePr/>
          <p:nvPr/>
        </p:nvGraphicFramePr>
        <p:xfrm>
          <a:off x="5143509" y="1643051"/>
          <a:ext cx="3214712" cy="857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sp>
        <p:nvSpPr>
          <p:cNvPr id="25" name="Прямоугольник 24"/>
          <p:cNvSpPr/>
          <p:nvPr/>
        </p:nvSpPr>
        <p:spPr>
          <a:xfrm>
            <a:off x="2143108" y="2643182"/>
            <a:ext cx="4786346" cy="135732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 бюджета на содержание и ремонт автомобильных дорог в 2017 году предусмотрены в сумме 7 320,3 тыс. руб., что составляет 123,9 % к уровню 2016 года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Стрелка вниз 25"/>
          <p:cNvSpPr/>
          <p:nvPr/>
        </p:nvSpPr>
        <p:spPr>
          <a:xfrm>
            <a:off x="2571740" y="4000504"/>
            <a:ext cx="1000132" cy="500066"/>
          </a:xfrm>
          <a:prstGeom prst="downArrow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низ 26"/>
          <p:cNvSpPr/>
          <p:nvPr/>
        </p:nvSpPr>
        <p:spPr>
          <a:xfrm>
            <a:off x="5715010" y="4000504"/>
            <a:ext cx="1071571" cy="500066"/>
          </a:xfrm>
          <a:prstGeom prst="downArrow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1714484" y="4572010"/>
            <a:ext cx="2643207" cy="7143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 счет средств дорожного фонда поселений  –            5 070,3 тыс. руб.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143504" y="4572008"/>
            <a:ext cx="2571768" cy="7143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 счет средств районного бюджета – 2250,0 тыс. руб.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" name="Рисунок 30" descr="P1230411.JPG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0" y="2786058"/>
            <a:ext cx="2190765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7" name="Picture 1" descr="D:\ДОКУМЕНТЫ\2017\ПРЕЗЕНТАЦИЯ по проекту решения\картинки для презентации\человечки для презентации\iStock_000015294617Small.jpg"/>
          <p:cNvPicPr>
            <a:picLocks noChangeAspect="1" noChangeArrowheads="1"/>
          </p:cNvPicPr>
          <p:nvPr/>
        </p:nvPicPr>
        <p:blipFill>
          <a:blip r:embed="rId2" cstate="print">
            <a:lum bright="35000" contrast="-55000"/>
          </a:blip>
          <a:srcRect/>
          <a:stretch>
            <a:fillRect/>
          </a:stretch>
        </p:blipFill>
        <p:spPr bwMode="auto">
          <a:xfrm>
            <a:off x="0" y="1214422"/>
            <a:ext cx="9144000" cy="5643577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15" name="Овал 14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51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457201" y="274639"/>
          <a:ext cx="8229600" cy="868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" name="Схема 9"/>
          <p:cNvGraphicFramePr/>
          <p:nvPr/>
        </p:nvGraphicFramePr>
        <p:xfrm>
          <a:off x="3500430" y="1714488"/>
          <a:ext cx="1785951" cy="10069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1" name="Схема 10"/>
          <p:cNvGraphicFramePr/>
          <p:nvPr/>
        </p:nvGraphicFramePr>
        <p:xfrm>
          <a:off x="142844" y="4500570"/>
          <a:ext cx="1500198" cy="12858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12" name="Схема 11"/>
          <p:cNvGraphicFramePr/>
          <p:nvPr/>
        </p:nvGraphicFramePr>
        <p:xfrm>
          <a:off x="3357554" y="3786190"/>
          <a:ext cx="1714512" cy="1714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357157" y="1214427"/>
            <a:ext cx="42148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Структура финансовой помощи 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 2017 году, тыс. рублей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786451" y="1214424"/>
            <a:ext cx="3214712" cy="83099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Собственные доходы местных бюджетов в 2017 году в расчете на 1 жителя (рублей)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2" name="Диаграмма 21"/>
          <p:cNvGraphicFramePr>
            <a:graphicFrameLocks/>
          </p:cNvGraphicFramePr>
          <p:nvPr/>
        </p:nvGraphicFramePr>
        <p:xfrm>
          <a:off x="5286382" y="2071678"/>
          <a:ext cx="3643307" cy="4357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3"/>
          </a:graphicData>
        </a:graphic>
      </p:graphicFrame>
      <p:sp>
        <p:nvSpPr>
          <p:cNvPr id="18" name="Прямоугольник 17"/>
          <p:cNvSpPr/>
          <p:nvPr/>
        </p:nvSpPr>
        <p:spPr>
          <a:xfrm rot="5400000">
            <a:off x="6404682" y="4453838"/>
            <a:ext cx="33575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После выравнивания 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 rot="5400000">
            <a:off x="5649641" y="5351755"/>
            <a:ext cx="17859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выравнивания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4" name="Диаграмма 23"/>
          <p:cNvGraphicFramePr/>
          <p:nvPr/>
        </p:nvGraphicFramePr>
        <p:xfrm>
          <a:off x="0" y="1643050"/>
          <a:ext cx="4143404" cy="35004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4"/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6215074" y="4429132"/>
            <a:ext cx="7681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2214,87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643834" y="2357430"/>
            <a:ext cx="7681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5385,13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14285" y="142851"/>
            <a:ext cx="8643998" cy="578882"/>
          </a:xfrm>
          <a:prstGeom prst="roundRect">
            <a:avLst/>
          </a:prstGeom>
          <a:solidFill>
            <a:srgbClr val="CCECFF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50" dirty="0" smtClean="0">
                <a:ln w="12700" cmpd="sng">
                  <a:noFill/>
                  <a:prstDash val="solid"/>
                </a:ln>
                <a:solidFill>
                  <a:sysClr val="windowText" lastClr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Муниципальный долг Княгининского района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42850" y="1214424"/>
            <a:ext cx="4357719" cy="10001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Муниципальный долг – долговые обязательства бюджета, выраженные в валюте Российской Федерации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2850" y="3000373"/>
            <a:ext cx="4357719" cy="121444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Муниципальный долг Княгининского района Нижегородской области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равен 0,00 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2850" y="5072074"/>
            <a:ext cx="4357719" cy="107157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Источником покрытия дефицита районного бюджета в 2017 году являются остатки средств на </a:t>
            </a: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начало года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1324009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3439" y="857232"/>
            <a:ext cx="2489200" cy="16611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 descr="126380274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43641" y="4786323"/>
            <a:ext cx="2737761" cy="18240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 descr="P130003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86580" y="1714488"/>
            <a:ext cx="2158984" cy="16192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Овал 8"/>
          <p:cNvSpPr/>
          <p:nvPr/>
        </p:nvSpPr>
        <p:spPr>
          <a:xfrm>
            <a:off x="8358214" y="6500834"/>
            <a:ext cx="642943" cy="214314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52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 descr="D:\ДОКУМЕНТЫ\2017\ПРЕЗЕНТАЦИЯ по проекту решения\картинки для презентации\vQf5LSudn6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42" y="3214686"/>
            <a:ext cx="2643207" cy="1714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53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00035" y="285730"/>
            <a:ext cx="8229600" cy="939800"/>
          </a:xfrm>
          <a:prstGeom prst="roundRect">
            <a:avLst/>
          </a:prstGeom>
          <a:solidFill>
            <a:srgbClr val="CCECFF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Открытые муниципальные информационные ресурсы</a:t>
            </a:r>
            <a:endParaRPr lang="ru-RU" sz="25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428597" y="1643052"/>
            <a:ext cx="8229600" cy="4373563"/>
          </a:xfrm>
          <a:ln>
            <a:noFill/>
          </a:ln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Администрация Княгининского района</a:t>
            </a:r>
          </a:p>
          <a:p>
            <a:pPr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//admknyaginino.ru</a:t>
            </a:r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2.  Интернет портал государственных и муниципальных услуг Нижегородской области</a:t>
            </a:r>
          </a:p>
          <a:p>
            <a:pPr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//gu.nnov.ru/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3. Официальный сайт Нижегородской области для размещения информации о размещении государственных и муниципальных заказов</a:t>
            </a:r>
          </a:p>
          <a:p>
            <a:pPr algn="just">
              <a:buNone/>
            </a:pP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http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//www.goszakaz.nnov.ru/index.html</a:t>
            </a:r>
          </a:p>
          <a:p>
            <a:pPr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4. Официальный сайт для размещения информации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 государственных и муниципальных учреждениях </a:t>
            </a:r>
          </a:p>
          <a:p>
            <a:pPr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//bus.gov.ru/public/home.html</a:t>
            </a:r>
            <a:endParaRPr lang="ru-RU" sz="2000" b="1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10559</TotalTime>
  <Words>4584</Words>
  <Application>Microsoft Office PowerPoint</Application>
  <PresentationFormat>Экран (4:3)</PresentationFormat>
  <Paragraphs>885</Paragraphs>
  <Slides>53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54" baseType="lpstr">
      <vt:lpstr>Аптека</vt:lpstr>
      <vt:lpstr>Княгининский  район</vt:lpstr>
      <vt:lpstr>Презентация PowerPoint</vt:lpstr>
      <vt:lpstr>Презентация PowerPoint</vt:lpstr>
      <vt:lpstr>Консолидированный бюджет  Княгининского района</vt:lpstr>
      <vt:lpstr>Презентация PowerPoint</vt:lpstr>
      <vt:lpstr>Презентация PowerPoint</vt:lpstr>
      <vt:lpstr>Презентация PowerPoint</vt:lpstr>
      <vt:lpstr>Какие налоги уплачивают жители Княгининского района</vt:lpstr>
      <vt:lpstr>Как распределяются расходы по основным функциям государства</vt:lpstr>
      <vt:lpstr>Презентация PowerPoint</vt:lpstr>
      <vt:lpstr>Какие показатели характеризуют наш район в 2016 году</vt:lpstr>
      <vt:lpstr>Презентация PowerPoint</vt:lpstr>
      <vt:lpstr>Какова динамика прогнозных показателей социально - экономического развития района</vt:lpstr>
      <vt:lpstr>Презентация PowerPoint</vt:lpstr>
      <vt:lpstr>Презентация PowerPoint</vt:lpstr>
      <vt:lpstr>Каковы основные направления бюджетной политики  в Княгининском районе и налоговой политики  в Княгининском районе на 2017 и плановый период 2018 и 2019 годов</vt:lpstr>
      <vt:lpstr>Презентация PowerPoint</vt:lpstr>
      <vt:lpstr>Как зачисляются налоги на территории района</vt:lpstr>
      <vt:lpstr>Презентация PowerPoint</vt:lpstr>
      <vt:lpstr>Презентация PowerPoint</vt:lpstr>
      <vt:lpstr>Презентация PowerPoint</vt:lpstr>
      <vt:lpstr>Какие основные налоговые и неналоговые доходы поступят в районный бюджет в 2017-2019 годАХ</vt:lpstr>
      <vt:lpstr>КАКУЮ ПОМОЩЬ ИЗ ОБЛАСТНОГО БЮДЖЕТА ПОЛУЧАЕТ Княгининский  район</vt:lpstr>
      <vt:lpstr>Презентация PowerPoint</vt:lpstr>
      <vt:lpstr>Презентация PowerPoint</vt:lpstr>
      <vt:lpstr>На какие расходы планируется направить средства в рамках реализации бюджетной политики</vt:lpstr>
      <vt:lpstr>Как распределены расходы районного бюджета на 2017 год по отраслям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Открытые муниципальные информационные ресурсы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Лариса Михайловна</dc:creator>
  <cp:lastModifiedBy>1</cp:lastModifiedBy>
  <cp:revision>1281</cp:revision>
  <cp:lastPrinted>2018-10-01T12:23:02Z</cp:lastPrinted>
  <dcterms:created xsi:type="dcterms:W3CDTF">2013-11-18T11:27:07Z</dcterms:created>
  <dcterms:modified xsi:type="dcterms:W3CDTF">2018-10-01T12:25:36Z</dcterms:modified>
</cp:coreProperties>
</file>