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5"/>
  </p:notesMasterIdLst>
  <p:handoutMasterIdLst>
    <p:handoutMasterId r:id="rId76"/>
  </p:handoutMasterIdLst>
  <p:sldIdLst>
    <p:sldId id="385" r:id="rId2"/>
    <p:sldId id="258" r:id="rId3"/>
    <p:sldId id="259" r:id="rId4"/>
    <p:sldId id="415" r:id="rId5"/>
    <p:sldId id="418" r:id="rId6"/>
    <p:sldId id="260" r:id="rId7"/>
    <p:sldId id="419" r:id="rId8"/>
    <p:sldId id="399" r:id="rId9"/>
    <p:sldId id="398" r:id="rId10"/>
    <p:sldId id="416" r:id="rId11"/>
    <p:sldId id="430" r:id="rId12"/>
    <p:sldId id="417" r:id="rId13"/>
    <p:sldId id="360" r:id="rId14"/>
    <p:sldId id="308" r:id="rId15"/>
    <p:sldId id="302" r:id="rId16"/>
    <p:sldId id="401" r:id="rId17"/>
    <p:sldId id="335" r:id="rId18"/>
    <p:sldId id="336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396" r:id="rId28"/>
    <p:sldId id="429" r:id="rId29"/>
    <p:sldId id="368" r:id="rId30"/>
    <p:sldId id="411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414" r:id="rId39"/>
    <p:sldId id="310" r:id="rId40"/>
    <p:sldId id="432" r:id="rId41"/>
    <p:sldId id="342" r:id="rId42"/>
    <p:sldId id="343" r:id="rId43"/>
    <p:sldId id="426" r:id="rId44"/>
    <p:sldId id="322" r:id="rId45"/>
    <p:sldId id="345" r:id="rId46"/>
    <p:sldId id="282" r:id="rId47"/>
    <p:sldId id="346" r:id="rId48"/>
    <p:sldId id="405" r:id="rId49"/>
    <p:sldId id="406" r:id="rId50"/>
    <p:sldId id="374" r:id="rId51"/>
    <p:sldId id="375" r:id="rId52"/>
    <p:sldId id="376" r:id="rId53"/>
    <p:sldId id="349" r:id="rId54"/>
    <p:sldId id="407" r:id="rId55"/>
    <p:sldId id="408" r:id="rId56"/>
    <p:sldId id="350" r:id="rId57"/>
    <p:sldId id="428" r:id="rId58"/>
    <p:sldId id="410" r:id="rId59"/>
    <p:sldId id="378" r:id="rId60"/>
    <p:sldId id="403" r:id="rId61"/>
    <p:sldId id="404" r:id="rId62"/>
    <p:sldId id="379" r:id="rId63"/>
    <p:sldId id="324" r:id="rId64"/>
    <p:sldId id="354" r:id="rId65"/>
    <p:sldId id="384" r:id="rId66"/>
    <p:sldId id="355" r:id="rId67"/>
    <p:sldId id="402" r:id="rId68"/>
    <p:sldId id="383" r:id="rId69"/>
    <p:sldId id="298" r:id="rId70"/>
    <p:sldId id="296" r:id="rId71"/>
    <p:sldId id="327" r:id="rId72"/>
    <p:sldId id="367" r:id="rId73"/>
    <p:sldId id="297" r:id="rId7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90" d="100"/>
          <a:sy n="90" d="100"/>
        </p:scale>
        <p:origin x="-618" y="-51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156"/>
          <c:y val="3.8186052268787705E-2"/>
          <c:w val="0.68004668513551558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162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397E-2"/>
          <c:w val="0.76761727026501891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2.6426241465856252E-2"/>
          <c:y val="0"/>
          <c:w val="0.94714751706829015"/>
          <c:h val="0.76893897154715563"/>
        </c:manualLayout>
      </c:layout>
      <c:barChart>
        <c:barDir val="col"/>
        <c:grouping val="stacked"/>
        <c:ser>
          <c:idx val="0"/>
          <c:order val="0"/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3436.2</c:v>
                </c:pt>
                <c:pt idx="1">
                  <c:v>3847.5</c:v>
                </c:pt>
                <c:pt idx="2">
                  <c:v>4158.6000000000004</c:v>
                </c:pt>
                <c:pt idx="3">
                  <c:v>4033.2</c:v>
                </c:pt>
                <c:pt idx="4">
                  <c:v>4284.1000000000004</c:v>
                </c:pt>
                <c:pt idx="5">
                  <c:v>4564.4000000000005</c:v>
                </c:pt>
              </c:numCache>
            </c:numRef>
          </c:val>
        </c:ser>
        <c:dLbls>
          <c:showVal val="1"/>
        </c:dLbls>
        <c:gapWidth val="95"/>
        <c:overlap val="100"/>
        <c:axId val="74468736"/>
        <c:axId val="74486912"/>
      </c:barChart>
      <c:catAx>
        <c:axId val="7446873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486912"/>
        <c:crosses val="autoZero"/>
        <c:auto val="1"/>
        <c:lblAlgn val="ctr"/>
        <c:lblOffset val="100"/>
      </c:catAx>
      <c:valAx>
        <c:axId val="74486912"/>
        <c:scaling>
          <c:orientation val="minMax"/>
        </c:scaling>
        <c:delete val="1"/>
        <c:axPos val="l"/>
        <c:numFmt formatCode="General" sourceLinked="1"/>
        <c:tickLblPos val="nextTo"/>
        <c:crossAx val="74468736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>
        <c:manualLayout>
          <c:layoutTarget val="inner"/>
          <c:xMode val="edge"/>
          <c:yMode val="edge"/>
          <c:x val="3.0555555555555582E-2"/>
          <c:y val="4.1666666666666664E-2"/>
          <c:w val="0.93888888888889122"/>
          <c:h val="0.78699074074074049"/>
        </c:manualLayout>
      </c:layout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'объем отгруж товаров'!$D$19:$D$24</c:f>
              <c:numCache>
                <c:formatCode>0.0</c:formatCode>
                <c:ptCount val="6"/>
                <c:pt idx="0" formatCode="General">
                  <c:v>300.10000000000002</c:v>
                </c:pt>
                <c:pt idx="1">
                  <c:v>339</c:v>
                </c:pt>
                <c:pt idx="2" formatCode="General">
                  <c:v>372.4</c:v>
                </c:pt>
                <c:pt idx="3" formatCode="General">
                  <c:v>369.3</c:v>
                </c:pt>
                <c:pt idx="4">
                  <c:v>396.9</c:v>
                </c:pt>
                <c:pt idx="5">
                  <c:v>426.1</c:v>
                </c:pt>
              </c:numCache>
            </c:numRef>
          </c:val>
        </c:ser>
        <c:dLbls>
          <c:showVal val="1"/>
        </c:dLbls>
        <c:gapWidth val="95"/>
        <c:overlap val="100"/>
        <c:axId val="74507008"/>
        <c:axId val="74508544"/>
      </c:barChart>
      <c:catAx>
        <c:axId val="745070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508544"/>
        <c:crosses val="autoZero"/>
        <c:auto val="1"/>
        <c:lblAlgn val="ctr"/>
        <c:lblOffset val="100"/>
      </c:catAx>
      <c:valAx>
        <c:axId val="74508544"/>
        <c:scaling>
          <c:orientation val="minMax"/>
        </c:scaling>
        <c:delete val="1"/>
        <c:axPos val="l"/>
        <c:numFmt formatCode="General" sourceLinked="1"/>
        <c:tickLblPos val="nextTo"/>
        <c:crossAx val="74507008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6533996683250599E-2"/>
                  <c:y val="7.2249589490968796E-2"/>
                </c:manualLayout>
              </c:layout>
              <c:showVal val="1"/>
            </c:dLbl>
            <c:dLbl>
              <c:idx val="1"/>
              <c:layout>
                <c:manualLayout>
                  <c:x val="-3.316749585406302E-2"/>
                  <c:y val="7.8817733990148242E-2"/>
                </c:manualLayout>
              </c:layout>
              <c:showVal val="1"/>
            </c:dLbl>
            <c:dLbl>
              <c:idx val="2"/>
              <c:layout>
                <c:manualLayout>
                  <c:x val="-2.321724709784425E-2"/>
                  <c:y val="9.1954022988505746E-2"/>
                </c:manualLayout>
              </c:layout>
              <c:showVal val="1"/>
            </c:dLbl>
            <c:dLbl>
              <c:idx val="3"/>
              <c:layout>
                <c:manualLayout>
                  <c:x val="-2.6533996683250599E-2"/>
                  <c:y val="8.5385878489326772E-2"/>
                </c:manualLayout>
              </c:layout>
              <c:showVal val="1"/>
            </c:dLbl>
            <c:dLbl>
              <c:idx val="4"/>
              <c:layout>
                <c:manualLayout>
                  <c:x val="-2.9850746268656716E-2"/>
                  <c:y val="0.10508979481013149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8.538587848932677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24976.6</c:v>
                </c:pt>
                <c:pt idx="1">
                  <c:v>27910.959999999992</c:v>
                </c:pt>
                <c:pt idx="2">
                  <c:v>31896.2</c:v>
                </c:pt>
                <c:pt idx="3">
                  <c:v>31289.1</c:v>
                </c:pt>
                <c:pt idx="4">
                  <c:v>33101.699999999997</c:v>
                </c:pt>
                <c:pt idx="5" formatCode="0.0">
                  <c:v>35308</c:v>
                </c:pt>
              </c:numCache>
            </c:numRef>
          </c:val>
        </c:ser>
        <c:dLbls>
          <c:showVal val="1"/>
        </c:dLbls>
        <c:marker val="1"/>
        <c:axId val="74431104"/>
        <c:axId val="74584448"/>
      </c:lineChart>
      <c:catAx>
        <c:axId val="744311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584448"/>
        <c:crosses val="autoZero"/>
        <c:auto val="1"/>
        <c:lblAlgn val="ctr"/>
        <c:lblOffset val="100"/>
      </c:catAx>
      <c:valAx>
        <c:axId val="74584448"/>
        <c:scaling>
          <c:orientation val="minMax"/>
        </c:scaling>
        <c:delete val="1"/>
        <c:axPos val="l"/>
        <c:numFmt formatCode="General" sourceLinked="1"/>
        <c:tickLblPos val="nextTo"/>
        <c:crossAx val="74431104"/>
        <c:crosses val="autoZero"/>
        <c:crossBetween val="between"/>
      </c:valAx>
    </c:plotArea>
    <c:plotVisOnly val="1"/>
    <c:dispBlanksAs val="zero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plotArea>
      <c:layout/>
      <c:lineChart>
        <c:grouping val="stacked"/>
        <c:ser>
          <c:idx val="0"/>
          <c:order val="0"/>
          <c:dLbls>
            <c:dLbl>
              <c:idx val="2"/>
              <c:layout>
                <c:manualLayout>
                  <c:x val="2.8429288524595619E-3"/>
                  <c:y val="5.0078370678522548E-2"/>
                </c:manualLayout>
              </c:layout>
              <c:showVal val="1"/>
            </c:dLbl>
            <c:dLbl>
              <c:idx val="3"/>
              <c:layout>
                <c:manualLayout>
                  <c:x val="-1.388888888888897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103.7</c:v>
                </c:pt>
                <c:pt idx="1">
                  <c:v>104.4</c:v>
                </c:pt>
                <c:pt idx="2">
                  <c:v>103.9</c:v>
                </c:pt>
                <c:pt idx="3">
                  <c:v>104</c:v>
                </c:pt>
                <c:pt idx="4">
                  <c:v>103.8</c:v>
                </c:pt>
                <c:pt idx="5">
                  <c:v>103.9</c:v>
                </c:pt>
              </c:numCache>
            </c:numRef>
          </c:val>
        </c:ser>
        <c:dLbls>
          <c:showVal val="1"/>
        </c:dLbls>
        <c:marker val="1"/>
        <c:axId val="74599808"/>
        <c:axId val="74622080"/>
      </c:lineChart>
      <c:catAx>
        <c:axId val="745998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622080"/>
        <c:crosses val="autoZero"/>
        <c:auto val="1"/>
        <c:lblAlgn val="ctr"/>
        <c:lblOffset val="100"/>
      </c:catAx>
      <c:valAx>
        <c:axId val="74622080"/>
        <c:scaling>
          <c:orientation val="minMax"/>
        </c:scaling>
        <c:delete val="1"/>
        <c:axPos val="l"/>
        <c:numFmt formatCode="General" sourceLinked="1"/>
        <c:tickLblPos val="nextTo"/>
        <c:crossAx val="74599808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1.3201320132013269E-2"/>
                  <c:y val="-3.0165912518853893E-2"/>
                </c:manualLayout>
              </c:layout>
              <c:showVal val="1"/>
            </c:dLbl>
            <c:dLbl>
              <c:idx val="1"/>
              <c:layout>
                <c:manualLayout>
                  <c:x val="2.3102310231023156E-2"/>
                  <c:y val="-3.0165912518853904E-2"/>
                </c:manualLayout>
              </c:layout>
              <c:showVal val="1"/>
            </c:dLbl>
            <c:dLbl>
              <c:idx val="2"/>
              <c:layout>
                <c:manualLayout>
                  <c:x val="9.9009900990100208E-3"/>
                  <c:y val="-3.6199095022624611E-2"/>
                </c:manualLayout>
              </c:layout>
              <c:showVal val="1"/>
            </c:dLbl>
            <c:dLbl>
              <c:idx val="3"/>
              <c:layout>
                <c:manualLayout>
                  <c:x val="2.3102310231023156E-2"/>
                  <c:y val="-5.4298642533936924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4.2232277526395481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5.429864253393692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11452</c:v>
                </c:pt>
                <c:pt idx="1">
                  <c:v>11259</c:v>
                </c:pt>
                <c:pt idx="2">
                  <c:v>11079</c:v>
                </c:pt>
                <c:pt idx="3">
                  <c:v>10920</c:v>
                </c:pt>
                <c:pt idx="4">
                  <c:v>10794</c:v>
                </c:pt>
                <c:pt idx="5">
                  <c:v>10711</c:v>
                </c:pt>
              </c:numCache>
            </c:numRef>
          </c:val>
        </c:ser>
        <c:dLbls>
          <c:showVal val="1"/>
        </c:dLbls>
        <c:marker val="1"/>
        <c:axId val="74514816"/>
        <c:axId val="74516352"/>
      </c:lineChart>
      <c:catAx>
        <c:axId val="745148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516352"/>
        <c:crosses val="autoZero"/>
        <c:auto val="1"/>
        <c:lblAlgn val="ctr"/>
        <c:lblOffset val="100"/>
      </c:catAx>
      <c:valAx>
        <c:axId val="74516352"/>
        <c:scaling>
          <c:orientation val="minMax"/>
        </c:scaling>
        <c:delete val="1"/>
        <c:axPos val="l"/>
        <c:numFmt formatCode="General" sourceLinked="1"/>
        <c:tickLblPos val="nextTo"/>
        <c:crossAx val="74514816"/>
        <c:crosses val="autoZero"/>
        <c:crossBetween val="between"/>
      </c:valAx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>
        <c:manualLayout>
          <c:layoutTarget val="inner"/>
          <c:xMode val="edge"/>
          <c:yMode val="edge"/>
          <c:x val="3.008546684590168E-2"/>
          <c:y val="3.9909017723946297E-2"/>
          <c:w val="0.93982906630820118"/>
          <c:h val="0.614815987146839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dLbl>
              <c:idx val="0"/>
              <c:layout>
                <c:manualLayout>
                  <c:x val="-3.7243958780615485E-3"/>
                  <c:y val="-0.25225225225225228"/>
                </c:manualLayout>
              </c:layout>
              <c:showVal val="1"/>
            </c:dLbl>
            <c:dLbl>
              <c:idx val="1"/>
              <c:layout>
                <c:manualLayout>
                  <c:x val="-3.7243958780615485E-3"/>
                  <c:y val="-0.25225225225225228"/>
                </c:manualLayout>
              </c:layout>
              <c:showVal val="1"/>
            </c:dLbl>
            <c:dLbl>
              <c:idx val="2"/>
              <c:layout>
                <c:manualLayout>
                  <c:x val="3.7243958780615485E-3"/>
                  <c:y val="-0.25825825825825827"/>
                </c:manualLayout>
              </c:layout>
              <c:showVal val="1"/>
            </c:dLbl>
            <c:dLbl>
              <c:idx val="3"/>
              <c:layout>
                <c:manualLayout>
                  <c:x val="-7.4487917561230754E-3"/>
                  <c:y val="-0.28828828828828956"/>
                </c:manualLayout>
              </c:layout>
              <c:showVal val="1"/>
            </c:dLbl>
            <c:dLbl>
              <c:idx val="4"/>
              <c:layout>
                <c:manualLayout>
                  <c:x val="-3.7243958780615485E-3"/>
                  <c:y val="-0.2942942942942943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0.31231231231231427"/>
                </c:manualLayout>
              </c:layout>
              <c:showVal val="1"/>
            </c:dLbl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>
                  <c:v>269</c:v>
                </c:pt>
                <c:pt idx="1">
                  <c:v>269.89999999999969</c:v>
                </c:pt>
                <c:pt idx="2" formatCode="General">
                  <c:v>272.7</c:v>
                </c:pt>
                <c:pt idx="3" formatCode="General">
                  <c:v>298.60000000000002</c:v>
                </c:pt>
                <c:pt idx="4" formatCode="General">
                  <c:v>331.7</c:v>
                </c:pt>
                <c:pt idx="5" formatCode="General">
                  <c:v>367.5</c:v>
                </c:pt>
              </c:numCache>
            </c:numRef>
          </c:val>
        </c:ser>
        <c:dLbls>
          <c:showVal val="1"/>
        </c:dLbls>
        <c:gapWidth val="95"/>
        <c:overlap val="100"/>
        <c:axId val="74544640"/>
        <c:axId val="74546176"/>
      </c:barChart>
      <c:catAx>
        <c:axId val="74544640"/>
        <c:scaling>
          <c:orientation val="minMax"/>
        </c:scaling>
        <c:axPos val="b"/>
        <c:numFmt formatCode="General" sourceLinked="1"/>
        <c:majorTickMark val="none"/>
        <c:tickLblPos val="nextTo"/>
        <c:crossAx val="74546176"/>
        <c:crosses val="autoZero"/>
        <c:auto val="1"/>
        <c:lblAlgn val="ctr"/>
        <c:lblOffset val="100"/>
      </c:catAx>
      <c:valAx>
        <c:axId val="74546176"/>
        <c:scaling>
          <c:orientation val="minMax"/>
        </c:scaling>
        <c:delete val="1"/>
        <c:axPos val="l"/>
        <c:numFmt formatCode="0.0" sourceLinked="1"/>
        <c:tickLblPos val="nextTo"/>
        <c:crossAx val="74544640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 baseline="0">
          <a:latin typeface="Times New Roman" pitchFamily="18" charset="0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920390508452887E-2"/>
          <c:w val="0.93888888888889088"/>
          <c:h val="0.25030021037223088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8.3333333333333343E-2"/>
                  <c:y val="-6.94444444444445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3333333333333367E-3"/>
                  <c:y val="-3.240740740740756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6666666666666621E-2"/>
                  <c:y val="-6.018518518518514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3333333333333367E-3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3333333333333367E-3"/>
                  <c:y val="-6.944444444444450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00000000000001E-2"/>
                  <c:y val="-6.944444444444450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115.3</c:v>
                </c:pt>
                <c:pt idx="1">
                  <c:v>96.8</c:v>
                </c:pt>
                <c:pt idx="2">
                  <c:v>96.8</c:v>
                </c:pt>
                <c:pt idx="3">
                  <c:v>105.4</c:v>
                </c:pt>
                <c:pt idx="4">
                  <c:v>106.8</c:v>
                </c:pt>
                <c:pt idx="5">
                  <c:v>106.7</c:v>
                </c:pt>
              </c:numCache>
            </c:numRef>
          </c:val>
        </c:ser>
        <c:dLbls>
          <c:showVal val="1"/>
        </c:dLbls>
        <c:marker val="1"/>
        <c:axId val="74664576"/>
        <c:axId val="74670464"/>
      </c:lineChart>
      <c:catAx>
        <c:axId val="7466457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74670464"/>
        <c:crosses val="autoZero"/>
        <c:auto val="1"/>
        <c:lblAlgn val="ctr"/>
        <c:lblOffset val="100"/>
      </c:catAx>
      <c:valAx>
        <c:axId val="74670464"/>
        <c:scaling>
          <c:orientation val="minMax"/>
        </c:scaling>
        <c:delete val="1"/>
        <c:axPos val="l"/>
        <c:numFmt formatCode="General" sourceLinked="1"/>
        <c:tickLblPos val="nextTo"/>
        <c:crossAx val="7466457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7.542085942451085E-2"/>
          <c:y val="3.4920390508452887E-2"/>
          <c:w val="0.89494951723014804"/>
          <c:h val="0.62425684809605131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General</c:formatCode>
                <c:ptCount val="6"/>
                <c:pt idx="0">
                  <c:v>3.71</c:v>
                </c:pt>
                <c:pt idx="1">
                  <c:v>3.5</c:v>
                </c:pt>
                <c:pt idx="2" formatCode="0.0">
                  <c:v>4</c:v>
                </c:pt>
                <c:pt idx="3">
                  <c:v>3.3</c:v>
                </c:pt>
                <c:pt idx="4">
                  <c:v>3.5</c:v>
                </c:pt>
                <c:pt idx="5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74698752"/>
        <c:axId val="74700288"/>
      </c:barChart>
      <c:catAx>
        <c:axId val="746987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700288"/>
        <c:crosses val="autoZero"/>
        <c:auto val="1"/>
        <c:lblAlgn val="ctr"/>
        <c:lblOffset val="100"/>
      </c:catAx>
      <c:valAx>
        <c:axId val="74700288"/>
        <c:scaling>
          <c:orientation val="minMax"/>
        </c:scaling>
        <c:delete val="1"/>
        <c:axPos val="l"/>
        <c:numFmt formatCode="General" sourceLinked="1"/>
        <c:tickLblPos val="nextTo"/>
        <c:crossAx val="74698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979489598454033"/>
          <c:y val="0.87508048937540261"/>
          <c:w val="0.42041020803092188"/>
          <c:h val="6.7777053428947423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122"/>
          <c:h val="0.33681187416594643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2.777777777777803E-3"/>
                  <c:y val="-1.31686321109317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121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2.777777777777803E-3"/>
                  <c:y val="2.9629422249596388E-2"/>
                </c:manualLayout>
              </c:layout>
              <c:showVal val="1"/>
            </c:dLbl>
            <c:dLbl>
              <c:idx val="2"/>
              <c:layout>
                <c:manualLayout>
                  <c:x val="-2.7777777777777523E-3"/>
                  <c:y val="-2.9629422249596388E-2"/>
                </c:manualLayout>
              </c:layout>
              <c:showVal val="1"/>
            </c:dLbl>
            <c:dLbl>
              <c:idx val="3"/>
              <c:layout>
                <c:manualLayout>
                  <c:x val="-2.777777777777803E-3"/>
                  <c:y val="3.9505896332795179E-2"/>
                </c:manualLayout>
              </c:layout>
              <c:showVal val="1"/>
            </c:dLbl>
            <c:dLbl>
              <c:idx val="4"/>
              <c:layout>
                <c:manualLayout>
                  <c:x val="-2.777777777777803E-3"/>
                  <c:y val="-2.9629422249596388E-2"/>
                </c:manualLayout>
              </c:layout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121</c:v>
                </c:pt>
                <c:pt idx="1">
                  <c:v>94.3</c:v>
                </c:pt>
                <c:pt idx="2">
                  <c:v>114.3</c:v>
                </c:pt>
                <c:pt idx="3">
                  <c:v>82.5</c:v>
                </c:pt>
                <c:pt idx="4">
                  <c:v>106.1</c:v>
                </c:pt>
                <c:pt idx="5">
                  <c:v>100</c:v>
                </c:pt>
              </c:numCache>
            </c:numRef>
          </c:val>
        </c:ser>
        <c:dLbls>
          <c:showVal val="1"/>
        </c:dLbls>
        <c:marker val="1"/>
        <c:axId val="74728576"/>
        <c:axId val="74730112"/>
      </c:lineChart>
      <c:catAx>
        <c:axId val="74728576"/>
        <c:scaling>
          <c:orientation val="minMax"/>
        </c:scaling>
        <c:delete val="1"/>
        <c:axPos val="b"/>
        <c:numFmt formatCode="General" sourceLinked="1"/>
        <c:tickLblPos val="nextTo"/>
        <c:crossAx val="74730112"/>
        <c:crosses val="autoZero"/>
        <c:auto val="1"/>
        <c:lblAlgn val="ctr"/>
        <c:lblOffset val="100"/>
      </c:catAx>
      <c:valAx>
        <c:axId val="74730112"/>
        <c:scaling>
          <c:orientation val="minMax"/>
        </c:scaling>
        <c:delete val="1"/>
        <c:axPos val="l"/>
        <c:numFmt formatCode="General" sourceLinked="1"/>
        <c:tickLblPos val="nextTo"/>
        <c:crossAx val="747285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587226596675743"/>
          <c:y val="0.89814814814814814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2020 </a:t>
            </a:r>
            <a:r>
              <a:rPr lang="ru-RU" dirty="0" smtClean="0"/>
              <a:t>год </a:t>
            </a:r>
            <a:r>
              <a:rPr lang="ru-RU" sz="1200" baseline="0" dirty="0" smtClean="0"/>
              <a:t>*</a:t>
            </a:r>
            <a:endParaRPr lang="ru-RU" sz="1200" baseline="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7485105113596441"/>
          <c:y val="0.19247066757513209"/>
          <c:w val="0.38073442605083985"/>
          <c:h val="0.68083011671099469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0.0</c:formatCode>
                <c:ptCount val="3"/>
                <c:pt idx="0" formatCode="General">
                  <c:v>3783.4</c:v>
                </c:pt>
                <c:pt idx="1">
                  <c:v>20324.2</c:v>
                </c:pt>
                <c:pt idx="2" formatCode="General">
                  <c:v>3264.5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4904620172069361"/>
          <c:y val="0.17637904853121206"/>
          <c:w val="0.2785496117472398"/>
          <c:h val="0.72010666470200557"/>
        </c:manualLayout>
      </c:layout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en-US"/>
              <a:t>20</a:t>
            </a:r>
            <a:r>
              <a:rPr lang="ru-RU"/>
              <a:t>21 год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5789698162729801"/>
          <c:y val="0.24381160688247414"/>
          <c:w val="0.37309514435695534"/>
          <c:h val="0.62182524059492872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3325.9</c:v>
                </c:pt>
                <c:pt idx="1">
                  <c:v>138.6</c:v>
                </c:pt>
                <c:pt idx="2">
                  <c:v>384.9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8907086614173232"/>
          <c:y val="0.24062518226888305"/>
          <c:w val="0.3913027121609825"/>
          <c:h val="0.57252697579469236"/>
        </c:manualLayout>
      </c:layout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2022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067475940507462"/>
          <c:y val="0.21603382910469521"/>
          <c:w val="0.41753958880139974"/>
          <c:h val="0.69589931466900512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General</c:formatCode>
                <c:ptCount val="3"/>
                <c:pt idx="0">
                  <c:v>3042.2</c:v>
                </c:pt>
                <c:pt idx="1">
                  <c:v>126.8</c:v>
                </c:pt>
                <c:pt idx="2">
                  <c:v>352.1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5295975503062165"/>
          <c:y val="0.17118073782443871"/>
          <c:w val="0.27463604549431325"/>
          <c:h val="0.68826771653543362"/>
        </c:manualLayout>
      </c:layout>
    </c:legend>
    <c:plotVisOnly val="1"/>
    <c:dispBlanksAs val="zero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2023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7178587051618549"/>
          <c:y val="0.24844123651210459"/>
          <c:w val="0.37587292213473555"/>
          <c:h val="0.62645487022455826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0.0</c:formatCode>
                <c:ptCount val="3"/>
                <c:pt idx="0" formatCode="General">
                  <c:v>3042.2</c:v>
                </c:pt>
                <c:pt idx="1">
                  <c:v>126.8</c:v>
                </c:pt>
                <c:pt idx="2" formatCode="General">
                  <c:v>352.1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5573742924465594"/>
          <c:y val="0.17118073782443871"/>
          <c:w val="0.27185826771653548"/>
          <c:h val="0.7530825313502475"/>
        </c:manualLayout>
      </c:layout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9.3318303605545688E-2"/>
          <c:y val="3.0923518095611391E-2"/>
          <c:w val="0.37287634788964952"/>
          <c:h val="0.788367135538109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сферы-66,5% </c:v>
                </c:pt>
                <c:pt idx="1">
                  <c:v>Общегосударственные вопросы-8,4%</c:v>
                </c:pt>
                <c:pt idx="2">
                  <c:v>Национальная безопасность и правоохранительная деятельность-0,8%</c:v>
                </c:pt>
                <c:pt idx="3">
                  <c:v>Национальная экономика-8,8%</c:v>
                </c:pt>
                <c:pt idx="4">
                  <c:v>Жилищно-коммунальное хозяйство-5,3%</c:v>
                </c:pt>
                <c:pt idx="5">
                  <c:v>Межбюджетные трансферты общего характера-9,5%</c:v>
                </c:pt>
                <c:pt idx="6">
                  <c:v>прочие расходы-0,7%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66.5</c:v>
                </c:pt>
                <c:pt idx="1">
                  <c:v>8.4</c:v>
                </c:pt>
                <c:pt idx="2">
                  <c:v>0.8</c:v>
                </c:pt>
                <c:pt idx="3">
                  <c:v>8.8000000000000007</c:v>
                </c:pt>
                <c:pt idx="4">
                  <c:v>5.3</c:v>
                </c:pt>
                <c:pt idx="5">
                  <c:v>9.5</c:v>
                </c:pt>
                <c:pt idx="6">
                  <c:v>0.70000000000000062</c:v>
                </c:pt>
              </c:numCache>
            </c:numRef>
          </c:val>
        </c:ser>
        <c:firstSliceAng val="255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0011521556077765"/>
          <c:y val="9.8113635076191026E-4"/>
          <c:w val="0.46341780320895254"/>
          <c:h val="0.96355587904453344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>
        <a:rot lat="0" lon="0" rev="0"/>
      </a:lightRig>
    </a:scene3d>
    <a:sp3d>
      <a:bevelT w="0"/>
    </a:sp3d>
  </c:sp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7.6861573416978968E-2"/>
          <c:y val="6.803860194943924E-2"/>
          <c:w val="0.4220840192490885"/>
          <c:h val="0.66175338217473501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сферы-65,9% </c:v>
                </c:pt>
                <c:pt idx="1">
                  <c:v>Общегосударственные вопросы-9,9%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экономика-10,9%</c:v>
                </c:pt>
                <c:pt idx="4">
                  <c:v>Жилищно-коммунальное хозяйство-0,9</c:v>
                </c:pt>
                <c:pt idx="5">
                  <c:v>Межбюджетные трансферты общего характера-10,5%</c:v>
                </c:pt>
                <c:pt idx="6">
                  <c:v>прочие расходы-0,9%</c:v>
                </c:pt>
              </c:strCache>
            </c:strRef>
          </c:cat>
          <c:val>
            <c:numRef>
              <c:f>'по основным отраслям'!$B$19:$B$25</c:f>
              <c:numCache>
                <c:formatCode>0.0</c:formatCode>
                <c:ptCount val="7"/>
                <c:pt idx="0">
                  <c:v>65.900000000000006</c:v>
                </c:pt>
                <c:pt idx="1">
                  <c:v>9.9</c:v>
                </c:pt>
                <c:pt idx="2">
                  <c:v>1</c:v>
                </c:pt>
                <c:pt idx="3">
                  <c:v>10.9</c:v>
                </c:pt>
                <c:pt idx="4">
                  <c:v>0.9</c:v>
                </c:pt>
                <c:pt idx="5">
                  <c:v>10.5</c:v>
                </c:pt>
                <c:pt idx="6">
                  <c:v>0.9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64325100091065"/>
          <c:y val="7.1503490887196652E-2"/>
          <c:w val="0.46747095811754352"/>
          <c:h val="0.7560469134436848"/>
        </c:manualLayout>
      </c:layout>
      <c:txPr>
        <a:bodyPr/>
        <a:lstStyle/>
        <a:p>
          <a:pPr>
            <a:defRPr sz="1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1728583590212456"/>
          <c:y val="0.14630121860605416"/>
          <c:w val="0.31058537768002026"/>
          <c:h val="0.65852187112137794"/>
        </c:manualLayout>
      </c:layout>
      <c:pieChart>
        <c:varyColors val="1"/>
        <c:ser>
          <c:idx val="0"/>
          <c:order val="0"/>
          <c:cat>
            <c:strRef>
              <c:f>'по основным отраслям'!$A$36:$A$42</c:f>
              <c:strCache>
                <c:ptCount val="7"/>
                <c:pt idx="0">
                  <c:v>Отрасли социальной сферы-68,3% </c:v>
                </c:pt>
                <c:pt idx="1">
                  <c:v>Общегосударственные вопросы-10,3%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экономика-9,8%</c:v>
                </c:pt>
                <c:pt idx="4">
                  <c:v>Жилищно-коммунальное хозяйство-0,8</c:v>
                </c:pt>
                <c:pt idx="5">
                  <c:v>Межбюджетные трансферты общего характера-9,0%</c:v>
                </c:pt>
                <c:pt idx="6">
                  <c:v>прочие расходы-0,8%</c:v>
                </c:pt>
              </c:strCache>
            </c:strRef>
          </c:cat>
          <c:val>
            <c:numRef>
              <c:f>'по основным отраслям'!$B$36:$B$42</c:f>
              <c:numCache>
                <c:formatCode>0.0</c:formatCode>
                <c:ptCount val="7"/>
                <c:pt idx="0">
                  <c:v>68.3</c:v>
                </c:pt>
                <c:pt idx="1">
                  <c:v>10.3</c:v>
                </c:pt>
                <c:pt idx="2">
                  <c:v>1</c:v>
                </c:pt>
                <c:pt idx="3">
                  <c:v>9.8000000000000007</c:v>
                </c:pt>
                <c:pt idx="4">
                  <c:v>0.8</c:v>
                </c:pt>
                <c:pt idx="5">
                  <c:v>9</c:v>
                </c:pt>
                <c:pt idx="6">
                  <c:v>0.8</c:v>
                </c:pt>
              </c:numCache>
            </c:numRef>
          </c:val>
        </c:ser>
        <c:firstSliceAng val="24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46563122110007893"/>
          <c:y val="0.19908787883400142"/>
          <c:w val="0.51770222643801134"/>
          <c:h val="0.66784821318619048"/>
        </c:manualLayout>
      </c:layout>
      <c:txPr>
        <a:bodyPr/>
        <a:lstStyle/>
        <a:p>
          <a:pPr rtl="0">
            <a:defRPr sz="1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>
        <c:manualLayout>
          <c:layoutTarget val="inner"/>
          <c:xMode val="edge"/>
          <c:yMode val="edge"/>
          <c:x val="0.23055555555555557"/>
          <c:y val="5.0925925925925923E-2"/>
          <c:w val="0.5972222222222201"/>
          <c:h val="0.94907407407407718"/>
        </c:manualLayout>
      </c:layout>
      <c:doughnutChart>
        <c:varyColors val="1"/>
        <c:ser>
          <c:idx val="0"/>
          <c:order val="0"/>
          <c:val>
            <c:numRef>
              <c:f>'соц сфера'!$B$20:$B$21</c:f>
              <c:numCache>
                <c:formatCode>General</c:formatCode>
                <c:ptCount val="2"/>
                <c:pt idx="0">
                  <c:v>601.1</c:v>
                </c:pt>
                <c:pt idx="1">
                  <c:v>399.4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bar"/>
        <c:grouping val="stacked"/>
        <c:ser>
          <c:idx val="0"/>
          <c:order val="0"/>
          <c:dLbls>
            <c:dLbl>
              <c:idx val="0"/>
              <c:layout>
                <c:manualLayout>
                  <c:x val="0.36491187742851056"/>
                  <c:y val="8.9212407036228548E-17"/>
                </c:manualLayout>
              </c:layout>
              <c:showVal val="1"/>
            </c:dLbl>
            <c:dLbl>
              <c:idx val="1"/>
              <c:layout>
                <c:manualLayout>
                  <c:x val="0.38830366444315872"/>
                  <c:y val="-1.9464750027396303E-2"/>
                </c:manualLayout>
              </c:layout>
              <c:showVal val="1"/>
            </c:dLbl>
            <c:dLbl>
              <c:idx val="2"/>
              <c:layout>
                <c:manualLayout>
                  <c:x val="0.38362530704022912"/>
                  <c:y val="-9.7323750136981219E-2"/>
                </c:manualLayout>
              </c:layout>
              <c:showVal val="1"/>
            </c:dLbl>
            <c:dLbl>
              <c:idx val="3"/>
              <c:layout>
                <c:manualLayout>
                  <c:x val="9.9122605380921547E-2"/>
                  <c:y val="-9.7323750136981239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2,0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ctr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  <c:pt idx="3">
                  <c:v>2020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20.3</c:v>
                </c:pt>
                <c:pt idx="1">
                  <c:v>20.3</c:v>
                </c:pt>
                <c:pt idx="2" formatCode="0.0">
                  <c:v>27.3</c:v>
                </c:pt>
                <c:pt idx="3" formatCode="0.0">
                  <c:v>2</c:v>
                </c:pt>
              </c:numCache>
            </c:numRef>
          </c:val>
        </c:ser>
        <c:dLbls>
          <c:showVal val="1"/>
        </c:dLbls>
        <c:gapWidth val="95"/>
        <c:overlap val="100"/>
        <c:axId val="75365760"/>
        <c:axId val="75388032"/>
      </c:barChart>
      <c:catAx>
        <c:axId val="7536576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5388032"/>
        <c:crosses val="autoZero"/>
        <c:auto val="1"/>
        <c:lblAlgn val="ctr"/>
        <c:lblOffset val="100"/>
      </c:catAx>
      <c:valAx>
        <c:axId val="75388032"/>
        <c:scaling>
          <c:orientation val="minMax"/>
        </c:scaling>
        <c:delete val="1"/>
        <c:axPos val="b"/>
        <c:numFmt formatCode="General" sourceLinked="1"/>
        <c:tickLblPos val="nextTo"/>
        <c:crossAx val="75365760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plotArea>
      <c:layout>
        <c:manualLayout>
          <c:layoutTarget val="inner"/>
          <c:xMode val="edge"/>
          <c:yMode val="edge"/>
          <c:x val="1.9977916553534279E-2"/>
          <c:y val="3.3194563550843284E-2"/>
          <c:w val="0.9685278305729027"/>
          <c:h val="0.87228814963091539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>
                <c:manualLayout>
                  <c:x val="3.3500843412309855E-2"/>
                  <c:y val="0"/>
                </c:manualLayout>
              </c:layout>
              <c:dLblPos val="ctr"/>
              <c:showVal val="1"/>
            </c:dLbl>
            <c:dLbl>
              <c:idx val="1"/>
              <c:layout>
                <c:manualLayout>
                  <c:x val="4.0201012094771692E-2"/>
                  <c:y val="-3.3003300330033012E-3"/>
                </c:manualLayout>
              </c:layout>
              <c:dLblPos val="ctr"/>
              <c:showVal val="1"/>
            </c:dLbl>
            <c:dLbl>
              <c:idx val="2"/>
              <c:layout>
                <c:manualLayout>
                  <c:x val="3.1267453851489088E-2"/>
                  <c:y val="0"/>
                </c:manualLayout>
              </c:layout>
              <c:dLblPos val="ctr"/>
              <c:showVal val="1"/>
            </c:dLbl>
            <c:dLbl>
              <c:idx val="3"/>
              <c:layout>
                <c:manualLayout>
                  <c:x val="3.3500843412309855E-2"/>
                  <c:y val="0"/>
                </c:manualLayout>
              </c:layout>
              <c:dLblPos val="ctr"/>
              <c:showVal val="1"/>
            </c:dLbl>
            <c:dLbl>
              <c:idx val="4"/>
              <c:layout>
                <c:manualLayout>
                  <c:x val="4.9134570338054302E-2"/>
                  <c:y val="0"/>
                </c:manualLayout>
              </c:layout>
              <c:dLblPos val="ctr"/>
              <c:showVal val="1"/>
            </c:dLbl>
            <c:dLbl>
              <c:idx val="5"/>
              <c:layout>
                <c:manualLayout>
                  <c:x val="4.0201012094771692E-2"/>
                  <c:y val="0"/>
                </c:manualLayout>
              </c:layout>
              <c:dLblPos val="ctr"/>
              <c:showVal val="1"/>
            </c:dLbl>
            <c:dLbl>
              <c:idx val="6"/>
              <c:layout>
                <c:manualLayout>
                  <c:x val="0.10720269891939116"/>
                  <c:y val="-6.0505351642076018E-17"/>
                </c:manualLayout>
              </c:layout>
              <c:dLblPos val="ctr"/>
              <c:showVal val="1"/>
            </c:dLbl>
            <c:dLbl>
              <c:idx val="7"/>
              <c:layout>
                <c:manualLayout>
                  <c:x val="0.1094360884802124"/>
                  <c:y val="0"/>
                </c:manualLayout>
              </c:layout>
              <c:dLblPos val="ctr"/>
              <c:showVal val="1"/>
            </c:dLbl>
            <c:dLbl>
              <c:idx val="8"/>
              <c:layout>
                <c:manualLayout>
                  <c:x val="0.12506981540595635"/>
                  <c:y val="0"/>
                </c:manualLayout>
              </c:layout>
              <c:dLblPos val="ctr"/>
              <c:showVal val="1"/>
            </c:dLbl>
            <c:dLbl>
              <c:idx val="9"/>
              <c:layout>
                <c:manualLayout>
                  <c:x val="0.13847015277088026"/>
                  <c:y val="-3.3003300330033012E-3"/>
                </c:manualLayout>
              </c:layout>
              <c:dLblPos val="ctr"/>
              <c:showVal val="1"/>
            </c:dLbl>
            <c:dLbl>
              <c:idx val="10"/>
              <c:layout>
                <c:manualLayout>
                  <c:x val="0.21887217696042371"/>
                  <c:y val="0"/>
                </c:manualLayout>
              </c:layout>
              <c:dLblPos val="ctr"/>
              <c:showVal val="1"/>
            </c:dLbl>
            <c:dLbl>
              <c:idx val="11"/>
              <c:layout>
                <c:manualLayout>
                  <c:x val="0.46901180777233636"/>
                  <c:y val="0"/>
                </c:manualLayout>
              </c:layout>
              <c:dLblPos val="ctr"/>
              <c:showVal val="1"/>
            </c:dLbl>
            <c:dLbl>
              <c:idx val="12"/>
              <c:layout>
                <c:manualLayout>
                  <c:x val="0.47571197645479835"/>
                  <c:y val="0"/>
                </c:manualLayout>
              </c:layout>
              <c:dLblPos val="ctr"/>
              <c:showVal val="1"/>
            </c:dLbl>
            <c:dLblPos val="ctr"/>
            <c:showVal val="1"/>
          </c:dLbls>
          <c:cat>
            <c:strRef>
              <c:f>мп!$B$3:$N$3</c:f>
              <c:strCache>
                <c:ptCount val="13"/>
                <c:pt idx="0">
                  <c:v>Управление муниципальной собственностью Княгининского муниципального района</c:v>
                </c:pt>
                <c:pt idx="1">
                  <c:v>Улучшение условий и охраны труда в организациях Княгининского муниципального района</c:v>
                </c:pt>
                <c:pt idx="2">
                  <c:v>Развитие предпринимательства Княгининского муниципального района Нижегородской области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Обеспечение безопасности жизни населения Княгининского муниципального района Нижегородской области</c:v>
                </c:pt>
                <c:pt idx="5">
                  <c:v>Социальная поддержка граждан Княгининского муниципального района Нижегородской области</c:v>
                </c:pt>
                <c:pt idx="6">
                  <c:v>Информационное общество Княгининского муниципального района Нижегородской области</c:v>
                </c:pt>
                <c:pt idx="7">
                  <c:v>Развитие физической культуры и спорта Княгининского муниципального района Нижегородской области</c:v>
                </c:pt>
                <c:pt idx="8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9">
                  <c:v>Развитие агропромышленного комплекса Княгининского муниципального района Нижегородской области</c:v>
                </c:pt>
                <c:pt idx="10">
                  <c:v>Управление муниципальными финансами Княгининского муниципального района</c:v>
                </c:pt>
                <c:pt idx="11">
                  <c:v>Развитие образования Княгининского муниципального района Нижегородской области</c:v>
                </c:pt>
                <c:pt idx="12">
                  <c:v>Развитие культуры, молодежной политики и туризма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0.2</c:v>
                </c:pt>
                <c:pt idx="1">
                  <c:v>0.4</c:v>
                </c:pt>
                <c:pt idx="2">
                  <c:v>1.2</c:v>
                </c:pt>
                <c:pt idx="3">
                  <c:v>5.0999999999999996</c:v>
                </c:pt>
                <c:pt idx="4">
                  <c:v>5.5</c:v>
                </c:pt>
                <c:pt idx="5">
                  <c:v>6.1</c:v>
                </c:pt>
                <c:pt idx="6">
                  <c:v>29.4</c:v>
                </c:pt>
                <c:pt idx="7">
                  <c:v>31.3</c:v>
                </c:pt>
                <c:pt idx="8">
                  <c:v>36.700000000000003</c:v>
                </c:pt>
                <c:pt idx="9">
                  <c:v>40.700000000000003</c:v>
                </c:pt>
                <c:pt idx="10">
                  <c:v>75.599999999999994</c:v>
                </c:pt>
                <c:pt idx="11">
                  <c:v>178.3</c:v>
                </c:pt>
                <c:pt idx="12">
                  <c:v>179.8</c:v>
                </c:pt>
              </c:numCache>
            </c:numRef>
          </c:val>
        </c:ser>
        <c:dLbls>
          <c:showVal val="1"/>
        </c:dLbls>
        <c:gapWidth val="95"/>
        <c:overlap val="100"/>
        <c:axId val="75703424"/>
        <c:axId val="75704960"/>
      </c:barChart>
      <c:catAx>
        <c:axId val="7570342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75704960"/>
        <c:crosses val="autoZero"/>
        <c:auto val="1"/>
        <c:lblAlgn val="l"/>
        <c:lblOffset val="100"/>
      </c:catAx>
      <c:valAx>
        <c:axId val="75704960"/>
        <c:scaling>
          <c:orientation val="minMax"/>
        </c:scaling>
        <c:delete val="1"/>
        <c:axPos val="b"/>
        <c:numFmt formatCode="General" sourceLinked="1"/>
        <c:tickLblPos val="nextTo"/>
        <c:crossAx val="75703424"/>
        <c:crosses val="autoZero"/>
        <c:crossBetween val="between"/>
      </c:valAx>
    </c:plotArea>
    <c:plotVisOnly val="1"/>
    <c:dispBlanksAs val="gap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gapWidth val="55"/>
        <c:overlap val="100"/>
        <c:axId val="75727232"/>
        <c:axId val="75729152"/>
      </c:barChart>
      <c:catAx>
        <c:axId val="75727232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75729152"/>
        <c:crosses val="autoZero"/>
        <c:auto val="1"/>
        <c:lblAlgn val="ctr"/>
        <c:lblOffset val="100"/>
      </c:catAx>
      <c:valAx>
        <c:axId val="75729152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75727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75752192"/>
        <c:axId val="76073600"/>
      </c:barChart>
      <c:catAx>
        <c:axId val="75752192"/>
        <c:scaling>
          <c:orientation val="minMax"/>
        </c:scaling>
        <c:axPos val="b"/>
        <c:title>
          <c:layout/>
        </c:title>
        <c:majorTickMark val="none"/>
        <c:tickLblPos val="nextTo"/>
        <c:crossAx val="76073600"/>
        <c:crosses val="autoZero"/>
        <c:auto val="1"/>
        <c:lblAlgn val="ctr"/>
        <c:lblOffset val="100"/>
      </c:catAx>
      <c:valAx>
        <c:axId val="76073600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7575219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depthPercent val="100"/>
      <c:perspective val="30"/>
    </c:view3D>
    <c:floor>
      <c:spPr>
        <a:noFill/>
        <a:ln w="9525">
          <a:noFill/>
        </a:ln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dLbls>
            <c:dLbl>
              <c:idx val="0"/>
              <c:layout>
                <c:manualLayout>
                  <c:x val="5.5555555555555558E-3"/>
                  <c:y val="-1.8518518518518559E-2"/>
                </c:manualLayout>
              </c:layout>
              <c:showVal val="1"/>
            </c:dLbl>
            <c:showVal val="1"/>
          </c:dLbls>
          <c:val>
            <c:numRef>
              <c:f>Лист1!$B$2</c:f>
              <c:numCache>
                <c:formatCode>#,##0</c:formatCode>
                <c:ptCount val="1"/>
                <c:pt idx="0">
                  <c:v>5377.8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 </c:v>
                </c:pt>
              </c:strCache>
            </c:strRef>
          </c:tx>
          <c:dLbls>
            <c:dLbl>
              <c:idx val="0"/>
              <c:layout>
                <c:manualLayout>
                  <c:x val="5.5555555555555558E-3"/>
                  <c:y val="-3.2407407407407503E-2"/>
                </c:manualLayout>
              </c:layout>
              <c:showVal val="1"/>
            </c:dLbl>
            <c:showVal val="1"/>
          </c:dLbls>
          <c:val>
            <c:numRef>
              <c:f>Лист1!$C$2</c:f>
              <c:numCache>
                <c:formatCode>#,##0</c:formatCode>
                <c:ptCount val="1"/>
                <c:pt idx="0">
                  <c:v>16098.2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dLbls>
            <c:dLbl>
              <c:idx val="0"/>
              <c:layout>
                <c:manualLayout>
                  <c:x val="1.9444444444444445E-2"/>
                  <c:y val="-2.7777777777777912E-2"/>
                </c:manualLayout>
              </c:layout>
              <c:showVal val="1"/>
            </c:dLbl>
            <c:showVal val="1"/>
          </c:dLbls>
          <c:val>
            <c:numRef>
              <c:f>Лист1!$D$2</c:f>
              <c:numCache>
                <c:formatCode>#,##0</c:formatCode>
                <c:ptCount val="1"/>
                <c:pt idx="0">
                  <c:v>5229.2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 </c:v>
                </c:pt>
              </c:strCache>
            </c:strRef>
          </c:tx>
          <c:dLbls>
            <c:dLbl>
              <c:idx val="0"/>
              <c:layout>
                <c:manualLayout>
                  <c:x val="1.6666666666666701E-2"/>
                  <c:y val="-2.7777777777777912E-2"/>
                </c:manualLayout>
              </c:layout>
              <c:showVal val="1"/>
            </c:dLbl>
            <c:delete val="1"/>
          </c:dLbls>
          <c:val>
            <c:numRef>
              <c:f>Лист1!$E$2</c:f>
              <c:numCache>
                <c:formatCode>#,##0</c:formatCode>
                <c:ptCount val="1"/>
                <c:pt idx="0">
                  <c:v>8794.7000000000007</c:v>
                </c:pt>
              </c:numCache>
            </c:numRef>
          </c:val>
        </c:ser>
        <c:shape val="cylinder"/>
        <c:axId val="76423168"/>
        <c:axId val="76424704"/>
        <c:axId val="0"/>
      </c:bar3DChart>
      <c:catAx>
        <c:axId val="76423168"/>
        <c:scaling>
          <c:orientation val="minMax"/>
        </c:scaling>
        <c:delete val="1"/>
        <c:axPos val="b"/>
        <c:tickLblPos val="nextTo"/>
        <c:crossAx val="76424704"/>
        <c:crosses val="autoZero"/>
        <c:auto val="1"/>
        <c:lblAlgn val="ctr"/>
        <c:lblOffset val="100"/>
      </c:catAx>
      <c:valAx>
        <c:axId val="76424704"/>
        <c:scaling>
          <c:orientation val="minMax"/>
        </c:scaling>
        <c:delete val="1"/>
        <c:axPos val="l"/>
        <c:majorGridlines/>
        <c:numFmt formatCode="#,##0" sourceLinked="1"/>
        <c:tickLblPos val="nextTo"/>
        <c:crossAx val="764231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overlap val="100"/>
        <c:axId val="77333248"/>
        <c:axId val="77334784"/>
      </c:barChart>
      <c:catAx>
        <c:axId val="773332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334784"/>
        <c:crosses val="autoZero"/>
        <c:auto val="1"/>
        <c:lblAlgn val="ctr"/>
        <c:lblOffset val="100"/>
      </c:catAx>
      <c:valAx>
        <c:axId val="77334784"/>
        <c:scaling>
          <c:orientation val="minMax"/>
        </c:scaling>
        <c:axPos val="l"/>
        <c:majorGridlines/>
        <c:numFmt formatCode="General" sourceLinked="1"/>
        <c:tickLblPos val="nextTo"/>
        <c:crossAx val="77333248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625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</a:t>
                    </a:r>
                    <a:r>
                      <a:rPr lang="ru-RU" sz="1600" dirty="0" smtClean="0"/>
                      <a:t>8,5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851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1,5%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7A24E-F8C4-4162-AED9-1292484C95B4}">
      <dsp:nvSpPr>
        <dsp:cNvPr id="0" name=""/>
        <dsp:cNvSpPr/>
      </dsp:nvSpPr>
      <dsp:spPr>
        <a:xfrm>
          <a:off x="0" y="0"/>
          <a:ext cx="3214712" cy="114189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5743"/>
        <a:ext cx="3103226" cy="1030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1116"/>
          <a:ext cx="2357453" cy="11418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6859"/>
        <a:ext cx="2245967" cy="10304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976"/>
          <a:ext cx="2143139" cy="9991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9751"/>
        <a:ext cx="2045589" cy="901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0.44271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214446"/>
          <a:ext cx="628636" cy="1200695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0.36459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000132"/>
          <a:ext cx="628636" cy="1418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0.28646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785819"/>
          <a:ext cx="628635" cy="1633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0.36459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000132"/>
          <a:ext cx="571498" cy="1071561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0.28646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785819"/>
          <a:ext cx="571499" cy="128587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1071570"/>
          <a:ext cx="571498" cy="100012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0.36459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00131"/>
          <a:ext cx="571498" cy="1096605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8 864,2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3 722,5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23 854,0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33 568,1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18" Type="http://schemas.openxmlformats.org/officeDocument/2006/relationships/image" Target="../media/image40.jpeg"/><Relationship Id="rId3" Type="http://schemas.openxmlformats.org/officeDocument/2006/relationships/diagramData" Target="../diagrams/data1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image" Target="../media/image14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3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3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chart" Target="../charts/chart32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Relationship Id="rId14" Type="http://schemas.microsoft.com/office/2007/relationships/diagramDrawing" Target="../diagrams/drawing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Земского собрания Княгининского муниципального района «О районном бюджете на 2021 год и на плановый период 2022 и 2023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2021 год и на плановый период 2022 и 2023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 это план доходов и расходов  Княгининского  муниципального района.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сельсовет</a:t>
            </a: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2021 год и на плановый период  2022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3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2021 год и на плановый период 2022 и 2023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, от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Земским собранием Княгининского муниципального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6439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2021-2023 годы</a:t>
            </a:r>
            <a:endParaRPr lang="ru-RU" sz="26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85852" y="1571612"/>
            <a:ext cx="5072098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долгосрочной устойчивости консолидированного и районного бюджетов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428736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2500306"/>
            <a:ext cx="5072098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1950" algn="just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муниципального управления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428868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1285852" y="3214686"/>
            <a:ext cx="5072098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оказываемых муниципальных услуг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3929066"/>
            <a:ext cx="507209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исполнения  органами местного самоуправления поселений закрепленных за ними полномочий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786058"/>
            <a:ext cx="942787" cy="942787"/>
          </a:xfrm>
          <a:prstGeom prst="rect">
            <a:avLst/>
          </a:prstGeom>
          <a:noFill/>
        </p:spPr>
      </p:pic>
      <p:pic>
        <p:nvPicPr>
          <p:cNvPr id="1030" name="Picture 6" descr="C:\Users\1\Desktop\Новая папка\69d010418486a56feff87dbb2c77c1bc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786190"/>
            <a:ext cx="1230327" cy="877851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285852" y="4857760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 оптимизация бюджетных данных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1\Desktop\Новая папка\clock-163202_1920-1200x848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500570"/>
            <a:ext cx="1214446" cy="85820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3857620" y="5715016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 совершенствование системы финансового контроля и контроля в сфере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1\Desktop\Новая папка\magnifying-glass-1019870_128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500702"/>
            <a:ext cx="714379" cy="714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="" xmlns:p14="http://schemas.microsoft.com/office/powerpoint/2010/main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2021-2023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- 11 168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4,2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- 31 896,2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- 272,7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- 9, бюджетные - 15, автономные -2)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2020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3131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4033,2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369,3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14282" y="1928802"/>
          <a:ext cx="5286412" cy="2528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3428992" y="3929066"/>
          <a:ext cx="55007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643438" y="1500174"/>
          <a:ext cx="4143404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2357422" y="4572008"/>
          <a:ext cx="4467224" cy="202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0" y="1571612"/>
          <a:ext cx="4643438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85860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214422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0" y="2500306"/>
          <a:ext cx="4643438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0" y="1571612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429124" y="2143116"/>
          <a:ext cx="4714876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4572000" y="1785926"/>
          <a:ext cx="4572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17670" y="26262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602,9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333420"/>
            <a:ext cx="438503" cy="69323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11910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411,6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06097" y="528431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508980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8349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487,6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486,4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54967"/>
            <a:ext cx="432048" cy="846415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602,9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446,2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61982"/>
            <a:ext cx="438503" cy="76467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3270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457,8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08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3819" y="2795467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33402"/>
            <a:ext cx="438503" cy="66495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04015" y="521908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43,0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25016" y="5160633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19089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48520" y="495754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54,0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503,2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202615"/>
            <a:ext cx="438503" cy="82403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465,7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14876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500694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361964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44911" y="5131152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9367" y="610849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4876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82481066"/>
              </p:ext>
            </p:extLst>
          </p:nvPr>
        </p:nvGraphicFramePr>
        <p:xfrm>
          <a:off x="285720" y="836711"/>
          <a:ext cx="8514811" cy="540426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304451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3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278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632,2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2021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822165" y="146445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3286124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601,1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2021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0694" y="464344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5000636"/>
            <a:ext cx="2928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56,6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2021году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893603" y="5179231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142016"/>
            <a:ext cx="571504" cy="1144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427022"/>
            <a:ext cx="571504" cy="8451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05308" y="5584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481381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253840"/>
            <a:ext cx="571504" cy="1184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505200"/>
            <a:ext cx="571504" cy="93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390900"/>
            <a:ext cx="571504" cy="10477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4757" y="371951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78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1500174"/>
            <a:ext cx="571504" cy="1081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142984"/>
            <a:ext cx="571504" cy="14479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357298"/>
            <a:ext cx="571504" cy="1203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508,6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632,2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446,2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503,2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28926" y="1857364"/>
            <a:ext cx="571504" cy="7239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8926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28926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00364" y="3786190"/>
            <a:ext cx="571504" cy="6524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00364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00364" y="3857628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434,6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5715016"/>
            <a:ext cx="571504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43240" y="5715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571,9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601,1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29,2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86446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23,2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22,2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29,2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285860"/>
            <a:ext cx="285752" cy="107157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000108"/>
            <a:ext cx="285752" cy="13430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214422"/>
            <a:ext cx="285752" cy="112871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78951" y="105286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18175" y="1279448"/>
            <a:ext cx="522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24832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1191366"/>
            <a:ext cx="285752" cy="116606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928670"/>
            <a:ext cx="285752" cy="142875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500174"/>
            <a:ext cx="285752" cy="85725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214422"/>
            <a:ext cx="285752" cy="114300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14942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99380" y="1289401"/>
            <a:ext cx="522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825072" y="6331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49748" y="91436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714752"/>
            <a:ext cx="285752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500438"/>
            <a:ext cx="285752" cy="8572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72132" y="4286256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21468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271828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285860"/>
            <a:ext cx="285752" cy="107156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467200" y="100882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357298"/>
            <a:ext cx="285752" cy="100013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14876" y="1071546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434,6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3643314"/>
            <a:ext cx="285752" cy="7143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5542883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2021-2023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7900350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571,9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465,7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164,5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417,0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343,0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151,1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160,6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172,0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289,7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417,0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441685043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2019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40565" y="-15389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3166492"/>
              </p:ext>
            </p:extLst>
          </p:nvPr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2019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57 418,2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55 694,7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63 192,7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46 439,6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163 973,8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16 693,2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59 671,9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154 459,6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165 547,8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168 532,3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162 950,9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164 255,2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6 028,9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14414" y="4975822"/>
            <a:ext cx="0" cy="10715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2" y="5000636"/>
            <a:ext cx="1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 flipH="1">
            <a:off x="7858148" y="5054150"/>
            <a:ext cx="1" cy="9466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6"/>
            <a:endCxn id="37" idx="2"/>
          </p:cNvCxnSpPr>
          <p:nvPr/>
        </p:nvCxnSpPr>
        <p:spPr>
          <a:xfrm>
            <a:off x="1285852" y="5047260"/>
            <a:ext cx="1571636" cy="46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7" idx="6"/>
          </p:cNvCxnSpPr>
          <p:nvPr/>
        </p:nvCxnSpPr>
        <p:spPr>
          <a:xfrm flipV="1">
            <a:off x="3000364" y="4929198"/>
            <a:ext cx="1500198" cy="16490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4929198"/>
            <a:ext cx="1526149" cy="3058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 flipV="1">
            <a:off x="6241025" y="5125588"/>
            <a:ext cx="1545686" cy="10950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6" y="497582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8" y="5022661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485776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98149" y="5163651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1" y="505415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311 529,7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28860" y="471488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309 640,1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406 461,2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237 062,3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69941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279 621,8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71462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2021 год и на плановый период 2022 и 2023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364331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643446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комфортной городской среды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28992" y="5500702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2020-2023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857232"/>
          <a:ext cx="4624373" cy="258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4071934" y="785794"/>
          <a:ext cx="5072066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500034" y="3714752"/>
          <a:ext cx="4429125" cy="2852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4362449" y="3643314"/>
          <a:ext cx="4781551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20" y="6286520"/>
            <a:ext cx="10021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2021-2023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2022 и 2023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2022 году (5,5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2023 году (11,6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-357222" y="928670"/>
          <a:ext cx="528641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7158" y="1214422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601,1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410061" y="785794"/>
          <a:ext cx="4733939" cy="301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929190" y="1285860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406,1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1357290" y="2928934"/>
          <a:ext cx="6129342" cy="289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43108" y="3571876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454,1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57158" y="0"/>
            <a:ext cx="8572560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latin typeface="Times New Roman"/>
                <a:cs typeface="Times New Roman"/>
              </a:rPr>
              <a:t> </a:t>
            </a:r>
            <a:r>
              <a:rPr sz="2000" b="1" spc="-10" smtClean="0"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latin typeface="Times New Roman"/>
                <a:cs typeface="Times New Roman"/>
              </a:rPr>
              <a:t> районного бюджета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207170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785950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857364"/>
            <a:ext cx="357190" cy="7858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71612"/>
            <a:ext cx="357190" cy="10715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859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270,9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7153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399,4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310,1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50019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579412" cy="1749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8595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78581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928826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8581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14300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72330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72396" y="45720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72330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52,3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15206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2214546" y="36433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3" name="TextBox 1"/>
          <p:cNvSpPr txBox="1"/>
          <p:nvPr/>
        </p:nvSpPr>
        <p:spPr>
          <a:xfrm>
            <a:off x="3786182" y="4357694"/>
            <a:ext cx="171451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399,4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1"/>
          <p:cNvSpPr txBox="1"/>
          <p:nvPr/>
        </p:nvSpPr>
        <p:spPr>
          <a:xfrm>
            <a:off x="3857620" y="5072074"/>
            <a:ext cx="1643074" cy="78581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бюджета по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отраслям социальной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сферы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/>
        </p:nvGraphicFramePr>
        <p:xfrm>
          <a:off x="6215074" y="1357298"/>
          <a:ext cx="2714628" cy="1304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64307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71612"/>
            <a:ext cx="357190" cy="10715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1448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437,5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304,6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85738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42876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507974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14300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200026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071570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7163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175,0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143008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643074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428860" y="3571876"/>
          <a:ext cx="4805373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3" name="TextBox 1"/>
          <p:cNvSpPr txBox="1"/>
          <p:nvPr/>
        </p:nvSpPr>
        <p:spPr>
          <a:xfrm>
            <a:off x="3929058" y="5072074"/>
            <a:ext cx="1785962" cy="79140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</a:t>
            </a:r>
          </a:p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бюджета по отраслям </a:t>
            </a:r>
          </a:p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50" b="1" dirty="0" smtClean="0"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sz="13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1"/>
          <p:cNvSpPr txBox="1"/>
          <p:nvPr/>
        </p:nvSpPr>
        <p:spPr>
          <a:xfrm>
            <a:off x="3571868" y="4357694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437,5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142984"/>
          <a:ext cx="8858311" cy="5214969"/>
        </p:xfrm>
        <a:graphic>
          <a:graphicData uri="http://schemas.openxmlformats.org/drawingml/2006/table">
            <a:tbl>
              <a:tblPr/>
              <a:tblGrid>
                <a:gridCol w="500066"/>
                <a:gridCol w="3937188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6766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47 227,5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49 946,7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50 529,7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40 211,4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46 979,6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0103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21 822,1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23 615,2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25 680,4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22 841,6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22 878,2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10 049,3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13 850,0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7 941,6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5 812,6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5 796,9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0203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1066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714356"/>
          <a:ext cx="8786874" cy="5247359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50 774,0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85 043,2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52 795,7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44 232,1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44 445,3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27 144,6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4 554,2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2 529,2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5 148,8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5 167,4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19 080,9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5 298,6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31 945,8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3 523,3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3 523,3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1 027,8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6 260,4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12 353,2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714356"/>
          <a:ext cx="8786874" cy="5572169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201 955,7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187 781,3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190 539,6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53 935,2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53 562,8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54 600,9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56 471,5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96 899,3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86 156,9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94 049,4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94 963,9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23 354,3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4 530,3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21 528,9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24 456,7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24 457,0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51 756,3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52 338,6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92 187,9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38 082,3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36 990,1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76 839,4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11 277,7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11 898,0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8 018,2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714356"/>
          <a:ext cx="8786874" cy="5478659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27 301,5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1389,5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9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3 703,5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44 498,1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57 422,1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42 806,7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40 750,8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18 973,4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18 656,7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18 663,9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25 524,7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33 568,1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22 086,9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11 586,5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434 644,6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601 054,0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411 625,6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465 696,2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142984"/>
          <a:ext cx="8858312" cy="5183843"/>
        </p:xfrm>
        <a:graphic>
          <a:graphicData uri="http://schemas.openxmlformats.org/drawingml/2006/table">
            <a:tbl>
              <a:tblPr/>
              <a:tblGrid>
                <a:gridCol w="571504"/>
                <a:gridCol w="3571900"/>
                <a:gridCol w="857256"/>
                <a:gridCol w="714380"/>
                <a:gridCol w="962926"/>
                <a:gridCol w="610918"/>
                <a:gridCol w="821580"/>
                <a:gridCol w="747848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55 766,3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59 324,1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59 986,5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49 782,4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56 503,7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1 506,1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1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10 049,3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9 654,9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0107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14 097,6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8 247,6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6 048,8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6 013,1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15 317,7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18 296,3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18 231,6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17 505,6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17 951,1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11 881,2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13 532,4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13 569,7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13 424,8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13 446,6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371061"/>
                <a:gridCol w="895719"/>
                <a:gridCol w="707609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3" y="564587"/>
          <a:ext cx="8893580" cy="5759433"/>
        </p:xfrm>
        <a:graphic>
          <a:graphicData uri="http://schemas.openxmlformats.org/drawingml/2006/table">
            <a:tbl>
              <a:tblPr/>
              <a:tblGrid>
                <a:gridCol w="947976"/>
                <a:gridCol w="3395119"/>
                <a:gridCol w="860242"/>
                <a:gridCol w="705715"/>
                <a:gridCol w="768914"/>
                <a:gridCol w="610918"/>
                <a:gridCol w="862418"/>
                <a:gridCol w="742278"/>
              </a:tblGrid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57 527,3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95 043,5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61 946,7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52 162,2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53 069,9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651,3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6 081,4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36 133,7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7 635,9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8 365,3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4 554,3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3 728,7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3 728,7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32 416,1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22 189,6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51 532,4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14 059,8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14 250,6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1 406,7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6 311,6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31 786,4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22 258,9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14 122,3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15 430,1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2 868,7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2 909,2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3 108,8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5838" y="533326"/>
          <a:ext cx="8882822" cy="5713376"/>
        </p:xfrm>
        <a:graphic>
          <a:graphicData uri="http://schemas.openxmlformats.org/drawingml/2006/table">
            <a:tbl>
              <a:tblPr/>
              <a:tblGrid>
                <a:gridCol w="950599"/>
                <a:gridCol w="3121367"/>
                <a:gridCol w="928694"/>
                <a:gridCol w="924742"/>
                <a:gridCol w="771041"/>
                <a:gridCol w="612609"/>
                <a:gridCol w="823853"/>
                <a:gridCol w="749917"/>
              </a:tblGrid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201 955,7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187 781,3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190 539,6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53 562,8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54 600,9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56 471,5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96 899,3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86 156,9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94 049,4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94 963,9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23 354,3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6 238,0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21 528,9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24 456,7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24 457,0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51 756,3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52 338,6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92 187,9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38 082,3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36 990,1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76 839,4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13 017,0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13 350,1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8 160,7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4 659,1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1 172,9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1 183,7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8 018,2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142984"/>
          <a:ext cx="8882822" cy="4595848"/>
        </p:xfrm>
        <a:graphic>
          <a:graphicData uri="http://schemas.openxmlformats.org/drawingml/2006/table">
            <a:tbl>
              <a:tblPr/>
              <a:tblGrid>
                <a:gridCol w="442390"/>
                <a:gridCol w="505588"/>
                <a:gridCol w="3123988"/>
                <a:gridCol w="928694"/>
                <a:gridCol w="908394"/>
                <a:gridCol w="768913"/>
                <a:gridCol w="610918"/>
                <a:gridCol w="821579"/>
                <a:gridCol w="772358"/>
              </a:tblGrid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31 159,7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38 237,9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62 078,2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55 085,8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55 085,8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34 754,7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34 754,7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9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3 703,5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11 586,5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463 056,8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508 608,5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632 152,3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446 213,9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503 211,4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14356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(98,2%),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2021 - 2023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3643339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района, муниципального казенного учреждения  «Управление капитального строительства Княгининского муниципального района Нижегородской области, главы местного самоуправления района и другие расходы.</a:t>
            </a:r>
            <a:endParaRPr lang="ru-RU" sz="13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(1,8%),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10,8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590,3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396,0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10,1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444,0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10,1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2021 году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207167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агропромышленного комплекса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2500306"/>
            <a:ext cx="507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307181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спорта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630" y="347452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Информационное общество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528" y="3901440"/>
            <a:ext cx="507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Социальная поддержка граждан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4357694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44" y="485776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граждан Княгининского муниципального района Нижегородской области доступным и комфортным жильем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44" y="528638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6304" y="575159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Улучшение условий и охраны труда в организациях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082" y="621885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муниципальной собственностью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844" y="121442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образования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44" y="71435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844" y="164305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муниципальными финансами Княгининского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5143504" y="500042"/>
          <a:ext cx="4000496" cy="6858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06" y="1071545"/>
          <a:ext cx="8929750" cy="5414859"/>
        </p:xfrm>
        <a:graphic>
          <a:graphicData uri="http://schemas.openxmlformats.org/drawingml/2006/table">
            <a:tbl>
              <a:tblPr/>
              <a:tblGrid>
                <a:gridCol w="3929090"/>
                <a:gridCol w="1000132"/>
                <a:gridCol w="785818"/>
                <a:gridCol w="785818"/>
                <a:gridCol w="714380"/>
                <a:gridCol w="857256"/>
                <a:gridCol w="857256"/>
              </a:tblGrid>
              <a:tr h="55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74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434 644,6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601 054,0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406 077,0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454 109,7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426 921,2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466 866,7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590 294,0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395 956,1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444 046,2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177 807,8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172 028,4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178 330,0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179 045,1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181 754,4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505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0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20 386,4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122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58 399,9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98 219,2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2021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год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7"/>
          <a:ext cx="8858312" cy="5715040"/>
        </p:xfrm>
        <a:graphic>
          <a:graphicData uri="http://schemas.openxmlformats.org/drawingml/2006/table">
            <a:tbl>
              <a:tblPr/>
              <a:tblGrid>
                <a:gridCol w="3892563"/>
                <a:gridCol w="1006489"/>
                <a:gridCol w="812467"/>
                <a:gridCol w="791246"/>
                <a:gridCol w="703329"/>
                <a:gridCol w="791246"/>
                <a:gridCol w="860972"/>
              </a:tblGrid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32 567,9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30 670,1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29 369,3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25 646,8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25 683,4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района"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14356"/>
          <a:ext cx="8858311" cy="4969974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6 341,2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35 143,5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5 413,6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75 400,6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75 560,6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54 071,5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58 826,5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7 723,4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10 578,2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10 063,5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178,3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179,0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181,8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области» 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- 464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1007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429124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340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163,9млн.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2021 году муниципальных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14,4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57190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85765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786214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4000528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44195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43372" y="4263107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15 404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29124" y="4572008"/>
            <a:ext cx="1233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15 968рублей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29124" y="4857760"/>
            <a:ext cx="1146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16 032рубля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2000" y="5143512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16 275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27123" y="1215342"/>
          <a:ext cx="8858279" cy="5357851"/>
        </p:xfrm>
        <a:graphic>
          <a:graphicData uri="http://schemas.openxmlformats.org/drawingml/2006/table">
            <a:tbl>
              <a:tblPr/>
              <a:tblGrid>
                <a:gridCol w="3892550"/>
                <a:gridCol w="1006486"/>
                <a:gridCol w="812463"/>
                <a:gridCol w="791242"/>
                <a:gridCol w="703326"/>
                <a:gridCol w="791242"/>
                <a:gridCol w="860970"/>
              </a:tblGrid>
              <a:tr h="73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3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3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93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177 807,8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172 028,4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179 045,1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181 754,4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132 115,4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139 596,9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144 538,4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5 583,3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2 802,8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2 591,4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36 304,4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21 169,4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22 961,1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24 585,3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27 294,3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Патриотическое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воспитание граждан в Княгининском муниципальном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районе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2 387,4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53613042"/>
              </p:ext>
            </p:extLst>
          </p:nvPr>
        </p:nvGraphicFramePr>
        <p:xfrm>
          <a:off x="285720" y="1357298"/>
          <a:ext cx="8643998" cy="4759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9092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21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5" y="1071546"/>
          <a:ext cx="8786871" cy="5549967"/>
        </p:xfrm>
        <a:graphic>
          <a:graphicData uri="http://schemas.openxmlformats.org/drawingml/2006/table">
            <a:tbl>
              <a:tblPr/>
              <a:tblGrid>
                <a:gridCol w="3788499"/>
                <a:gridCol w="989899"/>
                <a:gridCol w="696594"/>
                <a:gridCol w="831025"/>
                <a:gridCol w="586606"/>
                <a:gridCol w="916572"/>
                <a:gridCol w="977676"/>
              </a:tblGrid>
              <a:tr h="891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3 149,8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3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"Укрепление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института семьи в Княгининском муниципальном районе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1 853,9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"Социальная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поддержка малоимущих граждан Княгининского муниципального района на газификацию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домовладений"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"Содействие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занятости населения Княгининского муниципального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района"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1 533,0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3071810"/>
            <a:ext cx="628635" cy="336736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3143248"/>
            <a:ext cx="628635" cy="26141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506,4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532,9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549,6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4288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81,3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15074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80,8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3" y="1000108"/>
          <a:ext cx="8786875" cy="5500727"/>
        </p:xfrm>
        <a:graphic>
          <a:graphicData uri="http://schemas.openxmlformats.org/drawingml/2006/table">
            <a:tbl>
              <a:tblPr/>
              <a:tblGrid>
                <a:gridCol w="4899516"/>
                <a:gridCol w="777362"/>
                <a:gridCol w="777362"/>
                <a:gridCol w="777362"/>
                <a:gridCol w="777911"/>
                <a:gridCol w="777362"/>
              </a:tblGrid>
              <a:tr h="3404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0050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в том числе: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1.1.Материальная помощь семьям с детьми, находящимся в трудной жизненной ситуации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1.4. Материальная помощь семьям с детьми, проживающих в жилых помещениях с печным отоплением и (или) семей, имеющих детей, находящихся в социально-опасном положении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2.1. Единовременное денежное вознаграждение гражданам, удостоенным звания «Заслуженный ветеран Княгининского района»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642918"/>
          <a:ext cx="8858313" cy="5620565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9286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 Организация временной занятости несовершеннолетних граждан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9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6.1. Финансовая поддержка общественных объединений и организаций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3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15338" y="6357958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42860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4929222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85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9. Адаптация социальных объектов для их доступности инвалидам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 Постановление Правительства Нижегородской области от 07 февраля 2011 года № 57 «Об утверждении Порядка использования бюджетных ассигнований фонда на поддержку территорий»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10.1. Оказание материальной помощи Горошковой Маргарите Константиновне за счет средств из фонда на поддержку территорий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1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4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5572140"/>
            <a:ext cx="8643998" cy="57150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127,0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5 079,3 тысяч рублей; 2022 год  – 4 920,3 тысяч рублей; 2023 год  –  4982,0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1 172,3 тысяч рублей;  2022 год  – 1 140,3 тысяч рублей;  2023 год  – 1 202,0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3 780,0 тысяч рублей;  2022 год  – 3 780,0 тысяч рублей;  2023 год  – 3 780,0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1142984"/>
          <a:ext cx="8786875" cy="4413061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799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6 042,4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7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3 038,7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1 172,3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1 202,0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2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2021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447,0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454,8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440,6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446,1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4049" y="2599981"/>
          <a:ext cx="8882081" cy="3703050"/>
        </p:xfrm>
        <a:graphic>
          <a:graphicData uri="http://schemas.openxmlformats.org/drawingml/2006/table">
            <a:tbl>
              <a:tblPr/>
              <a:tblGrid>
                <a:gridCol w="3792624"/>
                <a:gridCol w="990976"/>
                <a:gridCol w="770760"/>
                <a:gridCol w="831930"/>
                <a:gridCol w="599479"/>
                <a:gridCol w="917570"/>
                <a:gridCol w="978742"/>
              </a:tblGrid>
              <a:tr h="675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20 386,4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36 697,3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системы инженерной  инфраструктуры и жилищно-коммунального хозяйства Княгининского муниципального района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6 030,5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3 409,8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22 553,0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пассажирских перевозок в Княгининском муниципальном районе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8148" y="2285992"/>
            <a:ext cx="11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214422"/>
          <a:ext cx="8501121" cy="785818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7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2000240"/>
          <a:ext cx="8501121" cy="3214710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1714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6 834,1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1 312,1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4709757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Возмещение затрат между экономически обоснованным тарифом и стоимостью одного посещения бани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07154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обслуживания»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59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5003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3767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4240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97,4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66,6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1071538" y="1285860"/>
          <a:ext cx="73581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567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44,9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68,6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214422"/>
          <a:ext cx="8858311" cy="4982570"/>
        </p:xfrm>
        <a:graphic>
          <a:graphicData uri="http://schemas.openxmlformats.org/drawingml/2006/table">
            <a:tbl>
              <a:tblPr/>
              <a:tblGrid>
                <a:gridCol w="3798170"/>
                <a:gridCol w="992424"/>
                <a:gridCol w="747382"/>
                <a:gridCol w="833146"/>
                <a:gridCol w="588104"/>
                <a:gridCol w="918912"/>
                <a:gridCol w="980173"/>
              </a:tblGrid>
              <a:tr h="819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57 267,7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58 399,9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98 219,2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38 452,3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38 588,3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158 425,5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37 427,9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77 247,2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82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14 172,9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13 926,8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13 585,0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13 585,0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690,7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>
            <a:off x="1500166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071942"/>
            <a:ext cx="3071835" cy="16927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57,8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43,2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41,1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071942"/>
            <a:ext cx="5214975" cy="12926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3,9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-2022 год – 3,4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-2023 год – 3,4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214686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Управление муниципальными финансами Княгининского муниципального района" на 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75,6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54,1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58,8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" Управление муниципальной собственностью Княгининского муниципального района Нижегородской области"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Информационное общество Княгининского муниципального района Нижегородской области"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2021 год – 29,4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25,6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25,7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3214686"/>
          <a:ext cx="8643998" cy="3407187"/>
        </p:xfrm>
        <a:graphic>
          <a:graphicData uri="http://schemas.openxmlformats.org/drawingml/2006/table">
            <a:tbl>
              <a:tblPr/>
              <a:tblGrid>
                <a:gridCol w="3699882"/>
                <a:gridCol w="966744"/>
                <a:gridCol w="742960"/>
                <a:gridCol w="811587"/>
                <a:gridCol w="572885"/>
                <a:gridCol w="895133"/>
                <a:gridCol w="954807"/>
              </a:tblGrid>
              <a:tr h="81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физической культуры и спорта Княгининского муниципального района Нижегородской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19 137,5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18 466,7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30 145,0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23 174,6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23 174,6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района Нижегородской области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МБУ «Княгининская СШ» общая численность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1686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2518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2802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2178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2178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физической культуры и  спорта Княгининского муниципального района Нижегородской области»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муниципального района Нижегородской области» на 2020-2024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57159" y="2552871"/>
          <a:ext cx="8583816" cy="3740340"/>
        </p:xfrm>
        <a:graphic>
          <a:graphicData uri="http://schemas.openxmlformats.org/drawingml/2006/table">
            <a:tbl>
              <a:tblPr/>
              <a:tblGrid>
                <a:gridCol w="3665266"/>
                <a:gridCol w="957699"/>
                <a:gridCol w="756699"/>
                <a:gridCol w="803993"/>
                <a:gridCol w="546870"/>
                <a:gridCol w="907413"/>
                <a:gridCol w="945876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к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района Нижегородской области" до 2024 года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32 886,3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35 217,6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35 834,2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35 478,6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35 691,8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"Эпизоотическое благополучие Княгининского муниципального района Нижегородской области до 2024 года"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5 477,8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области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агропромышленного комплекса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Княгининского муниципального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района Нижегородской области» на 2020-2024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200" b="1" dirty="0" smtClean="0">
                <a:latin typeface="Times New Roman"/>
              </a:rPr>
              <a:t>3 621</a:t>
            </a: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3 648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3 569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3 588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24208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943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124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1 018 500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572496" y="6858000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742584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2021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5715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 муниципальных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поселений Княгининского района  -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87,8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1643050"/>
            <a:ext cx="2428892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20" y="3429000"/>
            <a:ext cx="2500330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3643314"/>
            <a:ext cx="2428892" cy="135732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23,3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3286124"/>
            <a:ext cx="3286148" cy="3071858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 на 2020-2024 годы  (предоставление субсидии МАУ "ФОК Молодежный")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34,6 млн.рублей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357454" cy="171451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71802" y="1714488"/>
            <a:ext cx="3286148" cy="14287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4,9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85720" y="5143512"/>
            <a:ext cx="2500330" cy="150019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Борьба с борщевиком Сосновского на территории муниципального образования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00826" y="5143488"/>
            <a:ext cx="2428892" cy="171451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на территории администрации Белкинского сельсовета Княгининского муниципального района Нижегородской области на 2021-2023 годы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1,3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2021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8 062,4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8" y="1071546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2021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 бюджетов поселений в 2021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2021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24238</TotalTime>
  <Words>10739</Words>
  <Application>Microsoft Office PowerPoint</Application>
  <PresentationFormat>Экран (4:3)</PresentationFormat>
  <Paragraphs>3034</Paragraphs>
  <Slides>73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Лариса Михайловна</cp:lastModifiedBy>
  <cp:revision>2777</cp:revision>
  <cp:lastPrinted>2021-04-05T08:52:14Z</cp:lastPrinted>
  <dcterms:created xsi:type="dcterms:W3CDTF">2013-11-18T11:27:07Z</dcterms:created>
  <dcterms:modified xsi:type="dcterms:W3CDTF">2021-04-06T09:29:03Z</dcterms:modified>
</cp:coreProperties>
</file>