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media/image58.png" ContentType="image/png"/>
  <Override PartName="/ppt/media/image80.wmf" ContentType="image/x-wmf"/>
  <Override PartName="/ppt/media/image2.png" ContentType="image/png"/>
  <Override PartName="/ppt/media/image45.png" ContentType="image/png"/>
  <Override PartName="/ppt/media/image1.wmf" ContentType="image/x-wmf"/>
  <Override PartName="/ppt/media/image3.png" ContentType="image/png"/>
  <Override PartName="/ppt/media/image70.png" ContentType="image/png"/>
  <Override PartName="/ppt/media/image4.png" ContentType="image/png"/>
  <Override PartName="/ppt/media/image6.png" ContentType="image/png"/>
  <Override PartName="/ppt/media/image49.png" ContentType="image/png"/>
  <Override PartName="/ppt/media/image5.wmf" ContentType="image/x-wmf"/>
  <Override PartName="/ppt/media/image73.png" ContentType="image/png"/>
  <Override PartName="/ppt/media/image7.png" ContentType="image/png"/>
  <Override PartName="/ppt/media/image86.wmf" ContentType="image/x-wmf"/>
  <Override PartName="/ppt/media/image8.png" ContentType="image/png"/>
  <Override PartName="/ppt/media/image75.png" ContentType="image/png"/>
  <Override PartName="/ppt/media/image9.png" ContentType="image/png"/>
  <Override PartName="/ppt/media/image10.wmf" ContentType="image/x-wmf"/>
  <Override PartName="/ppt/media/image11.png" ContentType="image/png"/>
  <Override PartName="/ppt/media/image23.wmf" ContentType="image/x-wmf"/>
  <Override PartName="/ppt/media/image12.png" ContentType="image/png"/>
  <Override PartName="/ppt/media/image13.png" ContentType="image/png"/>
  <Override PartName="/ppt/media/image25.wmf" ContentType="image/x-wmf"/>
  <Override PartName="/ppt/media/image14.png" ContentType="image/png"/>
  <Override PartName="/ppt/media/image15.png" ContentType="image/png"/>
  <Override PartName="/ppt/media/image27.wmf" ContentType="image/x-wmf"/>
  <Override PartName="/ppt/media/image16.png" ContentType="image/png"/>
  <Override PartName="/ppt/media/image17.png" ContentType="image/png"/>
  <Override PartName="/ppt/media/image52.jpeg" ContentType="image/jpeg"/>
  <Override PartName="/ppt/media/image18.png" ContentType="image/png"/>
  <Override PartName="/ppt/media/image41.wmf" ContentType="image/x-wmf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4.png" ContentType="image/png"/>
  <Override PartName="/ppt/media/image26.png" ContentType="image/png"/>
  <Override PartName="/ppt/media/image50.wmf" ContentType="image/x-wmf"/>
  <Override PartName="/ppt/media/image100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43.wmf" ContentType="image/x-wmf"/>
  <Override PartName="/ppt/media/image32.png" ContentType="image/png"/>
  <Override PartName="/ppt/media/image33.png" ContentType="image/png"/>
  <Override PartName="/ppt/media/image34.png" ContentType="image/png"/>
  <Override PartName="/ppt/media/image46.wmf" ContentType="image/x-wmf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61.wmf" ContentType="image/x-wmf"/>
  <Override PartName="/ppt/media/image39.png" ContentType="image/png"/>
  <Override PartName="/ppt/media/image40.png" ContentType="image/png"/>
  <Override PartName="/ppt/media/image42.png" ContentType="image/png"/>
  <Override PartName="/ppt/media/image44.png" ContentType="image/png"/>
  <Override PartName="/ppt/media/image56.wmf" ContentType="image/x-wmf"/>
  <Override PartName="/ppt/media/image47.png" ContentType="image/png"/>
  <Override PartName="/ppt/media/image59.wmf" ContentType="image/x-wmf"/>
  <Override PartName="/ppt/media/image55.jpeg" ContentType="image/jpeg"/>
  <Override PartName="/ppt/media/image48.png" ContentType="image/png"/>
  <Override PartName="/ppt/media/image51.png" ContentType="image/png"/>
  <Override PartName="/ppt/media/image53.wmf" ContentType="image/x-wmf"/>
  <Override PartName="/ppt/media/image54.png" ContentType="image/png"/>
  <Override PartName="/ppt/media/image69.wmf" ContentType="image/x-wmf"/>
  <Override PartName="/ppt/media/image57.png" ContentType="image/png"/>
  <Override PartName="/ppt/media/image72.wmf" ContentType="image/x-wmf"/>
  <Override PartName="/ppt/media/image60.png" ContentType="image/png"/>
  <Override PartName="/ppt/media/image74.wmf" ContentType="image/x-wmf"/>
  <Override PartName="/ppt/media/image62.png" ContentType="image/png"/>
  <Override PartName="/ppt/media/image63.png" ContentType="image/png"/>
  <Override PartName="/ppt/media/image64.wmf" ContentType="image/x-wmf"/>
  <Override PartName="/ppt/media/image65.png" ContentType="image/png"/>
  <Override PartName="/ppt/media/image78.wmf" ContentType="image/x-wmf"/>
  <Override PartName="/ppt/media/image66.png" ContentType="image/png"/>
  <Override PartName="/ppt/media/image79.wmf" ContentType="image/x-wmf"/>
  <Override PartName="/ppt/media/image67.png" ContentType="image/png"/>
  <Override PartName="/ppt/media/image68.png" ContentType="image/png"/>
  <Override PartName="/ppt/media/image71.png" ContentType="image/png"/>
  <Override PartName="/ppt/media/image76.png" ContentType="image/png"/>
  <Override PartName="/ppt/media/image89.wmf" ContentType="image/x-wmf"/>
  <Override PartName="/ppt/media/image77.png" ContentType="image/png"/>
  <Override PartName="/ppt/media/image81.png" ContentType="image/png"/>
  <Override PartName="/ppt/media/image94.wmf" ContentType="image/x-wmf"/>
  <Override PartName="/ppt/media/image82.png" ContentType="image/png"/>
  <Override PartName="/ppt/media/image83.png" ContentType="image/png"/>
  <Override PartName="/ppt/media/image96.wmf" ContentType="image/x-wmf"/>
  <Override PartName="/ppt/media/image84.png" ContentType="image/png"/>
  <Override PartName="/ppt/media/image85.png" ContentType="image/png"/>
  <Override PartName="/ppt/media/image99.wmf" ContentType="image/x-wmf"/>
  <Override PartName="/ppt/media/image87.png" ContentType="image/png"/>
  <Override PartName="/ppt/media/image88.png" ContentType="image/png"/>
  <Override PartName="/ppt/media/image90.png" ContentType="image/png"/>
  <Override PartName="/ppt/media/image91.png" ContentType="image/png"/>
  <Override PartName="/ppt/media/image92.wmf" ContentType="image/x-wmf"/>
  <Override PartName="/ppt/media/image93.png" ContentType="image/png"/>
  <Override PartName="/ppt/media/image95.png" ContentType="image/png"/>
  <Override PartName="/ppt/media/image97.png" ContentType="image/png"/>
  <Override PartName="/ppt/media/image98.png" ContentType="image/png"/>
  <Override PartName="/ppt/media/image101.tif" ContentType="image/tiff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A9A2161D-02D7-4666-9438-217BB777E80A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hyperlink" Target="https://&#1095;&#1077;&#1089;&#1090;&#1085;&#1099;&#1081;&#1079;&#1085;&#1072;&#1082;.&#1088;&#1092;/" TargetMode="External"/><Relationship Id="rId2" Type="http://schemas.openxmlformats.org/officeDocument/2006/relationships/slide" Target="../slides/slide5.xml"/><Relationship Id="rId3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hyperlink" Target="https://&#1095;&#1077;&#1089;&#1090;&#1085;&#1099;&#1081;&#1079;&#1085;&#1072;&#1082;.&#1088;&#1092;/" TargetMode="External"/><Relationship Id="rId2" Type="http://schemas.openxmlformats.org/officeDocument/2006/relationships/slide" Target="../slides/slide9.xml"/><Relationship Id="rId3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latin typeface="Arial"/>
            </a:endParaRPr>
          </a:p>
        </p:txBody>
      </p:sp>
      <p:sp>
        <p:nvSpPr>
          <p:cNvPr id="349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23C21ED2-F887-49B8-BA8D-A2938EBD555B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Для борьбы с незаконным оборотом продукции во всем мире запускаются системы прослеживаемости товаров: </a:t>
            </a:r>
            <a:endParaRPr b="0" lang="ru-RU" sz="1200" spc="-1" strike="noStrike">
              <a:latin typeface="Arial"/>
            </a:endParaRPr>
          </a:p>
          <a:p>
            <a:r>
              <a:rPr b="1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Маркировка — это оружие государства в борьбе с контрафактом.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Отсканировав код на упаковке товара, покупатель сможет удостовериться, что не купил подделку. Чтобы до конечного потребителя дошла эта информация, передавать ее друг другу должны все участники оборота: производители, дистрибьюторы, торговые точки.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</p:txBody>
      </p:sp>
      <p:sp>
        <p:nvSpPr>
          <p:cNvPr id="351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7E4ABF0D-6AF8-4E76-BA22-55DB1057CF38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latin typeface="Arial"/>
            </a:endParaRPr>
          </a:p>
        </p:txBody>
      </p:sp>
      <p:sp>
        <p:nvSpPr>
          <p:cNvPr id="353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656980A2-47B2-43A1-8ADF-11AEAF8C8F19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2000" spc="-1" strike="noStrike">
                <a:latin typeface="Arial"/>
              </a:rPr>
              <a:t>515 - у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тверждены общие правила маркировки товаров и положение о государственной информационной системе мониторинга за оборотом товаров, подлежащих обязательной маркировке средствами идентификации. Это позволит установить единый подход к процессам маркировки товаров, чётко определить полномочия и обязанности участников соответствующих процедур.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Оно утверждает, что в стране запущена маркировка средствами идентификации.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Координатор этого всего Минпромторг, он и будет все утверждать. Оператор маркировки (ЦРПТ им назначен распоряжением правительства 620-р) простой исполнитель. За технологии отвечает минсвязь.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Дано определение, кто участники маркировки. Это хоз. субъекты, осуществляющие торговую деятельность, связанную с  покупкой, продажей, поставкой в  страну товара, подлежащего маркировке, а так же производители.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r>
              <a:rPr b="0" lang="ru-RU" sz="2000" spc="-1" strike="noStrike">
                <a:solidFill>
                  <a:srgbClr val="000000"/>
                </a:solidFill>
                <a:latin typeface="+mn-lt"/>
                <a:ea typeface="+mn-ea"/>
              </a:rPr>
              <a:t>488 - 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Еще один рамочный закон. В иерархии НПА он стоит выше всех.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Теперь концепция оборота товара, подлежащего маркировке, определена на нормативном уровне.</a:t>
            </a:r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1. даны понятия, кто есть участники оборота маркировки, что такое код маркировки, средства проверки и формирование кода, то теперь эти понятия утверждены на нормативном уровне. 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2. В полномочия правительства введены утверждение перечня товаров, подлежащих маркировке, утверждение требований к тех. средствам, используемым участниками в обороте маркируемых товаров, утверждение порядков ввода и изъятия из оборота маркируемого товара, утверждение структуры формата кодов и средств идентификации кодов и даже утверждение размера взимаемой платы за оказание услуг по предоставлению кодов маркировки. То есть значительно расширили полномочия в рамках регуляции оборота маркируемого товара.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3. Еще важный момент. Определена сущность - государственная информационная система (ГИС) мониторинга за оборотом товара, подлежащего маркировке. До этого момента такого понятия не было. И определены требования к ней и ее обязанности. Правительство само определяет оператора этой системы (это ответ на вопрос, а почему вдруг ЦРПТ без какого либо конкурса стала оператором маркировки).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4. По поводу обязательного ЭДО. Статья 1 закона 488-ФЗ (п. 15 ст. 20.1 381-ФЗ) – «В информационной системе мониторинга обеспечиваются формирование и обработка информации в форме электронных документов, обмен информацией в форме электронных документов между оператором информационной системы мониторинга, федеральными органами исполнительной власти, участниками оборота товаров, подлежащих маркировке средствами идентификации, иными юридическими лицами, физическими лицами.» Это говорит о том, что взаимодействие с ГИС построено исключительно в электронном виде, а значит принимать система будет только электронные документы. Данный пункт явно не говорит, что это будут за документы. Но можно предположить, что будет реализована схема представления в электронном виде документов, созданных электронно. Так если посмотреть на эксперимент по маркировке табака, то ГИС истребует электронные первичные документы (УПД) для подтверждения перехода прав собственности между участниками оборота маркируемого товара.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5. ОФД передают сведения в ГИС только по поручению абонента.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792-р - Перечислены товарные группы с ТН ВЭДами, и сроки запуска обязательной маркировки по ним. Что значит запуск маркировки - будет определено в соответствующих распоряжениях.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</p:txBody>
      </p:sp>
      <p:sp>
        <p:nvSpPr>
          <p:cNvPr id="355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97D58258-CFB9-4BE7-BCF3-F55314DE1E3B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1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Центр развития перспективных технологий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 создан для реализации глобальных проектов в цифровой экономике, формирует необходимую экспертную и технологическую инфраструктуру:</a:t>
            </a:r>
            <a:endParaRPr b="0" lang="ru-RU" sz="1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На основе </a:t>
            </a:r>
            <a:r>
              <a:rPr b="1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государственно-частного партнерства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 центр создает Единую национальную систему цифровой маркировки и прослеживания товаров - 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  <a:hlinkClick r:id="rId1"/>
              </a:rPr>
              <a:t>Честный ЗНАК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. Она позволит сделать товарный рынок страны транспарентным и создать полноценную систему гарантии подлинности товаров. Для реализации проекта была создана дочерняя компания Оператор-ЦРПТ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357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D4DE1035-E032-4C37-BF7C-2C5C6B285985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1200" spc="-1" strike="noStrike">
                <a:latin typeface="PT Sans Caption"/>
              </a:rPr>
              <a:t>Принято решение о создании единой системы маркировки и прослеживаемости товаров в РФ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6e6f73"/>
                </a:solidFill>
                <a:latin typeface="PT Sans Caption"/>
              </a:rPr>
              <a:t>По поручению Председателя Правительства РФ Дмитрия Медведева к 2024 году должна быть создана сквозная система маркировки товаров контрольными идентификационными знаками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359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0C592B15-A479-4220-ABEE-6563A36B24A5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2000" spc="-1" strike="noStrike">
                <a:latin typeface="Arial"/>
              </a:rPr>
              <a:t>515 - у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тверждены общие правила маркировки товаров и положение о государственной информационной системе мониторинга за оборотом товаров, подлежащих обязательной маркировке средствами идентификации. Это позволит установить единый подход к процессам маркировки товаров, чётко определить полномочия и обязанности участников соответствующих процедур.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Оно утверждает, что в стране запущена маркировка средствами идентификации.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Координатор этого всего Минпромторг, он и будет все утверждать. Оператор маркировки (ЦРПТ им назначен распоряжением правительства 620-р) простой исполнитель. За технологии отвечает минсвязь.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Дано определение, кто участники маркировки. Это хоз. субъекты, осуществляющие торговую деятельность, связанную с  покупкой, продажей, поставкой в  страну товара, подлежащего маркировке, а так же производители.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r>
              <a:rPr b="0" lang="ru-RU" sz="2000" spc="-1" strike="noStrike">
                <a:solidFill>
                  <a:srgbClr val="000000"/>
                </a:solidFill>
                <a:latin typeface="+mn-lt"/>
                <a:ea typeface="+mn-ea"/>
              </a:rPr>
              <a:t>488 - 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Еще один рамочный закон. В иерархии НПА он стоит выше всех.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Теперь концепция оборота товара, подлежащего маркировке, определена на нормативном уровне.</a:t>
            </a:r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1. даны понятия, кто есть участники оборота маркировки, что такое код маркировки, средства проверки и формирование кода, то теперь эти понятия утверждены на нормативном уровне. 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2. В полномочия правительства введены утверждение перечня товаров, подлежащих маркировке, утверждение требований к тех. средствам, используемым участниками в обороте маркируемых товаров, утверждение порядков ввода и изъятия из оборота маркируемого товара, утверждение структуры формата кодов и средств идентификации кодов и даже утверждение размера взимаемой платы за оказание услуг по предоставлению кодов маркировки. То есть значительно расширили полномочия в рамках регуляции оборота маркируемого товара.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3. Еще важный момент. Определена сущность - государственная информационная система (ГИС) мониторинга за оборотом товара, подлежащего маркировке. До этого момента такого понятия не было. И определены требования к ней и ее обязанности. Правительство само определяет оператора этой системы (это ответ на вопрос, а почему вдруг ЦРПТ без какого либо конкурса стала оператором маркировки).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4. По поводу обязательного ЭДО. Статья 1 закона 488-ФЗ (п. 15 ст. 20.1 381-ФЗ) – «В информационной системе мониторинга обеспечиваются формирование и обработка информации в форме электронных документов, обмен информацией в форме электронных документов между оператором информационной системы мониторинга, федеральными органами исполнительной власти, участниками оборота товаров, подлежащих маркировке средствами идентификации, иными юридическими лицами, физическими лицами.» Это говорит о том, что взаимодействие с ГИС построено исключительно в электронном виде, а значит принимать система будет только электронные документы. Данный пункт явно не говорит, что это будут за документы. Но можно предположить, что будет реализована схема представления в электронном виде документов, созданных электронно. Так если посмотреть на эксперимент по маркировке табака, то ГИС истребует электронные первичные документы (УПД) для подтверждения перехода прав собственности между участниками оборота маркируемого товара.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5. ОФД передают сведения в ГИС только по поручению абонента.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792-р - Перечислены товарные группы с ТН ВЭДами, и сроки запуска обязательной маркировки по ним. Что значит запуск маркировки - будет определено в соответствующих распоряжениях.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</p:txBody>
      </p:sp>
      <p:sp>
        <p:nvSpPr>
          <p:cNvPr id="361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AFCD98C8-C4AB-425A-A1C6-84F3E14E6392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latin typeface="Arial"/>
            </a:endParaRPr>
          </a:p>
        </p:txBody>
      </p:sp>
      <p:sp>
        <p:nvSpPr>
          <p:cNvPr id="363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47BCA335-D94A-4BCB-8CA5-517E298FE98F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1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Центр развития перспективных технологий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 создан для реализации глобальных проектов в цифровой экономике, формирует необходимую экспертную и технологическую инфраструктуру:</a:t>
            </a:r>
            <a:endParaRPr b="0" lang="ru-RU" sz="1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На основе </a:t>
            </a:r>
            <a:r>
              <a:rPr b="1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государственно-частного партнерства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 центр создает Единую национальную систему цифровой маркировки и прослеживания товаров - 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  <a:hlinkClick r:id="rId1"/>
              </a:rPr>
              <a:t>Честный ЗНАК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. Она позволит сделать товарный рынок страны транспарентным и создать полноценную систему гарантии подлинности товаров. Для реализации проекта была создана дочерняя компания Оператор-ЦРПТ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365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F5E04727-3B4D-4168-9B0D-E01C537CC20F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2000" spc="-1" strike="noStrike">
                <a:latin typeface="Arial"/>
              </a:rPr>
              <a:t>01.03-01.06: </a:t>
            </a:r>
            <a:r>
              <a:rPr b="0" i="1" lang="ru-RU" sz="1200" spc="-1" strike="noStrike">
                <a:latin typeface="Arial"/>
              </a:rPr>
              <a:t>В этот период участники регистрируются, настраивают свои системы.</a:t>
            </a:r>
            <a:endParaRPr b="0" lang="ru-RU" sz="1200" spc="-1" strike="noStrike">
              <a:latin typeface="Arial"/>
            </a:endParaRPr>
          </a:p>
          <a:p>
            <a:r>
              <a:rPr b="0" i="1" lang="ru-RU" sz="1200" spc="-1" strike="noStrike">
                <a:latin typeface="Arial"/>
              </a:rPr>
              <a:t>Оборот немаркированной продукцией продолжается в обычном режиме.</a:t>
            </a:r>
            <a:endParaRPr b="0" lang="ru-RU" sz="1200" spc="-1" strike="noStrike">
              <a:latin typeface="Arial"/>
            </a:endParaRPr>
          </a:p>
          <a:p>
            <a:r>
              <a:rPr b="0" i="1" lang="ru-RU" sz="1200" spc="-1" strike="noStrike">
                <a:latin typeface="Arial"/>
              </a:rPr>
              <a:t>Оборот маркированной продукцией осуществляется согласно правилам добровольно.</a:t>
            </a:r>
            <a:endParaRPr b="0" lang="ru-RU" sz="12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01.07: </a:t>
            </a:r>
            <a:r>
              <a:rPr b="0" i="1" lang="ru-RU" sz="1200" spc="-1" strike="noStrike">
                <a:solidFill>
                  <a:srgbClr val="172b4d"/>
                </a:solidFill>
                <a:latin typeface="-apple-system"/>
              </a:rPr>
              <a:t>Производство немаркированной продукции запрещено. Хранение, транспортировка, продажа продолжается в обычном режиме.</a:t>
            </a:r>
            <a:endParaRPr b="0" lang="ru-RU" sz="1200" spc="-1" strike="noStrike">
              <a:latin typeface="Arial"/>
            </a:endParaRPr>
          </a:p>
          <a:p>
            <a:r>
              <a:rPr b="0" i="1" lang="ru-RU" sz="1200" spc="-1" strike="noStrike">
                <a:solidFill>
                  <a:srgbClr val="172b4d"/>
                </a:solidFill>
                <a:latin typeface="-apple-system"/>
              </a:rPr>
              <a:t>Розница направляет информацию о выводе из оборота табачной продукции с применением контрольно-кассовой техники. Участник формирует фискальный чек, ОФД по поручению участника направляет сведения в ИС маркировки. При отсутствии такого поручения или в случае освобождения от передачи данных через ОФД в налоговую, участник самостоятельно передает сведения о выбытии товара из оборота.</a:t>
            </a:r>
            <a:endParaRPr b="0" lang="ru-RU" sz="1200" spc="-1" strike="noStrike">
              <a:latin typeface="Arial"/>
            </a:endParaRPr>
          </a:p>
          <a:p>
            <a:r>
              <a:rPr b="0" i="1" lang="ru-RU" sz="1200" spc="-1" strike="noStrike">
                <a:solidFill>
                  <a:srgbClr val="172b4d"/>
                </a:solidFill>
                <a:latin typeface="-apple-system"/>
              </a:rPr>
              <a:t>Оптовики, закупающие товар у производителя или импортера, обязаны подключиться к ЭДО, чтобы представлять сведения о приобретении товара посредством электронного УПД.</a:t>
            </a:r>
            <a:endParaRPr b="0" lang="ru-RU" sz="1200" spc="-1" strike="noStrike">
              <a:latin typeface="Arial"/>
            </a:endParaRPr>
          </a:p>
          <a:p>
            <a:r>
              <a:rPr b="0" i="1" lang="ru-RU" sz="1200" spc="-1" strike="noStrike">
                <a:solidFill>
                  <a:srgbClr val="172b4d"/>
                </a:solidFill>
                <a:latin typeface="-apple-system"/>
              </a:rPr>
              <a:t>Дальнейшие приобретение и продажа (не розничная) маркированной продукцией осуществляется согласно правилам добровольно. То есть хоть в ЭДО, хоть на бумаге.</a:t>
            </a:r>
            <a:endParaRPr b="0" lang="ru-RU" sz="1200" spc="-1" strike="noStrike">
              <a:latin typeface="Arial"/>
            </a:endParaRPr>
          </a:p>
          <a:p>
            <a:r>
              <a:rPr b="0" i="1" lang="ru-RU" sz="1200" spc="-1" strike="noStrike">
                <a:solidFill>
                  <a:srgbClr val="172b4d"/>
                </a:solidFill>
                <a:latin typeface="-apple-system"/>
              </a:rPr>
              <a:t>01.07.2020 </a:t>
            </a:r>
            <a:r>
              <a:rPr b="0" i="1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Все участники оборота табачной продукции должны подключиться к ЭДО, чтобы представлять сведения о приобретении товара посредством электронного УПД.</a:t>
            </a:r>
            <a:endParaRPr b="0" lang="ru-RU" sz="1200" spc="-1" strike="noStrike">
              <a:latin typeface="Arial"/>
            </a:endParaRPr>
          </a:p>
          <a:p>
            <a:r>
              <a:rPr b="0" i="1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Все участники оборота табачной продукции обязаны в электронном виде передавать сведения по всем операциям движения товара: приобретение, всевозможные причины выбытия, в том числе розничная продажа. Перемещение между складами, магазинами не прослеживается, сообщать об этом регулятору не нужно.</a:t>
            </a:r>
            <a:endParaRPr b="0" lang="ru-RU" sz="1200" spc="-1" strike="noStrike">
              <a:latin typeface="Arial"/>
            </a:endParaRPr>
          </a:p>
          <a:p>
            <a:r>
              <a:rPr b="0" i="1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Немаркированные остатки сигарет можно продавать до 1 июля 2020 года. После этой даты продажа запрещена.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</p:txBody>
      </p:sp>
      <p:sp>
        <p:nvSpPr>
          <p:cNvPr id="367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7E690BF2-9A4B-4A89-B4B5-B843C26F9A75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с 01.07.2019 по 30.09.2019 - регистрация всех участников оборота.</a:t>
            </a:r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После регистрации подать заявку на получение доступа к регистратору эмиссии</a:t>
            </a:r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01.10.19 - 01.03.20 - добровольно передают сведения в честный знак</a:t>
            </a:r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с 01.03.20 - обязательная маркировка товара, обязательная передача сведений в честный знак.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Что касается маркировки товара и остатков на складах: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с 01.10.19 - 01.03.20 - вправе маркировать; остатки за это время надо отмаркировать</a:t>
            </a:r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с 01.03.20 - обязательно маркировать товар, остатки к тому времени должны быть отмаркированы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</p:txBody>
      </p:sp>
      <p:sp>
        <p:nvSpPr>
          <p:cNvPr id="369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433FF676-37A6-4762-A267-BAE9908C3C6F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latin typeface="Arial"/>
            </a:endParaRPr>
          </a:p>
        </p:txBody>
      </p:sp>
      <p:sp>
        <p:nvSpPr>
          <p:cNvPr id="371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5B2C16EC-ACAA-408C-AF90-61CDE87EC8DC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pPr marL="216000" indent="-216000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Чтобы присоединиться к эксперименту, участники оборота товара должны иметь:</a:t>
            </a:r>
            <a:endParaRPr b="0" lang="ru-RU" sz="1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усиленную квалифицированную электронную подпись;</a:t>
            </a:r>
            <a:endParaRPr b="0" lang="ru-RU" sz="1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ПО, обеспечивающее автоматизированное взаимодействие с оператором системы «Честный Знак» ЦРПТ для получения кодов маркировки (ЦРПТ раздает бесплатно);</a:t>
            </a:r>
            <a:endParaRPr b="0" lang="ru-RU" sz="1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компьютерную систему с возможностью формировать и заверять усиленной квалифицированной электронной подписью электронные документы, необходимые для взаимодействия с ЦРПТ (запрос средств идентификации, сведения об их использовании, уведомления).</a:t>
            </a:r>
            <a:endParaRPr b="0" lang="ru-RU" sz="1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Тем участникам оборота товара, которые занимаются розничной продажей, в том числе обувной продукции, полученной от физлиц, не являющихся ИП, и участникам оборота, к которым предъявляются требования о применении ККТ, должны:</a:t>
            </a:r>
            <a:endParaRPr b="0" lang="ru-RU" sz="1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иметь сопряженные с ККТ средства сканирования и распознавания средств идентификации;</a:t>
            </a:r>
            <a:endParaRPr b="0" lang="ru-RU" sz="1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заключить договор с ОФД о передаче фискальных документов, касающихся маркированной продукции в системе «Честный Знак».</a:t>
            </a:r>
            <a:endParaRPr b="0" lang="ru-RU" sz="1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При этом важно отметить, что в процессе маркировки обуви электронный документооборот (ЭДО) пока не обязателен. Действует альтернативный сценарий, когда стороны о переходе права собственности сообщают в честный знак путем сведений об отгрузке и приеме. </a:t>
            </a:r>
            <a:endParaRPr b="0" lang="ru-RU" sz="1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br/>
            <a:endParaRPr b="0" lang="ru-RU" sz="1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b="0" lang="ru-RU" sz="1200" spc="-1" strike="noStrike">
              <a:latin typeface="Arial"/>
            </a:endParaRPr>
          </a:p>
        </p:txBody>
      </p:sp>
      <p:sp>
        <p:nvSpPr>
          <p:cNvPr id="373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760F453E-1C65-4B43-9D88-482C306E06A3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b="0" lang="ru-RU" sz="2000" spc="-1" strike="noStrike">
                <a:latin typeface="Arial"/>
              </a:rPr>
              <a:t>А это почти все </a:t>
            </a:r>
            <a:r>
              <a:rPr b="0" lang="ru-RU" sz="2000" spc="-1" strike="noStrike">
                <a:latin typeface="Wingdings"/>
              </a:rPr>
              <a:t>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375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13CFE564-3603-4962-BF04-66F392CF43BE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2000" spc="-1" strike="noStrike">
                <a:latin typeface="Arial"/>
              </a:rPr>
              <a:t>Основная задача производства – производить отмаркированную продукцию. 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Для начала необходимо зарегистрироваться в системе GS1, описать там товар и получить на него GTIN. 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Далее для этого GTIN в системе Честный знак нужно запросить коды маркировки, в необходимом количестве. Например, GTIN для ботинок желтых 40 размера из кожзама, мы будет изготавливать 40 пар таких ботинок, значит заказываем 40 кодов.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Получаем коды – это циферно-буквенно-символьные значения. Коды мы должны преобразовать в машиночитаемый формат DataMatrix  - так называемое средство идентификации. А затем это средство уже нанести на бирку, ярлык и тп.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77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950EC3B1-7768-41BE-B545-C2F74EE415D7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2000" spc="-1" strike="noStrike">
                <a:latin typeface="Arial"/>
              </a:rPr>
              <a:t>В импорте озадачиться марикровкой необходимо импортеру.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Для этого импортер так же обязан описать товары в GS1 и получить GTIN, далее заказать коды в необходимом количестве под каждый артикул.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Далее ему необходимо передать коды или сразу средства идентификации в место нанесения. Важно!! Отмаркировать товар по текущим правилам необходимо до перемещения его границы РФ. Это может быть производство, ряд крупных импортеров обуви уже договорились со своими производителями и там на фабриках оснастят линии доп оборудованием для нанесения. Или можно передавать в места, где осуществляется этикетирование товара, например, распределительные склады.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И после этого поместить коды в декларацию. подробнее останавливаться на импортерах не стану, кому важно и интересно подходите, пообщаемся подробнее.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79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105180BD-E7EA-43EB-8AAC-7B1A3FF1E86B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2000" spc="-1" strike="noStrike">
                <a:latin typeface="Arial"/>
              </a:rPr>
              <a:t>Обувь: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Ст 63 проекта.</a:t>
            </a:r>
            <a:endParaRPr b="0" lang="ru-RU" sz="2000" spc="-1" strike="noStrike">
              <a:latin typeface="Arial"/>
            </a:endParaRPr>
          </a:p>
          <a:p>
            <a:endParaRPr b="0" lang="ru-RU" sz="2000" spc="-1" strike="noStrike">
              <a:latin typeface="Arial"/>
            </a:endParaRPr>
          </a:p>
        </p:txBody>
      </p:sp>
      <p:sp>
        <p:nvSpPr>
          <p:cNvPr id="381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A4BEF9D3-D876-42F1-9362-17F9348AB439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2000" spc="-1" strike="noStrike">
                <a:latin typeface="Arial"/>
              </a:rPr>
              <a:t>515 - у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тверждены общие правила маркировки товаров и положение о государственной информационной системе мониторинга за оборотом товаров, подлежащих обязательной маркировке средствами идентификации. Это позволит установить единый подход к процессам маркировки товаров, чётко определить полномочия и обязанности участников соответствующих процедур.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Оно утверждает, что в стране запущена маркировка средствами идентификации.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Координатор этого всего Минпромторг, он и будет все утверждать. Оператор маркировки (ЦРПТ им назначен распоряжением правительства 620-р) простой исполнитель. За технологии отвечает минсвязь.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Дано определение, кто участники маркировки. Это хоз. субъекты, осуществляющие торговую деятельность, связанную с  покупкой, продажей, поставкой в  страну товара, подлежащего маркировке, а так же производители.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r>
              <a:rPr b="0" lang="ru-RU" sz="2000" spc="-1" strike="noStrike">
                <a:solidFill>
                  <a:srgbClr val="000000"/>
                </a:solidFill>
                <a:latin typeface="+mn-lt"/>
                <a:ea typeface="+mn-ea"/>
              </a:rPr>
              <a:t>488 - 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Еще один рамочный закон. В иерархии НПА он стоит выше всех.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Теперь концепция оборота товара, подлежащего маркировке, определена на нормативном уровне.</a:t>
            </a:r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1. даны понятия, кто есть участники оборота маркировки, что такое код маркировки, средства проверки и формирование кода, то теперь эти понятия утверждены на нормативном уровне. 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2. В полномочия правительства введены утверждение перечня товаров, подлежащих маркировке, утверждение требований к тех. средствам, используемым участниками в обороте маркируемых товаров, утверждение порядков ввода и изъятия из оборота маркируемого товара, утверждение структуры формата кодов и средств идентификации кодов и даже утверждение размера взимаемой платы за оказание услуг по предоставлению кодов маркировки. То есть значительно расширили полномочия в рамках регуляции оборота маркируемого товара.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3. Еще важный момент. Определена сущность - государственная информационная система (ГИС) мониторинга за оборотом товара, подлежащего маркировке. До этого момента такого понятия не было. И определены требования к ней и ее обязанности. Правительство само определяет оператора этой системы (это ответ на вопрос, а почему вдруг ЦРПТ без какого либо конкурса стала оператором маркировки).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4. По поводу обязательного ЭДО. Статья 1 закона 488-ФЗ (п. 15 ст. 20.1 381-ФЗ) – «В информационной системе мониторинга обеспечиваются формирование и обработка информации в форме электронных документов, обмен информацией в форме электронных документов между оператором информационной системы мониторинга, федеральными органами исполнительной власти, участниками оборота товаров, подлежащих маркировке средствами идентификации, иными юридическими лицами, физическими лицами.» Это говорит о том, что взаимодействие с ГИС построено исключительно в электронном виде, а значит принимать система будет только электронные документы. Данный пункт явно не говорит, что это будут за документы. Но можно предположить, что будет реализована схема представления в электронном виде документов, созданных электронно. Так если посмотреть на эксперимент по маркировке табака, то ГИС истребует электронные первичные документы (УПД) для подтверждения перехода прав собственности между участниками оборота маркируемого товара.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5. ОФД передают сведения в ГИС только по поручению абонента.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792-р - Перечислены товарные группы с ТН ВЭДами, и сроки запуска обязательной маркировки по ним. Что значит запуск маркировки - будет определено в соответствующих распоряжениях.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</p:txBody>
      </p:sp>
      <p:sp>
        <p:nvSpPr>
          <p:cNvPr id="383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70B7F816-558B-464E-8987-1F4D55490654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2000" spc="-1" strike="noStrike">
                <a:latin typeface="Arial"/>
              </a:rPr>
              <a:t>515 - у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тверждены общие правила маркировки товаров и положение о государственной информационной системе мониторинга за оборотом товаров, подлежащих обязательной маркировке средствами идентификации. Это позволит установить единый подход к процессам маркировки товаров, чётко определить полномочия и обязанности участников соответствующих процедур.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Оно утверждает, что в стране запущена маркировка средствами идентификации.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Координатор этого всего Минпромторг, он и будет все утверждать. Оператор маркировки (ЦРПТ им назначен распоряжением правительства 620-р) простой исполнитель. За технологии отвечает минсвязь.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Дано определение, кто участники маркировки. Это хоз. субъекты, осуществляющие торговую деятельность, связанную с  покупкой, продажей, поставкой в  страну товара, подлежащего маркировке, а так же производители.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r>
              <a:rPr b="0" lang="ru-RU" sz="2000" spc="-1" strike="noStrike">
                <a:solidFill>
                  <a:srgbClr val="000000"/>
                </a:solidFill>
                <a:latin typeface="+mn-lt"/>
                <a:ea typeface="+mn-ea"/>
              </a:rPr>
              <a:t>488 - </a:t>
            </a:r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Еще один рамочный закон. В иерархии НПА он стоит выше всех.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Теперь концепция оборота товара, подлежащего маркировке, определена на нормативном уровне.</a:t>
            </a:r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1. даны понятия, кто есть участники оборота маркировки, что такое код маркировки, средства проверки и формирование кода, то теперь эти понятия утверждены на нормативном уровне. 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2. В полномочия правительства введены утверждение перечня товаров, подлежащих маркировке, утверждение требований к тех. средствам, используемым участниками в обороте маркируемых товаров, утверждение порядков ввода и изъятия из оборота маркируемого товара, утверждение структуры формата кодов и средств идентификации кодов и даже утверждение размера взимаемой платы за оказание услуг по предоставлению кодов маркировки. То есть значительно расширили полномочия в рамках регуляции оборота маркируемого товара.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3. Еще важный момент. Определена сущность - государственная информационная система (ГИС) мониторинга за оборотом товара, подлежащего маркировке. До этого момента такого понятия не было. И определены требования к ней и ее обязанности. Правительство само определяет оператора этой системы (это ответ на вопрос, а почему вдруг ЦРПТ без какого либо конкурса стала оператором маркировки).</a:t>
            </a:r>
            <a:br/>
            <a:br/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4. По поводу обязательного ЭДО. Статья 1 закона 488-ФЗ (п. 15 ст. 20.1 381-ФЗ) – «В информационной системе мониторинга обеспечиваются формирование и обработка информации в форме электронных документов, обмен информацией в форме электронных документов между оператором информационной системы мониторинга, федеральными органами исполнительной власти, участниками оборота товаров, подлежащих маркировке средствами идентификации, иными юридическими лицами, физическими лицами.» Это говорит о том, что взаимодействие с ГИС построено исключительно в электронном виде, а значит принимать система будет только электронные документы. Данный пункт явно не говорит, что это будут за документы. Но можно предположить, что будет реализована схема представления в электронном виде документов, созданных электронно. Так если посмотреть на эксперимент по маркировке табака, то ГИС истребует электронные первичные документы (УПД) для подтверждения перехода прав собственности между участниками оборота маркируемого товара.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5. ОФД передают сведения в ГИС только по поручению абонента.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792-р - Перечислены товарные группы с ТН ВЭДами, и сроки запуска обязательной маркировки по ним. Что значит запуск маркировки - будет определено в соответствующих распоряжениях.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</p:txBody>
      </p:sp>
      <p:sp>
        <p:nvSpPr>
          <p:cNvPr id="385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0DF0D458-36A4-4CC6-9F2B-920223588DC8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2000" spc="-1" strike="noStrike">
                <a:latin typeface="Arial"/>
              </a:rPr>
              <a:t>Сам процесс выглядит в табаке так.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В обуви РЭ не выдают, там дают доступ к нему через систему управления заказами – СУЗ. Это ПО через которое можно оставить заявку на нужное количество кодов, потом скачать коды или сразу средства идентификации и через свои принтеры нанести.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87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B28CAABA-3D68-4F01-A6F4-E75F4680B5E9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Текущим законодательством, нет требований к проведению инвентаризации маркированного товара и сверки его с виртуальным складом системы честный знак. При этом стоит помнить, что организация сможет распоряжаться только тем товаром, который в ИС честный знак числится за ней. К тому же не исключено, что в скором времени появится нормативка, определяющая контролирующий орган, а также порядок выездных проверок соблюдения правилам оборота и хранения маркированного товара.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Сверку можно проводить как отдельным процессом так и в рамках инвентаризаций, которые уже проводятся на складах компании. Для этого необходимо будет внести изменения в процесс, при желании в протоколы. Например, участникам процесса необходимо будет иметь оборудование для считывания кодов DataMatrix, а также ПО для взаимодействия с системой «честный знак», где можно будет сверить списки кодов.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Помимо расхождений между товаром и учетной системой, могут быть выявлены расхождения в кодах между теми, что нанесены на товар и теми что числятся в системе честный знак: излишки и недостача.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Излишки кодов на складе. Тут по-хорошему надо поставить эти коды себе на баланс в системе ЧЗ. Но как это сделать – ответа по это на данный момент никак не предусмотрено в правилах. 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Недостача кодов на складе. Здесь тоже пока разъяснений нет сколько они могут висеть на балансе компании и что с этим делать. Идут обсуждения, что будет какой-то предел, до скольки их копить, а что будет дальше – пока нет идей.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Помимо выявления расхождений, сверка кодов с системой ЧЗ позволит выявить коды, которыми распоряжаться нельзя. Это могут быть нечитаемые коды, например, при длительном хранении средство идентификации – носитель кода, а это может быть бирка, ярлык, коробка – повреждается. В момент продажи код не может быть считан, что затормозит отгрузку или продажу: товар придется менять, а если он был последний, то отказываться от его продажи, до перемаркировки.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Еще одна причина, по которой кодами на складе нельзя будет распоряжаться – если коды выведены из оборота. Причин может быть несколько, но опять же, в случае выставления товара на продажу, следует убедиться, что код в обороте, чтобы при продаже опять же не возвращать товар и искать ему замену. В случае, когда компания нацелена на быструю отгрузку это может негативно сказываться на ее процессах.</a:t>
            </a:r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</p:txBody>
      </p:sp>
      <p:sp>
        <p:nvSpPr>
          <p:cNvPr id="389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3D1504C1-45CC-45BA-8EFC-0B6DD412C338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latin typeface="Arial"/>
            </a:endParaRPr>
          </a:p>
        </p:txBody>
      </p:sp>
      <p:sp>
        <p:nvSpPr>
          <p:cNvPr id="391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405E8630-7300-4EF5-B07E-41A798EB54CF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r>
              <a:rPr b="0" lang="ru-RU" sz="2000" spc="-1" strike="noStrike">
                <a:latin typeface="Arial"/>
              </a:rPr>
              <a:t>В импорте озадачиться марикровкой необходимо импортеру.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Для этого импортер так же обязан описать товары в GS1 и получить GTIN, далее заказать коды в необходимом количестве под каждый артикул.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Далее ему необходимо передать коды или сразу средства идентификации в место нанесения. Важно!! Отмаркировать товар по текущим правилам необходимо до перемещения его границы РФ. Это может быть производство, ряд крупных импортеров обуви уже договорились со своими производителями и там на фабриках оснастят линии доп оборудованием для нанесения. Или можно передавать в места, где осуществляется этикетирование товара, например, распределительные склады.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И после этого поместить коды в декларацию. подробнее останавливаться на импортерах не стану, кому важно и интересно подходите, пообщаемся подробнее.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93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B6E12E1D-1062-4E2C-960A-33FBA2E61E55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Обувь: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Ст. 88 – корректировка ранее поданных сведений</a:t>
            </a:r>
            <a:endParaRPr b="0" lang="ru-RU" sz="2000" spc="-1" strike="noStrike">
              <a:latin typeface="Arial"/>
            </a:endParaRPr>
          </a:p>
          <a:p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Ст. 84 – возврат от ФЛ. Технологии не определены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08BA45D8-4B77-42FF-944B-8AA540F51812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Обувь: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Ст. 88 – корректировка ранее поданных сведений</a:t>
            </a:r>
            <a:endParaRPr b="0" lang="ru-RU" sz="2000" spc="-1" strike="noStrike">
              <a:latin typeface="Arial"/>
            </a:endParaRPr>
          </a:p>
          <a:p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Ст. 84 – возврат от ФЛ. Технологии не определены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97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DEB1361C-8791-4D1F-9B77-5655C0211992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latin typeface="Arial"/>
            </a:endParaRPr>
          </a:p>
        </p:txBody>
      </p:sp>
      <p:sp>
        <p:nvSpPr>
          <p:cNvPr id="399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BE468621-B6FE-4CC7-B038-45FCA714760A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100000"/>
              </a:lnSpc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E4EE184E-CFD4-457B-B047-A576C29F2BCB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26.9.19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2633AA3-C265-4068-BE60-3DAC97A96E09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p>
            <a:pPr marL="432000" indent="-3240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A34B5B31-C3E5-4F8C-A553-5BA5056667C7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26.9.19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36DBB33-AF5D-4A21-8F6B-E17EA95DACD3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wmf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wmf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wmf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slideLayout" Target="../slideLayouts/slideLayout13.xml"/><Relationship Id="rId15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3.wmf"/><Relationship Id="rId2" Type="http://schemas.openxmlformats.org/officeDocument/2006/relationships/image" Target="../media/image24.png"/><Relationship Id="rId3" Type="http://schemas.openxmlformats.org/officeDocument/2006/relationships/hyperlink" Target="http://static.government.ru/media/files/D6m6j6GA9C20WzELaxToSVFt24M5BtbL.pdf" TargetMode="External"/><Relationship Id="rId4" Type="http://schemas.openxmlformats.org/officeDocument/2006/relationships/hyperlink" Target="http://static.government.ru/media/files/D6m6j6GA9C20WzELaxToSVFt24M5BtbL.pdf" TargetMode="External"/><Relationship Id="rId5" Type="http://schemas.openxmlformats.org/officeDocument/2006/relationships/hyperlink" Target="http://static.government.ru/media/files/D6m6j6GA9C20WzELaxToSVFt24M5BtbL.pdf" TargetMode="External"/><Relationship Id="rId6" Type="http://schemas.openxmlformats.org/officeDocument/2006/relationships/hyperlink" Target="http://publication.pravo.gov.ru/Document/View/0001201812250092" TargetMode="External"/><Relationship Id="rId7" Type="http://schemas.openxmlformats.org/officeDocument/2006/relationships/hyperlink" Target="https://normativ.kontur.ru/document?moduleId=1&amp;documentId=316987" TargetMode="External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5.wmf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7.wmf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37.png"/><Relationship Id="rId12" Type="http://schemas.openxmlformats.org/officeDocument/2006/relationships/image" Target="../media/image38.png"/><Relationship Id="rId13" Type="http://schemas.openxmlformats.org/officeDocument/2006/relationships/image" Target="../media/image39.png"/><Relationship Id="rId14" Type="http://schemas.openxmlformats.org/officeDocument/2006/relationships/image" Target="../media/image40.png"/><Relationship Id="rId15" Type="http://schemas.openxmlformats.org/officeDocument/2006/relationships/slideLayout" Target="../slideLayouts/slideLayout2.xml"/><Relationship Id="rId1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1.wmf"/><Relationship Id="rId2" Type="http://schemas.openxmlformats.org/officeDocument/2006/relationships/image" Target="../media/image4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3.wmf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6.wmf"/><Relationship Id="rId2" Type="http://schemas.openxmlformats.org/officeDocument/2006/relationships/image" Target="../media/image47.png"/><Relationship Id="rId3" Type="http://schemas.openxmlformats.org/officeDocument/2006/relationships/hyperlink" Target="http://publication.pravo.gov.ru/Document/View/0001201904090009" TargetMode="External"/><Relationship Id="rId4" Type="http://schemas.openxmlformats.org/officeDocument/2006/relationships/hyperlink" Target="http://publication.pravo.gov.ru/Document/View/0001201904090009" TargetMode="External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0.wmf"/><Relationship Id="rId2" Type="http://schemas.openxmlformats.org/officeDocument/2006/relationships/image" Target="../media/image51.png"/><Relationship Id="rId3" Type="http://schemas.openxmlformats.org/officeDocument/2006/relationships/hyperlink" Target="http://publication.pravo.gov.ru/Document/View/0001201903060010" TargetMode="External"/><Relationship Id="rId4" Type="http://schemas.openxmlformats.org/officeDocument/2006/relationships/hyperlink" Target="http://publication.pravo.gov.ru/Document/View/0001201903060010" TargetMode="External"/><Relationship Id="rId5" Type="http://schemas.openxmlformats.org/officeDocument/2006/relationships/image" Target="../media/image52.jpe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53.wmf"/><Relationship Id="rId2" Type="http://schemas.openxmlformats.org/officeDocument/2006/relationships/image" Target="../media/image54.png"/><Relationship Id="rId3" Type="http://schemas.openxmlformats.org/officeDocument/2006/relationships/hyperlink" Target="http://static.government.ru/media/files/guuQa46YR8ulAC35bnMwTONlAfymV08P.pdf" TargetMode="External"/><Relationship Id="rId4" Type="http://schemas.openxmlformats.org/officeDocument/2006/relationships/image" Target="../media/image55.jpe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6.wmf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9.wmf"/><Relationship Id="rId2" Type="http://schemas.openxmlformats.org/officeDocument/2006/relationships/image" Target="../media/image60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61.wmf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64.wmf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69.wmf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72.wmf"/><Relationship Id="rId2" Type="http://schemas.openxmlformats.org/officeDocument/2006/relationships/image" Target="../media/image73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74.wmf"/><Relationship Id="rId2" Type="http://schemas.openxmlformats.org/officeDocument/2006/relationships/image" Target="../media/image75.png"/><Relationship Id="rId3" Type="http://schemas.openxmlformats.org/officeDocument/2006/relationships/hyperlink" Target="https://www.diadoc.ru/" TargetMode="External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wmf"/><Relationship Id="rId7" Type="http://schemas.openxmlformats.org/officeDocument/2006/relationships/image" Target="../media/image79.wmf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80.wmf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8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86.wmf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89.wmf"/><Relationship Id="rId2" Type="http://schemas.openxmlformats.org/officeDocument/2006/relationships/image" Target="../media/image90.png"/><Relationship Id="rId3" Type="http://schemas.openxmlformats.org/officeDocument/2006/relationships/image" Target="../media/image91.png"/><Relationship Id="rId4" Type="http://schemas.openxmlformats.org/officeDocument/2006/relationships/image" Target="../media/image92.wmf"/><Relationship Id="rId5" Type="http://schemas.openxmlformats.org/officeDocument/2006/relationships/image" Target="../media/image93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94.wmf"/><Relationship Id="rId2" Type="http://schemas.openxmlformats.org/officeDocument/2006/relationships/image" Target="../media/image95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96.wmf"/><Relationship Id="rId2" Type="http://schemas.openxmlformats.org/officeDocument/2006/relationships/image" Target="../media/image97.png"/><Relationship Id="rId3" Type="http://schemas.openxmlformats.org/officeDocument/2006/relationships/hyperlink" Target="https://kontur.ru/market" TargetMode="External"/><Relationship Id="rId4" Type="http://schemas.openxmlformats.org/officeDocument/2006/relationships/image" Target="../media/image98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99.wmf"/><Relationship Id="rId2" Type="http://schemas.openxmlformats.org/officeDocument/2006/relationships/image" Target="../media/image100.png"/><Relationship Id="rId3" Type="http://schemas.openxmlformats.org/officeDocument/2006/relationships/image" Target="../media/image101.tif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4014360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658440" y="4975920"/>
            <a:ext cx="349164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Квасов Вячеслав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663480" y="5466960"/>
            <a:ext cx="7063560" cy="321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0" name="Рисунок 1" descr=""/>
          <p:cNvPicPr/>
          <p:nvPr/>
        </p:nvPicPr>
        <p:blipFill>
          <a:blip r:embed="rId2"/>
          <a:stretch/>
        </p:blipFill>
        <p:spPr>
          <a:xfrm>
            <a:off x="7811640" y="6012360"/>
            <a:ext cx="4074480" cy="426240"/>
          </a:xfrm>
          <a:prstGeom prst="rect">
            <a:avLst/>
          </a:prstGeom>
          <a:ln>
            <a:noFill/>
          </a:ln>
        </p:spPr>
      </p:pic>
      <p:pic>
        <p:nvPicPr>
          <p:cNvPr id="91" name="Рисунок 6" descr=""/>
          <p:cNvPicPr/>
          <p:nvPr/>
        </p:nvPicPr>
        <p:blipFill>
          <a:blip r:embed="rId3"/>
          <a:stretch/>
        </p:blipFill>
        <p:spPr>
          <a:xfrm>
            <a:off x="8286840" y="445320"/>
            <a:ext cx="3123720" cy="3123720"/>
          </a:xfrm>
          <a:prstGeom prst="rect">
            <a:avLst/>
          </a:prstGeom>
          <a:ln>
            <a:noFill/>
          </a:ln>
        </p:spPr>
      </p:pic>
      <p:sp>
        <p:nvSpPr>
          <p:cNvPr id="92" name="CustomShape 3"/>
          <p:cNvSpPr/>
          <p:nvPr/>
        </p:nvSpPr>
        <p:spPr>
          <a:xfrm>
            <a:off x="402480" y="262800"/>
            <a:ext cx="8373240" cy="2406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b"/>
          <a:p>
            <a:pPr>
              <a:lnSpc>
                <a:spcPct val="100000"/>
              </a:lnSpc>
            </a:pPr>
            <a:r>
              <a:rPr b="1" lang="ru-RU" sz="6600" spc="-1" strike="noStrike">
                <a:solidFill>
                  <a:srgbClr val="ffffff"/>
                </a:solidFill>
                <a:latin typeface="Calibri Light"/>
              </a:rPr>
              <a:t>Маркировка:</a:t>
            </a:r>
            <a:endParaRPr b="0" lang="ru-RU" sz="6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ffffff"/>
                </a:solidFill>
                <a:latin typeface="Calibri Light"/>
              </a:rPr>
              <a:t>как подготовиться к неизбежному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93" name="Объект 4" descr=""/>
          <p:cNvPicPr/>
          <p:nvPr/>
        </p:nvPicPr>
        <p:blipFill>
          <a:blip r:embed="rId4"/>
          <a:stretch/>
        </p:blipFill>
        <p:spPr>
          <a:xfrm>
            <a:off x="9043560" y="3156120"/>
            <a:ext cx="3148200" cy="847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95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96" name="CustomShape 1"/>
          <p:cNvSpPr/>
          <p:nvPr/>
        </p:nvSpPr>
        <p:spPr>
          <a:xfrm>
            <a:off x="704160" y="448920"/>
            <a:ext cx="720288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Предпосылки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905400" y="1629000"/>
            <a:ext cx="349164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Доля незаконного оборота продукции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8" name="CustomShape 3"/>
          <p:cNvSpPr/>
          <p:nvPr/>
        </p:nvSpPr>
        <p:spPr>
          <a:xfrm>
            <a:off x="704160" y="2360520"/>
            <a:ext cx="4050360" cy="3564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35%             Легкая промышленность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20-25%       Минеральная вода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25%             Молочная продукция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20%             Парфюмерия и косметика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8%               Табачная продукция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До 10%      Лекарственные препараты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9" name="CustomShape 4"/>
          <p:cNvSpPr/>
          <p:nvPr/>
        </p:nvSpPr>
        <p:spPr>
          <a:xfrm>
            <a:off x="6789960" y="2497680"/>
            <a:ext cx="4804200" cy="323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США (лекарства), ЕС (лекарства, табачная продукция (отдельные страны), Турция, Аргентина и Бразилия (лекарства, табачная продукция, напитки) и др.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В декабре 2017 г. Президент РФ В. Путин ободрил создание Единой системы сплошной маркировки и прослеживаемости товаров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28 апреля Правительство утвердило модель формирования системы и перечень из 10 товарных групп, подлежащих обязательной маркировке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00" name="CustomShape 5"/>
          <p:cNvSpPr/>
          <p:nvPr/>
        </p:nvSpPr>
        <p:spPr>
          <a:xfrm>
            <a:off x="6562440" y="1600560"/>
            <a:ext cx="349164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Внедрение систем прослеживаемости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01" name="CustomShape 6"/>
          <p:cNvSpPr/>
          <p:nvPr/>
        </p:nvSpPr>
        <p:spPr>
          <a:xfrm>
            <a:off x="524160" y="6091560"/>
            <a:ext cx="377316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Calibri"/>
              </a:rPr>
              <a:t>Источник: Kantar TNS, НИУ ВШЭ, Forbes, Коммерсант 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02" name="CustomShape 7"/>
          <p:cNvSpPr/>
          <p:nvPr/>
        </p:nvSpPr>
        <p:spPr>
          <a:xfrm rot="5400000">
            <a:off x="3307680" y="3735000"/>
            <a:ext cx="4507560" cy="383400"/>
          </a:xfrm>
          <a:prstGeom prst="triangle">
            <a:avLst>
              <a:gd name="adj" fmla="val 50000"/>
            </a:avLst>
          </a:prstGeom>
          <a:solidFill>
            <a:srgbClr val="5b9bd5"/>
          </a:solidFill>
          <a:ln w="12600">
            <a:solidFill>
              <a:srgbClr val="43729d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103" name="Рисунок 14" descr=""/>
          <p:cNvPicPr/>
          <p:nvPr/>
        </p:nvPicPr>
        <p:blipFill>
          <a:blip r:embed="rId3"/>
          <a:stretch/>
        </p:blipFill>
        <p:spPr>
          <a:xfrm>
            <a:off x="6153840" y="2646360"/>
            <a:ext cx="408240" cy="376920"/>
          </a:xfrm>
          <a:prstGeom prst="rect">
            <a:avLst/>
          </a:prstGeom>
          <a:ln>
            <a:noFill/>
          </a:ln>
        </p:spPr>
      </p:pic>
      <p:pic>
        <p:nvPicPr>
          <p:cNvPr id="104" name="Рисунок 15" descr=""/>
          <p:cNvPicPr/>
          <p:nvPr/>
        </p:nvPicPr>
        <p:blipFill>
          <a:blip r:embed="rId4"/>
          <a:stretch/>
        </p:blipFill>
        <p:spPr>
          <a:xfrm>
            <a:off x="6164280" y="3875040"/>
            <a:ext cx="408240" cy="376920"/>
          </a:xfrm>
          <a:prstGeom prst="rect">
            <a:avLst/>
          </a:prstGeom>
          <a:ln>
            <a:noFill/>
          </a:ln>
        </p:spPr>
      </p:pic>
      <p:pic>
        <p:nvPicPr>
          <p:cNvPr id="105" name="Рисунок 16" descr=""/>
          <p:cNvPicPr/>
          <p:nvPr/>
        </p:nvPicPr>
        <p:blipFill>
          <a:blip r:embed="rId5"/>
          <a:stretch/>
        </p:blipFill>
        <p:spPr>
          <a:xfrm>
            <a:off x="6164280" y="5028480"/>
            <a:ext cx="408240" cy="376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Рисунок 3" descr=""/>
          <p:cNvPicPr/>
          <p:nvPr/>
        </p:nvPicPr>
        <p:blipFill>
          <a:blip r:embed="rId1"/>
          <a:srcRect l="0" t="75934" r="0" b="0"/>
          <a:stretch/>
        </p:blipFill>
        <p:spPr>
          <a:xfrm>
            <a:off x="0" y="0"/>
            <a:ext cx="12191760" cy="1649880"/>
          </a:xfrm>
          <a:prstGeom prst="rect">
            <a:avLst/>
          </a:prstGeom>
          <a:ln>
            <a:noFill/>
          </a:ln>
        </p:spPr>
      </p:pic>
      <p:pic>
        <p:nvPicPr>
          <p:cNvPr id="107" name="Рисунок 4" descr=""/>
          <p:cNvPicPr/>
          <p:nvPr/>
        </p:nvPicPr>
        <p:blipFill>
          <a:blip r:embed="rId2"/>
          <a:stretch/>
        </p:blipFill>
        <p:spPr>
          <a:xfrm>
            <a:off x="8943840" y="6128280"/>
            <a:ext cx="2979000" cy="417240"/>
          </a:xfrm>
          <a:prstGeom prst="rect">
            <a:avLst/>
          </a:prstGeom>
          <a:ln>
            <a:noFill/>
          </a:ln>
        </p:spPr>
      </p:pic>
      <p:sp>
        <p:nvSpPr>
          <p:cNvPr id="108" name="CustomShape 1"/>
          <p:cNvSpPr/>
          <p:nvPr/>
        </p:nvSpPr>
        <p:spPr>
          <a:xfrm>
            <a:off x="704160" y="462240"/>
            <a:ext cx="729432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Цели и задачи создания системы маркировки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09" name="CustomShape 2"/>
          <p:cNvSpPr/>
          <p:nvPr/>
        </p:nvSpPr>
        <p:spPr>
          <a:xfrm>
            <a:off x="983880" y="1948680"/>
            <a:ext cx="2038680" cy="477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just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Потребитель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10" name="CustomShape 3"/>
          <p:cNvSpPr/>
          <p:nvPr/>
        </p:nvSpPr>
        <p:spPr>
          <a:xfrm>
            <a:off x="996480" y="2685600"/>
            <a:ext cx="2638800" cy="2930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Уверенность в покупке легальных  и качественных товаров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Защита жизни и здоровье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Инструмент общественного контроля и защиты прав потребителей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11" name="CustomShape 4"/>
          <p:cNvSpPr/>
          <p:nvPr/>
        </p:nvSpPr>
        <p:spPr>
          <a:xfrm>
            <a:off x="4351320" y="2685600"/>
            <a:ext cx="3104640" cy="2648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Рост выручки и повышение конкурентоспособности «белого бизнеса»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Оптимизация процессов и снижение издержек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Доступ к данным о движении продукции по логистической цепи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12" name="CustomShape 5"/>
          <p:cNvSpPr/>
          <p:nvPr/>
        </p:nvSpPr>
        <p:spPr>
          <a:xfrm>
            <a:off x="4177800" y="1948680"/>
            <a:ext cx="2813040" cy="477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just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Бизнес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13" name="CustomShape 6"/>
          <p:cNvSpPr/>
          <p:nvPr/>
        </p:nvSpPr>
        <p:spPr>
          <a:xfrm>
            <a:off x="8254800" y="1948680"/>
            <a:ext cx="4050360" cy="477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just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Государство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14" name="CustomShape 7"/>
          <p:cNvSpPr/>
          <p:nvPr/>
        </p:nvSpPr>
        <p:spPr>
          <a:xfrm>
            <a:off x="8172720" y="2681280"/>
            <a:ext cx="3092760" cy="2696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Сокращение «серого» рынка и повышение производительности труда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Повышение налоговых и таможенных сборов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Экономия бюджета на обеспечение контроля товарного рынка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15" name="Рисунок 1" descr=""/>
          <p:cNvPicPr/>
          <p:nvPr/>
        </p:nvPicPr>
        <p:blipFill>
          <a:blip r:embed="rId3"/>
          <a:stretch/>
        </p:blipFill>
        <p:spPr>
          <a:xfrm>
            <a:off x="480240" y="2685600"/>
            <a:ext cx="447480" cy="418680"/>
          </a:xfrm>
          <a:prstGeom prst="rect">
            <a:avLst/>
          </a:prstGeom>
          <a:ln>
            <a:noFill/>
          </a:ln>
        </p:spPr>
      </p:pic>
      <p:pic>
        <p:nvPicPr>
          <p:cNvPr id="116" name="Рисунок 2" descr=""/>
          <p:cNvPicPr/>
          <p:nvPr/>
        </p:nvPicPr>
        <p:blipFill>
          <a:blip r:embed="rId4"/>
          <a:stretch/>
        </p:blipFill>
        <p:spPr>
          <a:xfrm>
            <a:off x="480240" y="3800520"/>
            <a:ext cx="447480" cy="418680"/>
          </a:xfrm>
          <a:prstGeom prst="rect">
            <a:avLst/>
          </a:prstGeom>
          <a:ln>
            <a:noFill/>
          </a:ln>
        </p:spPr>
      </p:pic>
      <p:pic>
        <p:nvPicPr>
          <p:cNvPr id="117" name="Рисунок 13" descr=""/>
          <p:cNvPicPr/>
          <p:nvPr/>
        </p:nvPicPr>
        <p:blipFill>
          <a:blip r:embed="rId5"/>
          <a:stretch/>
        </p:blipFill>
        <p:spPr>
          <a:xfrm>
            <a:off x="480240" y="4775040"/>
            <a:ext cx="447480" cy="418680"/>
          </a:xfrm>
          <a:prstGeom prst="rect">
            <a:avLst/>
          </a:prstGeom>
          <a:ln>
            <a:noFill/>
          </a:ln>
        </p:spPr>
      </p:pic>
      <p:pic>
        <p:nvPicPr>
          <p:cNvPr id="118" name="Рисунок 14" descr=""/>
          <p:cNvPicPr/>
          <p:nvPr/>
        </p:nvPicPr>
        <p:blipFill>
          <a:blip r:embed="rId6"/>
          <a:stretch/>
        </p:blipFill>
        <p:spPr>
          <a:xfrm>
            <a:off x="3730320" y="2676600"/>
            <a:ext cx="447480" cy="418680"/>
          </a:xfrm>
          <a:prstGeom prst="rect">
            <a:avLst/>
          </a:prstGeom>
          <a:ln>
            <a:noFill/>
          </a:ln>
        </p:spPr>
      </p:pic>
      <p:pic>
        <p:nvPicPr>
          <p:cNvPr id="119" name="Рисунок 15" descr=""/>
          <p:cNvPicPr/>
          <p:nvPr/>
        </p:nvPicPr>
        <p:blipFill>
          <a:blip r:embed="rId7"/>
          <a:stretch/>
        </p:blipFill>
        <p:spPr>
          <a:xfrm>
            <a:off x="3769560" y="3828600"/>
            <a:ext cx="447480" cy="418680"/>
          </a:xfrm>
          <a:prstGeom prst="rect">
            <a:avLst/>
          </a:prstGeom>
          <a:ln>
            <a:noFill/>
          </a:ln>
        </p:spPr>
      </p:pic>
      <p:pic>
        <p:nvPicPr>
          <p:cNvPr id="120" name="Рисунок 16" descr=""/>
          <p:cNvPicPr/>
          <p:nvPr/>
        </p:nvPicPr>
        <p:blipFill>
          <a:blip r:embed="rId8"/>
          <a:stretch/>
        </p:blipFill>
        <p:spPr>
          <a:xfrm>
            <a:off x="3769560" y="4775040"/>
            <a:ext cx="447480" cy="418680"/>
          </a:xfrm>
          <a:prstGeom prst="rect">
            <a:avLst/>
          </a:prstGeom>
          <a:ln>
            <a:noFill/>
          </a:ln>
        </p:spPr>
      </p:pic>
      <p:pic>
        <p:nvPicPr>
          <p:cNvPr id="121" name="Рисунок 17" descr=""/>
          <p:cNvPicPr/>
          <p:nvPr/>
        </p:nvPicPr>
        <p:blipFill>
          <a:blip r:embed="rId9"/>
          <a:stretch/>
        </p:blipFill>
        <p:spPr>
          <a:xfrm>
            <a:off x="7552080" y="2683440"/>
            <a:ext cx="447480" cy="418680"/>
          </a:xfrm>
          <a:prstGeom prst="rect">
            <a:avLst/>
          </a:prstGeom>
          <a:ln>
            <a:noFill/>
          </a:ln>
        </p:spPr>
      </p:pic>
      <p:pic>
        <p:nvPicPr>
          <p:cNvPr id="122" name="Рисунок 18" descr=""/>
          <p:cNvPicPr/>
          <p:nvPr/>
        </p:nvPicPr>
        <p:blipFill>
          <a:blip r:embed="rId10"/>
          <a:stretch/>
        </p:blipFill>
        <p:spPr>
          <a:xfrm>
            <a:off x="7590960" y="3800520"/>
            <a:ext cx="447480" cy="418680"/>
          </a:xfrm>
          <a:prstGeom prst="rect">
            <a:avLst/>
          </a:prstGeom>
          <a:ln>
            <a:noFill/>
          </a:ln>
        </p:spPr>
      </p:pic>
      <p:pic>
        <p:nvPicPr>
          <p:cNvPr id="123" name="Рисунок 19" descr=""/>
          <p:cNvPicPr/>
          <p:nvPr/>
        </p:nvPicPr>
        <p:blipFill>
          <a:blip r:embed="rId11"/>
          <a:stretch/>
        </p:blipFill>
        <p:spPr>
          <a:xfrm>
            <a:off x="7590960" y="4775040"/>
            <a:ext cx="447480" cy="418680"/>
          </a:xfrm>
          <a:prstGeom prst="rect">
            <a:avLst/>
          </a:prstGeom>
          <a:ln>
            <a:noFill/>
          </a:ln>
        </p:spPr>
      </p:pic>
      <p:pic>
        <p:nvPicPr>
          <p:cNvPr id="124" name="Рисунок 21" descr=""/>
          <p:cNvPicPr/>
          <p:nvPr/>
        </p:nvPicPr>
        <p:blipFill>
          <a:blip r:embed="rId12"/>
          <a:stretch/>
        </p:blipFill>
        <p:spPr>
          <a:xfrm>
            <a:off x="10584720" y="305280"/>
            <a:ext cx="1180440" cy="2120400"/>
          </a:xfrm>
          <a:prstGeom prst="rect">
            <a:avLst/>
          </a:prstGeom>
          <a:ln>
            <a:noFill/>
          </a:ln>
        </p:spPr>
      </p:pic>
      <p:sp>
        <p:nvSpPr>
          <p:cNvPr id="125" name="CustomShape 8"/>
          <p:cNvSpPr/>
          <p:nvPr/>
        </p:nvSpPr>
        <p:spPr>
          <a:xfrm>
            <a:off x="435600" y="6127560"/>
            <a:ext cx="2811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Источник: </a:t>
            </a:r>
            <a:r>
              <a:rPr b="1" lang="ru-RU" sz="1800" spc="-1" strike="noStrike">
                <a:solidFill>
                  <a:srgbClr val="000000"/>
                </a:solidFill>
                <a:latin typeface="Calibri"/>
              </a:rPr>
              <a:t>честныйзнак.рф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26" name="Рисунок 23" descr=""/>
          <p:cNvPicPr/>
          <p:nvPr/>
        </p:nvPicPr>
        <p:blipFill>
          <a:blip r:embed="rId13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128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129" name="CustomShape 1"/>
          <p:cNvSpPr/>
          <p:nvPr/>
        </p:nvSpPr>
        <p:spPr>
          <a:xfrm>
            <a:off x="704160" y="448920"/>
            <a:ext cx="720288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Нормативная база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903960" y="2007720"/>
            <a:ext cx="9805680" cy="283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hlinkClick r:id="rId3"/>
              </a:rPr>
              <a:t>Постановление правительства от 26.04.2019 №515 "О системе маркировки товаров средствами идентификации и 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hlinkClick r:id="rId4"/>
              </a:rPr>
              <a:t>прослеживаемости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hlinkClick r:id="rId5"/>
              </a:rPr>
              <a:t> движения товаров«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hlinkClick r:id="rId6"/>
              </a:rPr>
              <a:t>Федеральный закон от 25.12.2018 № 488-ФЗ "О внесении изменений в Федеральный закон "Об основах государственного регулирования торговой деятельности в Российской Федерации" и статьи 4-4 и 4-5 Федерального закона "О применении контрольно-кассовой техники при осуществлении расчетов в Российской Федерации«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hlinkClick r:id="rId7"/>
              </a:rPr>
              <a:t>Распоряжение Правительства РФ от 28.04.2018 № 792-Р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132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133" name="CustomShape 1"/>
          <p:cNvSpPr/>
          <p:nvPr/>
        </p:nvSpPr>
        <p:spPr>
          <a:xfrm>
            <a:off x="704160" y="448920"/>
            <a:ext cx="956412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Нормативная база: что следует знать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838080" y="1857240"/>
            <a:ext cx="10515240" cy="435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Координатор – Минпромторг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Оператор маркировки и разработчик системы «Честный знак» – Центр Развития Перспективных технологий (ЦРПТ)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Маркировка запущена и регулируется на федеральном уровне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К 2024 планируется отмаркировать все группы товаров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Все участники оборота от производства до конечной розницы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Требует внедрения технологий – с «Честным знаком» только электронное взаимодействие с усиленным КЭП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Код – важная часть товара</a:t>
            </a: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136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137" name="CustomShape 1"/>
          <p:cNvSpPr/>
          <p:nvPr/>
        </p:nvSpPr>
        <p:spPr>
          <a:xfrm>
            <a:off x="704160" y="448920"/>
            <a:ext cx="956412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График обязательной маркировки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38" name="Line 2"/>
          <p:cNvSpPr/>
          <p:nvPr/>
        </p:nvSpPr>
        <p:spPr>
          <a:xfrm>
            <a:off x="580320" y="2186280"/>
            <a:ext cx="10663200" cy="0"/>
          </a:xfrm>
          <a:prstGeom prst="line">
            <a:avLst/>
          </a:prstGeom>
          <a:ln w="19080">
            <a:solidFill>
              <a:srgbClr val="0070c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CustomShape 3"/>
          <p:cNvSpPr/>
          <p:nvPr/>
        </p:nvSpPr>
        <p:spPr>
          <a:xfrm>
            <a:off x="2559960" y="2970720"/>
            <a:ext cx="1239840" cy="1825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Обувь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140" name="Picture 10" descr=""/>
          <p:cNvPicPr/>
          <p:nvPr/>
        </p:nvPicPr>
        <p:blipFill>
          <a:blip r:embed="rId3"/>
          <a:stretch/>
        </p:blipFill>
        <p:spPr>
          <a:xfrm>
            <a:off x="3066120" y="2440080"/>
            <a:ext cx="408240" cy="347040"/>
          </a:xfrm>
          <a:prstGeom prst="rect">
            <a:avLst/>
          </a:prstGeom>
          <a:ln w="12600">
            <a:noFill/>
          </a:ln>
        </p:spPr>
      </p:pic>
      <p:sp>
        <p:nvSpPr>
          <p:cNvPr id="141" name="CustomShape 4"/>
          <p:cNvSpPr/>
          <p:nvPr/>
        </p:nvSpPr>
        <p:spPr>
          <a:xfrm>
            <a:off x="6894000" y="2937240"/>
            <a:ext cx="1239840" cy="364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Духи и туалетная 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вода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42" name="CustomShape 5"/>
          <p:cNvSpPr/>
          <p:nvPr/>
        </p:nvSpPr>
        <p:spPr>
          <a:xfrm>
            <a:off x="3939120" y="2937240"/>
            <a:ext cx="1239840" cy="364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Пальто 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и полупальто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43" name="CustomShape 6"/>
          <p:cNvSpPr/>
          <p:nvPr/>
        </p:nvSpPr>
        <p:spPr>
          <a:xfrm>
            <a:off x="5405040" y="2946600"/>
            <a:ext cx="1239840" cy="1825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Плащи и куртки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44" name="CustomShape 7"/>
          <p:cNvSpPr/>
          <p:nvPr/>
        </p:nvSpPr>
        <p:spPr>
          <a:xfrm>
            <a:off x="8406360" y="2937600"/>
            <a:ext cx="1239840" cy="364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Туалетное 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и кухонное белье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145" name="Picture 13" descr=""/>
          <p:cNvPicPr/>
          <p:nvPr/>
        </p:nvPicPr>
        <p:blipFill>
          <a:blip r:embed="rId4"/>
          <a:stretch/>
        </p:blipFill>
        <p:spPr>
          <a:xfrm>
            <a:off x="7273800" y="2396520"/>
            <a:ext cx="479880" cy="469800"/>
          </a:xfrm>
          <a:prstGeom prst="rect">
            <a:avLst/>
          </a:prstGeom>
          <a:ln w="12600">
            <a:noFill/>
          </a:ln>
        </p:spPr>
      </p:pic>
      <p:pic>
        <p:nvPicPr>
          <p:cNvPr id="146" name="Picture 21" descr=""/>
          <p:cNvPicPr/>
          <p:nvPr/>
        </p:nvPicPr>
        <p:blipFill>
          <a:blip r:embed="rId5"/>
          <a:stretch/>
        </p:blipFill>
        <p:spPr>
          <a:xfrm>
            <a:off x="4344480" y="2406960"/>
            <a:ext cx="428760" cy="449280"/>
          </a:xfrm>
          <a:prstGeom prst="rect">
            <a:avLst/>
          </a:prstGeom>
          <a:ln w="12600">
            <a:noFill/>
          </a:ln>
        </p:spPr>
      </p:pic>
      <p:pic>
        <p:nvPicPr>
          <p:cNvPr id="147" name="Picture 23" descr=""/>
          <p:cNvPicPr/>
          <p:nvPr/>
        </p:nvPicPr>
        <p:blipFill>
          <a:blip r:embed="rId6"/>
          <a:stretch/>
        </p:blipFill>
        <p:spPr>
          <a:xfrm>
            <a:off x="8791200" y="2447640"/>
            <a:ext cx="469800" cy="367560"/>
          </a:xfrm>
          <a:prstGeom prst="rect">
            <a:avLst/>
          </a:prstGeom>
          <a:ln w="12600">
            <a:noFill/>
          </a:ln>
        </p:spPr>
      </p:pic>
      <p:pic>
        <p:nvPicPr>
          <p:cNvPr id="148" name="Picture 25" descr=""/>
          <p:cNvPicPr/>
          <p:nvPr/>
        </p:nvPicPr>
        <p:blipFill>
          <a:blip r:embed="rId7"/>
          <a:stretch/>
        </p:blipFill>
        <p:spPr>
          <a:xfrm>
            <a:off x="5815440" y="2396520"/>
            <a:ext cx="418680" cy="469800"/>
          </a:xfrm>
          <a:prstGeom prst="rect">
            <a:avLst/>
          </a:prstGeom>
          <a:ln w="12600">
            <a:noFill/>
          </a:ln>
        </p:spPr>
      </p:pic>
      <p:sp>
        <p:nvSpPr>
          <p:cNvPr id="149" name="CustomShape 8"/>
          <p:cNvSpPr/>
          <p:nvPr/>
        </p:nvSpPr>
        <p:spPr>
          <a:xfrm>
            <a:off x="5424480" y="4251240"/>
            <a:ext cx="1239840" cy="364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Трикотажные 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блузки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50" name="CustomShape 9"/>
          <p:cNvSpPr/>
          <p:nvPr/>
        </p:nvSpPr>
        <p:spPr>
          <a:xfrm>
            <a:off x="3958560" y="4251240"/>
            <a:ext cx="1239840" cy="364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Ветровки и 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штормовки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51" name="CustomShape 10"/>
          <p:cNvSpPr/>
          <p:nvPr/>
        </p:nvSpPr>
        <p:spPr>
          <a:xfrm>
            <a:off x="8425800" y="4251240"/>
            <a:ext cx="1239840" cy="1825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Постельное белье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52" name="CustomShape 11"/>
          <p:cNvSpPr/>
          <p:nvPr/>
        </p:nvSpPr>
        <p:spPr>
          <a:xfrm>
            <a:off x="6913440" y="4251240"/>
            <a:ext cx="1239840" cy="1825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Столовое белье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153" name="Picture 15" descr=""/>
          <p:cNvPicPr/>
          <p:nvPr/>
        </p:nvPicPr>
        <p:blipFill>
          <a:blip r:embed="rId8"/>
          <a:stretch/>
        </p:blipFill>
        <p:spPr>
          <a:xfrm>
            <a:off x="8827560" y="3666600"/>
            <a:ext cx="436320" cy="459360"/>
          </a:xfrm>
          <a:prstGeom prst="rect">
            <a:avLst/>
          </a:prstGeom>
          <a:ln w="12600">
            <a:noFill/>
          </a:ln>
        </p:spPr>
      </p:pic>
      <p:pic>
        <p:nvPicPr>
          <p:cNvPr id="154" name="Picture 17" descr=""/>
          <p:cNvPicPr/>
          <p:nvPr/>
        </p:nvPicPr>
        <p:blipFill>
          <a:blip r:embed="rId9"/>
          <a:stretch/>
        </p:blipFill>
        <p:spPr>
          <a:xfrm>
            <a:off x="5886720" y="3672000"/>
            <a:ext cx="315360" cy="449280"/>
          </a:xfrm>
          <a:prstGeom prst="rect">
            <a:avLst/>
          </a:prstGeom>
          <a:ln w="12600">
            <a:noFill/>
          </a:ln>
        </p:spPr>
      </p:pic>
      <p:pic>
        <p:nvPicPr>
          <p:cNvPr id="155" name="Picture 19" descr=""/>
          <p:cNvPicPr/>
          <p:nvPr/>
        </p:nvPicPr>
        <p:blipFill>
          <a:blip r:embed="rId10"/>
          <a:stretch/>
        </p:blipFill>
        <p:spPr>
          <a:xfrm>
            <a:off x="7310880" y="3682080"/>
            <a:ext cx="445320" cy="428760"/>
          </a:xfrm>
          <a:prstGeom prst="rect">
            <a:avLst/>
          </a:prstGeom>
          <a:ln w="12600">
            <a:noFill/>
          </a:ln>
        </p:spPr>
      </p:pic>
      <p:pic>
        <p:nvPicPr>
          <p:cNvPr id="156" name="Picture 29" descr=""/>
          <p:cNvPicPr/>
          <p:nvPr/>
        </p:nvPicPr>
        <p:blipFill>
          <a:blip r:embed="rId11"/>
          <a:stretch/>
        </p:blipFill>
        <p:spPr>
          <a:xfrm>
            <a:off x="4402440" y="3672000"/>
            <a:ext cx="352440" cy="449280"/>
          </a:xfrm>
          <a:prstGeom prst="rect">
            <a:avLst/>
          </a:prstGeom>
          <a:ln w="12600">
            <a:noFill/>
          </a:ln>
        </p:spPr>
      </p:pic>
      <p:sp>
        <p:nvSpPr>
          <p:cNvPr id="157" name="CustomShape 12"/>
          <p:cNvSpPr/>
          <p:nvPr/>
        </p:nvSpPr>
        <p:spPr>
          <a:xfrm>
            <a:off x="7628400" y="5298480"/>
            <a:ext cx="1531440" cy="364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Фотоаппараты 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и лампы-вспышки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158" name="Picture 27" descr=""/>
          <p:cNvPicPr/>
          <p:nvPr/>
        </p:nvPicPr>
        <p:blipFill>
          <a:blip r:embed="rId12"/>
          <a:stretch/>
        </p:blipFill>
        <p:spPr>
          <a:xfrm>
            <a:off x="8190000" y="4688640"/>
            <a:ext cx="408240" cy="449280"/>
          </a:xfrm>
          <a:prstGeom prst="rect">
            <a:avLst/>
          </a:prstGeom>
          <a:ln w="12600">
            <a:noFill/>
          </a:ln>
        </p:spPr>
      </p:pic>
      <p:sp>
        <p:nvSpPr>
          <p:cNvPr id="159" name="CustomShape 13"/>
          <p:cNvSpPr/>
          <p:nvPr/>
        </p:nvSpPr>
        <p:spPr>
          <a:xfrm>
            <a:off x="4378680" y="5298480"/>
            <a:ext cx="2088720" cy="364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Шины и пневма-</a:t>
            </a:r>
            <a:br/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тические покрышки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160" name="Picture 31" descr=""/>
          <p:cNvPicPr/>
          <p:nvPr/>
        </p:nvPicPr>
        <p:blipFill>
          <a:blip r:embed="rId13"/>
          <a:stretch/>
        </p:blipFill>
        <p:spPr>
          <a:xfrm>
            <a:off x="5237640" y="4698720"/>
            <a:ext cx="371160" cy="428760"/>
          </a:xfrm>
          <a:prstGeom prst="rect">
            <a:avLst/>
          </a:prstGeom>
          <a:ln w="12600">
            <a:noFill/>
          </a:ln>
        </p:spPr>
      </p:pic>
      <p:sp>
        <p:nvSpPr>
          <p:cNvPr id="161" name="CustomShape 14"/>
          <p:cNvSpPr/>
          <p:nvPr/>
        </p:nvSpPr>
        <p:spPr>
          <a:xfrm>
            <a:off x="1598400" y="2089440"/>
            <a:ext cx="176040" cy="193680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70c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2" name="CustomShape 15"/>
          <p:cNvSpPr/>
          <p:nvPr/>
        </p:nvSpPr>
        <p:spPr>
          <a:xfrm>
            <a:off x="3251880" y="2089440"/>
            <a:ext cx="176040" cy="193680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70c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CustomShape 16"/>
          <p:cNvSpPr/>
          <p:nvPr/>
        </p:nvSpPr>
        <p:spPr>
          <a:xfrm>
            <a:off x="6724080" y="2089440"/>
            <a:ext cx="176040" cy="193680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70c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CustomShape 17"/>
          <p:cNvSpPr/>
          <p:nvPr/>
        </p:nvSpPr>
        <p:spPr>
          <a:xfrm>
            <a:off x="579960" y="2034720"/>
            <a:ext cx="630360" cy="3348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/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70c0"/>
                </a:solidFill>
                <a:latin typeface="Calibri"/>
              </a:rPr>
              <a:t>2019 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165" name="CustomShape 18"/>
          <p:cNvSpPr/>
          <p:nvPr/>
        </p:nvSpPr>
        <p:spPr>
          <a:xfrm>
            <a:off x="1320840" y="1593720"/>
            <a:ext cx="981000" cy="3348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b"/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70c0"/>
                </a:solidFill>
                <a:latin typeface="Calibri"/>
              </a:rPr>
              <a:t>1 Марта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166" name="CustomShape 19"/>
          <p:cNvSpPr/>
          <p:nvPr/>
        </p:nvSpPr>
        <p:spPr>
          <a:xfrm>
            <a:off x="3007800" y="1593720"/>
            <a:ext cx="877320" cy="3348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b"/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70c0"/>
                </a:solidFill>
                <a:latin typeface="Calibri"/>
              </a:rPr>
              <a:t>1 Июля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167" name="CustomShape 20"/>
          <p:cNvSpPr/>
          <p:nvPr/>
        </p:nvSpPr>
        <p:spPr>
          <a:xfrm>
            <a:off x="6267240" y="1597680"/>
            <a:ext cx="1238400" cy="3348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b"/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70c0"/>
                </a:solidFill>
                <a:latin typeface="Calibri"/>
              </a:rPr>
              <a:t>1 Декабря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168" name="Line 21"/>
          <p:cNvSpPr/>
          <p:nvPr/>
        </p:nvSpPr>
        <p:spPr>
          <a:xfrm>
            <a:off x="3853440" y="2262600"/>
            <a:ext cx="0" cy="3416760"/>
          </a:xfrm>
          <a:prstGeom prst="line">
            <a:avLst/>
          </a:prstGeom>
          <a:ln cap="rnd" w="19080">
            <a:solidFill>
              <a:srgbClr val="98a6cc"/>
            </a:solidFill>
            <a:custDash>
              <a:ds d="100000" sp="1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Line 22"/>
          <p:cNvSpPr/>
          <p:nvPr/>
        </p:nvSpPr>
        <p:spPr>
          <a:xfrm>
            <a:off x="2489040" y="2336760"/>
            <a:ext cx="0" cy="1152360"/>
          </a:xfrm>
          <a:prstGeom prst="line">
            <a:avLst/>
          </a:prstGeom>
          <a:ln cap="rnd" w="19080">
            <a:solidFill>
              <a:srgbClr val="0070c0"/>
            </a:solidFill>
            <a:custDash>
              <a:ds d="100000" sp="1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CustomShape 23"/>
          <p:cNvSpPr/>
          <p:nvPr/>
        </p:nvSpPr>
        <p:spPr>
          <a:xfrm>
            <a:off x="1066680" y="2929320"/>
            <a:ext cx="1239840" cy="364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Табачная продукция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171" name="Picture 8" descr=""/>
          <p:cNvPicPr/>
          <p:nvPr/>
        </p:nvPicPr>
        <p:blipFill>
          <a:blip r:embed="rId14"/>
          <a:stretch/>
        </p:blipFill>
        <p:spPr>
          <a:xfrm>
            <a:off x="1477800" y="2342880"/>
            <a:ext cx="417600" cy="459360"/>
          </a:xfrm>
          <a:prstGeom prst="rect">
            <a:avLst/>
          </a:prstGeom>
          <a:ln w="12600">
            <a:noFill/>
          </a:ln>
        </p:spPr>
      </p:pic>
      <p:sp>
        <p:nvSpPr>
          <p:cNvPr id="172" name="CustomShape 24"/>
          <p:cNvSpPr/>
          <p:nvPr/>
        </p:nvSpPr>
        <p:spPr>
          <a:xfrm>
            <a:off x="2128320" y="3620880"/>
            <a:ext cx="1160280" cy="454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4640" rIns="44640" tIns="44640" bIns="44640" anchor="ctr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entury Gothic"/>
              </a:rPr>
              <a:t>Эксперимент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entury Gothic"/>
              </a:rPr>
              <a:t>уже идет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73" name="Line 25"/>
          <p:cNvSpPr/>
          <p:nvPr/>
        </p:nvSpPr>
        <p:spPr>
          <a:xfrm>
            <a:off x="9702720" y="2262600"/>
            <a:ext cx="0" cy="3416760"/>
          </a:xfrm>
          <a:prstGeom prst="line">
            <a:avLst/>
          </a:prstGeom>
          <a:ln cap="rnd" w="19080">
            <a:solidFill>
              <a:srgbClr val="98a6cc"/>
            </a:solidFill>
            <a:custDash>
              <a:ds d="100000" sp="1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CustomShape 26"/>
          <p:cNvSpPr/>
          <p:nvPr/>
        </p:nvSpPr>
        <p:spPr>
          <a:xfrm>
            <a:off x="10450440" y="2089440"/>
            <a:ext cx="176040" cy="193680"/>
          </a:xfrm>
          <a:prstGeom prst="ellipse">
            <a:avLst/>
          </a:prstGeom>
          <a:solidFill>
            <a:srgbClr val="ffffff"/>
          </a:solidFill>
          <a:ln w="19080">
            <a:solidFill>
              <a:srgbClr val="585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75" name="CustomShape 27"/>
          <p:cNvSpPr/>
          <p:nvPr/>
        </p:nvSpPr>
        <p:spPr>
          <a:xfrm>
            <a:off x="10458000" y="2424960"/>
            <a:ext cx="160920" cy="431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9695"/>
                </a:moveTo>
                <a:cubicBezTo>
                  <a:pt x="0" y="4443"/>
                  <a:pt x="0" y="4443"/>
                  <a:pt x="0" y="4443"/>
                </a:cubicBezTo>
                <a:cubicBezTo>
                  <a:pt x="0" y="1988"/>
                  <a:pt x="4833" y="0"/>
                  <a:pt x="10800" y="0"/>
                </a:cubicBezTo>
                <a:cubicBezTo>
                  <a:pt x="16767" y="0"/>
                  <a:pt x="21600" y="1988"/>
                  <a:pt x="21600" y="4443"/>
                </a:cubicBezTo>
                <a:cubicBezTo>
                  <a:pt x="21600" y="9720"/>
                  <a:pt x="21600" y="9720"/>
                  <a:pt x="21600" y="9720"/>
                </a:cubicBezTo>
                <a:cubicBezTo>
                  <a:pt x="20466" y="9941"/>
                  <a:pt x="20466" y="9941"/>
                  <a:pt x="20466" y="9941"/>
                </a:cubicBezTo>
                <a:cubicBezTo>
                  <a:pt x="17901" y="10407"/>
                  <a:pt x="14499" y="10677"/>
                  <a:pt x="10860" y="10677"/>
                </a:cubicBezTo>
                <a:cubicBezTo>
                  <a:pt x="7220" y="10677"/>
                  <a:pt x="3819" y="10407"/>
                  <a:pt x="1313" y="9941"/>
                </a:cubicBezTo>
                <a:cubicBezTo>
                  <a:pt x="1253" y="9941"/>
                  <a:pt x="1193" y="9916"/>
                  <a:pt x="1134" y="9916"/>
                </a:cubicBezTo>
                <a:lnTo>
                  <a:pt x="0" y="9695"/>
                </a:lnTo>
                <a:close/>
                <a:moveTo>
                  <a:pt x="2625" y="12420"/>
                </a:moveTo>
                <a:cubicBezTo>
                  <a:pt x="2625" y="17157"/>
                  <a:pt x="2625" y="17157"/>
                  <a:pt x="2625" y="17157"/>
                </a:cubicBezTo>
                <a:cubicBezTo>
                  <a:pt x="2625" y="19023"/>
                  <a:pt x="6325" y="20520"/>
                  <a:pt x="10800" y="20520"/>
                </a:cubicBezTo>
                <a:cubicBezTo>
                  <a:pt x="15275" y="20520"/>
                  <a:pt x="18975" y="19023"/>
                  <a:pt x="18975" y="17157"/>
                </a:cubicBezTo>
                <a:cubicBezTo>
                  <a:pt x="18975" y="12420"/>
                  <a:pt x="18975" y="12420"/>
                  <a:pt x="18975" y="12420"/>
                </a:cubicBezTo>
                <a:cubicBezTo>
                  <a:pt x="16469" y="12690"/>
                  <a:pt x="13724" y="12837"/>
                  <a:pt x="10860" y="12837"/>
                </a:cubicBezTo>
                <a:cubicBezTo>
                  <a:pt x="7996" y="12837"/>
                  <a:pt x="5131" y="12690"/>
                  <a:pt x="2625" y="12420"/>
                </a:cubicBezTo>
                <a:moveTo>
                  <a:pt x="0" y="10874"/>
                </a:moveTo>
                <a:cubicBezTo>
                  <a:pt x="60" y="10898"/>
                  <a:pt x="179" y="10923"/>
                  <a:pt x="239" y="10923"/>
                </a:cubicBezTo>
                <a:cubicBezTo>
                  <a:pt x="3103" y="11463"/>
                  <a:pt x="6862" y="11757"/>
                  <a:pt x="10860" y="11757"/>
                </a:cubicBezTo>
                <a:cubicBezTo>
                  <a:pt x="14857" y="11757"/>
                  <a:pt x="18676" y="11463"/>
                  <a:pt x="21540" y="10923"/>
                </a:cubicBezTo>
                <a:cubicBezTo>
                  <a:pt x="21540" y="10923"/>
                  <a:pt x="21540" y="10923"/>
                  <a:pt x="21600" y="10923"/>
                </a:cubicBezTo>
                <a:cubicBezTo>
                  <a:pt x="21600" y="17157"/>
                  <a:pt x="21600" y="17157"/>
                  <a:pt x="21600" y="17157"/>
                </a:cubicBezTo>
                <a:cubicBezTo>
                  <a:pt x="21600" y="19612"/>
                  <a:pt x="16767" y="21600"/>
                  <a:pt x="10800" y="21600"/>
                </a:cubicBezTo>
                <a:cubicBezTo>
                  <a:pt x="4833" y="21600"/>
                  <a:pt x="0" y="19612"/>
                  <a:pt x="0" y="17157"/>
                </a:cubicBezTo>
                <a:cubicBezTo>
                  <a:pt x="0" y="10874"/>
                  <a:pt x="0" y="10874"/>
                  <a:pt x="0" y="10874"/>
                </a:cubicBezTo>
                <a:close/>
              </a:path>
            </a:pathLst>
          </a:custGeom>
          <a:solidFill>
            <a:srgbClr val="595959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CustomShape 28"/>
          <p:cNvSpPr/>
          <p:nvPr/>
        </p:nvSpPr>
        <p:spPr>
          <a:xfrm>
            <a:off x="9918360" y="2927880"/>
            <a:ext cx="1239840" cy="5472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Все лекарственные средства</a:t>
            </a:r>
            <a:r>
              <a:rPr b="0" lang="ru-RU" sz="1200" spc="-1" strike="noStrike" baseline="29000">
                <a:solidFill>
                  <a:srgbClr val="0070c0"/>
                </a:solidFill>
                <a:latin typeface="Calibri"/>
              </a:rPr>
              <a:t>1</a:t>
            </a:r>
            <a:r>
              <a:rPr b="0" lang="ru-RU" sz="1200" spc="-1" strike="noStrike">
                <a:solidFill>
                  <a:srgbClr val="0070c0"/>
                </a:solidFill>
                <a:latin typeface="Calibri"/>
              </a:rPr>
              <a:t> 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77" name="CustomShape 29"/>
          <p:cNvSpPr/>
          <p:nvPr/>
        </p:nvSpPr>
        <p:spPr>
          <a:xfrm>
            <a:off x="10189800" y="2007360"/>
            <a:ext cx="700560" cy="3348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70c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/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70c0"/>
                </a:solidFill>
                <a:latin typeface="Century Gothic"/>
              </a:rPr>
              <a:t>2020 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178" name="CustomShape 30"/>
          <p:cNvSpPr/>
          <p:nvPr/>
        </p:nvSpPr>
        <p:spPr>
          <a:xfrm>
            <a:off x="9703080" y="5790960"/>
            <a:ext cx="2329920" cy="383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>
              <a:lnSpc>
                <a:spcPct val="90000"/>
              </a:lnSpc>
            </a:pPr>
            <a:r>
              <a:rPr b="0" lang="ru-RU" sz="900" spc="-1" strike="noStrike">
                <a:solidFill>
                  <a:srgbClr val="0070c0"/>
                </a:solidFill>
                <a:latin typeface="Trebuchet MS"/>
                <a:ea typeface="Trebuchet MS"/>
              </a:rPr>
              <a:t>1. Для части лекарственных средств (7 ВЗН и ЖНВЛП) обязательная маркировка вводится раньше</a:t>
            </a:r>
            <a:endParaRPr b="0" lang="ru-RU" sz="900" spc="-1" strike="noStrike">
              <a:latin typeface="Arial"/>
            </a:endParaRPr>
          </a:p>
        </p:txBody>
      </p:sp>
      <p:sp>
        <p:nvSpPr>
          <p:cNvPr id="179" name="CustomShape 31"/>
          <p:cNvSpPr/>
          <p:nvPr/>
        </p:nvSpPr>
        <p:spPr>
          <a:xfrm>
            <a:off x="212400" y="5907960"/>
            <a:ext cx="5707080" cy="137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ru-RU" sz="900" spc="-1" strike="noStrike">
                <a:solidFill>
                  <a:srgbClr val="58595b"/>
                </a:solidFill>
                <a:latin typeface="Calibri"/>
              </a:rPr>
              <a:t>*Согласно Распоряжению Правительства РФ от 28.04.2018 № 792-р</a:t>
            </a:r>
            <a:endParaRPr b="0" lang="ru-RU" sz="900" spc="-1" strike="noStrike"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181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182" name="CustomShape 1"/>
          <p:cNvSpPr/>
          <p:nvPr/>
        </p:nvSpPr>
        <p:spPr>
          <a:xfrm>
            <a:off x="704160" y="448920"/>
            <a:ext cx="956412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Этапы ввода маркировки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83" name="CustomShape 2"/>
          <p:cNvSpPr/>
          <p:nvPr/>
        </p:nvSpPr>
        <p:spPr>
          <a:xfrm>
            <a:off x="536040" y="1788480"/>
            <a:ext cx="10103760" cy="439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Сбор участников рабочей группы. Наработка экспертизы, разработка методологии </a:t>
            </a:r>
            <a:r>
              <a:rPr b="0" lang="ru-RU" sz="1900" spc="-1" strike="noStrike">
                <a:solidFill>
                  <a:srgbClr val="000000"/>
                </a:solidFill>
                <a:latin typeface="Calibri"/>
              </a:rPr>
              <a:t>(собирают самых крупных представителей отрасли, сидят думают решают, пробуют разные способы нанесения средств идентификации, способы передачи сведений в ИС маркировки, пробуют технологии и как скажется нововведение на процессы, оценивают затраты как временные так и финансовые)</a:t>
            </a:r>
            <a:endParaRPr b="0" lang="ru-RU" sz="19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Старт эксперимента. Постановление правительства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Обкатка методологии и технологии с добровольцами 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(в табаке например, через полгода эксперимента по результатам изменили часть методологии)</a:t>
            </a:r>
            <a:endParaRPr b="0" lang="ru-RU" sz="24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Подведение итогов эксперимента. Доклад правительству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Старт обязательной маркировки. Выпуск постановления правительства о сроках и правилах</a:t>
            </a:r>
            <a:endParaRPr b="0" lang="ru-RU" sz="2800" spc="-1" strike="noStrike">
              <a:latin typeface="Arial"/>
            </a:endParaRPr>
          </a:p>
          <a:p>
            <a:pPr lvl="1" marL="971640" indent="-51408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StarSymbol"/>
              <a:buAutoNum type="alphaLcParenR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Этапность 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</a:rPr>
              <a:t>(в табаке сначала производство, импорт и розничные продажи, в обуви все участники стартуют одновременно)</a:t>
            </a:r>
            <a:endParaRPr b="0" lang="ru-RU" sz="1500" spc="-1" strike="noStrike">
              <a:latin typeface="Arial"/>
            </a:endParaRPr>
          </a:p>
          <a:p>
            <a:pPr lvl="1" marL="971640" indent="-51408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StarSymbol"/>
              <a:buAutoNum type="alphaLcParenR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Переходный период </a:t>
            </a:r>
            <a:r>
              <a:rPr b="0" lang="ru-RU" sz="1700" spc="-1" strike="noStrike">
                <a:solidFill>
                  <a:srgbClr val="000000"/>
                </a:solidFill>
                <a:latin typeface="Calibri"/>
              </a:rPr>
              <a:t>(в обуви нет переходного периода, все работают сразу, полгода дали на маркировку остатков, а с 1.03 оборот немаркированной обувью запрещен. В табаке дали год на вывод немаркированных остатков)</a:t>
            </a:r>
            <a:endParaRPr b="0" lang="ru-RU" sz="17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Доработка и разработка смежных НПА 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</a:rPr>
              <a:t>(импорт, КоАП, закон о ККТ, санкции и тп)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ru-RU" sz="1500" spc="-1" strike="noStrike"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185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186" name="CustomShape 1"/>
          <p:cNvSpPr/>
          <p:nvPr/>
        </p:nvSpPr>
        <p:spPr>
          <a:xfrm>
            <a:off x="704160" y="448920"/>
            <a:ext cx="956412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Схема прослеживаемости товаров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87" name="Рисунок 6" descr=""/>
          <p:cNvPicPr/>
          <p:nvPr/>
        </p:nvPicPr>
        <p:blipFill>
          <a:blip r:embed="rId3"/>
          <a:srcRect l="0" t="0" r="-63" b="0"/>
          <a:stretch/>
        </p:blipFill>
        <p:spPr>
          <a:xfrm>
            <a:off x="971640" y="1514160"/>
            <a:ext cx="9469440" cy="4615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189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190" name="CustomShape 1"/>
          <p:cNvSpPr/>
          <p:nvPr/>
        </p:nvSpPr>
        <p:spPr>
          <a:xfrm>
            <a:off x="704160" y="448920"/>
            <a:ext cx="793512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Старт маркировки и роль ЦРПТ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91" name="CustomShape 2"/>
          <p:cNvSpPr/>
          <p:nvPr/>
        </p:nvSpPr>
        <p:spPr>
          <a:xfrm>
            <a:off x="8952480" y="4379400"/>
            <a:ext cx="2957760" cy="45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200" spc="-1" strike="noStrike" u="sng">
                <a:solidFill>
                  <a:srgbClr val="0563c1"/>
                </a:solidFill>
                <a:uFillTx/>
                <a:latin typeface="-apple-system"/>
                <a:hlinkClick r:id="rId3"/>
              </a:rPr>
              <a:t>Назначен оператором маркировки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 u="sng">
                <a:solidFill>
                  <a:srgbClr val="0563c1"/>
                </a:solidFill>
                <a:uFillTx/>
                <a:latin typeface="-apple-system"/>
                <a:hlinkClick r:id="rId4"/>
              </a:rPr>
              <a:t>Распоряжением правительства от 03.04.2019 №620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92" name="CustomShape 3"/>
          <p:cNvSpPr/>
          <p:nvPr/>
        </p:nvSpPr>
        <p:spPr>
          <a:xfrm>
            <a:off x="173520" y="4267080"/>
            <a:ext cx="8872920" cy="57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rmAutofit/>
          </a:bodyPr>
          <a:p>
            <a:pPr algn="ctr">
              <a:lnSpc>
                <a:spcPct val="90000"/>
              </a:lnSpc>
            </a:pPr>
            <a:r>
              <a:rPr b="1" lang="ru-RU" sz="6000" spc="-1" strike="noStrike">
                <a:solidFill>
                  <a:srgbClr val="000000"/>
                </a:solidFill>
                <a:latin typeface="Calibri Light"/>
              </a:rPr>
              <a:t>ЦРПТ – центр развития перспективных технологий</a:t>
            </a:r>
            <a:endParaRPr b="0" lang="ru-RU" sz="6000" spc="-1" strike="noStrike">
              <a:latin typeface="Arial"/>
            </a:endParaRPr>
          </a:p>
        </p:txBody>
      </p:sp>
      <p:sp>
        <p:nvSpPr>
          <p:cNvPr id="193" name="CustomShape 4"/>
          <p:cNvSpPr/>
          <p:nvPr/>
        </p:nvSpPr>
        <p:spPr>
          <a:xfrm>
            <a:off x="447840" y="4991040"/>
            <a:ext cx="8823240" cy="14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Создает единую нац. Систему маркировки и прослеживаемости – Честный знак</a:t>
            </a:r>
            <a:endParaRPr b="0" lang="ru-RU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Обеспечивает полный цикл прослеживаемости оборота маркируемого товара</a:t>
            </a:r>
            <a:endParaRPr b="0" lang="ru-RU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Создает единый национальный каталог товаров</a:t>
            </a:r>
            <a:endParaRPr b="0" lang="ru-RU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Разрабатывает платформу для беспрепятственного движения товаров внутри ЕАЭС </a:t>
            </a: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94" name="Объект 4" descr=""/>
          <p:cNvPicPr/>
          <p:nvPr/>
        </p:nvPicPr>
        <p:blipFill>
          <a:blip r:embed="rId5"/>
          <a:stretch/>
        </p:blipFill>
        <p:spPr>
          <a:xfrm>
            <a:off x="9271800" y="5151960"/>
            <a:ext cx="2613960" cy="703440"/>
          </a:xfrm>
          <a:prstGeom prst="rect">
            <a:avLst/>
          </a:prstGeom>
          <a:ln>
            <a:noFill/>
          </a:ln>
        </p:spPr>
      </p:pic>
      <p:pic>
        <p:nvPicPr>
          <p:cNvPr id="195" name="Рисунок 9" descr=""/>
          <p:cNvPicPr/>
          <p:nvPr/>
        </p:nvPicPr>
        <p:blipFill>
          <a:blip r:embed="rId6"/>
          <a:stretch/>
        </p:blipFill>
        <p:spPr>
          <a:xfrm>
            <a:off x="206640" y="1673280"/>
            <a:ext cx="11697120" cy="1977480"/>
          </a:xfrm>
          <a:prstGeom prst="rect">
            <a:avLst/>
          </a:prstGeom>
          <a:ln>
            <a:noFill/>
          </a:ln>
        </p:spPr>
      </p:pic>
      <p:sp>
        <p:nvSpPr>
          <p:cNvPr id="196" name="CustomShape 5"/>
          <p:cNvSpPr/>
          <p:nvPr/>
        </p:nvSpPr>
        <p:spPr>
          <a:xfrm>
            <a:off x="6006240" y="3341160"/>
            <a:ext cx="1005840" cy="425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000000"/>
                </a:solidFill>
                <a:latin typeface="Calibri"/>
              </a:rPr>
              <a:t>Куртки кожаные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97" name="CustomShape 6"/>
          <p:cNvSpPr/>
          <p:nvPr/>
        </p:nvSpPr>
        <p:spPr>
          <a:xfrm>
            <a:off x="6724800" y="3336120"/>
            <a:ext cx="1005840" cy="425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000000"/>
                </a:solidFill>
                <a:latin typeface="Calibri"/>
              </a:rPr>
              <a:t>Блузки женские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98" name="CustomShape 7"/>
          <p:cNvSpPr/>
          <p:nvPr/>
        </p:nvSpPr>
        <p:spPr>
          <a:xfrm>
            <a:off x="7389360" y="3328920"/>
            <a:ext cx="1005840" cy="425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000000"/>
                </a:solidFill>
                <a:latin typeface="Calibri"/>
              </a:rPr>
              <a:t>Пальто</a:t>
            </a: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000000"/>
                </a:solidFill>
                <a:latin typeface="Calibri"/>
              </a:rPr>
              <a:t>женские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99" name="CustomShape 8"/>
          <p:cNvSpPr/>
          <p:nvPr/>
        </p:nvSpPr>
        <p:spPr>
          <a:xfrm>
            <a:off x="8119800" y="3328920"/>
            <a:ext cx="1005840" cy="425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000000"/>
                </a:solidFill>
                <a:latin typeface="Calibri"/>
              </a:rPr>
              <a:t>Пальто</a:t>
            </a: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000000"/>
                </a:solidFill>
                <a:latin typeface="Calibri"/>
              </a:rPr>
              <a:t>мужские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200" name="CustomShape 9"/>
          <p:cNvSpPr/>
          <p:nvPr/>
        </p:nvSpPr>
        <p:spPr>
          <a:xfrm>
            <a:off x="8821440" y="3297600"/>
            <a:ext cx="1005840" cy="927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000000"/>
                </a:solidFill>
                <a:latin typeface="Calibri"/>
              </a:rPr>
              <a:t>Постельное, столовое,</a:t>
            </a: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000000"/>
                </a:solidFill>
                <a:latin typeface="Calibri"/>
              </a:rPr>
              <a:t>туалетное, кухонное</a:t>
            </a: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000000"/>
                </a:solidFill>
                <a:latin typeface="Calibri"/>
              </a:rPr>
              <a:t>белье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201" name="CustomShape 10"/>
          <p:cNvSpPr/>
          <p:nvPr/>
        </p:nvSpPr>
        <p:spPr>
          <a:xfrm>
            <a:off x="2740680" y="3361680"/>
            <a:ext cx="8308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Обувь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203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204" name="CustomShape 1"/>
          <p:cNvSpPr/>
          <p:nvPr/>
        </p:nvSpPr>
        <p:spPr>
          <a:xfrm>
            <a:off x="704160" y="448920"/>
            <a:ext cx="1100412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Маркировка табака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05" name="Line 2"/>
          <p:cNvSpPr/>
          <p:nvPr/>
        </p:nvSpPr>
        <p:spPr>
          <a:xfrm>
            <a:off x="643680" y="2492280"/>
            <a:ext cx="10635840" cy="0"/>
          </a:xfrm>
          <a:prstGeom prst="line">
            <a:avLst/>
          </a:prstGeom>
          <a:ln w="19080">
            <a:solidFill>
              <a:srgbClr val="585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06" name="CustomShape 3"/>
          <p:cNvSpPr/>
          <p:nvPr/>
        </p:nvSpPr>
        <p:spPr>
          <a:xfrm>
            <a:off x="1659600" y="2404440"/>
            <a:ext cx="175680" cy="175680"/>
          </a:xfrm>
          <a:prstGeom prst="ellipse">
            <a:avLst/>
          </a:prstGeom>
          <a:solidFill>
            <a:srgbClr val="ffffff"/>
          </a:solidFill>
          <a:ln w="19080">
            <a:solidFill>
              <a:srgbClr val="585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07" name="CustomShape 4"/>
          <p:cNvSpPr/>
          <p:nvPr/>
        </p:nvSpPr>
        <p:spPr>
          <a:xfrm>
            <a:off x="4214880" y="2428560"/>
            <a:ext cx="175680" cy="175680"/>
          </a:xfrm>
          <a:prstGeom prst="ellipse">
            <a:avLst/>
          </a:prstGeom>
          <a:solidFill>
            <a:srgbClr val="ffffff"/>
          </a:solidFill>
          <a:ln w="19080">
            <a:solidFill>
              <a:srgbClr val="585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08" name="CustomShape 5"/>
          <p:cNvSpPr/>
          <p:nvPr/>
        </p:nvSpPr>
        <p:spPr>
          <a:xfrm>
            <a:off x="6771600" y="2404440"/>
            <a:ext cx="175680" cy="175680"/>
          </a:xfrm>
          <a:prstGeom prst="ellipse">
            <a:avLst/>
          </a:prstGeom>
          <a:solidFill>
            <a:srgbClr val="ffffff"/>
          </a:solidFill>
          <a:ln w="19080">
            <a:solidFill>
              <a:srgbClr val="585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09" name="CustomShape 6"/>
          <p:cNvSpPr/>
          <p:nvPr/>
        </p:nvSpPr>
        <p:spPr>
          <a:xfrm>
            <a:off x="650160" y="2357640"/>
            <a:ext cx="630360" cy="33408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/>
          <a:p>
            <a:pPr>
              <a:lnSpc>
                <a:spcPct val="100000"/>
              </a:lnSpc>
            </a:pPr>
            <a:r>
              <a:rPr b="1" lang="ru-RU" sz="2190" spc="-1" strike="noStrike">
                <a:solidFill>
                  <a:srgbClr val="58595b"/>
                </a:solidFill>
                <a:latin typeface="Calibri"/>
              </a:rPr>
              <a:t>2019 </a:t>
            </a:r>
            <a:endParaRPr b="0" lang="ru-RU" sz="2190" spc="-1" strike="noStrike">
              <a:latin typeface="Arial"/>
            </a:endParaRPr>
          </a:p>
        </p:txBody>
      </p:sp>
      <p:sp>
        <p:nvSpPr>
          <p:cNvPr id="210" name="CustomShape 7"/>
          <p:cNvSpPr/>
          <p:nvPr/>
        </p:nvSpPr>
        <p:spPr>
          <a:xfrm>
            <a:off x="1292760" y="1868760"/>
            <a:ext cx="1122840" cy="334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b"/>
          <a:p>
            <a:pPr>
              <a:lnSpc>
                <a:spcPct val="100000"/>
              </a:lnSpc>
            </a:pPr>
            <a:r>
              <a:rPr b="1" lang="ru-RU" sz="2190" spc="-1" strike="noStrike">
                <a:solidFill>
                  <a:srgbClr val="ff0000"/>
                </a:solidFill>
                <a:latin typeface="Calibri"/>
              </a:rPr>
              <a:t>01</a:t>
            </a:r>
            <a:r>
              <a:rPr b="1" lang="ru-RU" sz="2190" spc="-1" strike="noStrike">
                <a:solidFill>
                  <a:srgbClr val="58595b"/>
                </a:solidFill>
                <a:latin typeface="Calibri"/>
              </a:rPr>
              <a:t> </a:t>
            </a:r>
            <a:r>
              <a:rPr b="1" lang="ru-RU" sz="2190" spc="-1" strike="noStrike">
                <a:solidFill>
                  <a:srgbClr val="ff0000"/>
                </a:solidFill>
                <a:latin typeface="Calibri"/>
              </a:rPr>
              <a:t>Марта</a:t>
            </a:r>
            <a:endParaRPr b="0" lang="ru-RU" sz="2190" spc="-1" strike="noStrike">
              <a:latin typeface="Arial"/>
            </a:endParaRPr>
          </a:p>
        </p:txBody>
      </p:sp>
      <p:sp>
        <p:nvSpPr>
          <p:cNvPr id="211" name="CustomShape 8"/>
          <p:cNvSpPr/>
          <p:nvPr/>
        </p:nvSpPr>
        <p:spPr>
          <a:xfrm>
            <a:off x="3805920" y="1875600"/>
            <a:ext cx="993240" cy="334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b"/>
          <a:p>
            <a:pPr>
              <a:lnSpc>
                <a:spcPct val="100000"/>
              </a:lnSpc>
            </a:pPr>
            <a:r>
              <a:rPr b="1" lang="ru-RU" sz="2190" spc="-1" strike="noStrike">
                <a:solidFill>
                  <a:srgbClr val="58595b"/>
                </a:solidFill>
                <a:latin typeface="Calibri"/>
              </a:rPr>
              <a:t>01 июля</a:t>
            </a:r>
            <a:endParaRPr b="0" lang="ru-RU" sz="2190" spc="-1" strike="noStrike">
              <a:latin typeface="Arial"/>
            </a:endParaRPr>
          </a:p>
        </p:txBody>
      </p:sp>
      <p:sp>
        <p:nvSpPr>
          <p:cNvPr id="212" name="CustomShape 9"/>
          <p:cNvSpPr/>
          <p:nvPr/>
        </p:nvSpPr>
        <p:spPr>
          <a:xfrm>
            <a:off x="8932320" y="1993680"/>
            <a:ext cx="1019160" cy="334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b"/>
          <a:p>
            <a:pPr>
              <a:lnSpc>
                <a:spcPct val="100000"/>
              </a:lnSpc>
            </a:pPr>
            <a:r>
              <a:rPr b="1" lang="ru-RU" sz="2190" spc="-1" strike="noStrike">
                <a:solidFill>
                  <a:srgbClr val="58595b"/>
                </a:solidFill>
                <a:latin typeface="Calibri"/>
              </a:rPr>
              <a:t>01 Июля</a:t>
            </a:r>
            <a:endParaRPr b="0" lang="ru-RU" sz="2190" spc="-1" strike="noStrike">
              <a:latin typeface="Arial"/>
            </a:endParaRPr>
          </a:p>
        </p:txBody>
      </p:sp>
      <p:sp>
        <p:nvSpPr>
          <p:cNvPr id="213" name="CustomShape 10"/>
          <p:cNvSpPr/>
          <p:nvPr/>
        </p:nvSpPr>
        <p:spPr>
          <a:xfrm>
            <a:off x="1697040" y="3208680"/>
            <a:ext cx="2573280" cy="124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4640" rIns="44640" tIns="44640" bIns="44640" anchor="ctr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Запуск маркировки: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58595b"/>
                </a:solidFill>
                <a:latin typeface="Calibri"/>
              </a:rPr>
              <a:t>Старт регистрации всех участников оборота табачной продукции в информационной системе Честный ЗНАК.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200" spc="-1" strike="noStrike">
              <a:latin typeface="Arial"/>
            </a:endParaRPr>
          </a:p>
        </p:txBody>
      </p:sp>
      <p:sp>
        <p:nvSpPr>
          <p:cNvPr id="214" name="CustomShape 11"/>
          <p:cNvSpPr/>
          <p:nvPr/>
        </p:nvSpPr>
        <p:spPr>
          <a:xfrm>
            <a:off x="9489240" y="2394000"/>
            <a:ext cx="175680" cy="175680"/>
          </a:xfrm>
          <a:prstGeom prst="ellipse">
            <a:avLst/>
          </a:prstGeom>
          <a:solidFill>
            <a:srgbClr val="ffffff"/>
          </a:solidFill>
          <a:ln w="19080">
            <a:solidFill>
              <a:srgbClr val="585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CustomShape 12"/>
          <p:cNvSpPr/>
          <p:nvPr/>
        </p:nvSpPr>
        <p:spPr>
          <a:xfrm>
            <a:off x="6597720" y="2328120"/>
            <a:ext cx="630360" cy="33408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/>
          <a:p>
            <a:pPr>
              <a:lnSpc>
                <a:spcPct val="100000"/>
              </a:lnSpc>
            </a:pPr>
            <a:r>
              <a:rPr b="1" lang="ru-RU" sz="2190" spc="-1" strike="noStrike">
                <a:solidFill>
                  <a:srgbClr val="58595b"/>
                </a:solidFill>
                <a:latin typeface="Calibri"/>
              </a:rPr>
              <a:t>2020 </a:t>
            </a:r>
            <a:endParaRPr b="0" lang="ru-RU" sz="2190" spc="-1" strike="noStrike">
              <a:latin typeface="Arial"/>
            </a:endParaRPr>
          </a:p>
        </p:txBody>
      </p:sp>
      <p:sp>
        <p:nvSpPr>
          <p:cNvPr id="216" name="CustomShape 13"/>
          <p:cNvSpPr/>
          <p:nvPr/>
        </p:nvSpPr>
        <p:spPr>
          <a:xfrm>
            <a:off x="314640" y="6043320"/>
            <a:ext cx="5692320" cy="3657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ru-RU" sz="1200" spc="-1" strike="noStrike" u="sng">
                <a:solidFill>
                  <a:srgbClr val="0563c1"/>
                </a:solidFill>
                <a:uFillTx/>
                <a:latin typeface="Calibri"/>
                <a:hlinkClick r:id="rId3"/>
              </a:rPr>
              <a:t>Постановление </a:t>
            </a:r>
            <a:r>
              <a:rPr b="0" lang="ru-RU" sz="1200" spc="-1" strike="noStrike" u="sng">
                <a:solidFill>
                  <a:srgbClr val="0563c1"/>
                </a:solidFill>
                <a:uFillTx/>
                <a:latin typeface="Calibri"/>
                <a:hlinkClick r:id="rId4"/>
              </a:rPr>
              <a:t>правительства от 28.02.2019 "Об утверждении правил маркировки табачной продукции средствами идентификации и особенностях внедрения ГИС мониторинга за оборотом товаров, подлежащих обязательной маркировке средствами идентификации, в отношении табачной продукции"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17" name="CustomShape 14"/>
          <p:cNvSpPr/>
          <p:nvPr/>
        </p:nvSpPr>
        <p:spPr>
          <a:xfrm>
            <a:off x="3593520" y="4430880"/>
            <a:ext cx="4826880" cy="15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050" spc="-1" strike="noStrike">
                <a:solidFill>
                  <a:srgbClr val="172b4d"/>
                </a:solidFill>
                <a:latin typeface="-apple-system"/>
              </a:rPr>
              <a:t>Прекращение производства и импорта немаркированной продукции.</a:t>
            </a:r>
            <a:endParaRPr b="0" lang="ru-RU" sz="10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050" spc="-1" strike="noStrike">
                <a:solidFill>
                  <a:srgbClr val="172b4d"/>
                </a:solidFill>
                <a:latin typeface="-apple-system"/>
              </a:rPr>
              <a:t>Участники обязаны регистрировать розничную продажу маркированной продукции в системе прослеживаемости товаров Честный ЗНАК.</a:t>
            </a:r>
            <a:endParaRPr b="0" lang="ru-RU" sz="10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050" spc="-1" strike="noStrike">
                <a:solidFill>
                  <a:srgbClr val="172b4d"/>
                </a:solidFill>
                <a:latin typeface="-apple-system"/>
              </a:rPr>
              <a:t>Участники оптовой торговли, приобретающие табачную продукцию непосредственно у производителей и импортеров, обязаны передавать сведения по приобретению товара в ИС прослеживаемости.</a:t>
            </a:r>
            <a:endParaRPr b="0" lang="ru-RU" sz="1050" spc="-1" strike="noStrike">
              <a:latin typeface="Arial"/>
            </a:endParaRPr>
          </a:p>
        </p:txBody>
      </p:sp>
      <p:sp>
        <p:nvSpPr>
          <p:cNvPr id="218" name="CustomShape 15"/>
          <p:cNvSpPr/>
          <p:nvPr/>
        </p:nvSpPr>
        <p:spPr>
          <a:xfrm rot="16200000">
            <a:off x="2878200" y="1488240"/>
            <a:ext cx="210600" cy="2638080"/>
          </a:xfrm>
          <a:prstGeom prst="leftBrace">
            <a:avLst>
              <a:gd name="adj1" fmla="val 8333"/>
              <a:gd name="adj2" fmla="val 49643"/>
            </a:avLst>
          </a:prstGeom>
          <a:noFill/>
          <a:ln w="255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19" name="CustomShape 16"/>
          <p:cNvSpPr/>
          <p:nvPr/>
        </p:nvSpPr>
        <p:spPr>
          <a:xfrm>
            <a:off x="4302720" y="2701800"/>
            <a:ext cx="360" cy="1665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20" name="CustomShape 17"/>
          <p:cNvSpPr/>
          <p:nvPr/>
        </p:nvSpPr>
        <p:spPr>
          <a:xfrm>
            <a:off x="9577080" y="2570040"/>
            <a:ext cx="360" cy="5536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221" name="Picture 2" descr=""/>
          <p:cNvPicPr/>
          <p:nvPr/>
        </p:nvPicPr>
        <p:blipFill>
          <a:blip r:embed="rId5"/>
          <a:stretch/>
        </p:blipFill>
        <p:spPr>
          <a:xfrm>
            <a:off x="5877000" y="2797920"/>
            <a:ext cx="2071800" cy="1504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223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224" name="CustomShape 1"/>
          <p:cNvSpPr/>
          <p:nvPr/>
        </p:nvSpPr>
        <p:spPr>
          <a:xfrm>
            <a:off x="704160" y="448920"/>
            <a:ext cx="1069092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Маркировка обуви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25" name="Line 2"/>
          <p:cNvSpPr/>
          <p:nvPr/>
        </p:nvSpPr>
        <p:spPr>
          <a:xfrm>
            <a:off x="643680" y="2492280"/>
            <a:ext cx="10635840" cy="0"/>
          </a:xfrm>
          <a:prstGeom prst="line">
            <a:avLst/>
          </a:prstGeom>
          <a:ln w="19080">
            <a:solidFill>
              <a:srgbClr val="585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26" name="CustomShape 3"/>
          <p:cNvSpPr/>
          <p:nvPr/>
        </p:nvSpPr>
        <p:spPr>
          <a:xfrm>
            <a:off x="3504240" y="2441880"/>
            <a:ext cx="175680" cy="175680"/>
          </a:xfrm>
          <a:prstGeom prst="ellipse">
            <a:avLst/>
          </a:prstGeom>
          <a:solidFill>
            <a:srgbClr val="ffffff"/>
          </a:solidFill>
          <a:ln w="19080">
            <a:solidFill>
              <a:srgbClr val="585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27" name="CustomShape 4"/>
          <p:cNvSpPr/>
          <p:nvPr/>
        </p:nvSpPr>
        <p:spPr>
          <a:xfrm>
            <a:off x="5483520" y="2441880"/>
            <a:ext cx="175680" cy="175680"/>
          </a:xfrm>
          <a:prstGeom prst="ellipse">
            <a:avLst/>
          </a:prstGeom>
          <a:solidFill>
            <a:srgbClr val="ffffff"/>
          </a:solidFill>
          <a:ln w="19080">
            <a:solidFill>
              <a:srgbClr val="585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28" name="CustomShape 5"/>
          <p:cNvSpPr/>
          <p:nvPr/>
        </p:nvSpPr>
        <p:spPr>
          <a:xfrm>
            <a:off x="6771600" y="2404440"/>
            <a:ext cx="175680" cy="175680"/>
          </a:xfrm>
          <a:prstGeom prst="ellipse">
            <a:avLst/>
          </a:prstGeom>
          <a:solidFill>
            <a:srgbClr val="ffffff"/>
          </a:solidFill>
          <a:ln w="19080">
            <a:solidFill>
              <a:srgbClr val="585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29" name="CustomShape 6"/>
          <p:cNvSpPr/>
          <p:nvPr/>
        </p:nvSpPr>
        <p:spPr>
          <a:xfrm>
            <a:off x="650160" y="2357640"/>
            <a:ext cx="630360" cy="33408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/>
          <a:p>
            <a:pPr>
              <a:lnSpc>
                <a:spcPct val="100000"/>
              </a:lnSpc>
            </a:pPr>
            <a:r>
              <a:rPr b="1" lang="ru-RU" sz="2190" spc="-1" strike="noStrike">
                <a:solidFill>
                  <a:srgbClr val="58595b"/>
                </a:solidFill>
                <a:latin typeface="Calibri"/>
              </a:rPr>
              <a:t>2019 </a:t>
            </a:r>
            <a:endParaRPr b="0" lang="ru-RU" sz="2190" spc="-1" strike="noStrike">
              <a:latin typeface="Arial"/>
            </a:endParaRPr>
          </a:p>
        </p:txBody>
      </p:sp>
      <p:sp>
        <p:nvSpPr>
          <p:cNvPr id="230" name="CustomShape 7"/>
          <p:cNvSpPr/>
          <p:nvPr/>
        </p:nvSpPr>
        <p:spPr>
          <a:xfrm>
            <a:off x="3050640" y="1856520"/>
            <a:ext cx="1019160" cy="334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b"/>
          <a:p>
            <a:pPr>
              <a:lnSpc>
                <a:spcPct val="100000"/>
              </a:lnSpc>
            </a:pPr>
            <a:r>
              <a:rPr b="1" lang="ru-RU" sz="2190" spc="-1" strike="noStrike">
                <a:solidFill>
                  <a:srgbClr val="ff0000"/>
                </a:solidFill>
                <a:latin typeface="Calibri"/>
              </a:rPr>
              <a:t>01 Июля</a:t>
            </a:r>
            <a:endParaRPr b="0" lang="ru-RU" sz="2190" spc="-1" strike="noStrike">
              <a:latin typeface="Arial"/>
            </a:endParaRPr>
          </a:p>
        </p:txBody>
      </p:sp>
      <p:sp>
        <p:nvSpPr>
          <p:cNvPr id="231" name="CustomShape 8"/>
          <p:cNvSpPr/>
          <p:nvPr/>
        </p:nvSpPr>
        <p:spPr>
          <a:xfrm>
            <a:off x="4924080" y="1874160"/>
            <a:ext cx="1470240" cy="334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b"/>
          <a:p>
            <a:pPr>
              <a:lnSpc>
                <a:spcPct val="100000"/>
              </a:lnSpc>
            </a:pPr>
            <a:r>
              <a:rPr b="1" lang="ru-RU" sz="2190" spc="-1" strike="noStrike">
                <a:solidFill>
                  <a:srgbClr val="58595b"/>
                </a:solidFill>
                <a:latin typeface="Calibri"/>
              </a:rPr>
              <a:t>30 Сентября</a:t>
            </a:r>
            <a:endParaRPr b="0" lang="ru-RU" sz="2190" spc="-1" strike="noStrike">
              <a:latin typeface="Arial"/>
            </a:endParaRPr>
          </a:p>
        </p:txBody>
      </p:sp>
      <p:sp>
        <p:nvSpPr>
          <p:cNvPr id="232" name="CustomShape 9"/>
          <p:cNvSpPr/>
          <p:nvPr/>
        </p:nvSpPr>
        <p:spPr>
          <a:xfrm>
            <a:off x="7995600" y="1865880"/>
            <a:ext cx="1122840" cy="334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b"/>
          <a:p>
            <a:pPr>
              <a:lnSpc>
                <a:spcPct val="100000"/>
              </a:lnSpc>
            </a:pPr>
            <a:r>
              <a:rPr b="1" lang="ru-RU" sz="2190" spc="-1" strike="noStrike">
                <a:solidFill>
                  <a:srgbClr val="58595b"/>
                </a:solidFill>
                <a:latin typeface="Calibri"/>
              </a:rPr>
              <a:t>01 Марта</a:t>
            </a:r>
            <a:endParaRPr b="0" lang="ru-RU" sz="2190" spc="-1" strike="noStrike">
              <a:latin typeface="Arial"/>
            </a:endParaRPr>
          </a:p>
        </p:txBody>
      </p:sp>
      <p:sp>
        <p:nvSpPr>
          <p:cNvPr id="233" name="CustomShape 10"/>
          <p:cNvSpPr/>
          <p:nvPr/>
        </p:nvSpPr>
        <p:spPr>
          <a:xfrm>
            <a:off x="3280320" y="3285360"/>
            <a:ext cx="2573280" cy="759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4640" rIns="44640" tIns="44640" bIns="44640" anchor="ctr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0000"/>
                </a:solidFill>
                <a:latin typeface="Calibri"/>
              </a:rPr>
              <a:t>Запуск маркировки: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58595b"/>
                </a:solidFill>
                <a:latin typeface="Calibri"/>
              </a:rPr>
              <a:t>регистрация всех участников оборота.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234" name="CustomShape 11"/>
          <p:cNvSpPr/>
          <p:nvPr/>
        </p:nvSpPr>
        <p:spPr>
          <a:xfrm>
            <a:off x="8218800" y="2421000"/>
            <a:ext cx="175680" cy="175680"/>
          </a:xfrm>
          <a:prstGeom prst="ellipse">
            <a:avLst/>
          </a:prstGeom>
          <a:solidFill>
            <a:srgbClr val="ffffff"/>
          </a:solidFill>
          <a:ln w="19080">
            <a:solidFill>
              <a:srgbClr val="585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35" name="CustomShape 12"/>
          <p:cNvSpPr/>
          <p:nvPr/>
        </p:nvSpPr>
        <p:spPr>
          <a:xfrm>
            <a:off x="6597720" y="2328120"/>
            <a:ext cx="630360" cy="33408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/>
          <a:p>
            <a:pPr>
              <a:lnSpc>
                <a:spcPct val="100000"/>
              </a:lnSpc>
            </a:pPr>
            <a:r>
              <a:rPr b="1" lang="ru-RU" sz="2190" spc="-1" strike="noStrike">
                <a:solidFill>
                  <a:srgbClr val="58595b"/>
                </a:solidFill>
                <a:latin typeface="Calibri"/>
              </a:rPr>
              <a:t>2020 </a:t>
            </a:r>
            <a:endParaRPr b="0" lang="ru-RU" sz="2190" spc="-1" strike="noStrike">
              <a:latin typeface="Arial"/>
            </a:endParaRPr>
          </a:p>
        </p:txBody>
      </p:sp>
      <p:sp>
        <p:nvSpPr>
          <p:cNvPr id="236" name="CustomShape 13"/>
          <p:cNvSpPr/>
          <p:nvPr/>
        </p:nvSpPr>
        <p:spPr>
          <a:xfrm>
            <a:off x="5726880" y="3995640"/>
            <a:ext cx="2265120" cy="1063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добровольно передают сведения в честный знак, старт маркировки остатков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37" name="CustomShape 14"/>
          <p:cNvSpPr/>
          <p:nvPr/>
        </p:nvSpPr>
        <p:spPr>
          <a:xfrm rot="16200000">
            <a:off x="4511160" y="1882800"/>
            <a:ext cx="159120" cy="1784520"/>
          </a:xfrm>
          <a:prstGeom prst="leftBrace">
            <a:avLst>
              <a:gd name="adj1" fmla="val 8333"/>
              <a:gd name="adj2" fmla="val 49643"/>
            </a:avLst>
          </a:prstGeom>
          <a:noFill/>
          <a:ln w="255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38" name="CustomShape 15"/>
          <p:cNvSpPr/>
          <p:nvPr/>
        </p:nvSpPr>
        <p:spPr>
          <a:xfrm>
            <a:off x="6849720" y="5311440"/>
            <a:ext cx="454500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обязательная маркировка товара, обязательная передача сведений в честный знак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39" name="CustomShape 16"/>
          <p:cNvSpPr/>
          <p:nvPr/>
        </p:nvSpPr>
        <p:spPr>
          <a:xfrm>
            <a:off x="6971400" y="2900520"/>
            <a:ext cx="11520" cy="1061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40" name="CustomShape 17"/>
          <p:cNvSpPr/>
          <p:nvPr/>
        </p:nvSpPr>
        <p:spPr>
          <a:xfrm>
            <a:off x="314640" y="6134760"/>
            <a:ext cx="5692320" cy="1832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ru-RU" sz="1200" spc="-1" strike="noStrike" u="sng">
                <a:solidFill>
                  <a:srgbClr val="0563c1"/>
                </a:solidFill>
                <a:uFillTx/>
                <a:latin typeface="Calibri"/>
                <a:hlinkClick r:id="rId3"/>
              </a:rPr>
              <a:t>Постановление от 30 мая 2018 года №620 "О проведении эксперимента по маркировке обуви средствами идентификации"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41" name="CustomShape 18"/>
          <p:cNvSpPr/>
          <p:nvPr/>
        </p:nvSpPr>
        <p:spPr>
          <a:xfrm rot="16200000">
            <a:off x="6883920" y="1477800"/>
            <a:ext cx="198360" cy="2647080"/>
          </a:xfrm>
          <a:prstGeom prst="leftBrace">
            <a:avLst>
              <a:gd name="adj1" fmla="val 8333"/>
              <a:gd name="adj2" fmla="val 49643"/>
            </a:avLst>
          </a:prstGeom>
          <a:noFill/>
          <a:ln w="255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42" name="CustomShape 19"/>
          <p:cNvSpPr/>
          <p:nvPr/>
        </p:nvSpPr>
        <p:spPr>
          <a:xfrm>
            <a:off x="8306640" y="2701800"/>
            <a:ext cx="360" cy="2521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243" name="Picture 2" descr=""/>
          <p:cNvPicPr/>
          <p:nvPr/>
        </p:nvPicPr>
        <p:blipFill>
          <a:blip r:embed="rId4"/>
          <a:stretch/>
        </p:blipFill>
        <p:spPr>
          <a:xfrm>
            <a:off x="314640" y="3417480"/>
            <a:ext cx="2481840" cy="1654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245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246" name="CustomShape 1"/>
          <p:cNvSpPr/>
          <p:nvPr/>
        </p:nvSpPr>
        <p:spPr>
          <a:xfrm>
            <a:off x="704160" y="448920"/>
            <a:ext cx="720288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Схема прослеживаемости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247" name="Picture 2" descr=""/>
          <p:cNvPicPr/>
          <p:nvPr/>
        </p:nvPicPr>
        <p:blipFill>
          <a:blip r:embed="rId3"/>
          <a:stretch/>
        </p:blipFill>
        <p:spPr>
          <a:xfrm>
            <a:off x="347400" y="1797120"/>
            <a:ext cx="11433960" cy="3896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249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250" name="CustomShape 1"/>
          <p:cNvSpPr/>
          <p:nvPr/>
        </p:nvSpPr>
        <p:spPr>
          <a:xfrm>
            <a:off x="704160" y="448920"/>
            <a:ext cx="1037340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Что необходимо для запуска маркировки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51" name="CustomShape 2"/>
          <p:cNvSpPr/>
          <p:nvPr/>
        </p:nvSpPr>
        <p:spPr>
          <a:xfrm>
            <a:off x="304920" y="1688760"/>
            <a:ext cx="11224800" cy="508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ru-RU" sz="2000" spc="-1" strike="noStrike">
                <a:solidFill>
                  <a:srgbClr val="000000"/>
                </a:solidFill>
                <a:latin typeface="Calibri"/>
              </a:rPr>
              <a:t>Усиленную квалифицированную электронную подпись</a:t>
            </a:r>
            <a:r>
              <a:rPr b="1" lang="ru-RU" sz="1800" spc="-1" strike="noStrike">
                <a:solidFill>
                  <a:srgbClr val="000000"/>
                </a:solidFill>
                <a:latin typeface="Calibri"/>
              </a:rPr>
              <a:t>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ru-RU" sz="2000" spc="-1" strike="noStrike">
                <a:solidFill>
                  <a:srgbClr val="000000"/>
                </a:solidFill>
                <a:latin typeface="Calibri"/>
              </a:rPr>
              <a:t>ПО</a:t>
            </a: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, обеспечивающее автоматизированное взаимодействие с оператором системы «Честный Знак» ЦРПТ для получения кодов маркировки (ЦРПТ раздает бесплатно);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ru-RU" sz="2000" spc="-1" strike="noStrike">
                <a:solidFill>
                  <a:srgbClr val="000000"/>
                </a:solidFill>
                <a:latin typeface="Calibri"/>
              </a:rPr>
              <a:t>Компьютерную систему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с возможностью формировать и заверять усиленной квалифицированной электронной подписью электронные документы, необходимые для взаимодействия с ЦРПТ (запрос средств идентификации, сведения об их использовании, уведомления).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ru-RU" sz="2000" spc="-1" strike="noStrike">
                <a:solidFill>
                  <a:srgbClr val="000000"/>
                </a:solidFill>
                <a:latin typeface="Calibri"/>
              </a:rPr>
              <a:t>ЭДО</a:t>
            </a:r>
            <a:r>
              <a:rPr b="1" lang="ru-RU" sz="1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фиксации перехода права собственности посредством электронного УПД и представления его в систему «Честный знак» (для табака обязательно)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Иметь сопряженные с ККТ средства сканирования и распознавания средств идентификации и заключить </a:t>
            </a:r>
            <a:r>
              <a:rPr b="1" lang="ru-RU" sz="2000" spc="-1" strike="noStrike">
                <a:solidFill>
                  <a:srgbClr val="000000"/>
                </a:solidFill>
                <a:latin typeface="Calibri"/>
              </a:rPr>
              <a:t>договор с ОФД </a:t>
            </a: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о передаче фискальных документов, касающихся маркированной продукции в системе «Честный Знак» (для розничных продаж).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Calibri"/>
              </a:rPr>
              <a:t>Еще рекомендуем: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Calibri"/>
              </a:rPr>
              <a:t>Проверить и настроить свое оборудование для считывания кодов маркировки,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Calibri"/>
              </a:rPr>
              <a:t>ККТ для формирования чеков с кодами маркировки. Пересмотреть свои процессы, возможно понадобится их оптимизация</a:t>
            </a:r>
            <a:endParaRPr b="0" lang="ru-RU" sz="1200" spc="-1" strike="noStrike">
              <a:latin typeface="Aria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253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254" name="CustomShape 1"/>
          <p:cNvSpPr/>
          <p:nvPr/>
        </p:nvSpPr>
        <p:spPr>
          <a:xfrm>
            <a:off x="704160" y="448920"/>
            <a:ext cx="1029996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Процессы, которых коснется маркировка *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55" name="CustomShape 2"/>
          <p:cNvSpPr/>
          <p:nvPr/>
        </p:nvSpPr>
        <p:spPr>
          <a:xfrm>
            <a:off x="546480" y="2217600"/>
            <a:ext cx="9406440" cy="354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lvl="1" marL="800280" indent="-34272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Производство товара. </a:t>
            </a:r>
            <a:endParaRPr b="0" lang="ru-RU" sz="28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99"/>
              </a:spcBef>
            </a:pPr>
            <a:endParaRPr b="0" lang="ru-RU" sz="28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Импорт товара. </a:t>
            </a:r>
            <a:endParaRPr b="0" lang="ru-RU" sz="28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99"/>
              </a:spcBef>
            </a:pPr>
            <a:endParaRPr b="0" lang="ru-RU" sz="28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Отгрузка товара продавцом.</a:t>
            </a:r>
            <a:endParaRPr b="0" lang="ru-RU" sz="28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99"/>
              </a:spcBef>
            </a:pPr>
            <a:endParaRPr b="0" lang="ru-RU" sz="28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Приемка товара.</a:t>
            </a:r>
            <a:endParaRPr b="0" lang="ru-RU" sz="28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99"/>
              </a:spcBef>
            </a:pPr>
            <a:endParaRPr b="0" lang="ru-RU" sz="28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Хранение и перемещение товара.</a:t>
            </a:r>
            <a:endParaRPr b="0" lang="ru-RU" sz="28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99"/>
              </a:spcBef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ru-RU" sz="28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Розничные продажи.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256" name="Picture 2" descr=""/>
          <p:cNvPicPr/>
          <p:nvPr/>
        </p:nvPicPr>
        <p:blipFill>
          <a:blip r:embed="rId3"/>
          <a:stretch/>
        </p:blipFill>
        <p:spPr>
          <a:xfrm>
            <a:off x="7281360" y="2217600"/>
            <a:ext cx="3857760" cy="2464200"/>
          </a:xfrm>
          <a:prstGeom prst="rect">
            <a:avLst/>
          </a:prstGeom>
          <a:ln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258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259" name="CustomShape 1"/>
          <p:cNvSpPr/>
          <p:nvPr/>
        </p:nvSpPr>
        <p:spPr>
          <a:xfrm>
            <a:off x="704160" y="448920"/>
            <a:ext cx="720288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*Производство товара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60" name="CustomShape 2"/>
          <p:cNvSpPr/>
          <p:nvPr/>
        </p:nvSpPr>
        <p:spPr>
          <a:xfrm>
            <a:off x="428400" y="1872720"/>
            <a:ext cx="9209160" cy="187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>
            <a:pPr marL="457200">
              <a:lnSpc>
                <a:spcPct val="100000"/>
              </a:lnSpc>
              <a:spcBef>
                <a:spcPts val="499"/>
              </a:spcBef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Задачи:</a:t>
            </a:r>
            <a:endParaRPr b="0" lang="ru-RU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Описать товар в едином каталоге GS1</a:t>
            </a:r>
            <a:endParaRPr b="0" lang="ru-RU" sz="22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Получить коды маркировки</a:t>
            </a:r>
            <a:endParaRPr b="0" lang="ru-RU" sz="22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Нанести средства идентификации и отчитаться в Честный знак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261" name="Рисунок 15" descr=""/>
          <p:cNvPicPr/>
          <p:nvPr/>
        </p:nvPicPr>
        <p:blipFill>
          <a:blip r:embed="rId3"/>
          <a:stretch/>
        </p:blipFill>
        <p:spPr>
          <a:xfrm>
            <a:off x="7819560" y="3668760"/>
            <a:ext cx="2046960" cy="1287720"/>
          </a:xfrm>
          <a:prstGeom prst="rect">
            <a:avLst/>
          </a:prstGeom>
          <a:ln>
            <a:noFill/>
          </a:ln>
        </p:spPr>
      </p:pic>
      <p:pic>
        <p:nvPicPr>
          <p:cNvPr id="262" name="Рисунок 16" descr=""/>
          <p:cNvPicPr/>
          <p:nvPr/>
        </p:nvPicPr>
        <p:blipFill>
          <a:blip r:embed="rId4"/>
          <a:stretch/>
        </p:blipFill>
        <p:spPr>
          <a:xfrm>
            <a:off x="8951040" y="4628160"/>
            <a:ext cx="2079360" cy="1179360"/>
          </a:xfrm>
          <a:prstGeom prst="rect">
            <a:avLst/>
          </a:prstGeom>
          <a:ln>
            <a:noFill/>
          </a:ln>
        </p:spPr>
      </p:pic>
      <p:sp>
        <p:nvSpPr>
          <p:cNvPr id="263" name="CustomShape 3"/>
          <p:cNvSpPr/>
          <p:nvPr/>
        </p:nvSpPr>
        <p:spPr>
          <a:xfrm>
            <a:off x="4088880" y="3485160"/>
            <a:ext cx="226512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Средство Идентификации DataMatrix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64" name="CustomShape 4"/>
          <p:cNvSpPr/>
          <p:nvPr/>
        </p:nvSpPr>
        <p:spPr>
          <a:xfrm flipV="1">
            <a:off x="2801880" y="4939560"/>
            <a:ext cx="10832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65" name="CustomShape 5"/>
          <p:cNvSpPr/>
          <p:nvPr/>
        </p:nvSpPr>
        <p:spPr>
          <a:xfrm>
            <a:off x="5963040" y="4941360"/>
            <a:ext cx="1468080" cy="30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66" name="CustomShape 6"/>
          <p:cNvSpPr/>
          <p:nvPr/>
        </p:nvSpPr>
        <p:spPr>
          <a:xfrm>
            <a:off x="506880" y="4242240"/>
            <a:ext cx="1762920" cy="158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0ssssssdiftAw==043991OhVwbw910001921QWewA==;01049355555555555555550019;010466004390043993205521g9zOSdJ913333520001920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267" name="CustomShape 7"/>
          <p:cNvSpPr/>
          <p:nvPr/>
        </p:nvSpPr>
        <p:spPr>
          <a:xfrm>
            <a:off x="627120" y="3719160"/>
            <a:ext cx="20131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Код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68" name="Рисунок 22" descr=""/>
          <p:cNvPicPr/>
          <p:nvPr/>
        </p:nvPicPr>
        <p:blipFill>
          <a:blip r:embed="rId5"/>
          <a:stretch/>
        </p:blipFill>
        <p:spPr>
          <a:xfrm>
            <a:off x="4294080" y="4397400"/>
            <a:ext cx="1257120" cy="1289520"/>
          </a:xfrm>
          <a:prstGeom prst="rect">
            <a:avLst/>
          </a:prstGeom>
          <a:ln>
            <a:noFill/>
          </a:ln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270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271" name="CustomShape 1"/>
          <p:cNvSpPr/>
          <p:nvPr/>
        </p:nvSpPr>
        <p:spPr>
          <a:xfrm>
            <a:off x="704160" y="448920"/>
            <a:ext cx="720288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*Импорт  товара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72" name="CustomShape 2"/>
          <p:cNvSpPr/>
          <p:nvPr/>
        </p:nvSpPr>
        <p:spPr>
          <a:xfrm>
            <a:off x="924840" y="2480040"/>
            <a:ext cx="6095520" cy="1766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457200">
              <a:lnSpc>
                <a:spcPct val="100000"/>
              </a:lnSpc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Задачи:</a:t>
            </a:r>
            <a:endParaRPr b="0" lang="ru-RU" sz="22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Описать товар в едином каталоге GS1</a:t>
            </a:r>
            <a:endParaRPr b="0" lang="ru-RU" sz="22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Получить коды маркировки</a:t>
            </a:r>
            <a:endParaRPr b="0" lang="ru-RU" sz="22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Передать в место нанесения</a:t>
            </a:r>
            <a:endParaRPr b="0" lang="ru-RU" sz="22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Поместить коды в там. декларацию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273" name="Picture 3" descr=""/>
          <p:cNvPicPr/>
          <p:nvPr/>
        </p:nvPicPr>
        <p:blipFill>
          <a:blip r:embed="rId3"/>
          <a:stretch/>
        </p:blipFill>
        <p:spPr>
          <a:xfrm>
            <a:off x="7411320" y="2789280"/>
            <a:ext cx="3240000" cy="2498400"/>
          </a:xfrm>
          <a:prstGeom prst="rect">
            <a:avLst/>
          </a:prstGeom>
          <a:ln>
            <a:noFill/>
          </a:ln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275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276" name="CustomShape 1"/>
          <p:cNvSpPr/>
          <p:nvPr/>
        </p:nvSpPr>
        <p:spPr>
          <a:xfrm>
            <a:off x="704160" y="448920"/>
            <a:ext cx="1108800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*Отгрузка и приемка маркированного товара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77" name="CustomShape 2"/>
          <p:cNvSpPr/>
          <p:nvPr/>
        </p:nvSpPr>
        <p:spPr>
          <a:xfrm>
            <a:off x="291600" y="1717200"/>
            <a:ext cx="10515240" cy="435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Обязанность передать сведения об отгрузке и о приемке в течении 3 раб. дней в систему «Честный знак».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ru-RU" sz="2200" spc="-1" strike="noStrike">
                <a:solidFill>
                  <a:srgbClr val="000000"/>
                </a:solidFill>
                <a:latin typeface="Calibri"/>
              </a:rPr>
              <a:t>Способы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:</a:t>
            </a:r>
            <a:endParaRPr b="0" lang="ru-RU" sz="24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Посредством электронного УПД</a:t>
            </a:r>
            <a:endParaRPr b="0" lang="ru-RU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Посредством передачи формализованных сообщений от каждого участника (от продавца и от покупателя).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278" name="CustomShape 3"/>
          <p:cNvSpPr/>
          <p:nvPr/>
        </p:nvSpPr>
        <p:spPr>
          <a:xfrm>
            <a:off x="3745440" y="4552560"/>
            <a:ext cx="8323920" cy="14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Calibri"/>
              </a:rPr>
              <a:t>Риски</a:t>
            </a: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: </a:t>
            </a:r>
            <a:endParaRPr b="0" lang="ru-RU" sz="18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В сведениях указаны одни коды, на товаре по факту иные</a:t>
            </a:r>
            <a:endParaRPr b="0" lang="ru-RU" sz="18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Если код не читаем, не принадлежит поставщику, не зарегистрирован в «ЧЗ» </a:t>
            </a:r>
            <a:endParaRPr b="0" lang="ru-RU" sz="18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Расхождение представленных сведений от продавца и покупателя</a:t>
            </a:r>
            <a:endParaRPr b="0" lang="ru-RU" sz="18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Нет методики и технологии корректировки остатков в «ЧЗ»</a:t>
            </a:r>
            <a:endParaRPr b="0" lang="ru-RU" sz="1800" spc="-1" strike="noStrike">
              <a:latin typeface="Arial"/>
            </a:endParaRPr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280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281" name="CustomShape 1"/>
          <p:cNvSpPr/>
          <p:nvPr/>
        </p:nvSpPr>
        <p:spPr>
          <a:xfrm>
            <a:off x="704160" y="448920"/>
            <a:ext cx="720288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Как это работает у нас: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82" name="CustomShape 2"/>
          <p:cNvSpPr/>
          <p:nvPr/>
        </p:nvSpPr>
        <p:spPr>
          <a:xfrm>
            <a:off x="662400" y="1588680"/>
            <a:ext cx="10515240" cy="435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ru-RU" sz="2400" spc="-1" strike="noStrike" u="sng">
                <a:solidFill>
                  <a:srgbClr val="0563c1"/>
                </a:solidFill>
                <a:uFillTx/>
                <a:latin typeface="Calibri"/>
                <a:hlinkClick r:id="rId3"/>
              </a:rPr>
              <a:t>Диадок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 – система ЭДО. </a:t>
            </a:r>
            <a:endParaRPr b="0" lang="ru-RU" sz="24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Создание и отправка документов с КМ</a:t>
            </a:r>
            <a:endParaRPr b="0" lang="ru-RU" sz="24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Юр. значимость и протокол передачи</a:t>
            </a:r>
            <a:endParaRPr b="0" lang="ru-RU" sz="24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Распределение и согласование документов</a:t>
            </a:r>
            <a:endParaRPr b="0" lang="ru-RU" sz="24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Хранение и представление в КО</a:t>
            </a:r>
            <a:endParaRPr b="0" lang="ru-RU" sz="24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Сверка взаиморасчётов</a:t>
            </a:r>
            <a:endParaRPr b="0" lang="ru-RU" sz="24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Интеграционные решения, модули к 1С</a:t>
            </a:r>
            <a:endParaRPr b="0" lang="ru-RU" sz="24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Мобильное приложение</a:t>
            </a:r>
            <a:endParaRPr b="0" lang="ru-RU" sz="2400" spc="-1" strike="noStrike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Приемка маркируемого товара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283" name="Рисунок 7" descr=""/>
          <p:cNvPicPr/>
          <p:nvPr/>
        </p:nvPicPr>
        <p:blipFill>
          <a:blip r:embed="rId4"/>
          <a:stretch/>
        </p:blipFill>
        <p:spPr>
          <a:xfrm>
            <a:off x="10662120" y="3209760"/>
            <a:ext cx="1354680" cy="2814120"/>
          </a:xfrm>
          <a:prstGeom prst="rect">
            <a:avLst/>
          </a:prstGeom>
          <a:ln>
            <a:noFill/>
          </a:ln>
        </p:spPr>
      </p:pic>
      <p:pic>
        <p:nvPicPr>
          <p:cNvPr id="284" name="Рисунок 8" descr=""/>
          <p:cNvPicPr/>
          <p:nvPr/>
        </p:nvPicPr>
        <p:blipFill>
          <a:blip r:embed="rId5"/>
          <a:stretch/>
        </p:blipFill>
        <p:spPr>
          <a:xfrm>
            <a:off x="7749000" y="3814920"/>
            <a:ext cx="2828880" cy="1604160"/>
          </a:xfrm>
          <a:prstGeom prst="rect">
            <a:avLst/>
          </a:prstGeom>
          <a:ln>
            <a:noFill/>
          </a:ln>
        </p:spPr>
      </p:pic>
      <p:pic>
        <p:nvPicPr>
          <p:cNvPr id="285" name="" descr=""/>
          <p:cNvPicPr/>
          <p:nvPr/>
        </p:nvPicPr>
        <p:blipFill>
          <a:blip r:embed="rId6"/>
          <a:stretch/>
        </p:blipFill>
        <p:spPr>
          <a:xfrm>
            <a:off x="7048440" y="1587600"/>
            <a:ext cx="4114800" cy="2502000"/>
          </a:xfrm>
          <a:prstGeom prst="rect">
            <a:avLst/>
          </a:prstGeom>
          <a:ln>
            <a:noFill/>
          </a:ln>
        </p:spPr>
      </p:pic>
      <p:pic>
        <p:nvPicPr>
          <p:cNvPr id="286" name="" descr=""/>
          <p:cNvPicPr/>
          <p:nvPr/>
        </p:nvPicPr>
        <p:blipFill>
          <a:blip r:embed="rId7"/>
          <a:stretch/>
        </p:blipFill>
        <p:spPr>
          <a:xfrm>
            <a:off x="8902800" y="1003320"/>
            <a:ext cx="3009960" cy="1943280"/>
          </a:xfrm>
          <a:prstGeom prst="rect">
            <a:avLst/>
          </a:prstGeom>
          <a:ln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288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289" name="CustomShape 1"/>
          <p:cNvSpPr/>
          <p:nvPr/>
        </p:nvSpPr>
        <p:spPr>
          <a:xfrm>
            <a:off x="704160" y="448920"/>
            <a:ext cx="720288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Как это работает у нас: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90" name="CustomShape 2"/>
          <p:cNvSpPr/>
          <p:nvPr/>
        </p:nvSpPr>
        <p:spPr>
          <a:xfrm>
            <a:off x="704160" y="1819080"/>
            <a:ext cx="6820920" cy="3811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В сервис загружается УПД из сервиса Диадок</a:t>
            </a:r>
            <a:endParaRPr b="0" lang="ru-RU" sz="2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Проходит проверка валидности кода маркировки</a:t>
            </a:r>
            <a:endParaRPr b="0" lang="ru-RU" sz="2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Приемщик сканирует дата матрикс код на товаре и проводит сверку кодов маркировки указанных в УПД с кодами маркировки, нанесенными на товар</a:t>
            </a:r>
            <a:endParaRPr b="0" lang="ru-RU" sz="2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Передача результата в Диадок для принятия решения о подписании/корректировках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ru-RU" sz="2200" spc="-1" strike="noStrike">
              <a:latin typeface="Arial"/>
            </a:endParaRPr>
          </a:p>
        </p:txBody>
      </p:sp>
      <p:pic>
        <p:nvPicPr>
          <p:cNvPr id="291" name="Объект 3" descr=""/>
          <p:cNvPicPr/>
          <p:nvPr/>
        </p:nvPicPr>
        <p:blipFill>
          <a:blip r:embed="rId3"/>
          <a:srcRect l="0" t="28393" r="0" b="31858"/>
          <a:stretch/>
        </p:blipFill>
        <p:spPr>
          <a:xfrm>
            <a:off x="997560" y="4662000"/>
            <a:ext cx="7069680" cy="1674720"/>
          </a:xfrm>
          <a:prstGeom prst="rect">
            <a:avLst/>
          </a:prstGeom>
          <a:ln>
            <a:noFill/>
          </a:ln>
        </p:spPr>
      </p:pic>
      <p:pic>
        <p:nvPicPr>
          <p:cNvPr id="292" name="Объект 5" descr=""/>
          <p:cNvPicPr/>
          <p:nvPr/>
        </p:nvPicPr>
        <p:blipFill>
          <a:blip r:embed="rId4"/>
          <a:srcRect l="1707" t="0" r="0" b="0"/>
          <a:stretch/>
        </p:blipFill>
        <p:spPr>
          <a:xfrm>
            <a:off x="8067600" y="1156320"/>
            <a:ext cx="1769400" cy="3435120"/>
          </a:xfrm>
          <a:prstGeom prst="rect">
            <a:avLst/>
          </a:prstGeom>
          <a:ln>
            <a:noFill/>
          </a:ln>
        </p:spPr>
      </p:pic>
      <p:pic>
        <p:nvPicPr>
          <p:cNvPr id="293" name="Рисунок 13" descr=""/>
          <p:cNvPicPr/>
          <p:nvPr/>
        </p:nvPicPr>
        <p:blipFill>
          <a:blip r:embed="rId5"/>
          <a:stretch/>
        </p:blipFill>
        <p:spPr>
          <a:xfrm>
            <a:off x="10150920" y="1127880"/>
            <a:ext cx="1778760" cy="3463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Производство товара. Табак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5" name="TextShape 2"/>
          <p:cNvSpPr txBox="1"/>
          <p:nvPr/>
        </p:nvSpPr>
        <p:spPr>
          <a:xfrm>
            <a:off x="838080" y="1433160"/>
            <a:ext cx="10515240" cy="17316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50000"/>
              </a:lnSpc>
            </a:pPr>
            <a:r>
              <a:rPr b="0" lang="ru-RU" sz="1800" spc="-1" strike="noStrike">
                <a:solidFill>
                  <a:srgbClr val="585858"/>
                </a:solidFill>
                <a:latin typeface="PT Sans Caption"/>
                <a:ea typeface="PT Sans Caption"/>
              </a:rPr>
              <a:t>На производства бесплатно устанавливаются </a:t>
            </a:r>
            <a:r>
              <a:rPr b="1" lang="ru-RU" sz="1800" spc="-1" strike="noStrike">
                <a:solidFill>
                  <a:srgbClr val="585858"/>
                </a:solidFill>
                <a:latin typeface="PT Sans Caption"/>
                <a:ea typeface="PT Sans Caption"/>
              </a:rPr>
              <a:t>регистраторы эмиссии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50000"/>
              </a:lnSpc>
            </a:pPr>
            <a:r>
              <a:rPr b="0" lang="ru-RU" sz="2800" spc="-1" strike="noStrike">
                <a:solidFill>
                  <a:srgbClr val="585858"/>
                </a:solidFill>
                <a:latin typeface="PT Sans Caption"/>
                <a:ea typeface="PT Sans Caption"/>
              </a:rPr>
              <a:t>Регистратор эмиссии осуществляет </a:t>
            </a:r>
            <a:r>
              <a:rPr b="1" lang="ru-RU" sz="2800" spc="-1" strike="noStrike">
                <a:solidFill>
                  <a:srgbClr val="585858"/>
                </a:solidFill>
                <a:latin typeface="PT Sans Caption"/>
                <a:ea typeface="PT Sans Caption"/>
              </a:rPr>
              <a:t>крипто-шифрование каждого полученного кода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50000"/>
              </a:lnSpc>
            </a:pPr>
            <a:r>
              <a:rPr b="0" lang="ru-RU" sz="1800" spc="-1" strike="noStrike">
                <a:solidFill>
                  <a:srgbClr val="585858"/>
                </a:solidFill>
                <a:latin typeface="PT Sans Caption"/>
                <a:ea typeface="PT Sans Caption"/>
              </a:rPr>
              <a:t>Благодаря крипто-защите код </a:t>
            </a:r>
            <a:r>
              <a:rPr b="1" lang="ru-RU" sz="1800" spc="-1" strike="noStrike">
                <a:solidFill>
                  <a:srgbClr val="585858"/>
                </a:solidFill>
                <a:latin typeface="PT Sans Caption"/>
                <a:ea typeface="PT Sans Caption"/>
              </a:rPr>
              <a:t>невозможно подделать  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50000"/>
              </a:lnSpc>
            </a:pPr>
            <a:r>
              <a:rPr b="0" lang="ru-RU" sz="2800" spc="-1" strike="noStrike">
                <a:solidFill>
                  <a:srgbClr val="585858"/>
                </a:solidFill>
                <a:latin typeface="PT Sans Caption"/>
                <a:ea typeface="PT Sans Caption"/>
              </a:rPr>
              <a:t>Код наносится на </a:t>
            </a:r>
            <a:r>
              <a:rPr b="1" lang="ru-RU" sz="2800" spc="-1" strike="noStrike">
                <a:solidFill>
                  <a:srgbClr val="585858"/>
                </a:solidFill>
                <a:latin typeface="PT Sans Caption"/>
                <a:ea typeface="PT Sans Caption"/>
              </a:rPr>
              <a:t>каждую пачку сигарет и на каждый блок</a:t>
            </a:r>
            <a:r>
              <a:rPr b="1" lang="ru-RU" sz="1800" spc="-1" strike="noStrike">
                <a:solidFill>
                  <a:srgbClr val="585858"/>
                </a:solidFill>
                <a:latin typeface="PT Sans Caption"/>
                <a:ea typeface="PT Sans Caption"/>
              </a:rPr>
              <a:t> 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6" name="Рисунок 3" descr=""/>
          <p:cNvPicPr/>
          <p:nvPr/>
        </p:nvPicPr>
        <p:blipFill>
          <a:blip r:embed="rId1"/>
          <a:stretch/>
        </p:blipFill>
        <p:spPr>
          <a:xfrm>
            <a:off x="2197440" y="3453840"/>
            <a:ext cx="8201160" cy="3087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298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299" name="CustomShape 1"/>
          <p:cNvSpPr/>
          <p:nvPr/>
        </p:nvSpPr>
        <p:spPr>
          <a:xfrm>
            <a:off x="704160" y="448920"/>
            <a:ext cx="847116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*Хранение маркированного товара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00" name="CustomShape 2"/>
          <p:cNvSpPr/>
          <p:nvPr/>
        </p:nvSpPr>
        <p:spPr>
          <a:xfrm>
            <a:off x="102600" y="1636560"/>
            <a:ext cx="8113680" cy="435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marL="457200">
              <a:lnSpc>
                <a:spcPct val="100000"/>
              </a:lnSpc>
              <a:spcBef>
                <a:spcPts val="499"/>
              </a:spcBef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1. </a:t>
            </a:r>
            <a:r>
              <a:rPr b="1" lang="ru-RU" sz="2200" spc="-1" strike="noStrike">
                <a:solidFill>
                  <a:srgbClr val="000000"/>
                </a:solidFill>
                <a:latin typeface="Calibri"/>
              </a:rPr>
              <a:t>Сверка кодов </a:t>
            </a: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на товаре с кодами в системе Честный знак:</a:t>
            </a:r>
            <a:endParaRPr b="0" lang="ru-RU" sz="22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99"/>
              </a:spcBef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Излишки</a:t>
            </a:r>
            <a:endParaRPr b="0" lang="ru-RU" sz="20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99"/>
              </a:spcBef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Недостача</a:t>
            </a:r>
            <a:endParaRPr b="0" lang="ru-RU" sz="20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99"/>
              </a:spcBef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2. </a:t>
            </a:r>
            <a:r>
              <a:rPr b="1" lang="ru-RU" sz="2200" spc="-1" strike="noStrike">
                <a:solidFill>
                  <a:srgbClr val="000000"/>
                </a:solidFill>
                <a:latin typeface="Calibri"/>
              </a:rPr>
              <a:t>Не читаемые</a:t>
            </a: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 или </a:t>
            </a:r>
            <a:r>
              <a:rPr b="1" lang="ru-RU" sz="2200" spc="-1" strike="noStrike">
                <a:solidFill>
                  <a:srgbClr val="000000"/>
                </a:solidFill>
                <a:latin typeface="Calibri"/>
              </a:rPr>
              <a:t>утерянные</a:t>
            </a: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 коды на товаре</a:t>
            </a:r>
            <a:endParaRPr b="0" lang="ru-RU" sz="22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99"/>
              </a:spcBef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3. </a:t>
            </a:r>
            <a:r>
              <a:rPr b="1" lang="ru-RU" sz="2200" spc="-1" strike="noStrike">
                <a:solidFill>
                  <a:srgbClr val="000000"/>
                </a:solidFill>
                <a:latin typeface="Calibri"/>
              </a:rPr>
              <a:t>Проверка статуса кода </a:t>
            </a: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(код не числится на этом ИНН, код выведен из оборота)</a:t>
            </a:r>
            <a:endParaRPr b="0" lang="ru-RU" sz="22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99"/>
              </a:spcBef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4. </a:t>
            </a:r>
            <a:r>
              <a:rPr b="1" lang="ru-RU" sz="2200" spc="-1" strike="noStrike">
                <a:solidFill>
                  <a:srgbClr val="000000"/>
                </a:solidFill>
                <a:latin typeface="Calibri"/>
              </a:rPr>
              <a:t>Списание</a:t>
            </a:r>
            <a:r>
              <a:rPr b="0" lang="ru-RU" sz="2200" spc="-1" strike="noStrike">
                <a:solidFill>
                  <a:srgbClr val="000000"/>
                </a:solidFill>
                <a:latin typeface="Calibri"/>
              </a:rPr>
              <a:t> по причине боя и брака. 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301" name="CustomShape 3"/>
          <p:cNvSpPr/>
          <p:nvPr/>
        </p:nvSpPr>
        <p:spPr>
          <a:xfrm>
            <a:off x="2347920" y="2019960"/>
            <a:ext cx="281160" cy="549360"/>
          </a:xfrm>
          <a:prstGeom prst="rightBrace">
            <a:avLst>
              <a:gd name="adj1" fmla="val 8333"/>
              <a:gd name="adj2" fmla="val 50000"/>
            </a:avLst>
          </a:prstGeom>
          <a:noFill/>
          <a:ln w="648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02" name="CustomShape 4"/>
          <p:cNvSpPr/>
          <p:nvPr/>
        </p:nvSpPr>
        <p:spPr>
          <a:xfrm>
            <a:off x="3045960" y="2109960"/>
            <a:ext cx="28335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1f4e79"/>
                </a:solidFill>
                <a:latin typeface="Calibri"/>
              </a:rPr>
              <a:t>Что делать здесь – не ясно.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03" name="CustomShape 5"/>
          <p:cNvSpPr/>
          <p:nvPr/>
        </p:nvSpPr>
        <p:spPr>
          <a:xfrm>
            <a:off x="6514560" y="2708280"/>
            <a:ext cx="29685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1f4e79"/>
                </a:solidFill>
                <a:latin typeface="Calibri"/>
              </a:rPr>
              <a:t>- Перемаркировка товара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04" name="CustomShape 6"/>
          <p:cNvSpPr/>
          <p:nvPr/>
        </p:nvSpPr>
        <p:spPr>
          <a:xfrm>
            <a:off x="7981200" y="3182760"/>
            <a:ext cx="30038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1f4e79"/>
                </a:solidFill>
                <a:latin typeface="Calibri"/>
              </a:rPr>
              <a:t>- Что делать здесь – не ясно.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05" name="CustomShape 7"/>
          <p:cNvSpPr/>
          <p:nvPr/>
        </p:nvSpPr>
        <p:spPr>
          <a:xfrm>
            <a:off x="6676920" y="3701160"/>
            <a:ext cx="49338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1f4e79"/>
                </a:solidFill>
                <a:latin typeface="Calibri"/>
              </a:rPr>
              <a:t>-Передать в честный знак сведения о выбытии.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06" name="CustomShape 8"/>
          <p:cNvSpPr/>
          <p:nvPr/>
        </p:nvSpPr>
        <p:spPr>
          <a:xfrm>
            <a:off x="2782800" y="4702680"/>
            <a:ext cx="5903280" cy="190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В сервисе пользователь создает задание на сверку</a:t>
            </a:r>
            <a:endParaRPr b="0" lang="ru-RU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Пользователь с ТСД сканирует код на товаре, одновременно сверяет код с системой «Честный знак»</a:t>
            </a:r>
            <a:endParaRPr b="0" lang="ru-RU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В случае списания – в сервисе формируется и передается сведения в систему «Честный знак»</a:t>
            </a:r>
            <a:endParaRPr b="0" lang="ru-RU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Перемаркировка товара, на котором код утерян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307" name="Объект 5" descr=""/>
          <p:cNvPicPr/>
          <p:nvPr/>
        </p:nvPicPr>
        <p:blipFill>
          <a:blip r:embed="rId3"/>
          <a:srcRect l="1707" t="0" r="0" b="0"/>
          <a:stretch/>
        </p:blipFill>
        <p:spPr>
          <a:xfrm>
            <a:off x="1442160" y="4300200"/>
            <a:ext cx="1186560" cy="2303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extShape 1"/>
          <p:cNvSpPr txBox="1"/>
          <p:nvPr/>
        </p:nvSpPr>
        <p:spPr>
          <a:xfrm>
            <a:off x="838080" y="365040"/>
            <a:ext cx="10515240" cy="935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Как это работает у нас: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9" name="CustomShape 2"/>
          <p:cNvSpPr/>
          <p:nvPr/>
        </p:nvSpPr>
        <p:spPr>
          <a:xfrm>
            <a:off x="838080" y="1398960"/>
            <a:ext cx="10515240" cy="3811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 сервисе пользователь создает задание на сверку</a:t>
            </a:r>
            <a:endParaRPr b="0" lang="ru-RU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Пользователь с ТСД сканирует код на товаре, одновременно сверяет код с системой «Честный знак»</a:t>
            </a:r>
            <a:endParaRPr b="0" lang="ru-RU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 случае списания – в сервисе формируется и передается сведения в систему «Честный знак»</a:t>
            </a:r>
            <a:endParaRPr b="0" lang="ru-RU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Перемаркировка товара, на котором код утерян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ru-RU" sz="2800" spc="-1" strike="noStrike">
              <a:latin typeface="Arial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311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312" name="CustomShape 1"/>
          <p:cNvSpPr/>
          <p:nvPr/>
        </p:nvSpPr>
        <p:spPr>
          <a:xfrm>
            <a:off x="704160" y="448920"/>
            <a:ext cx="720288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*Розничные продажи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313" name="Shape 147" descr=""/>
          <p:cNvPicPr/>
          <p:nvPr/>
        </p:nvPicPr>
        <p:blipFill>
          <a:blip r:embed="rId3"/>
          <a:stretch/>
        </p:blipFill>
        <p:spPr>
          <a:xfrm>
            <a:off x="5515560" y="3307320"/>
            <a:ext cx="626400" cy="626400"/>
          </a:xfrm>
          <a:prstGeom prst="rect">
            <a:avLst/>
          </a:prstGeom>
          <a:ln>
            <a:noFill/>
          </a:ln>
        </p:spPr>
      </p:pic>
      <p:sp>
        <p:nvSpPr>
          <p:cNvPr id="314" name="CustomShape 2"/>
          <p:cNvSpPr/>
          <p:nvPr/>
        </p:nvSpPr>
        <p:spPr>
          <a:xfrm flipV="1">
            <a:off x="4145760" y="3485160"/>
            <a:ext cx="1369440" cy="6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075192"/>
            </a:solidFill>
            <a:round/>
            <a:tailEnd len="lg" type="stealth" w="lg"/>
          </a:ln>
        </p:spPr>
        <p:style>
          <a:lnRef idx="0"/>
          <a:fillRef idx="0"/>
          <a:effectRef idx="0"/>
          <a:fontRef idx="minor"/>
        </p:style>
      </p:sp>
      <p:sp>
        <p:nvSpPr>
          <p:cNvPr id="315" name="CustomShape 3"/>
          <p:cNvSpPr/>
          <p:nvPr/>
        </p:nvSpPr>
        <p:spPr>
          <a:xfrm>
            <a:off x="3272040" y="5931720"/>
            <a:ext cx="4635000" cy="699480"/>
          </a:xfrm>
          <a:prstGeom prst="roundRect">
            <a:avLst>
              <a:gd name="adj" fmla="val 16667"/>
            </a:avLst>
          </a:prstGeom>
          <a:noFill/>
          <a:ln w="25560">
            <a:solidFill>
              <a:srgbClr val="0a519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ctr">
              <a:lnSpc>
                <a:spcPct val="100000"/>
              </a:lnSpc>
            </a:pPr>
            <a:r>
              <a:rPr b="1" lang="ru-RU" sz="1350" spc="-1" strike="noStrike">
                <a:solidFill>
                  <a:srgbClr val="0070c0"/>
                </a:solidFill>
                <a:latin typeface="Constantia"/>
                <a:ea typeface="Constantia"/>
              </a:rPr>
              <a:t>ИС Честный знак</a:t>
            </a:r>
            <a:endParaRPr b="0" lang="ru-RU" sz="1350" spc="-1" strike="noStrike">
              <a:latin typeface="Arial"/>
            </a:endParaRPr>
          </a:p>
        </p:txBody>
      </p:sp>
      <p:pic>
        <p:nvPicPr>
          <p:cNvPr id="316" name="Picture 41" descr=""/>
          <p:cNvPicPr/>
          <p:nvPr/>
        </p:nvPicPr>
        <p:blipFill>
          <a:blip r:embed="rId4"/>
          <a:stretch/>
        </p:blipFill>
        <p:spPr>
          <a:xfrm>
            <a:off x="4713480" y="1740240"/>
            <a:ext cx="1603800" cy="293760"/>
          </a:xfrm>
          <a:prstGeom prst="rect">
            <a:avLst/>
          </a:prstGeom>
          <a:ln>
            <a:noFill/>
          </a:ln>
        </p:spPr>
      </p:pic>
      <p:sp>
        <p:nvSpPr>
          <p:cNvPr id="317" name="CustomShape 4"/>
          <p:cNvSpPr/>
          <p:nvPr/>
        </p:nvSpPr>
        <p:spPr>
          <a:xfrm>
            <a:off x="452520" y="1639440"/>
            <a:ext cx="262656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Магазин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18" name="Line 5"/>
          <p:cNvSpPr/>
          <p:nvPr/>
        </p:nvSpPr>
        <p:spPr>
          <a:xfrm>
            <a:off x="3669840" y="1739880"/>
            <a:ext cx="45000" cy="4660560"/>
          </a:xfrm>
          <a:prstGeom prst="line">
            <a:avLst/>
          </a:prstGeom>
          <a:ln w="9360">
            <a:solidFill>
              <a:srgbClr val="000000"/>
            </a:solidFill>
            <a:custDash>
              <a:ds d="500000" sp="4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9" name="CustomShape 6"/>
          <p:cNvSpPr/>
          <p:nvPr/>
        </p:nvSpPr>
        <p:spPr>
          <a:xfrm>
            <a:off x="1389960" y="3677760"/>
            <a:ext cx="1881720" cy="512280"/>
          </a:xfrm>
          <a:prstGeom prst="rect">
            <a:avLst/>
          </a:prstGeom>
          <a:solidFill>
            <a:srgbClr val="5b9bd5">
              <a:alpha val="16000"/>
            </a:srgbClr>
          </a:solidFill>
          <a:ln w="12600">
            <a:solidFill>
              <a:srgbClr val="43729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ККТ формирует чек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20" name="CustomShape 7"/>
          <p:cNvSpPr/>
          <p:nvPr/>
        </p:nvSpPr>
        <p:spPr>
          <a:xfrm>
            <a:off x="1192680" y="2974680"/>
            <a:ext cx="1927440" cy="493560"/>
          </a:xfrm>
          <a:prstGeom prst="rect">
            <a:avLst/>
          </a:prstGeom>
          <a:solidFill>
            <a:srgbClr val="5b9bd5">
              <a:alpha val="16000"/>
            </a:srgbClr>
          </a:solidFill>
          <a:ln w="12600">
            <a:solidFill>
              <a:srgbClr val="43729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ТУ передает на ККТ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21" name="CustomShape 8"/>
          <p:cNvSpPr/>
          <p:nvPr/>
        </p:nvSpPr>
        <p:spPr>
          <a:xfrm>
            <a:off x="1087920" y="2354400"/>
            <a:ext cx="1927440" cy="356760"/>
          </a:xfrm>
          <a:prstGeom prst="rect">
            <a:avLst/>
          </a:prstGeom>
          <a:solidFill>
            <a:srgbClr val="5b9bd5">
              <a:alpha val="16000"/>
            </a:srgbClr>
          </a:solidFill>
          <a:ln w="12600">
            <a:solidFill>
              <a:srgbClr val="43729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Кассир сканирует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22" name="CustomShape 9"/>
          <p:cNvSpPr/>
          <p:nvPr/>
        </p:nvSpPr>
        <p:spPr>
          <a:xfrm flipH="1">
            <a:off x="5827320" y="3934080"/>
            <a:ext cx="360" cy="1818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70ad47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23" name="Line 10"/>
          <p:cNvSpPr/>
          <p:nvPr/>
        </p:nvSpPr>
        <p:spPr>
          <a:xfrm>
            <a:off x="6436800" y="1369080"/>
            <a:ext cx="89640" cy="4626360"/>
          </a:xfrm>
          <a:prstGeom prst="line">
            <a:avLst/>
          </a:prstGeom>
          <a:ln w="9360">
            <a:solidFill>
              <a:srgbClr val="000000"/>
            </a:solidFill>
            <a:custDash>
              <a:ds d="500000" sp="4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24" name="CustomShape 11"/>
          <p:cNvSpPr/>
          <p:nvPr/>
        </p:nvSpPr>
        <p:spPr>
          <a:xfrm>
            <a:off x="1251000" y="5127480"/>
            <a:ext cx="1810800" cy="443880"/>
          </a:xfrm>
          <a:prstGeom prst="rect">
            <a:avLst/>
          </a:prstGeom>
          <a:solidFill>
            <a:srgbClr val="5b9bd5">
              <a:alpha val="16000"/>
            </a:srgbClr>
          </a:solidFill>
          <a:ln w="12600">
            <a:solidFill>
              <a:srgbClr val="43729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Анализ результата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25" name="CustomShape 12"/>
          <p:cNvSpPr/>
          <p:nvPr/>
        </p:nvSpPr>
        <p:spPr>
          <a:xfrm>
            <a:off x="6653520" y="5065920"/>
            <a:ext cx="2050200" cy="512280"/>
          </a:xfrm>
          <a:prstGeom prst="rect">
            <a:avLst/>
          </a:prstGeom>
          <a:solidFill>
            <a:srgbClr val="5b9bd5">
              <a:alpha val="16000"/>
            </a:srgbClr>
          </a:solidFill>
          <a:ln w="12600">
            <a:solidFill>
              <a:srgbClr val="43729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Формирует отчет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26" name="CustomShape 13"/>
          <p:cNvSpPr/>
          <p:nvPr/>
        </p:nvSpPr>
        <p:spPr>
          <a:xfrm flipV="1">
            <a:off x="7537320" y="5103720"/>
            <a:ext cx="360" cy="416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480">
            <a:solidFill>
              <a:srgbClr val="ed7d31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27" name="CustomShape 14"/>
          <p:cNvSpPr/>
          <p:nvPr/>
        </p:nvSpPr>
        <p:spPr>
          <a:xfrm flipH="1" flipV="1">
            <a:off x="3119040" y="5320800"/>
            <a:ext cx="35326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480">
            <a:solidFill>
              <a:srgbClr val="5b9bd5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28" name="CustomShape 15"/>
          <p:cNvSpPr/>
          <p:nvPr/>
        </p:nvSpPr>
        <p:spPr>
          <a:xfrm>
            <a:off x="2051640" y="2711520"/>
            <a:ext cx="104400" cy="262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480">
            <a:solidFill>
              <a:srgbClr val="5b9bd5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29" name="CustomShape 16"/>
          <p:cNvSpPr/>
          <p:nvPr/>
        </p:nvSpPr>
        <p:spPr>
          <a:xfrm>
            <a:off x="2156400" y="3468600"/>
            <a:ext cx="174240" cy="208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480">
            <a:solidFill>
              <a:srgbClr val="5b9bd5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330" name="Picture 2" descr=""/>
          <p:cNvPicPr/>
          <p:nvPr/>
        </p:nvPicPr>
        <p:blipFill>
          <a:blip r:embed="rId5"/>
          <a:stretch/>
        </p:blipFill>
        <p:spPr>
          <a:xfrm>
            <a:off x="7926480" y="2853360"/>
            <a:ext cx="4034160" cy="1745280"/>
          </a:xfrm>
          <a:prstGeom prst="rect">
            <a:avLst/>
          </a:prstGeom>
          <a:ln>
            <a:noFill/>
          </a:ln>
        </p:spPr>
      </p:pic>
      <p:sp>
        <p:nvSpPr>
          <p:cNvPr id="331" name="CustomShape 17"/>
          <p:cNvSpPr/>
          <p:nvPr/>
        </p:nvSpPr>
        <p:spPr>
          <a:xfrm>
            <a:off x="7845120" y="1783080"/>
            <a:ext cx="3868560" cy="820440"/>
          </a:xfrm>
          <a:prstGeom prst="rect">
            <a:avLst/>
          </a:prstGeom>
          <a:solidFill>
            <a:srgbClr val="ffffff"/>
          </a:solidFill>
          <a:ln w="12600">
            <a:solidFill>
              <a:srgbClr val="4472c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Open Sans Light"/>
              </a:rPr>
              <a:t>Обновите кассовую технику</a:t>
            </a:r>
            <a:endParaRPr b="0" lang="ru-RU" sz="16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Open Sans Light"/>
              </a:rPr>
              <a:t>Подключите ЭДО</a:t>
            </a:r>
            <a:endParaRPr b="0" lang="ru-RU" sz="16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Open Sans Light"/>
              </a:rPr>
              <a:t>Приобретите или обновите 2D сканеры</a:t>
            </a:r>
            <a:endParaRPr b="0" lang="ru-RU" sz="1600" spc="-1" strike="noStrike">
              <a:latin typeface="Aria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333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334" name="CustomShape 1"/>
          <p:cNvSpPr/>
          <p:nvPr/>
        </p:nvSpPr>
        <p:spPr>
          <a:xfrm>
            <a:off x="704160" y="448920"/>
            <a:ext cx="720288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Возврат  товара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35" name="CustomShape 2"/>
          <p:cNvSpPr/>
          <p:nvPr/>
        </p:nvSpPr>
        <p:spPr>
          <a:xfrm>
            <a:off x="838080" y="1825560"/>
            <a:ext cx="9602640" cy="4017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</a:rPr>
              <a:t>Между ЮЛ – в привычном режиме.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Честный знак готовится принимать УПД, УКД, исправленные УПД. В планах разработка акта приемки.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</a:rPr>
              <a:t>От ФЛ – технологии не определены.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Если средство идентификации не повреждено, то участник передает сведения: ИНН, реквизиты документа, коды. Если средства идентификации повреждены, то сначала перемаркировывает , затем передает сведения: ИНН, новый код, реквизиты документа.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1462680"/>
          </a:xfrm>
          <a:prstGeom prst="rect">
            <a:avLst/>
          </a:prstGeom>
          <a:ln>
            <a:noFill/>
          </a:ln>
        </p:spPr>
      </p:pic>
      <p:pic>
        <p:nvPicPr>
          <p:cNvPr id="337" name="Рисунок 2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338" name="CustomShape 1"/>
          <p:cNvSpPr/>
          <p:nvPr/>
        </p:nvSpPr>
        <p:spPr>
          <a:xfrm>
            <a:off x="704160" y="448920"/>
            <a:ext cx="1076220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 Light"/>
              </a:rPr>
              <a:t>Для мелкой неавтоматизированной розницы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39" name="CustomShape 2"/>
          <p:cNvSpPr/>
          <p:nvPr/>
        </p:nvSpPr>
        <p:spPr>
          <a:xfrm>
            <a:off x="491400" y="1825560"/>
            <a:ext cx="10515240" cy="435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1" lang="ru-RU" sz="2400" spc="-1" strike="noStrike" u="sng">
                <a:solidFill>
                  <a:srgbClr val="0563c1"/>
                </a:solidFill>
                <a:uFillTx/>
                <a:latin typeface="Calibri"/>
                <a:hlinkClick r:id="rId3"/>
              </a:rPr>
              <a:t>Контур.Маркет</a:t>
            </a:r>
            <a:r>
              <a:rPr b="1" lang="ru-RU" sz="2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– автоматизация торговли, работа с маркированным товаром.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Учет товара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Номенклатура товара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ЭДО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Кассовое ПО и оборудование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Печать ценников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Отчетность в Честный знак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ОФД</a:t>
            </a:r>
            <a:endParaRPr b="0" lang="ru-RU" sz="24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Мобильное приложение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340" name="Рисунок 10" descr=""/>
          <p:cNvPicPr/>
          <p:nvPr/>
        </p:nvPicPr>
        <p:blipFill>
          <a:blip r:embed="rId4"/>
          <a:stretch/>
        </p:blipFill>
        <p:spPr>
          <a:xfrm>
            <a:off x="6362640" y="2494080"/>
            <a:ext cx="4990680" cy="35524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Рисунок 3" descr=""/>
          <p:cNvPicPr/>
          <p:nvPr/>
        </p:nvPicPr>
        <p:blipFill>
          <a:blip r:embed="rId1"/>
          <a:srcRect l="0" t="55491" r="0" b="0"/>
          <a:stretch/>
        </p:blipFill>
        <p:spPr>
          <a:xfrm>
            <a:off x="0" y="0"/>
            <a:ext cx="12191760" cy="3052080"/>
          </a:xfrm>
          <a:prstGeom prst="rect">
            <a:avLst/>
          </a:prstGeom>
          <a:ln>
            <a:noFill/>
          </a:ln>
        </p:spPr>
      </p:pic>
      <p:pic>
        <p:nvPicPr>
          <p:cNvPr id="342" name="Рисунок 5" descr=""/>
          <p:cNvPicPr/>
          <p:nvPr/>
        </p:nvPicPr>
        <p:blipFill>
          <a:blip r:embed="rId2"/>
          <a:stretch/>
        </p:blipFill>
        <p:spPr>
          <a:xfrm>
            <a:off x="8952480" y="6180840"/>
            <a:ext cx="2977200" cy="311400"/>
          </a:xfrm>
          <a:prstGeom prst="rect">
            <a:avLst/>
          </a:prstGeom>
          <a:ln>
            <a:noFill/>
          </a:ln>
        </p:spPr>
      </p:pic>
      <p:sp>
        <p:nvSpPr>
          <p:cNvPr id="343" name="CustomShape 1"/>
          <p:cNvSpPr/>
          <p:nvPr/>
        </p:nvSpPr>
        <p:spPr>
          <a:xfrm>
            <a:off x="855000" y="1063080"/>
            <a:ext cx="7543080" cy="92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b"/>
          <a:p>
            <a:pPr>
              <a:lnSpc>
                <a:spcPct val="100000"/>
              </a:lnSpc>
            </a:pPr>
            <a:r>
              <a:rPr b="1" lang="ru-RU" sz="5400" spc="-1" strike="noStrike">
                <a:solidFill>
                  <a:srgbClr val="ffffff"/>
                </a:solidFill>
                <a:latin typeface="Calibri Light"/>
              </a:rPr>
              <a:t>Спасибо за внимание!</a:t>
            </a:r>
            <a:endParaRPr b="0" lang="ru-RU" sz="5400" spc="-1" strike="noStrike">
              <a:latin typeface="Arial"/>
            </a:endParaRPr>
          </a:p>
        </p:txBody>
      </p:sp>
      <p:sp>
        <p:nvSpPr>
          <p:cNvPr id="344" name="CustomShape 2"/>
          <p:cNvSpPr/>
          <p:nvPr/>
        </p:nvSpPr>
        <p:spPr>
          <a:xfrm>
            <a:off x="9405000" y="4675320"/>
            <a:ext cx="2073960" cy="56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" name="CustomShape 3"/>
          <p:cNvSpPr/>
          <p:nvPr/>
        </p:nvSpPr>
        <p:spPr>
          <a:xfrm>
            <a:off x="9411480" y="5075280"/>
            <a:ext cx="2021400" cy="8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6" name="CustomShape 4"/>
          <p:cNvSpPr/>
          <p:nvPr/>
        </p:nvSpPr>
        <p:spPr>
          <a:xfrm>
            <a:off x="488880" y="4059720"/>
            <a:ext cx="6095520" cy="1631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7000"/>
              </a:lnSpc>
              <a:spcAft>
                <a:spcPts val="799"/>
              </a:spcAft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Квасов Вячеслав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kvasov@skbkontur.ru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Тел. </a:t>
            </a:r>
            <a:r>
              <a:rPr b="0" lang="ru-RU" sz="2800" spc="-1" strike="noStrike" u="sng">
                <a:solidFill>
                  <a:srgbClr val="0563c1"/>
                </a:solidFill>
                <a:uFillTx/>
                <a:latin typeface="Calibri"/>
                <a:ea typeface="Calibri"/>
              </a:rPr>
              <a:t>+7 987-744-22-92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347" name="Рисунок 7" descr=""/>
          <p:cNvPicPr/>
          <p:nvPr/>
        </p:nvPicPr>
        <p:blipFill>
          <a:blip r:embed="rId3"/>
          <a:stretch/>
        </p:blipFill>
        <p:spPr>
          <a:xfrm>
            <a:off x="8289720" y="3458880"/>
            <a:ext cx="2210400" cy="6004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10250</TotalTime>
  <Application>LibreOffice/5.4.4.2$Windows_X86_64 LibreOffice_project/2524958677847fb3bb44820e40380acbe820f960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2019-06-18T11:35:44Z</dcterms:created>
  <dc:creator>Мокеева Тамара Александровна</dc:creator>
  <dc:description/>
  <dc:language>ru-RU</dc:language>
  <cp:lastModifiedBy/>
  <dcterms:modified xsi:type="dcterms:W3CDTF">2019-09-26T13:14:18Z</dcterms:modified>
  <cp:revision>57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2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26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26</vt:i4>
  </property>
</Properties>
</file>