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theme/themeOverride3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1" r:id="rId2"/>
  </p:sldMasterIdLst>
  <p:handoutMasterIdLst>
    <p:handoutMasterId r:id="rId31"/>
  </p:handoutMasterIdLst>
  <p:sldIdLst>
    <p:sldId id="279" r:id="rId3"/>
    <p:sldId id="278" r:id="rId4"/>
    <p:sldId id="276" r:id="rId5"/>
    <p:sldId id="275" r:id="rId6"/>
    <p:sldId id="274" r:id="rId7"/>
    <p:sldId id="273" r:id="rId8"/>
    <p:sldId id="280" r:id="rId9"/>
    <p:sldId id="281" r:id="rId10"/>
    <p:sldId id="261" r:id="rId11"/>
    <p:sldId id="263" r:id="rId12"/>
    <p:sldId id="271" r:id="rId13"/>
    <p:sldId id="258" r:id="rId14"/>
    <p:sldId id="264" r:id="rId15"/>
    <p:sldId id="283" r:id="rId16"/>
    <p:sldId id="259" r:id="rId17"/>
    <p:sldId id="267" r:id="rId18"/>
    <p:sldId id="269" r:id="rId19"/>
    <p:sldId id="270" r:id="rId20"/>
    <p:sldId id="260" r:id="rId21"/>
    <p:sldId id="282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53" autoAdjust="0"/>
    <p:restoredTop sz="94660" autoAdjust="0"/>
  </p:normalViewPr>
  <p:slideViewPr>
    <p:cSldViewPr snapToGrid="0">
      <p:cViewPr varScale="1">
        <p:scale>
          <a:sx n="78" d="100"/>
          <a:sy n="78" d="100"/>
        </p:scale>
        <p:origin x="-84" y="-7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48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6;&#1072;&#1073;&#1086;&#1095;&#1080;&#1081;%20&#1089;&#1090;&#1086;&#1083;\&#1044;&#1080;&#1072;&#1075;&#1088;&#1072;&#1084;&#1084;&#1099;%20&#1082;%20&#1084;&#1086;&#1085;&#1086;&#1075;&#1086;&#1088;&#1086;&#1076;&#1091;%202017.xls" TargetMode="External"/><Relationship Id="rId1" Type="http://schemas.openxmlformats.org/officeDocument/2006/relationships/themeOverride" Target="../theme/themeOverride2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3;&#1086;&#1074;&#1080;&#1082;&#1086;&#1074;%201\&#1048;&#1053;&#1042;&#1045;&#1057;&#1058;&#1048;&#1062;&#1048;&#1048;\&#1044;&#1080;&#1072;&#1075;&#1088;&#1072;&#1084;&#1084;&#1099;%202017.xls" TargetMode="External"/><Relationship Id="rId1" Type="http://schemas.openxmlformats.org/officeDocument/2006/relationships/themeOverride" Target="../theme/themeOverrid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Лист1!$A$197</c:f>
              <c:strCache>
                <c:ptCount val="1"/>
                <c:pt idx="0">
                  <c:v> Общая протяженность автомобильных дорог - 315,76 км</c:v>
                </c:pt>
              </c:strCache>
            </c:strRef>
          </c:tx>
          <c:invertIfNegative val="0"/>
          <c:cat>
            <c:strRef>
              <c:f>Лист1!$B$196:$D$196</c:f>
              <c:strCache>
                <c:ptCount val="2"/>
                <c:pt idx="0">
                  <c:v>Государственные дороги- 200,76 км.</c:v>
                </c:pt>
                <c:pt idx="1">
                  <c:v>Муниципальные дороги - 115,0 км.</c:v>
                </c:pt>
              </c:strCache>
            </c:strRef>
          </c:cat>
          <c:val>
            <c:numRef>
              <c:f>Лист1!$B$197:$D$197</c:f>
              <c:numCache>
                <c:formatCode>0.00%</c:formatCode>
                <c:ptCount val="3"/>
                <c:pt idx="0">
                  <c:v>0.63600000000000001</c:v>
                </c:pt>
                <c:pt idx="1">
                  <c:v>0.36399999999999999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9963264"/>
        <c:axId val="59964800"/>
        <c:axId val="0"/>
      </c:bar3DChart>
      <c:catAx>
        <c:axId val="59963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59964800"/>
        <c:crosses val="autoZero"/>
        <c:auto val="1"/>
        <c:lblAlgn val="ctr"/>
        <c:lblOffset val="100"/>
        <c:noMultiLvlLbl val="0"/>
      </c:catAx>
      <c:valAx>
        <c:axId val="5996480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599632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gradFill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lin ang="5400000" scaled="0"/>
    </a:gra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943775854383499"/>
          <c:y val="5.0333174589060808E-2"/>
          <c:w val="0.59040274207369325"/>
          <c:h val="0.43186678581733456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55"/>
          </c:dPt>
          <c:dPt>
            <c:idx val="1"/>
            <c:bubble3D val="0"/>
          </c:dPt>
          <c:dPt>
            <c:idx val="2"/>
            <c:bubble3D val="0"/>
          </c:dPt>
          <c:dLbls>
            <c:dLbl>
              <c:idx val="0"/>
              <c:layout>
                <c:manualLayout>
                  <c:x val="0.11096614326427427"/>
                  <c:y val="-6.0863232264471975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0107107447690501"/>
                  <c:y val="4.8497568349205294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7583775260864846E-2"/>
                  <c:y val="-2.3907339561534253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9158248353346403E-2"/>
                  <c:y val="-6.178555658203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Лист1!$A$18:$A$26</c:f>
              <c:strCache>
                <c:ptCount val="9"/>
                <c:pt idx="0">
                  <c:v>Сельхозугодия всего 61019 га или 79,2% к общей площади</c:v>
                </c:pt>
                <c:pt idx="1">
                  <c:v>Коллективное и индивидуальное садоводство, огородничество 73 га или 0,1% к общей площади</c:v>
                </c:pt>
                <c:pt idx="2">
                  <c:v>Земли личных подсобных хозяйств 1849 га или 2,4% к общей площади</c:v>
                </c:pt>
                <c:pt idx="3">
                  <c:v>Леса 8373 га или 10,9% к общей площади</c:v>
                </c:pt>
                <c:pt idx="4">
                  <c:v>Кустарники 2862 га или 3,7% к общей площади</c:v>
                </c:pt>
                <c:pt idx="5">
                  <c:v>Болота 143 га или 0,2% к общей площади</c:v>
                </c:pt>
                <c:pt idx="6">
                  <c:v>Под водой 387 га или 0,5% к общей площади</c:v>
                </c:pt>
                <c:pt idx="7">
                  <c:v>Под строениями 860 га или 1,1% к общей площади</c:v>
                </c:pt>
                <c:pt idx="8">
                  <c:v>Прочие 1499 га или 1,9% к общей площади</c:v>
                </c:pt>
              </c:strCache>
            </c:strRef>
          </c:cat>
          <c:val>
            <c:numRef>
              <c:f>Лист1!$B$18:$B$26</c:f>
              <c:numCache>
                <c:formatCode>0.00%</c:formatCode>
                <c:ptCount val="9"/>
                <c:pt idx="0">
                  <c:v>0.79200000000000004</c:v>
                </c:pt>
                <c:pt idx="1">
                  <c:v>1E-3</c:v>
                </c:pt>
                <c:pt idx="2">
                  <c:v>2.4E-2</c:v>
                </c:pt>
                <c:pt idx="3">
                  <c:v>0.109</c:v>
                </c:pt>
                <c:pt idx="4">
                  <c:v>3.6999999999999998E-2</c:v>
                </c:pt>
                <c:pt idx="5">
                  <c:v>2E-3</c:v>
                </c:pt>
                <c:pt idx="6">
                  <c:v>5.0000000000000001E-3</c:v>
                </c:pt>
                <c:pt idx="7">
                  <c:v>1.0999999999999999E-2</c:v>
                </c:pt>
                <c:pt idx="8">
                  <c:v>1.9E-2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accent6">
        <a:lumMod val="40000"/>
        <a:lumOff val="60000"/>
      </a:schemeClr>
    </a:solidFill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b="1" i="0" baseline="0"/>
              <a:t>Сравнительный анализ предоставления услуг МФЦ за 2016,2015 годами  по сравнению с 2014 годом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2014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'2014-2015'!$C$30:$O$30</c:f>
              <c:strCache>
                <c:ptCount val="13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  <c:pt idx="12">
                  <c:v>итого</c:v>
                </c:pt>
              </c:strCache>
            </c:strRef>
          </c:cat>
          <c:val>
            <c:numRef>
              <c:f>'2014-2015'!$C$31:$O$31</c:f>
              <c:numCache>
                <c:formatCode>General</c:formatCode>
                <c:ptCount val="13"/>
                <c:pt idx="0">
                  <c:v>106</c:v>
                </c:pt>
                <c:pt idx="1">
                  <c:v>185</c:v>
                </c:pt>
                <c:pt idx="2">
                  <c:v>189</c:v>
                </c:pt>
                <c:pt idx="3">
                  <c:v>187</c:v>
                </c:pt>
                <c:pt idx="4">
                  <c:v>250</c:v>
                </c:pt>
                <c:pt idx="5">
                  <c:v>208</c:v>
                </c:pt>
                <c:pt idx="6">
                  <c:v>480</c:v>
                </c:pt>
                <c:pt idx="7">
                  <c:v>586</c:v>
                </c:pt>
                <c:pt idx="8">
                  <c:v>480</c:v>
                </c:pt>
                <c:pt idx="9">
                  <c:v>635</c:v>
                </c:pt>
                <c:pt idx="10">
                  <c:v>719</c:v>
                </c:pt>
                <c:pt idx="11">
                  <c:v>771</c:v>
                </c:pt>
                <c:pt idx="12">
                  <c:v>4607</c:v>
                </c:pt>
              </c:numCache>
            </c:numRef>
          </c:val>
        </c:ser>
        <c:ser>
          <c:idx val="1"/>
          <c:order val="1"/>
          <c:tx>
            <c:v>2015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'2014-2015'!$C$30:$O$30</c:f>
              <c:strCache>
                <c:ptCount val="13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  <c:pt idx="12">
                  <c:v>итого</c:v>
                </c:pt>
              </c:strCache>
            </c:strRef>
          </c:cat>
          <c:val>
            <c:numRef>
              <c:f>'2014-2015'!$C$32:$O$32</c:f>
              <c:numCache>
                <c:formatCode>General</c:formatCode>
                <c:ptCount val="13"/>
                <c:pt idx="0">
                  <c:v>820</c:v>
                </c:pt>
                <c:pt idx="1">
                  <c:v>1566</c:v>
                </c:pt>
                <c:pt idx="2">
                  <c:v>1332</c:v>
                </c:pt>
                <c:pt idx="3">
                  <c:v>1334</c:v>
                </c:pt>
                <c:pt idx="4">
                  <c:v>739</c:v>
                </c:pt>
                <c:pt idx="5">
                  <c:v>1138</c:v>
                </c:pt>
                <c:pt idx="6">
                  <c:v>1028</c:v>
                </c:pt>
                <c:pt idx="7">
                  <c:v>1250</c:v>
                </c:pt>
                <c:pt idx="8">
                  <c:v>1685</c:v>
                </c:pt>
                <c:pt idx="9">
                  <c:v>3428</c:v>
                </c:pt>
                <c:pt idx="10">
                  <c:v>1665</c:v>
                </c:pt>
                <c:pt idx="11">
                  <c:v>1413</c:v>
                </c:pt>
                <c:pt idx="12">
                  <c:v>17398</c:v>
                </c:pt>
              </c:numCache>
            </c:numRef>
          </c:val>
        </c:ser>
        <c:ser>
          <c:idx val="2"/>
          <c:order val="2"/>
          <c:tx>
            <c:v>2016</c:v>
          </c:tx>
          <c:invertIfNegative val="0"/>
          <c:cat>
            <c:strRef>
              <c:f>'2014-2015'!$C$30:$O$30</c:f>
              <c:strCache>
                <c:ptCount val="13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  <c:pt idx="12">
                  <c:v>итого</c:v>
                </c:pt>
              </c:strCache>
            </c:strRef>
          </c:cat>
          <c:val>
            <c:numRef>
              <c:f>'2014-2015'!$C$33:$O$33</c:f>
              <c:numCache>
                <c:formatCode>General</c:formatCode>
                <c:ptCount val="13"/>
                <c:pt idx="0">
                  <c:v>965</c:v>
                </c:pt>
                <c:pt idx="1">
                  <c:v>1271</c:v>
                </c:pt>
                <c:pt idx="2">
                  <c:v>2702</c:v>
                </c:pt>
                <c:pt idx="3">
                  <c:v>1804</c:v>
                </c:pt>
                <c:pt idx="4">
                  <c:v>1530</c:v>
                </c:pt>
                <c:pt idx="5">
                  <c:v>1911</c:v>
                </c:pt>
                <c:pt idx="6">
                  <c:v>1542</c:v>
                </c:pt>
                <c:pt idx="7">
                  <c:v>1400</c:v>
                </c:pt>
                <c:pt idx="8">
                  <c:v>1566</c:v>
                </c:pt>
                <c:pt idx="9">
                  <c:v>1696</c:v>
                </c:pt>
                <c:pt idx="10">
                  <c:v>2082</c:v>
                </c:pt>
                <c:pt idx="11">
                  <c:v>1775</c:v>
                </c:pt>
                <c:pt idx="12">
                  <c:v>20244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axId val="23294720"/>
        <c:axId val="23296256"/>
      </c:barChart>
      <c:catAx>
        <c:axId val="2329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296256"/>
        <c:crosses val="autoZero"/>
        <c:auto val="1"/>
        <c:lblAlgn val="ctr"/>
        <c:lblOffset val="100"/>
        <c:noMultiLvlLbl val="0"/>
      </c:catAx>
      <c:valAx>
        <c:axId val="2329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1"/>
              </a:solidFill>
              <a:round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294720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  <c:userShapes r:id="rId3"/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A7E960-22B4-4672-8354-90BCE26B52AB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F6A77F-E49D-4F42-A407-9DB8C34199E1}">
      <dgm:prSet custT="1"/>
      <dgm:spPr>
        <a:xfrm>
          <a:off x="0" y="622"/>
          <a:ext cx="3263460" cy="4867934"/>
        </a:xfrm>
        <a:gradFill rotWithShape="0">
          <a:gsLst>
            <a:gs pos="0">
              <a:srgbClr val="F0A22E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rgbClr>
            </a:gs>
            <a:gs pos="25000">
              <a:srgbClr val="F0A22E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rgbClr>
            </a:gs>
            <a:gs pos="50000">
              <a:srgbClr val="F0A22E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rgbClr>
            </a:gs>
            <a:gs pos="65000">
              <a:srgbClr val="F0A22E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rgbClr>
            </a:gs>
            <a:gs pos="80000">
              <a:srgbClr val="F0A22E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rgbClr>
            </a:gs>
            <a:gs pos="100000">
              <a:srgbClr val="F0A22E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rgb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Медицинская помощь жителям Княгининского района оказывается на базе ГБУЗ НО «Княгининская ЦРБ» </a:t>
          </a:r>
          <a:endParaRPr lang="ru-RU" sz="2800" b="0" dirty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dgm:t>
    </dgm:pt>
    <dgm:pt modelId="{CB08716E-A25F-4DA6-AE8F-BA5F7069C6FD}" type="parTrans" cxnId="{C7E0BA7E-95D0-4240-92E7-653A39FCA927}">
      <dgm:prSet/>
      <dgm:spPr/>
      <dgm:t>
        <a:bodyPr/>
        <a:lstStyle/>
        <a:p>
          <a:endParaRPr lang="ru-RU"/>
        </a:p>
      </dgm:t>
    </dgm:pt>
    <dgm:pt modelId="{863EE470-6CB3-4BE0-BAF9-8C20D6D2CBD4}" type="sibTrans" cxnId="{C7E0BA7E-95D0-4240-92E7-653A39FCA927}">
      <dgm:prSet/>
      <dgm:spPr/>
      <dgm:t>
        <a:bodyPr/>
        <a:lstStyle/>
        <a:p>
          <a:endParaRPr lang="ru-RU"/>
        </a:p>
      </dgm:t>
    </dgm:pt>
    <dgm:pt modelId="{C8FFE60B-60AD-454D-9524-A9971049BD8B}">
      <dgm:prSet custT="1"/>
      <dgm:spPr>
        <a:xfrm>
          <a:off x="3264970" y="432046"/>
          <a:ext cx="8540010" cy="3557135"/>
        </a:xfr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ru-RU" sz="14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</a:t>
          </a:r>
          <a: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itchFamily="18" charset="0"/>
              <a:ea typeface="+mn-ea"/>
              <a:cs typeface="Times New Roman" pitchFamily="18" charset="0"/>
            </a:rPr>
            <a:t>56 коек круглосуточного стационара;</a:t>
          </a:r>
        </a:p>
      </dgm:t>
    </dgm:pt>
    <dgm:pt modelId="{0A04444A-8584-4830-B73F-98D02D93246E}" type="parTrans" cxnId="{62EF644D-952B-4298-82B1-5E5A42D4B59B}">
      <dgm:prSet/>
      <dgm:spPr/>
      <dgm:t>
        <a:bodyPr/>
        <a:lstStyle/>
        <a:p>
          <a:endParaRPr lang="ru-RU"/>
        </a:p>
      </dgm:t>
    </dgm:pt>
    <dgm:pt modelId="{3CC49B52-947D-467D-B89B-825CA703DF16}" type="sibTrans" cxnId="{62EF644D-952B-4298-82B1-5E5A42D4B59B}">
      <dgm:prSet/>
      <dgm:spPr/>
      <dgm:t>
        <a:bodyPr/>
        <a:lstStyle/>
        <a:p>
          <a:endParaRPr lang="ru-RU"/>
        </a:p>
      </dgm:t>
    </dgm:pt>
    <dgm:pt modelId="{9FF09C89-8405-4645-BF15-3F067C9B0AE7}">
      <dgm:prSet custT="1"/>
      <dgm:spPr>
        <a:xfrm>
          <a:off x="3264970" y="432046"/>
          <a:ext cx="8540010" cy="3557135"/>
        </a:xfr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отделение общей врачебной практики. </a:t>
          </a:r>
          <a:endParaRPr lang="ru-RU" sz="2000" b="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gm:t>
    </dgm:pt>
    <dgm:pt modelId="{F139ED4C-AC33-4810-81D9-263CAF003ADD}" type="parTrans" cxnId="{3B0B8E53-E621-4D66-9ED9-9EB4E2AA2C48}">
      <dgm:prSet/>
      <dgm:spPr/>
      <dgm:t>
        <a:bodyPr/>
        <a:lstStyle/>
        <a:p>
          <a:endParaRPr lang="ru-RU"/>
        </a:p>
      </dgm:t>
    </dgm:pt>
    <dgm:pt modelId="{0A5BE515-3650-4EB3-B7D5-1687B15342BE}" type="sibTrans" cxnId="{3B0B8E53-E621-4D66-9ED9-9EB4E2AA2C48}">
      <dgm:prSet/>
      <dgm:spPr/>
      <dgm:t>
        <a:bodyPr/>
        <a:lstStyle/>
        <a:p>
          <a:endParaRPr lang="ru-RU"/>
        </a:p>
      </dgm:t>
    </dgm:pt>
    <dgm:pt modelId="{1A9E26C9-B6B7-4CD4-8FBF-80F39D36B109}">
      <dgm:prSet custT="1"/>
      <dgm:spPr>
        <a:xfrm>
          <a:off x="3264970" y="432046"/>
          <a:ext cx="8540010" cy="3557135"/>
        </a:xfr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endParaRPr lang="ru-RU" sz="1800" b="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gm:t>
    </dgm:pt>
    <dgm:pt modelId="{2A63C252-5D97-4068-A6C5-AD25DF8C395D}" type="parTrans" cxnId="{F6332D82-A4E3-40E9-9424-BDD7DA0228D9}">
      <dgm:prSet/>
      <dgm:spPr/>
      <dgm:t>
        <a:bodyPr/>
        <a:lstStyle/>
        <a:p>
          <a:endParaRPr lang="ru-RU"/>
        </a:p>
      </dgm:t>
    </dgm:pt>
    <dgm:pt modelId="{FE9F93F2-3B0D-4C49-B228-49882FCBEB67}" type="sibTrans" cxnId="{F6332D82-A4E3-40E9-9424-BDD7DA0228D9}">
      <dgm:prSet/>
      <dgm:spPr/>
      <dgm:t>
        <a:bodyPr/>
        <a:lstStyle/>
        <a:p>
          <a:endParaRPr lang="ru-RU"/>
        </a:p>
      </dgm:t>
    </dgm:pt>
    <dgm:pt modelId="{9AA0EF13-E05B-4957-8507-3AB0E626250A}">
      <dgm:prSet custT="1"/>
      <dgm:spPr>
        <a:xfrm>
          <a:off x="3264970" y="432046"/>
          <a:ext cx="8540010" cy="3557135"/>
        </a:xfr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30 коек дневного пребывания</a:t>
          </a:r>
          <a: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;               </a:t>
          </a:r>
        </a:p>
      </dgm:t>
    </dgm:pt>
    <dgm:pt modelId="{7FE29F99-44FB-4BFB-AFF1-67684151E04F}" type="parTrans" cxnId="{F10758CD-6961-4364-BF87-D37C929EDAA3}">
      <dgm:prSet/>
      <dgm:spPr/>
      <dgm:t>
        <a:bodyPr/>
        <a:lstStyle/>
        <a:p>
          <a:endParaRPr lang="ru-RU"/>
        </a:p>
      </dgm:t>
    </dgm:pt>
    <dgm:pt modelId="{84A178F3-E8AB-40C3-A9C0-01366F7B61E3}" type="sibTrans" cxnId="{F10758CD-6961-4364-BF87-D37C929EDAA3}">
      <dgm:prSet/>
      <dgm:spPr/>
      <dgm:t>
        <a:bodyPr/>
        <a:lstStyle/>
        <a:p>
          <a:endParaRPr lang="ru-RU"/>
        </a:p>
      </dgm:t>
    </dgm:pt>
    <dgm:pt modelId="{E80170F8-B88E-4EE8-9A19-C381954440EF}">
      <dgm:prSet custT="1"/>
      <dgm:spPr>
        <a:xfrm>
          <a:off x="3264970" y="432046"/>
          <a:ext cx="8540010" cy="3557135"/>
        </a:xfr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поликлиника на 150 посещений в смену;</a:t>
          </a:r>
          <a:endParaRPr lang="ru-RU" sz="2000" b="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gm:t>
    </dgm:pt>
    <dgm:pt modelId="{6F8DD866-C885-4F5F-9680-5CC3412E1B8C}" type="parTrans" cxnId="{3A79BDBB-77BE-4289-843A-2BA9A69635F0}">
      <dgm:prSet/>
      <dgm:spPr/>
      <dgm:t>
        <a:bodyPr/>
        <a:lstStyle/>
        <a:p>
          <a:endParaRPr lang="ru-RU"/>
        </a:p>
      </dgm:t>
    </dgm:pt>
    <dgm:pt modelId="{C1CD6300-7124-464D-A336-FD24BC287E56}" type="sibTrans" cxnId="{3A79BDBB-77BE-4289-843A-2BA9A69635F0}">
      <dgm:prSet/>
      <dgm:spPr/>
      <dgm:t>
        <a:bodyPr/>
        <a:lstStyle/>
        <a:p>
          <a:endParaRPr lang="ru-RU"/>
        </a:p>
      </dgm:t>
    </dgm:pt>
    <dgm:pt modelId="{58B191C7-01D0-4624-9D17-36A0B8379D14}">
      <dgm:prSet custT="1"/>
      <dgm:spPr>
        <a:xfrm>
          <a:off x="3264970" y="432046"/>
          <a:ext cx="8540010" cy="3557135"/>
        </a:xfr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 фельдшерско-акушерских пунктов</a:t>
          </a:r>
          <a: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);</a:t>
          </a:r>
        </a:p>
      </dgm:t>
    </dgm:pt>
    <dgm:pt modelId="{22E81D53-FDA5-4ECF-9BFA-DC63ED0D821D}" type="parTrans" cxnId="{121D8564-6B19-4514-A4EE-C3239289D9EC}">
      <dgm:prSet/>
      <dgm:spPr/>
      <dgm:t>
        <a:bodyPr/>
        <a:lstStyle/>
        <a:p>
          <a:endParaRPr lang="ru-RU"/>
        </a:p>
      </dgm:t>
    </dgm:pt>
    <dgm:pt modelId="{68B65196-0BC0-4536-961A-04C47529E7D6}" type="sibTrans" cxnId="{121D8564-6B19-4514-A4EE-C3239289D9EC}">
      <dgm:prSet/>
      <dgm:spPr/>
      <dgm:t>
        <a:bodyPr/>
        <a:lstStyle/>
        <a:p>
          <a:endParaRPr lang="ru-RU"/>
        </a:p>
      </dgm:t>
    </dgm:pt>
    <dgm:pt modelId="{83ED1EBC-1887-4C76-8B3C-C1F0B559E7A8}">
      <dgm:prSet custT="1"/>
      <dgm:spPr>
        <a:xfrm>
          <a:off x="3264970" y="432046"/>
          <a:ext cx="8540010" cy="3557135"/>
        </a:xfr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pPr marL="266700" indent="0" algn="l"/>
          <a:endParaRPr lang="ru-RU" sz="14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gm:t>
    </dgm:pt>
    <dgm:pt modelId="{1E691A58-F502-4AA9-B043-4D1E3B1048BC}" type="sibTrans" cxnId="{48F6A44F-8B69-469A-B002-8B938CD18F4B}">
      <dgm:prSet/>
      <dgm:spPr/>
      <dgm:t>
        <a:bodyPr/>
        <a:lstStyle/>
        <a:p>
          <a:endParaRPr lang="ru-RU"/>
        </a:p>
      </dgm:t>
    </dgm:pt>
    <dgm:pt modelId="{BBD85A70-D802-4B9B-8EB9-3693983B01B5}" type="parTrans" cxnId="{48F6A44F-8B69-469A-B002-8B938CD18F4B}">
      <dgm:prSet/>
      <dgm:spPr/>
      <dgm:t>
        <a:bodyPr/>
        <a:lstStyle/>
        <a:p>
          <a:endParaRPr lang="ru-RU"/>
        </a:p>
      </dgm:t>
    </dgm:pt>
    <dgm:pt modelId="{28820A74-02B4-4E05-8F0D-86CAAADEEFB8}" type="pres">
      <dgm:prSet presAssocID="{E5A7E960-22B4-4672-8354-90BCE26B52A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E7BB5B8-2E5E-41AE-9D87-1718B3E7DEA8}" type="pres">
      <dgm:prSet presAssocID="{85F6A77F-E49D-4F42-A407-9DB8C34199E1}" presName="linNode" presStyleCnt="0"/>
      <dgm:spPr/>
      <dgm:t>
        <a:bodyPr/>
        <a:lstStyle/>
        <a:p>
          <a:endParaRPr lang="ru-RU"/>
        </a:p>
      </dgm:t>
    </dgm:pt>
    <dgm:pt modelId="{A5ADB5E6-7FA5-4DBA-9CC9-BD6F37D05846}" type="pres">
      <dgm:prSet presAssocID="{85F6A77F-E49D-4F42-A407-9DB8C34199E1}" presName="parentShp" presStyleLbl="node1" presStyleIdx="0" presStyleCnt="1" custScaleX="57597" custScaleY="48654" custLinFactNeighborX="-163" custLinFactNeighborY="-333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F0E302B8-1F24-4135-9FA8-5CDA77CFD0ED}" type="pres">
      <dgm:prSet presAssocID="{85F6A77F-E49D-4F42-A407-9DB8C34199E1}" presName="childShp" presStyleLbl="bgAccFollowNode1" presStyleIdx="0" presStyleCnt="1" custScaleX="120925" custScaleY="49974" custLinFactNeighborX="534" custLinFactNeighborY="-2538">
        <dgm:presLayoutVars>
          <dgm:bulletEnabled val="1"/>
        </dgm:presLayoutVars>
      </dgm:prSet>
      <dgm:spPr>
        <a:prstGeom prst="rightArrow">
          <a:avLst>
            <a:gd name="adj1" fmla="val 75000"/>
            <a:gd name="adj2" fmla="val 50000"/>
          </a:avLst>
        </a:prstGeom>
      </dgm:spPr>
      <dgm:t>
        <a:bodyPr/>
        <a:lstStyle/>
        <a:p>
          <a:endParaRPr lang="ru-RU"/>
        </a:p>
      </dgm:t>
    </dgm:pt>
  </dgm:ptLst>
  <dgm:cxnLst>
    <dgm:cxn modelId="{3A79BDBB-77BE-4289-843A-2BA9A69635F0}" srcId="{85F6A77F-E49D-4F42-A407-9DB8C34199E1}" destId="{E80170F8-B88E-4EE8-9A19-C381954440EF}" srcOrd="3" destOrd="0" parTransId="{6F8DD866-C885-4F5F-9680-5CC3412E1B8C}" sibTransId="{C1CD6300-7124-464D-A336-FD24BC287E56}"/>
    <dgm:cxn modelId="{5BA8DA97-6772-4623-9BF2-3CB01E6E4FBD}" type="presOf" srcId="{83ED1EBC-1887-4C76-8B3C-C1F0B559E7A8}" destId="{F0E302B8-1F24-4135-9FA8-5CDA77CFD0ED}" srcOrd="0" destOrd="0" presId="urn:microsoft.com/office/officeart/2005/8/layout/vList6"/>
    <dgm:cxn modelId="{C7E0BA7E-95D0-4240-92E7-653A39FCA927}" srcId="{E5A7E960-22B4-4672-8354-90BCE26B52AB}" destId="{85F6A77F-E49D-4F42-A407-9DB8C34199E1}" srcOrd="0" destOrd="0" parTransId="{CB08716E-A25F-4DA6-AE8F-BA5F7069C6FD}" sibTransId="{863EE470-6CB3-4BE0-BAF9-8C20D6D2CBD4}"/>
    <dgm:cxn modelId="{62EF644D-952B-4298-82B1-5E5A42D4B59B}" srcId="{85F6A77F-E49D-4F42-A407-9DB8C34199E1}" destId="{C8FFE60B-60AD-454D-9524-A9971049BD8B}" srcOrd="1" destOrd="0" parTransId="{0A04444A-8584-4830-B73F-98D02D93246E}" sibTransId="{3CC49B52-947D-467D-B89B-825CA703DF16}"/>
    <dgm:cxn modelId="{CE08D1ED-6E34-456C-8626-32B9B3D0577B}" type="presOf" srcId="{9AA0EF13-E05B-4957-8507-3AB0E626250A}" destId="{F0E302B8-1F24-4135-9FA8-5CDA77CFD0ED}" srcOrd="0" destOrd="2" presId="urn:microsoft.com/office/officeart/2005/8/layout/vList6"/>
    <dgm:cxn modelId="{F0268BA3-2F1D-43D0-9FF8-4C323419F2E1}" type="presOf" srcId="{58B191C7-01D0-4624-9D17-36A0B8379D14}" destId="{F0E302B8-1F24-4135-9FA8-5CDA77CFD0ED}" srcOrd="0" destOrd="4" presId="urn:microsoft.com/office/officeart/2005/8/layout/vList6"/>
    <dgm:cxn modelId="{4FDF1CEE-5DCE-46E7-BE91-0142B4AAE134}" type="presOf" srcId="{9FF09C89-8405-4645-BF15-3F067C9B0AE7}" destId="{F0E302B8-1F24-4135-9FA8-5CDA77CFD0ED}" srcOrd="0" destOrd="5" presId="urn:microsoft.com/office/officeart/2005/8/layout/vList6"/>
    <dgm:cxn modelId="{DEA922BF-D7C3-40F9-BF81-30BE3F0794F4}" type="presOf" srcId="{C8FFE60B-60AD-454D-9524-A9971049BD8B}" destId="{F0E302B8-1F24-4135-9FA8-5CDA77CFD0ED}" srcOrd="0" destOrd="1" presId="urn:microsoft.com/office/officeart/2005/8/layout/vList6"/>
    <dgm:cxn modelId="{EBA60C06-1972-45B5-B0E6-2387492FE4EB}" type="presOf" srcId="{85F6A77F-E49D-4F42-A407-9DB8C34199E1}" destId="{A5ADB5E6-7FA5-4DBA-9CC9-BD6F37D05846}" srcOrd="0" destOrd="0" presId="urn:microsoft.com/office/officeart/2005/8/layout/vList6"/>
    <dgm:cxn modelId="{E50174B6-43BB-406B-A070-4F9CCFEC4F9E}" type="presOf" srcId="{E80170F8-B88E-4EE8-9A19-C381954440EF}" destId="{F0E302B8-1F24-4135-9FA8-5CDA77CFD0ED}" srcOrd="0" destOrd="3" presId="urn:microsoft.com/office/officeart/2005/8/layout/vList6"/>
    <dgm:cxn modelId="{6F97A820-008B-48D7-9D5B-1D19012FC62F}" type="presOf" srcId="{1A9E26C9-B6B7-4CD4-8FBF-80F39D36B109}" destId="{F0E302B8-1F24-4135-9FA8-5CDA77CFD0ED}" srcOrd="0" destOrd="6" presId="urn:microsoft.com/office/officeart/2005/8/layout/vList6"/>
    <dgm:cxn modelId="{3B0B8E53-E621-4D66-9ED9-9EB4E2AA2C48}" srcId="{85F6A77F-E49D-4F42-A407-9DB8C34199E1}" destId="{9FF09C89-8405-4645-BF15-3F067C9B0AE7}" srcOrd="5" destOrd="0" parTransId="{F139ED4C-AC33-4810-81D9-263CAF003ADD}" sibTransId="{0A5BE515-3650-4EB3-B7D5-1687B15342BE}"/>
    <dgm:cxn modelId="{F10758CD-6961-4364-BF87-D37C929EDAA3}" srcId="{85F6A77F-E49D-4F42-A407-9DB8C34199E1}" destId="{9AA0EF13-E05B-4957-8507-3AB0E626250A}" srcOrd="2" destOrd="0" parTransId="{7FE29F99-44FB-4BFB-AFF1-67684151E04F}" sibTransId="{84A178F3-E8AB-40C3-A9C0-01366F7B61E3}"/>
    <dgm:cxn modelId="{121D8564-6B19-4514-A4EE-C3239289D9EC}" srcId="{85F6A77F-E49D-4F42-A407-9DB8C34199E1}" destId="{58B191C7-01D0-4624-9D17-36A0B8379D14}" srcOrd="4" destOrd="0" parTransId="{22E81D53-FDA5-4ECF-9BFA-DC63ED0D821D}" sibTransId="{68B65196-0BC0-4536-961A-04C47529E7D6}"/>
    <dgm:cxn modelId="{2C3CC6E5-F2DE-4A42-B95C-D599C66115CD}" type="presOf" srcId="{E5A7E960-22B4-4672-8354-90BCE26B52AB}" destId="{28820A74-02B4-4E05-8F0D-86CAAADEEFB8}" srcOrd="0" destOrd="0" presId="urn:microsoft.com/office/officeart/2005/8/layout/vList6"/>
    <dgm:cxn modelId="{48F6A44F-8B69-469A-B002-8B938CD18F4B}" srcId="{85F6A77F-E49D-4F42-A407-9DB8C34199E1}" destId="{83ED1EBC-1887-4C76-8B3C-C1F0B559E7A8}" srcOrd="0" destOrd="0" parTransId="{BBD85A70-D802-4B9B-8EB9-3693983B01B5}" sibTransId="{1E691A58-F502-4AA9-B043-4D1E3B1048BC}"/>
    <dgm:cxn modelId="{F6332D82-A4E3-40E9-9424-BDD7DA0228D9}" srcId="{85F6A77F-E49D-4F42-A407-9DB8C34199E1}" destId="{1A9E26C9-B6B7-4CD4-8FBF-80F39D36B109}" srcOrd="6" destOrd="0" parTransId="{2A63C252-5D97-4068-A6C5-AD25DF8C395D}" sibTransId="{FE9F93F2-3B0D-4C49-B228-49882FCBEB67}"/>
    <dgm:cxn modelId="{ECB301D8-BAB7-4FDC-9129-9DDE6E6942C1}" type="presParOf" srcId="{28820A74-02B4-4E05-8F0D-86CAAADEEFB8}" destId="{5E7BB5B8-2E5E-41AE-9D87-1718B3E7DEA8}" srcOrd="0" destOrd="0" presId="urn:microsoft.com/office/officeart/2005/8/layout/vList6"/>
    <dgm:cxn modelId="{034DE797-49AD-4AB9-B242-4390AB2D1924}" type="presParOf" srcId="{5E7BB5B8-2E5E-41AE-9D87-1718B3E7DEA8}" destId="{A5ADB5E6-7FA5-4DBA-9CC9-BD6F37D05846}" srcOrd="0" destOrd="0" presId="urn:microsoft.com/office/officeart/2005/8/layout/vList6"/>
    <dgm:cxn modelId="{88874FF4-4659-43E9-8508-8C273540B019}" type="presParOf" srcId="{5E7BB5B8-2E5E-41AE-9D87-1718B3E7DEA8}" destId="{F0E302B8-1F24-4135-9FA8-5CDA77CFD0E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355D96-A8DF-49EE-9DF9-BB132502135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BFF1E9-3C3D-4F56-AFF5-59B3BCAA6F2B}">
      <dgm:prSet phldrT="[Текст]" custT="1"/>
      <dgm:spPr/>
      <dgm:t>
        <a:bodyPr/>
        <a:lstStyle/>
        <a:p>
          <a:r>
            <a:rPr lang="ru-RU" sz="2000" dirty="0" smtClean="0"/>
            <a:t>4 общеобразовательных школы (из них 1филиал)</a:t>
          </a:r>
          <a:endParaRPr lang="ru-RU" sz="2000" dirty="0"/>
        </a:p>
      </dgm:t>
    </dgm:pt>
    <dgm:pt modelId="{6D199227-72E8-45E6-83FD-D2E33C2D4856}" type="parTrans" cxnId="{5D564E9B-430B-4854-99BB-2146151972DF}">
      <dgm:prSet/>
      <dgm:spPr/>
      <dgm:t>
        <a:bodyPr/>
        <a:lstStyle/>
        <a:p>
          <a:endParaRPr lang="ru-RU"/>
        </a:p>
      </dgm:t>
    </dgm:pt>
    <dgm:pt modelId="{83202323-296A-4CB2-9641-EAA66F7183A1}" type="sibTrans" cxnId="{5D564E9B-430B-4854-99BB-2146151972DF}">
      <dgm:prSet/>
      <dgm:spPr/>
      <dgm:t>
        <a:bodyPr/>
        <a:lstStyle/>
        <a:p>
          <a:endParaRPr lang="ru-RU"/>
        </a:p>
      </dgm:t>
    </dgm:pt>
    <dgm:pt modelId="{64D5C0D4-7CE9-45D3-A7D9-D9D0A96512B8}">
      <dgm:prSet phldrT="[Текст]" custT="1"/>
      <dgm:spPr/>
      <dgm:t>
        <a:bodyPr/>
        <a:lstStyle/>
        <a:p>
          <a:r>
            <a:rPr lang="ru-RU" sz="2000" u="sng" dirty="0" smtClean="0"/>
            <a:t>ГОУ ВПО «Нижегородский государственный инженерно-экономический университет</a:t>
          </a:r>
          <a:endParaRPr lang="ru-RU" sz="2000" u="sng" dirty="0"/>
        </a:p>
      </dgm:t>
    </dgm:pt>
    <dgm:pt modelId="{3F23BF85-A154-46C9-A2D8-42EFFED8DCB5}" type="parTrans" cxnId="{A88C0C47-6A01-4234-A89E-2C35F786DC18}">
      <dgm:prSet/>
      <dgm:spPr/>
      <dgm:t>
        <a:bodyPr/>
        <a:lstStyle/>
        <a:p>
          <a:endParaRPr lang="ru-RU"/>
        </a:p>
      </dgm:t>
    </dgm:pt>
    <dgm:pt modelId="{BC96135C-7597-4367-8FB2-C838B3346B73}" type="sibTrans" cxnId="{A88C0C47-6A01-4234-A89E-2C35F786DC18}">
      <dgm:prSet/>
      <dgm:spPr/>
      <dgm:t>
        <a:bodyPr/>
        <a:lstStyle/>
        <a:p>
          <a:endParaRPr lang="ru-RU"/>
        </a:p>
      </dgm:t>
    </dgm:pt>
    <dgm:pt modelId="{BCD1CCCE-EBDA-4DC9-AB4A-FE254947BE67}">
      <dgm:prSet phldrT="[Текст]" custT="1"/>
      <dgm:spPr/>
      <dgm:t>
        <a:bodyPr/>
        <a:lstStyle/>
        <a:p>
          <a:r>
            <a:rPr lang="ru-RU" sz="1800" dirty="0" smtClean="0"/>
            <a:t>аспирантура, докторантура, дополнительное профессиональное образование</a:t>
          </a:r>
          <a:endParaRPr lang="ru-RU" sz="1800" dirty="0"/>
        </a:p>
      </dgm:t>
    </dgm:pt>
    <dgm:pt modelId="{43D9E133-3461-4237-9B87-6B7E0873C6DF}" type="parTrans" cxnId="{38DD17B9-3E0D-4A84-A982-91250FC1273B}">
      <dgm:prSet/>
      <dgm:spPr/>
      <dgm:t>
        <a:bodyPr/>
        <a:lstStyle/>
        <a:p>
          <a:endParaRPr lang="ru-RU"/>
        </a:p>
      </dgm:t>
    </dgm:pt>
    <dgm:pt modelId="{5C1AA8EB-1EB3-46B0-889D-443830A87776}" type="sibTrans" cxnId="{38DD17B9-3E0D-4A84-A982-91250FC1273B}">
      <dgm:prSet/>
      <dgm:spPr/>
      <dgm:t>
        <a:bodyPr/>
        <a:lstStyle/>
        <a:p>
          <a:endParaRPr lang="ru-RU"/>
        </a:p>
      </dgm:t>
    </dgm:pt>
    <dgm:pt modelId="{B4258944-178B-4B69-94B0-FCAA306770B4}">
      <dgm:prSet phldrT="[Текст]" custT="1"/>
      <dgm:spPr/>
      <dgm:t>
        <a:bodyPr/>
        <a:lstStyle/>
        <a:p>
          <a:r>
            <a:rPr lang="ru-RU" sz="1800" dirty="0" smtClean="0"/>
            <a:t>повышение квалификации и переподготовки по профилю основных образовательных программ</a:t>
          </a:r>
          <a:endParaRPr lang="ru-RU" sz="1800" dirty="0"/>
        </a:p>
      </dgm:t>
    </dgm:pt>
    <dgm:pt modelId="{1D83C8A1-4062-4202-8FD1-943B4C0B4F13}" type="parTrans" cxnId="{5971DF7C-89DA-4500-B663-0CB353993FD8}">
      <dgm:prSet/>
      <dgm:spPr/>
      <dgm:t>
        <a:bodyPr/>
        <a:lstStyle/>
        <a:p>
          <a:endParaRPr lang="ru-RU"/>
        </a:p>
      </dgm:t>
    </dgm:pt>
    <dgm:pt modelId="{E36261B7-4C17-493E-9383-36C5A54B1FF4}" type="sibTrans" cxnId="{5971DF7C-89DA-4500-B663-0CB353993FD8}">
      <dgm:prSet/>
      <dgm:spPr/>
      <dgm:t>
        <a:bodyPr/>
        <a:lstStyle/>
        <a:p>
          <a:endParaRPr lang="ru-RU"/>
        </a:p>
      </dgm:t>
    </dgm:pt>
    <dgm:pt modelId="{9B918821-1538-4992-A167-5DAC2B255DE1}">
      <dgm:prSet phldrT="[Текст]" custT="1"/>
      <dgm:spPr/>
      <dgm:t>
        <a:bodyPr/>
        <a:lstStyle/>
        <a:p>
          <a:r>
            <a:rPr lang="ru-RU" sz="2000" dirty="0" smtClean="0"/>
            <a:t>Оздоровительно-образовательный центр «Гремячий»</a:t>
          </a:r>
        </a:p>
        <a:p>
          <a:endParaRPr lang="ru-RU" sz="1900" dirty="0"/>
        </a:p>
      </dgm:t>
    </dgm:pt>
    <dgm:pt modelId="{E8C00DC6-965D-49CA-A205-55941C5D05B4}" type="parTrans" cxnId="{3030170E-0CA8-468B-80B0-628C2689EEE9}">
      <dgm:prSet/>
      <dgm:spPr/>
      <dgm:t>
        <a:bodyPr/>
        <a:lstStyle/>
        <a:p>
          <a:endParaRPr lang="ru-RU"/>
        </a:p>
      </dgm:t>
    </dgm:pt>
    <dgm:pt modelId="{1184FC31-73F8-4512-A087-2AC366FEF9BD}" type="sibTrans" cxnId="{3030170E-0CA8-468B-80B0-628C2689EEE9}">
      <dgm:prSet/>
      <dgm:spPr/>
      <dgm:t>
        <a:bodyPr/>
        <a:lstStyle/>
        <a:p>
          <a:endParaRPr lang="ru-RU"/>
        </a:p>
      </dgm:t>
    </dgm:pt>
    <dgm:pt modelId="{00AD8383-F554-42A2-9029-00C8FBF0738D}">
      <dgm:prSet phldrT="[Текст]" custT="1"/>
      <dgm:spPr/>
      <dgm:t>
        <a:bodyPr/>
        <a:lstStyle/>
        <a:p>
          <a:r>
            <a:rPr lang="ru-RU" sz="2000" dirty="0" smtClean="0"/>
            <a:t>13 дошкольных образовательных учреждений (из них 7 филиалов)</a:t>
          </a:r>
          <a:endParaRPr lang="ru-RU" sz="2000" dirty="0"/>
        </a:p>
      </dgm:t>
    </dgm:pt>
    <dgm:pt modelId="{E2F35894-DF99-47E6-ABAC-BE87A4C4FE23}" type="sibTrans" cxnId="{ECE7CB22-BC58-4833-8B68-DE89EFD4D661}">
      <dgm:prSet/>
      <dgm:spPr/>
      <dgm:t>
        <a:bodyPr/>
        <a:lstStyle/>
        <a:p>
          <a:endParaRPr lang="ru-RU"/>
        </a:p>
      </dgm:t>
    </dgm:pt>
    <dgm:pt modelId="{0678556C-C823-4FD2-B4DD-B7B51C298AC2}" type="parTrans" cxnId="{ECE7CB22-BC58-4833-8B68-DE89EFD4D661}">
      <dgm:prSet/>
      <dgm:spPr/>
      <dgm:t>
        <a:bodyPr/>
        <a:lstStyle/>
        <a:p>
          <a:endParaRPr lang="ru-RU"/>
        </a:p>
      </dgm:t>
    </dgm:pt>
    <dgm:pt modelId="{BC90E93A-3DB5-4C53-B8DD-8F51F383D318}">
      <dgm:prSet phldrT="[Текст]" custT="1"/>
      <dgm:spPr/>
      <dgm:t>
        <a:bodyPr/>
        <a:lstStyle/>
        <a:p>
          <a:r>
            <a:rPr lang="ru-RU" sz="2000" dirty="0" smtClean="0"/>
            <a:t>2 учреждения дополнительного образования</a:t>
          </a:r>
          <a:endParaRPr lang="ru-RU" sz="2000" dirty="0"/>
        </a:p>
      </dgm:t>
    </dgm:pt>
    <dgm:pt modelId="{01A329FB-F79C-4EC7-A1C7-5B9F00922D2B}" type="sibTrans" cxnId="{581686A8-7623-4FA3-B3E4-6CE8A6EE918E}">
      <dgm:prSet/>
      <dgm:spPr/>
      <dgm:t>
        <a:bodyPr/>
        <a:lstStyle/>
        <a:p>
          <a:endParaRPr lang="ru-RU"/>
        </a:p>
      </dgm:t>
    </dgm:pt>
    <dgm:pt modelId="{C391668F-7AC6-44A7-ABE5-BB12C522EEAD}" type="parTrans" cxnId="{581686A8-7623-4FA3-B3E4-6CE8A6EE918E}">
      <dgm:prSet/>
      <dgm:spPr/>
      <dgm:t>
        <a:bodyPr/>
        <a:lstStyle/>
        <a:p>
          <a:endParaRPr lang="ru-RU"/>
        </a:p>
      </dgm:t>
    </dgm:pt>
    <dgm:pt modelId="{66669144-BA46-4A16-994C-D2866E3BCCE5}" type="pres">
      <dgm:prSet presAssocID="{E8355D96-A8DF-49EE-9DF9-BB132502135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7A579A-84AA-4755-9DE6-01EEF67DE9E5}" type="pres">
      <dgm:prSet presAssocID="{C7BFF1E9-3C3D-4F56-AFF5-59B3BCAA6F2B}" presName="comp" presStyleCnt="0"/>
      <dgm:spPr/>
    </dgm:pt>
    <dgm:pt modelId="{9133AE95-3779-441A-9DDE-5621173A8E97}" type="pres">
      <dgm:prSet presAssocID="{C7BFF1E9-3C3D-4F56-AFF5-59B3BCAA6F2B}" presName="box" presStyleLbl="node1" presStyleIdx="0" presStyleCnt="3"/>
      <dgm:spPr/>
      <dgm:t>
        <a:bodyPr/>
        <a:lstStyle/>
        <a:p>
          <a:endParaRPr lang="ru-RU"/>
        </a:p>
      </dgm:t>
    </dgm:pt>
    <dgm:pt modelId="{98A22F37-45ED-4858-8481-3F29FC35ECCC}" type="pres">
      <dgm:prSet presAssocID="{C7BFF1E9-3C3D-4F56-AFF5-59B3BCAA6F2B}" presName="img" presStyleLbl="fgImgPlace1" presStyleIdx="0" presStyleCnt="3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74BDD8A-57E4-4B8E-BAAD-D24F0023AE29}" type="pres">
      <dgm:prSet presAssocID="{C7BFF1E9-3C3D-4F56-AFF5-59B3BCAA6F2B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CFE23E-41C9-43E9-9BFD-A2E58A1028FF}" type="pres">
      <dgm:prSet presAssocID="{83202323-296A-4CB2-9641-EAA66F7183A1}" presName="spacer" presStyleCnt="0"/>
      <dgm:spPr/>
    </dgm:pt>
    <dgm:pt modelId="{9D1AF3FD-6978-4D0C-9DA2-9AD00F188B95}" type="pres">
      <dgm:prSet presAssocID="{64D5C0D4-7CE9-45D3-A7D9-D9D0A96512B8}" presName="comp" presStyleCnt="0"/>
      <dgm:spPr/>
    </dgm:pt>
    <dgm:pt modelId="{CC437377-EE0B-47E1-BBD0-A67F4492AE19}" type="pres">
      <dgm:prSet presAssocID="{64D5C0D4-7CE9-45D3-A7D9-D9D0A96512B8}" presName="box" presStyleLbl="node1" presStyleIdx="1" presStyleCnt="3" custScaleY="116146"/>
      <dgm:spPr/>
      <dgm:t>
        <a:bodyPr/>
        <a:lstStyle/>
        <a:p>
          <a:endParaRPr lang="ru-RU"/>
        </a:p>
      </dgm:t>
    </dgm:pt>
    <dgm:pt modelId="{87FDDF9D-F5F9-4FBC-B50F-35D9C8D8983C}" type="pres">
      <dgm:prSet presAssocID="{64D5C0D4-7CE9-45D3-A7D9-D9D0A96512B8}" presName="img" presStyleLbl="fgImgPlace1" presStyleIdx="1" presStyleCnt="3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DA55A15-7B70-43E5-BC1B-7F89D5383596}" type="pres">
      <dgm:prSet presAssocID="{64D5C0D4-7CE9-45D3-A7D9-D9D0A96512B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0705B-009E-4FD5-BAA1-9AC6111966FD}" type="pres">
      <dgm:prSet presAssocID="{BC96135C-7597-4367-8FB2-C838B3346B73}" presName="spacer" presStyleCnt="0"/>
      <dgm:spPr/>
    </dgm:pt>
    <dgm:pt modelId="{45D33D55-D9DC-4150-B311-4DDBEE1EFC0A}" type="pres">
      <dgm:prSet presAssocID="{9B918821-1538-4992-A167-5DAC2B255DE1}" presName="comp" presStyleCnt="0"/>
      <dgm:spPr/>
    </dgm:pt>
    <dgm:pt modelId="{365D8F52-5FBF-4F6D-84A4-BADBBF598CAD}" type="pres">
      <dgm:prSet presAssocID="{9B918821-1538-4992-A167-5DAC2B255DE1}" presName="box" presStyleLbl="node1" presStyleIdx="2" presStyleCnt="3"/>
      <dgm:spPr/>
      <dgm:t>
        <a:bodyPr/>
        <a:lstStyle/>
        <a:p>
          <a:endParaRPr lang="ru-RU"/>
        </a:p>
      </dgm:t>
    </dgm:pt>
    <dgm:pt modelId="{3EE64815-B6EB-4BFA-8AFE-6829D01BA866}" type="pres">
      <dgm:prSet presAssocID="{9B918821-1538-4992-A167-5DAC2B255DE1}" presName="img" presStyleLbl="fgImgPlace1" presStyleIdx="2" presStyleCnt="3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6C03D56-790D-4143-B447-A91CD40E2BDF}" type="pres">
      <dgm:prSet presAssocID="{9B918821-1538-4992-A167-5DAC2B255DE1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814D8A-7A3D-4EED-8029-FFD38F96F076}" type="presOf" srcId="{B4258944-178B-4B69-94B0-FCAA306770B4}" destId="{DDA55A15-7B70-43E5-BC1B-7F89D5383596}" srcOrd="1" destOrd="2" presId="urn:microsoft.com/office/officeart/2005/8/layout/vList4"/>
    <dgm:cxn modelId="{BFE3EB3E-D0A0-4FB6-8A13-1B042D584BBA}" type="presOf" srcId="{BC90E93A-3DB5-4C53-B8DD-8F51F383D318}" destId="{774BDD8A-57E4-4B8E-BAAD-D24F0023AE29}" srcOrd="1" destOrd="2" presId="urn:microsoft.com/office/officeart/2005/8/layout/vList4"/>
    <dgm:cxn modelId="{B2877B46-551C-4E48-BFB0-811B1E6BFA09}" type="presOf" srcId="{BC90E93A-3DB5-4C53-B8DD-8F51F383D318}" destId="{9133AE95-3779-441A-9DDE-5621173A8E97}" srcOrd="0" destOrd="2" presId="urn:microsoft.com/office/officeart/2005/8/layout/vList4"/>
    <dgm:cxn modelId="{581686A8-7623-4FA3-B3E4-6CE8A6EE918E}" srcId="{C7BFF1E9-3C3D-4F56-AFF5-59B3BCAA6F2B}" destId="{BC90E93A-3DB5-4C53-B8DD-8F51F383D318}" srcOrd="1" destOrd="0" parTransId="{C391668F-7AC6-44A7-ABE5-BB12C522EEAD}" sibTransId="{01A329FB-F79C-4EC7-A1C7-5B9F00922D2B}"/>
    <dgm:cxn modelId="{38DD17B9-3E0D-4A84-A982-91250FC1273B}" srcId="{64D5C0D4-7CE9-45D3-A7D9-D9D0A96512B8}" destId="{BCD1CCCE-EBDA-4DC9-AB4A-FE254947BE67}" srcOrd="0" destOrd="0" parTransId="{43D9E133-3461-4237-9B87-6B7E0873C6DF}" sibTransId="{5C1AA8EB-1EB3-46B0-889D-443830A87776}"/>
    <dgm:cxn modelId="{C4609A5C-E6A0-4F33-A2FD-C78090620161}" type="presOf" srcId="{00AD8383-F554-42A2-9029-00C8FBF0738D}" destId="{774BDD8A-57E4-4B8E-BAAD-D24F0023AE29}" srcOrd="1" destOrd="1" presId="urn:microsoft.com/office/officeart/2005/8/layout/vList4"/>
    <dgm:cxn modelId="{5971DF7C-89DA-4500-B663-0CB353993FD8}" srcId="{64D5C0D4-7CE9-45D3-A7D9-D9D0A96512B8}" destId="{B4258944-178B-4B69-94B0-FCAA306770B4}" srcOrd="1" destOrd="0" parTransId="{1D83C8A1-4062-4202-8FD1-943B4C0B4F13}" sibTransId="{E36261B7-4C17-493E-9383-36C5A54B1FF4}"/>
    <dgm:cxn modelId="{CCDEB3DB-694B-46E9-B902-79148F18D3E8}" type="presOf" srcId="{B4258944-178B-4B69-94B0-FCAA306770B4}" destId="{CC437377-EE0B-47E1-BBD0-A67F4492AE19}" srcOrd="0" destOrd="2" presId="urn:microsoft.com/office/officeart/2005/8/layout/vList4"/>
    <dgm:cxn modelId="{4888F093-A7C9-4F09-975B-D98048D6E704}" type="presOf" srcId="{64D5C0D4-7CE9-45D3-A7D9-D9D0A96512B8}" destId="{CC437377-EE0B-47E1-BBD0-A67F4492AE19}" srcOrd="0" destOrd="0" presId="urn:microsoft.com/office/officeart/2005/8/layout/vList4"/>
    <dgm:cxn modelId="{3BA8FB19-2CAE-466B-8BC9-E918BA8BF7F3}" type="presOf" srcId="{64D5C0D4-7CE9-45D3-A7D9-D9D0A96512B8}" destId="{DDA55A15-7B70-43E5-BC1B-7F89D5383596}" srcOrd="1" destOrd="0" presId="urn:microsoft.com/office/officeart/2005/8/layout/vList4"/>
    <dgm:cxn modelId="{201A8E77-BC3A-495D-AEAF-81F0690B2467}" type="presOf" srcId="{BCD1CCCE-EBDA-4DC9-AB4A-FE254947BE67}" destId="{CC437377-EE0B-47E1-BBD0-A67F4492AE19}" srcOrd="0" destOrd="1" presId="urn:microsoft.com/office/officeart/2005/8/layout/vList4"/>
    <dgm:cxn modelId="{DC7744F3-AC87-495D-9594-2E1A90DAAEA9}" type="presOf" srcId="{C7BFF1E9-3C3D-4F56-AFF5-59B3BCAA6F2B}" destId="{774BDD8A-57E4-4B8E-BAAD-D24F0023AE29}" srcOrd="1" destOrd="0" presId="urn:microsoft.com/office/officeart/2005/8/layout/vList4"/>
    <dgm:cxn modelId="{5D564E9B-430B-4854-99BB-2146151972DF}" srcId="{E8355D96-A8DF-49EE-9DF9-BB132502135A}" destId="{C7BFF1E9-3C3D-4F56-AFF5-59B3BCAA6F2B}" srcOrd="0" destOrd="0" parTransId="{6D199227-72E8-45E6-83FD-D2E33C2D4856}" sibTransId="{83202323-296A-4CB2-9641-EAA66F7183A1}"/>
    <dgm:cxn modelId="{074F88AB-4452-40D4-8407-8EC6E28041A3}" type="presOf" srcId="{9B918821-1538-4992-A167-5DAC2B255DE1}" destId="{365D8F52-5FBF-4F6D-84A4-BADBBF598CAD}" srcOrd="0" destOrd="0" presId="urn:microsoft.com/office/officeart/2005/8/layout/vList4"/>
    <dgm:cxn modelId="{F532A2E1-549E-483C-B12B-046149C5185D}" type="presOf" srcId="{00AD8383-F554-42A2-9029-00C8FBF0738D}" destId="{9133AE95-3779-441A-9DDE-5621173A8E97}" srcOrd="0" destOrd="1" presId="urn:microsoft.com/office/officeart/2005/8/layout/vList4"/>
    <dgm:cxn modelId="{3030170E-0CA8-468B-80B0-628C2689EEE9}" srcId="{E8355D96-A8DF-49EE-9DF9-BB132502135A}" destId="{9B918821-1538-4992-A167-5DAC2B255DE1}" srcOrd="2" destOrd="0" parTransId="{E8C00DC6-965D-49CA-A205-55941C5D05B4}" sibTransId="{1184FC31-73F8-4512-A087-2AC366FEF9BD}"/>
    <dgm:cxn modelId="{3E41B116-694E-413D-9B90-311CFA64B511}" type="presOf" srcId="{C7BFF1E9-3C3D-4F56-AFF5-59B3BCAA6F2B}" destId="{9133AE95-3779-441A-9DDE-5621173A8E97}" srcOrd="0" destOrd="0" presId="urn:microsoft.com/office/officeart/2005/8/layout/vList4"/>
    <dgm:cxn modelId="{044AB78A-4BC6-4F63-83BF-C1D9EE142124}" type="presOf" srcId="{E8355D96-A8DF-49EE-9DF9-BB132502135A}" destId="{66669144-BA46-4A16-994C-D2866E3BCCE5}" srcOrd="0" destOrd="0" presId="urn:microsoft.com/office/officeart/2005/8/layout/vList4"/>
    <dgm:cxn modelId="{A88C0C47-6A01-4234-A89E-2C35F786DC18}" srcId="{E8355D96-A8DF-49EE-9DF9-BB132502135A}" destId="{64D5C0D4-7CE9-45D3-A7D9-D9D0A96512B8}" srcOrd="1" destOrd="0" parTransId="{3F23BF85-A154-46C9-A2D8-42EFFED8DCB5}" sibTransId="{BC96135C-7597-4367-8FB2-C838B3346B73}"/>
    <dgm:cxn modelId="{F07F6EA6-2CC9-4CC0-9C4B-AEA2DB64A4B0}" type="presOf" srcId="{9B918821-1538-4992-A167-5DAC2B255DE1}" destId="{C6C03D56-790D-4143-B447-A91CD40E2BDF}" srcOrd="1" destOrd="0" presId="urn:microsoft.com/office/officeart/2005/8/layout/vList4"/>
    <dgm:cxn modelId="{ECE7CB22-BC58-4833-8B68-DE89EFD4D661}" srcId="{C7BFF1E9-3C3D-4F56-AFF5-59B3BCAA6F2B}" destId="{00AD8383-F554-42A2-9029-00C8FBF0738D}" srcOrd="0" destOrd="0" parTransId="{0678556C-C823-4FD2-B4DD-B7B51C298AC2}" sibTransId="{E2F35894-DF99-47E6-ABAC-BE87A4C4FE23}"/>
    <dgm:cxn modelId="{AB433B63-B7BE-4655-8B63-0075C58CB3DF}" type="presOf" srcId="{BCD1CCCE-EBDA-4DC9-AB4A-FE254947BE67}" destId="{DDA55A15-7B70-43E5-BC1B-7F89D5383596}" srcOrd="1" destOrd="1" presId="urn:microsoft.com/office/officeart/2005/8/layout/vList4"/>
    <dgm:cxn modelId="{AD7BC209-C88B-4A58-A1DA-EA60FBFD264F}" type="presParOf" srcId="{66669144-BA46-4A16-994C-D2866E3BCCE5}" destId="{B07A579A-84AA-4755-9DE6-01EEF67DE9E5}" srcOrd="0" destOrd="0" presId="urn:microsoft.com/office/officeart/2005/8/layout/vList4"/>
    <dgm:cxn modelId="{3AB4F3B9-C87E-47C3-9451-041223685D6B}" type="presParOf" srcId="{B07A579A-84AA-4755-9DE6-01EEF67DE9E5}" destId="{9133AE95-3779-441A-9DDE-5621173A8E97}" srcOrd="0" destOrd="0" presId="urn:microsoft.com/office/officeart/2005/8/layout/vList4"/>
    <dgm:cxn modelId="{8892B047-B757-45CA-B309-89C6305F5FB3}" type="presParOf" srcId="{B07A579A-84AA-4755-9DE6-01EEF67DE9E5}" destId="{98A22F37-45ED-4858-8481-3F29FC35ECCC}" srcOrd="1" destOrd="0" presId="urn:microsoft.com/office/officeart/2005/8/layout/vList4"/>
    <dgm:cxn modelId="{C262AC53-C01B-46F2-AD94-987FDB9A9BBF}" type="presParOf" srcId="{B07A579A-84AA-4755-9DE6-01EEF67DE9E5}" destId="{774BDD8A-57E4-4B8E-BAAD-D24F0023AE29}" srcOrd="2" destOrd="0" presId="urn:microsoft.com/office/officeart/2005/8/layout/vList4"/>
    <dgm:cxn modelId="{B37F03CE-7545-4FC3-9F93-D48B3172953E}" type="presParOf" srcId="{66669144-BA46-4A16-994C-D2866E3BCCE5}" destId="{3ECFE23E-41C9-43E9-9BFD-A2E58A1028FF}" srcOrd="1" destOrd="0" presId="urn:microsoft.com/office/officeart/2005/8/layout/vList4"/>
    <dgm:cxn modelId="{5B49829D-F992-4127-A9FB-872B2688C9C7}" type="presParOf" srcId="{66669144-BA46-4A16-994C-D2866E3BCCE5}" destId="{9D1AF3FD-6978-4D0C-9DA2-9AD00F188B95}" srcOrd="2" destOrd="0" presId="urn:microsoft.com/office/officeart/2005/8/layout/vList4"/>
    <dgm:cxn modelId="{51D23E02-B8E8-4F06-B187-5D9E2C23E7AE}" type="presParOf" srcId="{9D1AF3FD-6978-4D0C-9DA2-9AD00F188B95}" destId="{CC437377-EE0B-47E1-BBD0-A67F4492AE19}" srcOrd="0" destOrd="0" presId="urn:microsoft.com/office/officeart/2005/8/layout/vList4"/>
    <dgm:cxn modelId="{31412602-E024-4CDB-BF50-E5E4C07FF4BF}" type="presParOf" srcId="{9D1AF3FD-6978-4D0C-9DA2-9AD00F188B95}" destId="{87FDDF9D-F5F9-4FBC-B50F-35D9C8D8983C}" srcOrd="1" destOrd="0" presId="urn:microsoft.com/office/officeart/2005/8/layout/vList4"/>
    <dgm:cxn modelId="{512E0367-2CD8-417F-83D1-CE80FF9B31EC}" type="presParOf" srcId="{9D1AF3FD-6978-4D0C-9DA2-9AD00F188B95}" destId="{DDA55A15-7B70-43E5-BC1B-7F89D5383596}" srcOrd="2" destOrd="0" presId="urn:microsoft.com/office/officeart/2005/8/layout/vList4"/>
    <dgm:cxn modelId="{72775F65-4626-433A-B85A-1F05E0C4D510}" type="presParOf" srcId="{66669144-BA46-4A16-994C-D2866E3BCCE5}" destId="{6AE0705B-009E-4FD5-BAA1-9AC6111966FD}" srcOrd="3" destOrd="0" presId="urn:microsoft.com/office/officeart/2005/8/layout/vList4"/>
    <dgm:cxn modelId="{87C07D73-8C19-4D1F-8E76-AE521AB73ECF}" type="presParOf" srcId="{66669144-BA46-4A16-994C-D2866E3BCCE5}" destId="{45D33D55-D9DC-4150-B311-4DDBEE1EFC0A}" srcOrd="4" destOrd="0" presId="urn:microsoft.com/office/officeart/2005/8/layout/vList4"/>
    <dgm:cxn modelId="{7BC5A59F-E726-43C4-A776-A0FCB0DD3358}" type="presParOf" srcId="{45D33D55-D9DC-4150-B311-4DDBEE1EFC0A}" destId="{365D8F52-5FBF-4F6D-84A4-BADBBF598CAD}" srcOrd="0" destOrd="0" presId="urn:microsoft.com/office/officeart/2005/8/layout/vList4"/>
    <dgm:cxn modelId="{F9425961-CD57-45E9-8ABB-AF96B045A691}" type="presParOf" srcId="{45D33D55-D9DC-4150-B311-4DDBEE1EFC0A}" destId="{3EE64815-B6EB-4BFA-8AFE-6829D01BA866}" srcOrd="1" destOrd="0" presId="urn:microsoft.com/office/officeart/2005/8/layout/vList4"/>
    <dgm:cxn modelId="{A25DD97E-2D6C-4390-899A-87959D87D4A3}" type="presParOf" srcId="{45D33D55-D9DC-4150-B311-4DDBEE1EFC0A}" destId="{C6C03D56-790D-4143-B447-A91CD40E2BD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374276-8944-4A21-9621-C05C2DC0E757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C13616A7-A920-4CA4-A02E-F4A307199F81}">
      <dgm:prSet phldrT="[Текст]"/>
      <dgm:spPr/>
      <dgm:t>
        <a:bodyPr/>
        <a:lstStyle/>
        <a:p>
          <a:r>
            <a:rPr lang="ru-RU" dirty="0" smtClean="0"/>
            <a:t>Доп. офис 9042/0657 Волго-Вятского банка Сбербанка России</a:t>
          </a:r>
          <a:endParaRPr lang="ru-RU" dirty="0"/>
        </a:p>
      </dgm:t>
    </dgm:pt>
    <dgm:pt modelId="{33425136-6867-4884-BAF3-32C8F7FA2779}" type="parTrans" cxnId="{7D6CD0DE-451A-42DD-AC3B-FBE92BAC25CA}">
      <dgm:prSet/>
      <dgm:spPr/>
      <dgm:t>
        <a:bodyPr/>
        <a:lstStyle/>
        <a:p>
          <a:endParaRPr lang="ru-RU"/>
        </a:p>
      </dgm:t>
    </dgm:pt>
    <dgm:pt modelId="{D8CC35F5-4124-4A63-818E-919F549D2B29}" type="sibTrans" cxnId="{7D6CD0DE-451A-42DD-AC3B-FBE92BAC25CA}">
      <dgm:prSet/>
      <dgm:spPr/>
      <dgm:t>
        <a:bodyPr/>
        <a:lstStyle/>
        <a:p>
          <a:endParaRPr lang="ru-RU"/>
        </a:p>
      </dgm:t>
    </dgm:pt>
    <dgm:pt modelId="{05F35B92-A726-48CF-9ABA-4F2C7A9D3FAE}">
      <dgm:prSet phldrT="[Текст]"/>
      <dgm:spPr/>
      <dgm:t>
        <a:bodyPr/>
        <a:lstStyle/>
        <a:p>
          <a:r>
            <a:rPr lang="ru-RU" dirty="0" smtClean="0"/>
            <a:t>Дополнительный офис ОАО КБ «Ассоциация»,</a:t>
          </a:r>
          <a:endParaRPr lang="ru-RU" dirty="0"/>
        </a:p>
      </dgm:t>
    </dgm:pt>
    <dgm:pt modelId="{B926C0A7-688F-4209-B40D-FD832B23CE75}" type="parTrans" cxnId="{78DDCD53-9BF0-4353-A88A-2B2FBEDE7602}">
      <dgm:prSet/>
      <dgm:spPr/>
      <dgm:t>
        <a:bodyPr/>
        <a:lstStyle/>
        <a:p>
          <a:endParaRPr lang="ru-RU"/>
        </a:p>
      </dgm:t>
    </dgm:pt>
    <dgm:pt modelId="{1639E192-E123-4096-9F6A-654021B0A9D7}" type="sibTrans" cxnId="{78DDCD53-9BF0-4353-A88A-2B2FBEDE7602}">
      <dgm:prSet/>
      <dgm:spPr/>
      <dgm:t>
        <a:bodyPr/>
        <a:lstStyle/>
        <a:p>
          <a:endParaRPr lang="ru-RU"/>
        </a:p>
      </dgm:t>
    </dgm:pt>
    <dgm:pt modelId="{7F1938BB-7A7A-4AD9-B522-FE152BF6E423}" type="pres">
      <dgm:prSet presAssocID="{7F374276-8944-4A21-9621-C05C2DC0E757}" presName="Name0" presStyleCnt="0">
        <dgm:presLayoutVars>
          <dgm:dir/>
          <dgm:resizeHandles val="exact"/>
        </dgm:presLayoutVars>
      </dgm:prSet>
      <dgm:spPr/>
    </dgm:pt>
    <dgm:pt modelId="{275D05A9-D102-4A3C-B657-18EA6815336E}" type="pres">
      <dgm:prSet presAssocID="{7F374276-8944-4A21-9621-C05C2DC0E757}" presName="fgShape" presStyleLbl="fgShp" presStyleIdx="0" presStyleCnt="1" custFlipHor="1" custScaleX="10435" custLinFactNeighborX="-27229" custLinFactNeighborY="-17898"/>
      <dgm:spPr/>
      <dgm:t>
        <a:bodyPr/>
        <a:lstStyle/>
        <a:p>
          <a:endParaRPr lang="ru-RU"/>
        </a:p>
      </dgm:t>
    </dgm:pt>
    <dgm:pt modelId="{C50941EF-765E-4392-A7A6-A8A27D0BD4C9}" type="pres">
      <dgm:prSet presAssocID="{7F374276-8944-4A21-9621-C05C2DC0E757}" presName="linComp" presStyleCnt="0"/>
      <dgm:spPr/>
    </dgm:pt>
    <dgm:pt modelId="{0873DF89-2075-40E0-923C-2BFFEEC1879B}" type="pres">
      <dgm:prSet presAssocID="{C13616A7-A920-4CA4-A02E-F4A307199F81}" presName="compNode" presStyleCnt="0"/>
      <dgm:spPr/>
    </dgm:pt>
    <dgm:pt modelId="{3BCB1F80-1EFF-4D76-94AF-C0BDAB1E7CD9}" type="pres">
      <dgm:prSet presAssocID="{C13616A7-A920-4CA4-A02E-F4A307199F81}" presName="bkgdShape" presStyleLbl="node1" presStyleIdx="0" presStyleCnt="2"/>
      <dgm:spPr/>
      <dgm:t>
        <a:bodyPr/>
        <a:lstStyle/>
        <a:p>
          <a:endParaRPr lang="ru-RU"/>
        </a:p>
      </dgm:t>
    </dgm:pt>
    <dgm:pt modelId="{68D84549-E303-4383-AE6A-B7EF36263000}" type="pres">
      <dgm:prSet presAssocID="{C13616A7-A920-4CA4-A02E-F4A307199F81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5A22DB-39CB-4DA8-ADF0-C8A0E403D61E}" type="pres">
      <dgm:prSet presAssocID="{C13616A7-A920-4CA4-A02E-F4A307199F81}" presName="invisiNode" presStyleLbl="node1" presStyleIdx="0" presStyleCnt="2"/>
      <dgm:spPr/>
    </dgm:pt>
    <dgm:pt modelId="{90555218-9264-48A7-9F3C-EC64D0FF14CA}" type="pres">
      <dgm:prSet presAssocID="{C13616A7-A920-4CA4-A02E-F4A307199F81}" presName="imagNode" presStyleLbl="fgImgPlace1" presStyleIdx="0" presStyleCnt="2" custScaleX="146718" custScaleY="136483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E90C21C-71A2-4C10-8209-F4BAC39FE1A9}" type="pres">
      <dgm:prSet presAssocID="{D8CC35F5-4124-4A63-818E-919F549D2B2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4858C4A-BD9F-437E-877D-DBDF2FC5718D}" type="pres">
      <dgm:prSet presAssocID="{05F35B92-A726-48CF-9ABA-4F2C7A9D3FAE}" presName="compNode" presStyleCnt="0"/>
      <dgm:spPr/>
    </dgm:pt>
    <dgm:pt modelId="{466F6C28-1641-48FD-BC0E-5BCB66C39BCD}" type="pres">
      <dgm:prSet presAssocID="{05F35B92-A726-48CF-9ABA-4F2C7A9D3FAE}" presName="bkgdShape" presStyleLbl="node1" presStyleIdx="1" presStyleCnt="2"/>
      <dgm:spPr/>
      <dgm:t>
        <a:bodyPr/>
        <a:lstStyle/>
        <a:p>
          <a:endParaRPr lang="ru-RU"/>
        </a:p>
      </dgm:t>
    </dgm:pt>
    <dgm:pt modelId="{124439E8-E59A-4D07-907E-DDBCC1B97082}" type="pres">
      <dgm:prSet presAssocID="{05F35B92-A726-48CF-9ABA-4F2C7A9D3FAE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54615B-BCBF-46E0-88E2-821D8349581B}" type="pres">
      <dgm:prSet presAssocID="{05F35B92-A726-48CF-9ABA-4F2C7A9D3FAE}" presName="invisiNode" presStyleLbl="node1" presStyleIdx="1" presStyleCnt="2"/>
      <dgm:spPr/>
    </dgm:pt>
    <dgm:pt modelId="{AB259E0B-4D06-4B24-B487-822EACF6FD38}" type="pres">
      <dgm:prSet presAssocID="{05F35B92-A726-48CF-9ABA-4F2C7A9D3FAE}" presName="imagNode" presStyleLbl="fgImgPlace1" presStyleIdx="1" presStyleCnt="2" custScaleX="137216" custScaleY="140537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</dgm:ptLst>
  <dgm:cxnLst>
    <dgm:cxn modelId="{19B3DC64-E702-4894-982B-240E42A3E5C9}" type="presOf" srcId="{7F374276-8944-4A21-9621-C05C2DC0E757}" destId="{7F1938BB-7A7A-4AD9-B522-FE152BF6E423}" srcOrd="0" destOrd="0" presId="urn:microsoft.com/office/officeart/2005/8/layout/hList7"/>
    <dgm:cxn modelId="{348FB427-0CAB-4054-A768-3871D4D706E4}" type="presOf" srcId="{05F35B92-A726-48CF-9ABA-4F2C7A9D3FAE}" destId="{466F6C28-1641-48FD-BC0E-5BCB66C39BCD}" srcOrd="0" destOrd="0" presId="urn:microsoft.com/office/officeart/2005/8/layout/hList7"/>
    <dgm:cxn modelId="{7D6CD0DE-451A-42DD-AC3B-FBE92BAC25CA}" srcId="{7F374276-8944-4A21-9621-C05C2DC0E757}" destId="{C13616A7-A920-4CA4-A02E-F4A307199F81}" srcOrd="0" destOrd="0" parTransId="{33425136-6867-4884-BAF3-32C8F7FA2779}" sibTransId="{D8CC35F5-4124-4A63-818E-919F549D2B29}"/>
    <dgm:cxn modelId="{9FD6168B-7265-4810-8C5C-F31ED505FBA3}" type="presOf" srcId="{D8CC35F5-4124-4A63-818E-919F549D2B29}" destId="{3E90C21C-71A2-4C10-8209-F4BAC39FE1A9}" srcOrd="0" destOrd="0" presId="urn:microsoft.com/office/officeart/2005/8/layout/hList7"/>
    <dgm:cxn modelId="{78DDCD53-9BF0-4353-A88A-2B2FBEDE7602}" srcId="{7F374276-8944-4A21-9621-C05C2DC0E757}" destId="{05F35B92-A726-48CF-9ABA-4F2C7A9D3FAE}" srcOrd="1" destOrd="0" parTransId="{B926C0A7-688F-4209-B40D-FD832B23CE75}" sibTransId="{1639E192-E123-4096-9F6A-654021B0A9D7}"/>
    <dgm:cxn modelId="{E83AD008-94B2-4860-92FD-F1258DC53880}" type="presOf" srcId="{05F35B92-A726-48CF-9ABA-4F2C7A9D3FAE}" destId="{124439E8-E59A-4D07-907E-DDBCC1B97082}" srcOrd="1" destOrd="0" presId="urn:microsoft.com/office/officeart/2005/8/layout/hList7"/>
    <dgm:cxn modelId="{8FFBDD3D-B3AF-4435-9847-1A4A7A5DC464}" type="presOf" srcId="{C13616A7-A920-4CA4-A02E-F4A307199F81}" destId="{68D84549-E303-4383-AE6A-B7EF36263000}" srcOrd="1" destOrd="0" presId="urn:microsoft.com/office/officeart/2005/8/layout/hList7"/>
    <dgm:cxn modelId="{229C1B54-064D-4805-B6F6-5F19EA01BA4C}" type="presOf" srcId="{C13616A7-A920-4CA4-A02E-F4A307199F81}" destId="{3BCB1F80-1EFF-4D76-94AF-C0BDAB1E7CD9}" srcOrd="0" destOrd="0" presId="urn:microsoft.com/office/officeart/2005/8/layout/hList7"/>
    <dgm:cxn modelId="{BB0DBEBF-C714-44FD-BB2C-1334F62318FE}" type="presParOf" srcId="{7F1938BB-7A7A-4AD9-B522-FE152BF6E423}" destId="{275D05A9-D102-4A3C-B657-18EA6815336E}" srcOrd="0" destOrd="0" presId="urn:microsoft.com/office/officeart/2005/8/layout/hList7"/>
    <dgm:cxn modelId="{2A3FAF41-7B64-4B87-9AA4-EEECFF423FAF}" type="presParOf" srcId="{7F1938BB-7A7A-4AD9-B522-FE152BF6E423}" destId="{C50941EF-765E-4392-A7A6-A8A27D0BD4C9}" srcOrd="1" destOrd="0" presId="urn:microsoft.com/office/officeart/2005/8/layout/hList7"/>
    <dgm:cxn modelId="{CFD73A3F-A2DA-4102-BE49-3782884B69E2}" type="presParOf" srcId="{C50941EF-765E-4392-A7A6-A8A27D0BD4C9}" destId="{0873DF89-2075-40E0-923C-2BFFEEC1879B}" srcOrd="0" destOrd="0" presId="urn:microsoft.com/office/officeart/2005/8/layout/hList7"/>
    <dgm:cxn modelId="{A3FD6619-AB3E-47AB-A849-444ED13288A1}" type="presParOf" srcId="{0873DF89-2075-40E0-923C-2BFFEEC1879B}" destId="{3BCB1F80-1EFF-4D76-94AF-C0BDAB1E7CD9}" srcOrd="0" destOrd="0" presId="urn:microsoft.com/office/officeart/2005/8/layout/hList7"/>
    <dgm:cxn modelId="{DEF16D2B-BE8F-43E5-B556-D81F54BAD24B}" type="presParOf" srcId="{0873DF89-2075-40E0-923C-2BFFEEC1879B}" destId="{68D84549-E303-4383-AE6A-B7EF36263000}" srcOrd="1" destOrd="0" presId="urn:microsoft.com/office/officeart/2005/8/layout/hList7"/>
    <dgm:cxn modelId="{871DE4C5-1C8A-42E8-B79A-29722C9F088D}" type="presParOf" srcId="{0873DF89-2075-40E0-923C-2BFFEEC1879B}" destId="{6C5A22DB-39CB-4DA8-ADF0-C8A0E403D61E}" srcOrd="2" destOrd="0" presId="urn:microsoft.com/office/officeart/2005/8/layout/hList7"/>
    <dgm:cxn modelId="{FDC61C9C-D649-41D1-BCBC-D422F16CD4ED}" type="presParOf" srcId="{0873DF89-2075-40E0-923C-2BFFEEC1879B}" destId="{90555218-9264-48A7-9F3C-EC64D0FF14CA}" srcOrd="3" destOrd="0" presId="urn:microsoft.com/office/officeart/2005/8/layout/hList7"/>
    <dgm:cxn modelId="{79F9C382-01A5-40E4-95E8-D207372C1FA2}" type="presParOf" srcId="{C50941EF-765E-4392-A7A6-A8A27D0BD4C9}" destId="{3E90C21C-71A2-4C10-8209-F4BAC39FE1A9}" srcOrd="1" destOrd="0" presId="urn:microsoft.com/office/officeart/2005/8/layout/hList7"/>
    <dgm:cxn modelId="{9650EABD-16F6-4F6C-8DE6-BBAD0E39C9A7}" type="presParOf" srcId="{C50941EF-765E-4392-A7A6-A8A27D0BD4C9}" destId="{B4858C4A-BD9F-437E-877D-DBDF2FC5718D}" srcOrd="2" destOrd="0" presId="urn:microsoft.com/office/officeart/2005/8/layout/hList7"/>
    <dgm:cxn modelId="{51419DA4-1A99-4E58-8768-93C753060EA4}" type="presParOf" srcId="{B4858C4A-BD9F-437E-877D-DBDF2FC5718D}" destId="{466F6C28-1641-48FD-BC0E-5BCB66C39BCD}" srcOrd="0" destOrd="0" presId="urn:microsoft.com/office/officeart/2005/8/layout/hList7"/>
    <dgm:cxn modelId="{29A5EDC1-4941-4559-AAFB-49A3E4EE688C}" type="presParOf" srcId="{B4858C4A-BD9F-437E-877D-DBDF2FC5718D}" destId="{124439E8-E59A-4D07-907E-DDBCC1B97082}" srcOrd="1" destOrd="0" presId="urn:microsoft.com/office/officeart/2005/8/layout/hList7"/>
    <dgm:cxn modelId="{D763D1AF-39E4-43BF-B7DF-FDAB9704AE59}" type="presParOf" srcId="{B4858C4A-BD9F-437E-877D-DBDF2FC5718D}" destId="{C254615B-BCBF-46E0-88E2-821D8349581B}" srcOrd="2" destOrd="0" presId="urn:microsoft.com/office/officeart/2005/8/layout/hList7"/>
    <dgm:cxn modelId="{4F747DB2-20C8-4A36-BDD3-200B42312EE6}" type="presParOf" srcId="{B4858C4A-BD9F-437E-877D-DBDF2FC5718D}" destId="{AB259E0B-4D06-4B24-B487-822EACF6FD3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A7E960-22B4-4672-8354-90BCE26B52AB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F6A77F-E49D-4F42-A407-9DB8C34199E1}">
      <dgm:prSet custT="1"/>
      <dgm:spPr>
        <a:xfrm>
          <a:off x="0" y="622"/>
          <a:ext cx="3263460" cy="4867934"/>
        </a:xfrm>
        <a:prstGeom prst="roundRect">
          <a:avLst/>
        </a:prstGeom>
        <a:gradFill rotWithShape="0">
          <a:gsLst>
            <a:gs pos="0">
              <a:srgbClr val="F0A22E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rgbClr>
            </a:gs>
            <a:gs pos="25000">
              <a:srgbClr val="F0A22E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rgbClr>
            </a:gs>
            <a:gs pos="50000">
              <a:srgbClr val="F0A22E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rgbClr>
            </a:gs>
            <a:gs pos="65000">
              <a:srgbClr val="F0A22E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rgbClr>
            </a:gs>
            <a:gs pos="80000">
              <a:srgbClr val="F0A22E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rgbClr>
            </a:gs>
            <a:gs pos="100000">
              <a:srgbClr val="F0A22E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rgb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1800" b="0" dirty="0" smtClean="0">
              <a:solidFill>
                <a:sysClr val="window" lastClr="FFFFFF"/>
              </a:solidFill>
              <a:latin typeface="Arial Narrow" pitchFamily="34" charset="0"/>
              <a:ea typeface="+mn-ea"/>
              <a:cs typeface="+mn-cs"/>
            </a:rPr>
            <a:t>Всего за 2016 год объем инвестиций в основной капитал за счет всех источников финансирования по полному кругу организаций с учетом ПРПС составил  164,8 млн. руб., в </a:t>
          </a:r>
          <a:r>
            <a:rPr lang="ru-RU" sz="1800" b="0" dirty="0" err="1" smtClean="0">
              <a:solidFill>
                <a:sysClr val="window" lastClr="FFFFFF"/>
              </a:solidFill>
              <a:latin typeface="Arial Narrow" pitchFamily="34" charset="0"/>
              <a:ea typeface="+mn-ea"/>
              <a:cs typeface="+mn-cs"/>
            </a:rPr>
            <a:t>т.ч</a:t>
          </a:r>
          <a:r>
            <a:rPr lang="ru-RU" sz="1800" b="0" dirty="0" smtClean="0">
              <a:solidFill>
                <a:sysClr val="window" lastClr="FFFFFF"/>
              </a:solidFill>
              <a:latin typeface="Arial Narrow" pitchFamily="34" charset="0"/>
              <a:ea typeface="+mn-ea"/>
              <a:cs typeface="+mn-cs"/>
            </a:rPr>
            <a:t>. в разрезе отраслей:</a:t>
          </a:r>
        </a:p>
        <a:p>
          <a:pPr marL="171450" indent="95250"/>
          <a:endParaRPr lang="ru-RU" sz="2400" b="0" dirty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dgm:t>
    </dgm:pt>
    <dgm:pt modelId="{CB08716E-A25F-4DA6-AE8F-BA5F7069C6FD}" type="parTrans" cxnId="{C7E0BA7E-95D0-4240-92E7-653A39FCA927}">
      <dgm:prSet/>
      <dgm:spPr/>
      <dgm:t>
        <a:bodyPr/>
        <a:lstStyle/>
        <a:p>
          <a:endParaRPr lang="ru-RU"/>
        </a:p>
      </dgm:t>
    </dgm:pt>
    <dgm:pt modelId="{863EE470-6CB3-4BE0-BAF9-8C20D6D2CBD4}" type="sibTrans" cxnId="{C7E0BA7E-95D0-4240-92E7-653A39FCA927}">
      <dgm:prSet/>
      <dgm:spPr/>
      <dgm:t>
        <a:bodyPr/>
        <a:lstStyle/>
        <a:p>
          <a:endParaRPr lang="ru-RU"/>
        </a:p>
      </dgm:t>
    </dgm:pt>
    <dgm:pt modelId="{C8FFE60B-60AD-454D-9524-A9971049BD8B}">
      <dgm:prSet custT="1"/>
      <dgm:spPr>
        <a:xfrm>
          <a:off x="3264970" y="432046"/>
          <a:ext cx="8540010" cy="3557135"/>
        </a:xfrm>
        <a:prstGeom prst="rightArrow">
          <a:avLst>
            <a:gd name="adj1" fmla="val 75000"/>
            <a:gd name="adj2" fmla="val 50000"/>
          </a:avLst>
        </a:prstGeo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ru-RU" sz="14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сельское хозяйство – 29,2% (48,1 млн. руб.);</a:t>
          </a:r>
        </a:p>
      </dgm:t>
    </dgm:pt>
    <dgm:pt modelId="{0A04444A-8584-4830-B73F-98D02D93246E}" type="parTrans" cxnId="{62EF644D-952B-4298-82B1-5E5A42D4B59B}">
      <dgm:prSet/>
      <dgm:spPr/>
      <dgm:t>
        <a:bodyPr/>
        <a:lstStyle/>
        <a:p>
          <a:endParaRPr lang="ru-RU"/>
        </a:p>
      </dgm:t>
    </dgm:pt>
    <dgm:pt modelId="{3CC49B52-947D-467D-B89B-825CA703DF16}" type="sibTrans" cxnId="{62EF644D-952B-4298-82B1-5E5A42D4B59B}">
      <dgm:prSet/>
      <dgm:spPr/>
      <dgm:t>
        <a:bodyPr/>
        <a:lstStyle/>
        <a:p>
          <a:endParaRPr lang="ru-RU"/>
        </a:p>
      </dgm:t>
    </dgm:pt>
    <dgm:pt modelId="{9FF09C89-8405-4645-BF15-3F067C9B0AE7}">
      <dgm:prSet custT="1"/>
      <dgm:spPr>
        <a:xfrm>
          <a:off x="3264970" y="432046"/>
          <a:ext cx="8540010" cy="3557135"/>
        </a:xfrm>
        <a:prstGeom prst="rightArrow">
          <a:avLst>
            <a:gd name="adj1" fmla="val 75000"/>
            <a:gd name="adj2" fmla="val 50000"/>
          </a:avLst>
        </a:prstGeo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ru-RU" sz="14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-здравоохранение – 1,0% (1,8 млн. руб.);</a:t>
          </a:r>
        </a:p>
      </dgm:t>
    </dgm:pt>
    <dgm:pt modelId="{F139ED4C-AC33-4810-81D9-263CAF003ADD}" type="parTrans" cxnId="{3B0B8E53-E621-4D66-9ED9-9EB4E2AA2C48}">
      <dgm:prSet/>
      <dgm:spPr/>
      <dgm:t>
        <a:bodyPr/>
        <a:lstStyle/>
        <a:p>
          <a:endParaRPr lang="ru-RU"/>
        </a:p>
      </dgm:t>
    </dgm:pt>
    <dgm:pt modelId="{0A5BE515-3650-4EB3-B7D5-1687B15342BE}" type="sibTrans" cxnId="{3B0B8E53-E621-4D66-9ED9-9EB4E2AA2C48}">
      <dgm:prSet/>
      <dgm:spPr/>
      <dgm:t>
        <a:bodyPr/>
        <a:lstStyle/>
        <a:p>
          <a:endParaRPr lang="ru-RU"/>
        </a:p>
      </dgm:t>
    </dgm:pt>
    <dgm:pt modelId="{69FFF37B-A44A-4A40-9C36-2A2DE3DC472C}">
      <dgm:prSet custT="1"/>
      <dgm:spPr>
        <a:xfrm>
          <a:off x="3264970" y="432046"/>
          <a:ext cx="8540010" cy="3557135"/>
        </a:xfrm>
        <a:prstGeom prst="rightArrow">
          <a:avLst>
            <a:gd name="adj1" fmla="val 75000"/>
            <a:gd name="adj2" fmla="val 50000"/>
          </a:avLst>
        </a:prstGeo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ru-RU" sz="14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прочие –1,6% (2,7 млн. руб.).</a:t>
          </a:r>
        </a:p>
      </dgm:t>
    </dgm:pt>
    <dgm:pt modelId="{00388DB9-3067-42C7-A317-5FF1BC928941}" type="parTrans" cxnId="{778DCADC-9ABD-4DD2-8832-58350F42E6D2}">
      <dgm:prSet/>
      <dgm:spPr/>
      <dgm:t>
        <a:bodyPr/>
        <a:lstStyle/>
        <a:p>
          <a:endParaRPr lang="ru-RU"/>
        </a:p>
      </dgm:t>
    </dgm:pt>
    <dgm:pt modelId="{92268ABC-322C-40F3-AF27-FA03C86E60F9}" type="sibTrans" cxnId="{778DCADC-9ABD-4DD2-8832-58350F42E6D2}">
      <dgm:prSet/>
      <dgm:spPr/>
      <dgm:t>
        <a:bodyPr/>
        <a:lstStyle/>
        <a:p>
          <a:endParaRPr lang="ru-RU"/>
        </a:p>
      </dgm:t>
    </dgm:pt>
    <dgm:pt modelId="{1A9E26C9-B6B7-4CD4-8FBF-80F39D36B109}">
      <dgm:prSet custT="1"/>
      <dgm:spPr>
        <a:xfrm>
          <a:off x="3264970" y="432046"/>
          <a:ext cx="8540010" cy="3557135"/>
        </a:xfrm>
        <a:prstGeom prst="rightArrow">
          <a:avLst>
            <a:gd name="adj1" fmla="val 75000"/>
            <a:gd name="adj2" fmla="val 50000"/>
          </a:avLst>
        </a:prstGeo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endParaRPr lang="ru-RU" sz="1800" b="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gm:t>
    </dgm:pt>
    <dgm:pt modelId="{2A63C252-5D97-4068-A6C5-AD25DF8C395D}" type="parTrans" cxnId="{F6332D82-A4E3-40E9-9424-BDD7DA0228D9}">
      <dgm:prSet/>
      <dgm:spPr/>
      <dgm:t>
        <a:bodyPr/>
        <a:lstStyle/>
        <a:p>
          <a:endParaRPr lang="ru-RU"/>
        </a:p>
      </dgm:t>
    </dgm:pt>
    <dgm:pt modelId="{FE9F93F2-3B0D-4C49-B228-49882FCBEB67}" type="sibTrans" cxnId="{F6332D82-A4E3-40E9-9424-BDD7DA0228D9}">
      <dgm:prSet/>
      <dgm:spPr/>
      <dgm:t>
        <a:bodyPr/>
        <a:lstStyle/>
        <a:p>
          <a:endParaRPr lang="ru-RU"/>
        </a:p>
      </dgm:t>
    </dgm:pt>
    <dgm:pt modelId="{9AA0EF13-E05B-4957-8507-3AB0E626250A}">
      <dgm:prSet custT="1"/>
      <dgm:spPr>
        <a:xfrm>
          <a:off x="3264970" y="432046"/>
          <a:ext cx="8540010" cy="3557135"/>
        </a:xfr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ru-RU" sz="14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производство и распределение электроэнергии, газа и воды – 4,9% (8,0 млн. руб.);               </a:t>
          </a:r>
        </a:p>
      </dgm:t>
    </dgm:pt>
    <dgm:pt modelId="{7FE29F99-44FB-4BFB-AFF1-67684151E04F}" type="parTrans" cxnId="{F10758CD-6961-4364-BF87-D37C929EDAA3}">
      <dgm:prSet/>
      <dgm:spPr/>
      <dgm:t>
        <a:bodyPr/>
        <a:lstStyle/>
        <a:p>
          <a:endParaRPr lang="ru-RU"/>
        </a:p>
      </dgm:t>
    </dgm:pt>
    <dgm:pt modelId="{84A178F3-E8AB-40C3-A9C0-01366F7B61E3}" type="sibTrans" cxnId="{F10758CD-6961-4364-BF87-D37C929EDAA3}">
      <dgm:prSet/>
      <dgm:spPr/>
      <dgm:t>
        <a:bodyPr/>
        <a:lstStyle/>
        <a:p>
          <a:endParaRPr lang="ru-RU"/>
        </a:p>
      </dgm:t>
    </dgm:pt>
    <dgm:pt modelId="{E80170F8-B88E-4EE8-9A19-C381954440EF}">
      <dgm:prSet custT="1"/>
      <dgm:spPr>
        <a:xfrm>
          <a:off x="3264970" y="432046"/>
          <a:ext cx="8540010" cy="3557135"/>
        </a:xfr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ru-RU" sz="14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оптовая и розничная торговля – 4,6% (7,5 млн. руб.);</a:t>
          </a:r>
        </a:p>
      </dgm:t>
    </dgm:pt>
    <dgm:pt modelId="{6F8DD866-C885-4F5F-9680-5CC3412E1B8C}" type="parTrans" cxnId="{3A79BDBB-77BE-4289-843A-2BA9A69635F0}">
      <dgm:prSet/>
      <dgm:spPr/>
      <dgm:t>
        <a:bodyPr/>
        <a:lstStyle/>
        <a:p>
          <a:endParaRPr lang="ru-RU"/>
        </a:p>
      </dgm:t>
    </dgm:pt>
    <dgm:pt modelId="{C1CD6300-7124-464D-A336-FD24BC287E56}" type="sibTrans" cxnId="{3A79BDBB-77BE-4289-843A-2BA9A69635F0}">
      <dgm:prSet/>
      <dgm:spPr/>
      <dgm:t>
        <a:bodyPr/>
        <a:lstStyle/>
        <a:p>
          <a:endParaRPr lang="ru-RU"/>
        </a:p>
      </dgm:t>
    </dgm:pt>
    <dgm:pt modelId="{58B191C7-01D0-4624-9D17-36A0B8379D14}">
      <dgm:prSet custT="1"/>
      <dgm:spPr>
        <a:xfrm>
          <a:off x="3264970" y="432046"/>
          <a:ext cx="8540010" cy="3557135"/>
        </a:xfr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ru-RU" sz="14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образование – 9,3% (15,3 млн. руб.);</a:t>
          </a:r>
        </a:p>
      </dgm:t>
    </dgm:pt>
    <dgm:pt modelId="{22E81D53-FDA5-4ECF-9BFA-DC63ED0D821D}" type="parTrans" cxnId="{121D8564-6B19-4514-A4EE-C3239289D9EC}">
      <dgm:prSet/>
      <dgm:spPr/>
      <dgm:t>
        <a:bodyPr/>
        <a:lstStyle/>
        <a:p>
          <a:endParaRPr lang="ru-RU"/>
        </a:p>
      </dgm:t>
    </dgm:pt>
    <dgm:pt modelId="{68B65196-0BC0-4536-961A-04C47529E7D6}" type="sibTrans" cxnId="{121D8564-6B19-4514-A4EE-C3239289D9EC}">
      <dgm:prSet/>
      <dgm:spPr/>
      <dgm:t>
        <a:bodyPr/>
        <a:lstStyle/>
        <a:p>
          <a:endParaRPr lang="ru-RU"/>
        </a:p>
      </dgm:t>
    </dgm:pt>
    <dgm:pt modelId="{F6CC0E7D-92E2-4269-AAF2-2AE23FFF9112}">
      <dgm:prSet custT="1"/>
      <dgm:spPr>
        <a:xfrm>
          <a:off x="3264970" y="432046"/>
          <a:ext cx="8540010" cy="3557135"/>
        </a:xfr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ru-RU" sz="14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Объем инвестиций по субъектам малого предпринимательства -  37,0 млн. руб.</a:t>
          </a:r>
        </a:p>
      </dgm:t>
    </dgm:pt>
    <dgm:pt modelId="{E09FD153-0A77-4265-87F4-4639C4B87BEC}" type="parTrans" cxnId="{683217E2-0ACC-4FC1-AB80-FF703F4DA172}">
      <dgm:prSet/>
      <dgm:spPr/>
      <dgm:t>
        <a:bodyPr/>
        <a:lstStyle/>
        <a:p>
          <a:endParaRPr lang="ru-RU"/>
        </a:p>
      </dgm:t>
    </dgm:pt>
    <dgm:pt modelId="{BAA31AA1-37BF-4978-982F-6B70137FBFD0}" type="sibTrans" cxnId="{683217E2-0ACC-4FC1-AB80-FF703F4DA172}">
      <dgm:prSet/>
      <dgm:spPr/>
      <dgm:t>
        <a:bodyPr/>
        <a:lstStyle/>
        <a:p>
          <a:endParaRPr lang="ru-RU"/>
        </a:p>
      </dgm:t>
    </dgm:pt>
    <dgm:pt modelId="{83ED1EBC-1887-4C76-8B3C-C1F0B559E7A8}">
      <dgm:prSet custT="1"/>
      <dgm:spPr>
        <a:xfrm>
          <a:off x="3264970" y="432046"/>
          <a:ext cx="8540010" cy="3557135"/>
        </a:xfrm>
        <a:prstGeom prst="rightArrow">
          <a:avLst>
            <a:gd name="adj1" fmla="val 75000"/>
            <a:gd name="adj2" fmla="val 50000"/>
          </a:avLst>
        </a:prstGeo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pPr marL="266700" indent="0" algn="l"/>
          <a:r>
            <a:rPr lang="ru-RU" sz="14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 - обрабатывающие производства – 49,4 % (81,4 млн. руб.);</a:t>
          </a:r>
          <a:endParaRPr lang="ru-RU" sz="14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gm:t>
    </dgm:pt>
    <dgm:pt modelId="{1E691A58-F502-4AA9-B043-4D1E3B1048BC}" type="sibTrans" cxnId="{48F6A44F-8B69-469A-B002-8B938CD18F4B}">
      <dgm:prSet/>
      <dgm:spPr/>
      <dgm:t>
        <a:bodyPr/>
        <a:lstStyle/>
        <a:p>
          <a:endParaRPr lang="ru-RU"/>
        </a:p>
      </dgm:t>
    </dgm:pt>
    <dgm:pt modelId="{BBD85A70-D802-4B9B-8EB9-3693983B01B5}" type="parTrans" cxnId="{48F6A44F-8B69-469A-B002-8B938CD18F4B}">
      <dgm:prSet/>
      <dgm:spPr/>
      <dgm:t>
        <a:bodyPr/>
        <a:lstStyle/>
        <a:p>
          <a:endParaRPr lang="ru-RU"/>
        </a:p>
      </dgm:t>
    </dgm:pt>
    <dgm:pt modelId="{28820A74-02B4-4E05-8F0D-86CAAADEEFB8}" type="pres">
      <dgm:prSet presAssocID="{E5A7E960-22B4-4672-8354-90BCE26B52A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E7BB5B8-2E5E-41AE-9D87-1718B3E7DEA8}" type="pres">
      <dgm:prSet presAssocID="{85F6A77F-E49D-4F42-A407-9DB8C34199E1}" presName="linNode" presStyleCnt="0"/>
      <dgm:spPr/>
      <dgm:t>
        <a:bodyPr/>
        <a:lstStyle/>
        <a:p>
          <a:endParaRPr lang="ru-RU"/>
        </a:p>
      </dgm:t>
    </dgm:pt>
    <dgm:pt modelId="{A5ADB5E6-7FA5-4DBA-9CC9-BD6F37D05846}" type="pres">
      <dgm:prSet presAssocID="{85F6A77F-E49D-4F42-A407-9DB8C34199E1}" presName="parentShp" presStyleLbl="node1" presStyleIdx="0" presStyleCnt="1" custScaleX="57597" custScaleY="69814" custLinFactNeighborX="-163" custLinFactNeighborY="-33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302B8-1F24-4135-9FA8-5CDA77CFD0ED}" type="pres">
      <dgm:prSet presAssocID="{85F6A77F-E49D-4F42-A407-9DB8C34199E1}" presName="childShp" presStyleLbl="bgAccFollowNode1" presStyleIdx="0" presStyleCnt="1" custScaleX="120925" custScaleY="49974" custLinFactNeighborX="534" custLinFactNeighborY="-2538">
        <dgm:presLayoutVars>
          <dgm:bulletEnabled val="1"/>
        </dgm:presLayoutVars>
      </dgm:prSet>
      <dgm:spPr>
        <a:prstGeom prst="rightArrow">
          <a:avLst>
            <a:gd name="adj1" fmla="val 75000"/>
            <a:gd name="adj2" fmla="val 50000"/>
          </a:avLst>
        </a:prstGeom>
      </dgm:spPr>
      <dgm:t>
        <a:bodyPr/>
        <a:lstStyle/>
        <a:p>
          <a:endParaRPr lang="ru-RU"/>
        </a:p>
      </dgm:t>
    </dgm:pt>
  </dgm:ptLst>
  <dgm:cxnLst>
    <dgm:cxn modelId="{771CD696-3044-48B2-9B15-8655FF21DC2F}" type="presOf" srcId="{F6CC0E7D-92E2-4269-AAF2-2AE23FFF9112}" destId="{F0E302B8-1F24-4135-9FA8-5CDA77CFD0ED}" srcOrd="0" destOrd="7" presId="urn:microsoft.com/office/officeart/2005/8/layout/vList6"/>
    <dgm:cxn modelId="{3A79BDBB-77BE-4289-843A-2BA9A69635F0}" srcId="{85F6A77F-E49D-4F42-A407-9DB8C34199E1}" destId="{E80170F8-B88E-4EE8-9A19-C381954440EF}" srcOrd="3" destOrd="0" parTransId="{6F8DD866-C885-4F5F-9680-5CC3412E1B8C}" sibTransId="{C1CD6300-7124-464D-A336-FD24BC287E56}"/>
    <dgm:cxn modelId="{C7E0BA7E-95D0-4240-92E7-653A39FCA927}" srcId="{E5A7E960-22B4-4672-8354-90BCE26B52AB}" destId="{85F6A77F-E49D-4F42-A407-9DB8C34199E1}" srcOrd="0" destOrd="0" parTransId="{CB08716E-A25F-4DA6-AE8F-BA5F7069C6FD}" sibTransId="{863EE470-6CB3-4BE0-BAF9-8C20D6D2CBD4}"/>
    <dgm:cxn modelId="{A113FE30-8632-4F01-B03B-565582B8C5E9}" type="presOf" srcId="{1A9E26C9-B6B7-4CD4-8FBF-80F39D36B109}" destId="{F0E302B8-1F24-4135-9FA8-5CDA77CFD0ED}" srcOrd="0" destOrd="8" presId="urn:microsoft.com/office/officeart/2005/8/layout/vList6"/>
    <dgm:cxn modelId="{62EF644D-952B-4298-82B1-5E5A42D4B59B}" srcId="{85F6A77F-E49D-4F42-A407-9DB8C34199E1}" destId="{C8FFE60B-60AD-454D-9524-A9971049BD8B}" srcOrd="1" destOrd="0" parTransId="{0A04444A-8584-4830-B73F-98D02D93246E}" sibTransId="{3CC49B52-947D-467D-B89B-825CA703DF16}"/>
    <dgm:cxn modelId="{5F9C2F17-BE26-42E7-996C-ADDB8A3DB5C6}" type="presOf" srcId="{58B191C7-01D0-4624-9D17-36A0B8379D14}" destId="{F0E302B8-1F24-4135-9FA8-5CDA77CFD0ED}" srcOrd="0" destOrd="4" presId="urn:microsoft.com/office/officeart/2005/8/layout/vList6"/>
    <dgm:cxn modelId="{BF83A561-B820-43C4-91BE-CBCAC79FD3BA}" type="presOf" srcId="{E5A7E960-22B4-4672-8354-90BCE26B52AB}" destId="{28820A74-02B4-4E05-8F0D-86CAAADEEFB8}" srcOrd="0" destOrd="0" presId="urn:microsoft.com/office/officeart/2005/8/layout/vList6"/>
    <dgm:cxn modelId="{D2E8BDF0-936C-4489-8DD5-04137E97FDC5}" type="presOf" srcId="{9FF09C89-8405-4645-BF15-3F067C9B0AE7}" destId="{F0E302B8-1F24-4135-9FA8-5CDA77CFD0ED}" srcOrd="0" destOrd="5" presId="urn:microsoft.com/office/officeart/2005/8/layout/vList6"/>
    <dgm:cxn modelId="{3F3B0A83-7EB7-425C-99AE-7872DFE37BBA}" type="presOf" srcId="{69FFF37B-A44A-4A40-9C36-2A2DE3DC472C}" destId="{F0E302B8-1F24-4135-9FA8-5CDA77CFD0ED}" srcOrd="0" destOrd="6" presId="urn:microsoft.com/office/officeart/2005/8/layout/vList6"/>
    <dgm:cxn modelId="{3B0B8E53-E621-4D66-9ED9-9EB4E2AA2C48}" srcId="{85F6A77F-E49D-4F42-A407-9DB8C34199E1}" destId="{9FF09C89-8405-4645-BF15-3F067C9B0AE7}" srcOrd="5" destOrd="0" parTransId="{F139ED4C-AC33-4810-81D9-263CAF003ADD}" sibTransId="{0A5BE515-3650-4EB3-B7D5-1687B15342BE}"/>
    <dgm:cxn modelId="{F10758CD-6961-4364-BF87-D37C929EDAA3}" srcId="{85F6A77F-E49D-4F42-A407-9DB8C34199E1}" destId="{9AA0EF13-E05B-4957-8507-3AB0E626250A}" srcOrd="2" destOrd="0" parTransId="{7FE29F99-44FB-4BFB-AFF1-67684151E04F}" sibTransId="{84A178F3-E8AB-40C3-A9C0-01366F7B61E3}"/>
    <dgm:cxn modelId="{121D8564-6B19-4514-A4EE-C3239289D9EC}" srcId="{85F6A77F-E49D-4F42-A407-9DB8C34199E1}" destId="{58B191C7-01D0-4624-9D17-36A0B8379D14}" srcOrd="4" destOrd="0" parTransId="{22E81D53-FDA5-4ECF-9BFA-DC63ED0D821D}" sibTransId="{68B65196-0BC0-4536-961A-04C47529E7D6}"/>
    <dgm:cxn modelId="{683217E2-0ACC-4FC1-AB80-FF703F4DA172}" srcId="{85F6A77F-E49D-4F42-A407-9DB8C34199E1}" destId="{F6CC0E7D-92E2-4269-AAF2-2AE23FFF9112}" srcOrd="7" destOrd="0" parTransId="{E09FD153-0A77-4265-87F4-4639C4B87BEC}" sibTransId="{BAA31AA1-37BF-4978-982F-6B70137FBFD0}"/>
    <dgm:cxn modelId="{83C094AB-C9A0-4148-AD5E-381B0173CDC2}" type="presOf" srcId="{83ED1EBC-1887-4C76-8B3C-C1F0B559E7A8}" destId="{F0E302B8-1F24-4135-9FA8-5CDA77CFD0ED}" srcOrd="0" destOrd="0" presId="urn:microsoft.com/office/officeart/2005/8/layout/vList6"/>
    <dgm:cxn modelId="{46B81F2C-F548-4888-A39B-7210B3772792}" type="presOf" srcId="{E80170F8-B88E-4EE8-9A19-C381954440EF}" destId="{F0E302B8-1F24-4135-9FA8-5CDA77CFD0ED}" srcOrd="0" destOrd="3" presId="urn:microsoft.com/office/officeart/2005/8/layout/vList6"/>
    <dgm:cxn modelId="{48F6A44F-8B69-469A-B002-8B938CD18F4B}" srcId="{85F6A77F-E49D-4F42-A407-9DB8C34199E1}" destId="{83ED1EBC-1887-4C76-8B3C-C1F0B559E7A8}" srcOrd="0" destOrd="0" parTransId="{BBD85A70-D802-4B9B-8EB9-3693983B01B5}" sibTransId="{1E691A58-F502-4AA9-B043-4D1E3B1048BC}"/>
    <dgm:cxn modelId="{778DCADC-9ABD-4DD2-8832-58350F42E6D2}" srcId="{85F6A77F-E49D-4F42-A407-9DB8C34199E1}" destId="{69FFF37B-A44A-4A40-9C36-2A2DE3DC472C}" srcOrd="6" destOrd="0" parTransId="{00388DB9-3067-42C7-A317-5FF1BC928941}" sibTransId="{92268ABC-322C-40F3-AF27-FA03C86E60F9}"/>
    <dgm:cxn modelId="{34984949-EA94-4EE4-87BB-99C7B3CCF81C}" type="presOf" srcId="{9AA0EF13-E05B-4957-8507-3AB0E626250A}" destId="{F0E302B8-1F24-4135-9FA8-5CDA77CFD0ED}" srcOrd="0" destOrd="2" presId="urn:microsoft.com/office/officeart/2005/8/layout/vList6"/>
    <dgm:cxn modelId="{08159969-44EA-456E-A817-453B94B25739}" type="presOf" srcId="{85F6A77F-E49D-4F42-A407-9DB8C34199E1}" destId="{A5ADB5E6-7FA5-4DBA-9CC9-BD6F37D05846}" srcOrd="0" destOrd="0" presId="urn:microsoft.com/office/officeart/2005/8/layout/vList6"/>
    <dgm:cxn modelId="{F6332D82-A4E3-40E9-9424-BDD7DA0228D9}" srcId="{85F6A77F-E49D-4F42-A407-9DB8C34199E1}" destId="{1A9E26C9-B6B7-4CD4-8FBF-80F39D36B109}" srcOrd="8" destOrd="0" parTransId="{2A63C252-5D97-4068-A6C5-AD25DF8C395D}" sibTransId="{FE9F93F2-3B0D-4C49-B228-49882FCBEB67}"/>
    <dgm:cxn modelId="{2E52D520-D300-4533-BC20-202685B7FFE3}" type="presOf" srcId="{C8FFE60B-60AD-454D-9524-A9971049BD8B}" destId="{F0E302B8-1F24-4135-9FA8-5CDA77CFD0ED}" srcOrd="0" destOrd="1" presId="urn:microsoft.com/office/officeart/2005/8/layout/vList6"/>
    <dgm:cxn modelId="{56FFD1DB-B4E2-41CD-9784-F7E3D17713D2}" type="presParOf" srcId="{28820A74-02B4-4E05-8F0D-86CAAADEEFB8}" destId="{5E7BB5B8-2E5E-41AE-9D87-1718B3E7DEA8}" srcOrd="0" destOrd="0" presId="urn:microsoft.com/office/officeart/2005/8/layout/vList6"/>
    <dgm:cxn modelId="{FD8DAE81-2E22-439A-97E3-B890A472E9C9}" type="presParOf" srcId="{5E7BB5B8-2E5E-41AE-9D87-1718B3E7DEA8}" destId="{A5ADB5E6-7FA5-4DBA-9CC9-BD6F37D05846}" srcOrd="0" destOrd="0" presId="urn:microsoft.com/office/officeart/2005/8/layout/vList6"/>
    <dgm:cxn modelId="{2DFED894-59C6-40B9-A168-BA93AD71325B}" type="presParOf" srcId="{5E7BB5B8-2E5E-41AE-9D87-1718B3E7DEA8}" destId="{F0E302B8-1F24-4135-9FA8-5CDA77CFD0E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F98A54-CB5A-47DC-910D-5A82D82F83B6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9B70D5-87D4-4E05-8417-48E710A65F81}">
      <dgm:prSet phldrT="[Текст]"/>
      <dgm:spPr/>
      <dgm:t>
        <a:bodyPr/>
        <a:lstStyle/>
        <a:p>
          <a:r>
            <a:rPr lang="ru-RU" dirty="0" smtClean="0"/>
            <a:t>ПРИЛОЖЕНИЯ </a:t>
          </a:r>
          <a:endParaRPr lang="ru-RU" dirty="0"/>
        </a:p>
      </dgm:t>
    </dgm:pt>
    <dgm:pt modelId="{C83122E8-F3D8-42CF-954C-9CAB6DB0DE8C}" type="parTrans" cxnId="{66C8DB12-8E3A-4C0E-AD9F-CCF889BE0503}">
      <dgm:prSet/>
      <dgm:spPr/>
      <dgm:t>
        <a:bodyPr/>
        <a:lstStyle/>
        <a:p>
          <a:endParaRPr lang="ru-RU"/>
        </a:p>
      </dgm:t>
    </dgm:pt>
    <dgm:pt modelId="{11298037-DD9C-4A40-B8BA-7EACCD6351A7}" type="sibTrans" cxnId="{66C8DB12-8E3A-4C0E-AD9F-CCF889BE0503}">
      <dgm:prSet/>
      <dgm:spPr/>
      <dgm:t>
        <a:bodyPr/>
        <a:lstStyle/>
        <a:p>
          <a:endParaRPr lang="ru-RU"/>
        </a:p>
      </dgm:t>
    </dgm:pt>
    <dgm:pt modelId="{A33358C5-4631-4EAC-9E10-41515DA3B421}">
      <dgm:prSet phldrT="[Текст]"/>
      <dgm:spPr/>
      <dgm:t>
        <a:bodyPr/>
        <a:lstStyle/>
        <a:p>
          <a:r>
            <a:rPr lang="ru-RU" dirty="0" smtClean="0"/>
            <a:t>1. Инвестиционные площадки для реализации проектов </a:t>
          </a:r>
          <a:endParaRPr lang="ru-RU" dirty="0"/>
        </a:p>
      </dgm:t>
    </dgm:pt>
    <dgm:pt modelId="{6DFCB648-CCB9-4F59-ACF0-BFC36C8E4082}" type="parTrans" cxnId="{8F98B870-12E4-4255-83E3-A9616C7471DC}">
      <dgm:prSet/>
      <dgm:spPr/>
      <dgm:t>
        <a:bodyPr/>
        <a:lstStyle/>
        <a:p>
          <a:endParaRPr lang="ru-RU"/>
        </a:p>
      </dgm:t>
    </dgm:pt>
    <dgm:pt modelId="{C9A84C88-614F-4867-B65D-CD443B7DAD89}" type="sibTrans" cxnId="{8F98B870-12E4-4255-83E3-A9616C7471DC}">
      <dgm:prSet/>
      <dgm:spPr/>
      <dgm:t>
        <a:bodyPr/>
        <a:lstStyle/>
        <a:p>
          <a:endParaRPr lang="ru-RU"/>
        </a:p>
      </dgm:t>
    </dgm:pt>
    <dgm:pt modelId="{5395A30D-753C-41AF-97DB-6CAC0569B48D}">
      <dgm:prSet phldrT="[Текст]"/>
      <dgm:spPr/>
      <dgm:t>
        <a:bodyPr/>
        <a:lstStyle/>
        <a:p>
          <a:r>
            <a:rPr lang="ru-RU" dirty="0" smtClean="0"/>
            <a:t>2. Проекты, требующие </a:t>
          </a:r>
          <a:r>
            <a:rPr lang="ru-RU" dirty="0" err="1" smtClean="0"/>
            <a:t>софинансирования</a:t>
          </a:r>
          <a:endParaRPr lang="ru-RU" dirty="0"/>
        </a:p>
      </dgm:t>
    </dgm:pt>
    <dgm:pt modelId="{3E46FE30-6FCE-4AB3-B39A-9B4D6365B2A1}" type="parTrans" cxnId="{5DACE172-D93F-46DB-9058-1BB1FADE585F}">
      <dgm:prSet/>
      <dgm:spPr/>
      <dgm:t>
        <a:bodyPr/>
        <a:lstStyle/>
        <a:p>
          <a:endParaRPr lang="ru-RU"/>
        </a:p>
      </dgm:t>
    </dgm:pt>
    <dgm:pt modelId="{D6125145-A35E-403F-9F77-3AE0F998E813}" type="sibTrans" cxnId="{5DACE172-D93F-46DB-9058-1BB1FADE585F}">
      <dgm:prSet/>
      <dgm:spPr/>
      <dgm:t>
        <a:bodyPr/>
        <a:lstStyle/>
        <a:p>
          <a:endParaRPr lang="ru-RU"/>
        </a:p>
      </dgm:t>
    </dgm:pt>
    <dgm:pt modelId="{D2E6FEBF-3F33-4BC4-B5EE-2B36939363D3}">
      <dgm:prSet phldrT="[Текст]"/>
      <dgm:spPr/>
      <dgm:t>
        <a:bodyPr/>
        <a:lstStyle/>
        <a:p>
          <a:r>
            <a:rPr lang="ru-RU" dirty="0" smtClean="0"/>
            <a:t>3. Перечень имущества для предоставления малым и средним предприятиям</a:t>
          </a:r>
          <a:endParaRPr lang="ru-RU" dirty="0"/>
        </a:p>
      </dgm:t>
    </dgm:pt>
    <dgm:pt modelId="{AFB254E2-341F-4A07-BE84-F6071DAFB568}" type="parTrans" cxnId="{CFA070DE-81EA-445B-A931-A31ECD6A5455}">
      <dgm:prSet/>
      <dgm:spPr/>
      <dgm:t>
        <a:bodyPr/>
        <a:lstStyle/>
        <a:p>
          <a:endParaRPr lang="ru-RU"/>
        </a:p>
      </dgm:t>
    </dgm:pt>
    <dgm:pt modelId="{320C2CAD-D4EA-4E95-88BB-F600847F4327}" type="sibTrans" cxnId="{CFA070DE-81EA-445B-A931-A31ECD6A5455}">
      <dgm:prSet/>
      <dgm:spPr/>
      <dgm:t>
        <a:bodyPr/>
        <a:lstStyle/>
        <a:p>
          <a:endParaRPr lang="ru-RU"/>
        </a:p>
      </dgm:t>
    </dgm:pt>
    <dgm:pt modelId="{2037D85F-43D3-4C7A-B20C-90339B6380E0}" type="pres">
      <dgm:prSet presAssocID="{90F98A54-CB5A-47DC-910D-5A82D82F83B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552EF2-4BA5-4C3C-88EB-E34D770CDEE4}" type="pres">
      <dgm:prSet presAssocID="{469B70D5-87D4-4E05-8417-48E710A65F81}" presName="circle1" presStyleLbl="node1" presStyleIdx="0" presStyleCnt="4"/>
      <dgm:spPr/>
    </dgm:pt>
    <dgm:pt modelId="{BFEF8BCE-F97E-468B-9083-66F99DA78418}" type="pres">
      <dgm:prSet presAssocID="{469B70D5-87D4-4E05-8417-48E710A65F81}" presName="space" presStyleCnt="0"/>
      <dgm:spPr/>
    </dgm:pt>
    <dgm:pt modelId="{C247B22C-C1FB-4E26-B5B4-EB84340CA872}" type="pres">
      <dgm:prSet presAssocID="{469B70D5-87D4-4E05-8417-48E710A65F81}" presName="rect1" presStyleLbl="alignAcc1" presStyleIdx="0" presStyleCnt="4"/>
      <dgm:spPr/>
      <dgm:t>
        <a:bodyPr/>
        <a:lstStyle/>
        <a:p>
          <a:endParaRPr lang="ru-RU"/>
        </a:p>
      </dgm:t>
    </dgm:pt>
    <dgm:pt modelId="{3513DEF4-1322-4A39-8AF9-3E3AED1DD67F}" type="pres">
      <dgm:prSet presAssocID="{A33358C5-4631-4EAC-9E10-41515DA3B421}" presName="vertSpace2" presStyleLbl="node1" presStyleIdx="0" presStyleCnt="4"/>
      <dgm:spPr/>
    </dgm:pt>
    <dgm:pt modelId="{C446734E-A210-4C55-B820-B4179EF4C0F4}" type="pres">
      <dgm:prSet presAssocID="{A33358C5-4631-4EAC-9E10-41515DA3B421}" presName="circle2" presStyleLbl="node1" presStyleIdx="1" presStyleCnt="4"/>
      <dgm:spPr/>
    </dgm:pt>
    <dgm:pt modelId="{48F82570-B812-45D5-9790-BC2952625600}" type="pres">
      <dgm:prSet presAssocID="{A33358C5-4631-4EAC-9E10-41515DA3B421}" presName="rect2" presStyleLbl="alignAcc1" presStyleIdx="1" presStyleCnt="4"/>
      <dgm:spPr/>
      <dgm:t>
        <a:bodyPr/>
        <a:lstStyle/>
        <a:p>
          <a:endParaRPr lang="ru-RU"/>
        </a:p>
      </dgm:t>
    </dgm:pt>
    <dgm:pt modelId="{5BB2BCA7-883A-4818-B650-3113412EFF48}" type="pres">
      <dgm:prSet presAssocID="{5395A30D-753C-41AF-97DB-6CAC0569B48D}" presName="vertSpace3" presStyleLbl="node1" presStyleIdx="1" presStyleCnt="4"/>
      <dgm:spPr/>
    </dgm:pt>
    <dgm:pt modelId="{2E081557-E35A-4824-AD71-2ED42646AF23}" type="pres">
      <dgm:prSet presAssocID="{5395A30D-753C-41AF-97DB-6CAC0569B48D}" presName="circle3" presStyleLbl="node1" presStyleIdx="2" presStyleCnt="4"/>
      <dgm:spPr/>
    </dgm:pt>
    <dgm:pt modelId="{9868EB92-69D4-4712-8BB0-A948C0651C68}" type="pres">
      <dgm:prSet presAssocID="{5395A30D-753C-41AF-97DB-6CAC0569B48D}" presName="rect3" presStyleLbl="alignAcc1" presStyleIdx="2" presStyleCnt="4"/>
      <dgm:spPr/>
      <dgm:t>
        <a:bodyPr/>
        <a:lstStyle/>
        <a:p>
          <a:endParaRPr lang="ru-RU"/>
        </a:p>
      </dgm:t>
    </dgm:pt>
    <dgm:pt modelId="{575A729D-1936-4C93-9F5D-ED5802FEEDBC}" type="pres">
      <dgm:prSet presAssocID="{D2E6FEBF-3F33-4BC4-B5EE-2B36939363D3}" presName="vertSpace4" presStyleLbl="node1" presStyleIdx="2" presStyleCnt="4"/>
      <dgm:spPr/>
    </dgm:pt>
    <dgm:pt modelId="{E342BBEA-4674-4BCD-89DA-501FE4C78517}" type="pres">
      <dgm:prSet presAssocID="{D2E6FEBF-3F33-4BC4-B5EE-2B36939363D3}" presName="circle4" presStyleLbl="node1" presStyleIdx="3" presStyleCnt="4"/>
      <dgm:spPr/>
    </dgm:pt>
    <dgm:pt modelId="{357CDFF2-4052-42B5-88CF-E1FC5BAABA24}" type="pres">
      <dgm:prSet presAssocID="{D2E6FEBF-3F33-4BC4-B5EE-2B36939363D3}" presName="rect4" presStyleLbl="alignAcc1" presStyleIdx="3" presStyleCnt="4"/>
      <dgm:spPr/>
      <dgm:t>
        <a:bodyPr/>
        <a:lstStyle/>
        <a:p>
          <a:endParaRPr lang="ru-RU"/>
        </a:p>
      </dgm:t>
    </dgm:pt>
    <dgm:pt modelId="{7FAE0138-0AFD-4DF9-98B6-79053822A099}" type="pres">
      <dgm:prSet presAssocID="{469B70D5-87D4-4E05-8417-48E710A65F81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61C5E0-B2BA-4B0B-B1EB-8813D06A68AE}" type="pres">
      <dgm:prSet presAssocID="{A33358C5-4631-4EAC-9E10-41515DA3B421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9E7891-28F7-40A5-8BC5-ED82F4387113}" type="pres">
      <dgm:prSet presAssocID="{5395A30D-753C-41AF-97DB-6CAC0569B48D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CD336B-B3A0-442B-97D3-3C83A8F170C9}" type="pres">
      <dgm:prSet presAssocID="{D2E6FEBF-3F33-4BC4-B5EE-2B36939363D3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7EFAF2-A0B2-4E9C-AB07-14722D3C829D}" type="presOf" srcId="{90F98A54-CB5A-47DC-910D-5A82D82F83B6}" destId="{2037D85F-43D3-4C7A-B20C-90339B6380E0}" srcOrd="0" destOrd="0" presId="urn:microsoft.com/office/officeart/2005/8/layout/target3"/>
    <dgm:cxn modelId="{47BAE0EF-4E05-43D4-9EA9-6592E0BE9E9A}" type="presOf" srcId="{5395A30D-753C-41AF-97DB-6CAC0569B48D}" destId="{9868EB92-69D4-4712-8BB0-A948C0651C68}" srcOrd="0" destOrd="0" presId="urn:microsoft.com/office/officeart/2005/8/layout/target3"/>
    <dgm:cxn modelId="{EC149206-15F2-47D6-9EDB-1CC0E616E485}" type="presOf" srcId="{A33358C5-4631-4EAC-9E10-41515DA3B421}" destId="{48F82570-B812-45D5-9790-BC2952625600}" srcOrd="0" destOrd="0" presId="urn:microsoft.com/office/officeart/2005/8/layout/target3"/>
    <dgm:cxn modelId="{CFA070DE-81EA-445B-A931-A31ECD6A5455}" srcId="{90F98A54-CB5A-47DC-910D-5A82D82F83B6}" destId="{D2E6FEBF-3F33-4BC4-B5EE-2B36939363D3}" srcOrd="3" destOrd="0" parTransId="{AFB254E2-341F-4A07-BE84-F6071DAFB568}" sibTransId="{320C2CAD-D4EA-4E95-88BB-F600847F4327}"/>
    <dgm:cxn modelId="{4D5A75F8-DD6E-4B75-9174-E1B3A51A3C28}" type="presOf" srcId="{5395A30D-753C-41AF-97DB-6CAC0569B48D}" destId="{439E7891-28F7-40A5-8BC5-ED82F4387113}" srcOrd="1" destOrd="0" presId="urn:microsoft.com/office/officeart/2005/8/layout/target3"/>
    <dgm:cxn modelId="{2AE98DB1-AE12-445B-A947-E06D96868D6A}" type="presOf" srcId="{469B70D5-87D4-4E05-8417-48E710A65F81}" destId="{7FAE0138-0AFD-4DF9-98B6-79053822A099}" srcOrd="1" destOrd="0" presId="urn:microsoft.com/office/officeart/2005/8/layout/target3"/>
    <dgm:cxn modelId="{8F98B870-12E4-4255-83E3-A9616C7471DC}" srcId="{90F98A54-CB5A-47DC-910D-5A82D82F83B6}" destId="{A33358C5-4631-4EAC-9E10-41515DA3B421}" srcOrd="1" destOrd="0" parTransId="{6DFCB648-CCB9-4F59-ACF0-BFC36C8E4082}" sibTransId="{C9A84C88-614F-4867-B65D-CD443B7DAD89}"/>
    <dgm:cxn modelId="{C95993C6-3B8E-4543-90CA-5414943CDCA4}" type="presOf" srcId="{A33358C5-4631-4EAC-9E10-41515DA3B421}" destId="{2061C5E0-B2BA-4B0B-B1EB-8813D06A68AE}" srcOrd="1" destOrd="0" presId="urn:microsoft.com/office/officeart/2005/8/layout/target3"/>
    <dgm:cxn modelId="{6BBA525B-8950-47C2-97F9-404062FB1295}" type="presOf" srcId="{D2E6FEBF-3F33-4BC4-B5EE-2B36939363D3}" destId="{47CD336B-B3A0-442B-97D3-3C83A8F170C9}" srcOrd="1" destOrd="0" presId="urn:microsoft.com/office/officeart/2005/8/layout/target3"/>
    <dgm:cxn modelId="{1704266B-6791-45F1-915E-CE4536689C88}" type="presOf" srcId="{469B70D5-87D4-4E05-8417-48E710A65F81}" destId="{C247B22C-C1FB-4E26-B5B4-EB84340CA872}" srcOrd="0" destOrd="0" presId="urn:microsoft.com/office/officeart/2005/8/layout/target3"/>
    <dgm:cxn modelId="{ABCC969E-DAFC-47C7-B6D3-9D19BE1406F7}" type="presOf" srcId="{D2E6FEBF-3F33-4BC4-B5EE-2B36939363D3}" destId="{357CDFF2-4052-42B5-88CF-E1FC5BAABA24}" srcOrd="0" destOrd="0" presId="urn:microsoft.com/office/officeart/2005/8/layout/target3"/>
    <dgm:cxn modelId="{66C8DB12-8E3A-4C0E-AD9F-CCF889BE0503}" srcId="{90F98A54-CB5A-47DC-910D-5A82D82F83B6}" destId="{469B70D5-87D4-4E05-8417-48E710A65F81}" srcOrd="0" destOrd="0" parTransId="{C83122E8-F3D8-42CF-954C-9CAB6DB0DE8C}" sibTransId="{11298037-DD9C-4A40-B8BA-7EACCD6351A7}"/>
    <dgm:cxn modelId="{5DACE172-D93F-46DB-9058-1BB1FADE585F}" srcId="{90F98A54-CB5A-47DC-910D-5A82D82F83B6}" destId="{5395A30D-753C-41AF-97DB-6CAC0569B48D}" srcOrd="2" destOrd="0" parTransId="{3E46FE30-6FCE-4AB3-B39A-9B4D6365B2A1}" sibTransId="{D6125145-A35E-403F-9F77-3AE0F998E813}"/>
    <dgm:cxn modelId="{05EB74A4-F5DD-444A-887F-383608EF8103}" type="presParOf" srcId="{2037D85F-43D3-4C7A-B20C-90339B6380E0}" destId="{17552EF2-4BA5-4C3C-88EB-E34D770CDEE4}" srcOrd="0" destOrd="0" presId="urn:microsoft.com/office/officeart/2005/8/layout/target3"/>
    <dgm:cxn modelId="{5F3235DD-099C-433A-80E1-A7075AA109CA}" type="presParOf" srcId="{2037D85F-43D3-4C7A-B20C-90339B6380E0}" destId="{BFEF8BCE-F97E-468B-9083-66F99DA78418}" srcOrd="1" destOrd="0" presId="urn:microsoft.com/office/officeart/2005/8/layout/target3"/>
    <dgm:cxn modelId="{721EA2EB-3A45-4414-A9EC-51042BACD414}" type="presParOf" srcId="{2037D85F-43D3-4C7A-B20C-90339B6380E0}" destId="{C247B22C-C1FB-4E26-B5B4-EB84340CA872}" srcOrd="2" destOrd="0" presId="urn:microsoft.com/office/officeart/2005/8/layout/target3"/>
    <dgm:cxn modelId="{0302B087-F37E-48B4-BEC6-388FFA2FC44E}" type="presParOf" srcId="{2037D85F-43D3-4C7A-B20C-90339B6380E0}" destId="{3513DEF4-1322-4A39-8AF9-3E3AED1DD67F}" srcOrd="3" destOrd="0" presId="urn:microsoft.com/office/officeart/2005/8/layout/target3"/>
    <dgm:cxn modelId="{FB542D65-5292-4D91-82D1-8FAA85E24991}" type="presParOf" srcId="{2037D85F-43D3-4C7A-B20C-90339B6380E0}" destId="{C446734E-A210-4C55-B820-B4179EF4C0F4}" srcOrd="4" destOrd="0" presId="urn:microsoft.com/office/officeart/2005/8/layout/target3"/>
    <dgm:cxn modelId="{D3407A34-AD9C-40F7-BBEE-C1D3B990AB92}" type="presParOf" srcId="{2037D85F-43D3-4C7A-B20C-90339B6380E0}" destId="{48F82570-B812-45D5-9790-BC2952625600}" srcOrd="5" destOrd="0" presId="urn:microsoft.com/office/officeart/2005/8/layout/target3"/>
    <dgm:cxn modelId="{0AD92953-ADBE-4B38-A307-D7FB882C9E89}" type="presParOf" srcId="{2037D85F-43D3-4C7A-B20C-90339B6380E0}" destId="{5BB2BCA7-883A-4818-B650-3113412EFF48}" srcOrd="6" destOrd="0" presId="urn:microsoft.com/office/officeart/2005/8/layout/target3"/>
    <dgm:cxn modelId="{935792B5-6935-4B9E-BB98-A208258D1C2A}" type="presParOf" srcId="{2037D85F-43D3-4C7A-B20C-90339B6380E0}" destId="{2E081557-E35A-4824-AD71-2ED42646AF23}" srcOrd="7" destOrd="0" presId="urn:microsoft.com/office/officeart/2005/8/layout/target3"/>
    <dgm:cxn modelId="{218E88DF-BB0C-4AE2-83F0-E72CFDD88ED4}" type="presParOf" srcId="{2037D85F-43D3-4C7A-B20C-90339B6380E0}" destId="{9868EB92-69D4-4712-8BB0-A948C0651C68}" srcOrd="8" destOrd="0" presId="urn:microsoft.com/office/officeart/2005/8/layout/target3"/>
    <dgm:cxn modelId="{BB63C1F3-0245-4A62-8E86-8934D4A11570}" type="presParOf" srcId="{2037D85F-43D3-4C7A-B20C-90339B6380E0}" destId="{575A729D-1936-4C93-9F5D-ED5802FEEDBC}" srcOrd="9" destOrd="0" presId="urn:microsoft.com/office/officeart/2005/8/layout/target3"/>
    <dgm:cxn modelId="{262413A7-9BFE-4BC0-8258-D51E96EEF62F}" type="presParOf" srcId="{2037D85F-43D3-4C7A-B20C-90339B6380E0}" destId="{E342BBEA-4674-4BCD-89DA-501FE4C78517}" srcOrd="10" destOrd="0" presId="urn:microsoft.com/office/officeart/2005/8/layout/target3"/>
    <dgm:cxn modelId="{F5B1A34B-4DCD-4B8F-ADC5-753EA82FEADA}" type="presParOf" srcId="{2037D85F-43D3-4C7A-B20C-90339B6380E0}" destId="{357CDFF2-4052-42B5-88CF-E1FC5BAABA24}" srcOrd="11" destOrd="0" presId="urn:microsoft.com/office/officeart/2005/8/layout/target3"/>
    <dgm:cxn modelId="{BDF1412F-027C-4D40-BFBD-E979A5248D2E}" type="presParOf" srcId="{2037D85F-43D3-4C7A-B20C-90339B6380E0}" destId="{7FAE0138-0AFD-4DF9-98B6-79053822A099}" srcOrd="12" destOrd="0" presId="urn:microsoft.com/office/officeart/2005/8/layout/target3"/>
    <dgm:cxn modelId="{1884C534-80EC-48F4-8705-D8BF4D813C7D}" type="presParOf" srcId="{2037D85F-43D3-4C7A-B20C-90339B6380E0}" destId="{2061C5E0-B2BA-4B0B-B1EB-8813D06A68AE}" srcOrd="13" destOrd="0" presId="urn:microsoft.com/office/officeart/2005/8/layout/target3"/>
    <dgm:cxn modelId="{C09940BA-EFB6-4600-BAB0-25BB546AAB42}" type="presParOf" srcId="{2037D85F-43D3-4C7A-B20C-90339B6380E0}" destId="{439E7891-28F7-40A5-8BC5-ED82F4387113}" srcOrd="14" destOrd="0" presId="urn:microsoft.com/office/officeart/2005/8/layout/target3"/>
    <dgm:cxn modelId="{162BC72A-0AC7-4C16-BD44-0AF073D9A8D0}" type="presParOf" srcId="{2037D85F-43D3-4C7A-B20C-90339B6380E0}" destId="{47CD336B-B3A0-442B-97D3-3C83A8F170C9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E302B8-1F24-4135-9FA8-5CDA77CFD0ED}">
      <dsp:nvSpPr>
        <dsp:cNvPr id="0" name=""/>
        <dsp:cNvSpPr/>
      </dsp:nvSpPr>
      <dsp:spPr>
        <a:xfrm>
          <a:off x="3005016" y="1095657"/>
          <a:ext cx="8565103" cy="2430947"/>
        </a:xfrm>
        <a:prstGeom prst="rightArrow">
          <a:avLst>
            <a:gd name="adj1" fmla="val 75000"/>
            <a:gd name="adj2" fmla="val 50000"/>
          </a:avLst>
        </a:prstGeo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2667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</a:t>
          </a:r>
          <a:r>
            <a:rPr lang="ru-RU" sz="20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itchFamily="18" charset="0"/>
              <a:ea typeface="+mn-ea"/>
              <a:cs typeface="Times New Roman" pitchFamily="18" charset="0"/>
            </a:rPr>
            <a:t>56 коек круглосуточного стационара;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30 коек дневного пребывания</a:t>
          </a:r>
          <a:r>
            <a:rPr lang="ru-RU" sz="20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;              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поликлиника на 150 посещений в смену;</a:t>
          </a:r>
          <a:endParaRPr lang="ru-RU" sz="2000" b="0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 фельдшерско-акушерских пунктов</a:t>
          </a:r>
          <a:r>
            <a:rPr lang="ru-RU" sz="20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);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отделение общей врачебной практики. </a:t>
          </a:r>
          <a:endParaRPr lang="ru-RU" sz="2000" b="0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0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sp:txBody>
      <dsp:txXfrm>
        <a:off x="3005016" y="1399525"/>
        <a:ext cx="7653498" cy="1823211"/>
      </dsp:txXfrm>
    </dsp:sp>
    <dsp:sp modelId="{A5ADB5E6-7FA5-4DBA-9CC9-BD6F37D05846}">
      <dsp:nvSpPr>
        <dsp:cNvPr id="0" name=""/>
        <dsp:cNvSpPr/>
      </dsp:nvSpPr>
      <dsp:spPr>
        <a:xfrm>
          <a:off x="248530" y="1088895"/>
          <a:ext cx="2719725" cy="2366737"/>
        </a:xfrm>
        <a:prstGeom prst="roundRect">
          <a:avLst/>
        </a:prstGeom>
        <a:gradFill rotWithShape="0">
          <a:gsLst>
            <a:gs pos="0">
              <a:srgbClr val="F0A22E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rgbClr>
            </a:gs>
            <a:gs pos="25000">
              <a:srgbClr val="F0A22E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rgbClr>
            </a:gs>
            <a:gs pos="50000">
              <a:srgbClr val="F0A22E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rgbClr>
            </a:gs>
            <a:gs pos="65000">
              <a:srgbClr val="F0A22E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rgbClr>
            </a:gs>
            <a:gs pos="80000">
              <a:srgbClr val="F0A22E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rgbClr>
            </a:gs>
            <a:gs pos="100000">
              <a:srgbClr val="F0A22E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rgb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Медицинская помощь жителям Княгининского района оказывается на базе ГБУЗ НО «Княгининская ЦРБ» </a:t>
          </a:r>
          <a:endParaRPr lang="ru-RU" sz="2800" b="0" kern="1200" dirty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dsp:txBody>
      <dsp:txXfrm>
        <a:off x="364065" y="1204430"/>
        <a:ext cx="2488655" cy="21356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3AE95-3779-441A-9DDE-5621173A8E97}">
      <dsp:nvSpPr>
        <dsp:cNvPr id="0" name=""/>
        <dsp:cNvSpPr/>
      </dsp:nvSpPr>
      <dsp:spPr>
        <a:xfrm>
          <a:off x="0" y="0"/>
          <a:ext cx="11513311" cy="1611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4 общеобразовательных школы (из них 1филиал)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13 дошкольных образовательных учреждений (из них 7 филиалов)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2 учреждения дополнительного образования</a:t>
          </a:r>
          <a:endParaRPr lang="ru-RU" sz="2000" kern="1200" dirty="0"/>
        </a:p>
      </dsp:txBody>
      <dsp:txXfrm>
        <a:off x="2463793" y="0"/>
        <a:ext cx="9049518" cy="1611312"/>
      </dsp:txXfrm>
    </dsp:sp>
    <dsp:sp modelId="{98A22F37-45ED-4858-8481-3F29FC35ECCC}">
      <dsp:nvSpPr>
        <dsp:cNvPr id="0" name=""/>
        <dsp:cNvSpPr/>
      </dsp:nvSpPr>
      <dsp:spPr>
        <a:xfrm>
          <a:off x="161131" y="161131"/>
          <a:ext cx="2302662" cy="128905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437377-EE0B-47E1-BBD0-A67F4492AE19}">
      <dsp:nvSpPr>
        <dsp:cNvPr id="0" name=""/>
        <dsp:cNvSpPr/>
      </dsp:nvSpPr>
      <dsp:spPr>
        <a:xfrm>
          <a:off x="0" y="1772443"/>
          <a:ext cx="11513311" cy="1871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u="sng" kern="1200" dirty="0" smtClean="0"/>
            <a:t>ГОУ ВПО «Нижегородский государственный инженерно-экономический университет</a:t>
          </a:r>
          <a:endParaRPr lang="ru-RU" sz="2000" u="sng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аспирантура, докторантура, дополнительное профессиональное образование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повышение квалификации и переподготовки по профилю основных образовательных программ</a:t>
          </a:r>
          <a:endParaRPr lang="ru-RU" sz="1800" kern="1200" dirty="0"/>
        </a:p>
      </dsp:txBody>
      <dsp:txXfrm>
        <a:off x="2463793" y="1772443"/>
        <a:ext cx="9049518" cy="1871475"/>
      </dsp:txXfrm>
    </dsp:sp>
    <dsp:sp modelId="{87FDDF9D-F5F9-4FBC-B50F-35D9C8D8983C}">
      <dsp:nvSpPr>
        <dsp:cNvPr id="0" name=""/>
        <dsp:cNvSpPr/>
      </dsp:nvSpPr>
      <dsp:spPr>
        <a:xfrm>
          <a:off x="161131" y="2063656"/>
          <a:ext cx="2302662" cy="128905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5D8F52-5FBF-4F6D-84A4-BADBBF598CAD}">
      <dsp:nvSpPr>
        <dsp:cNvPr id="0" name=""/>
        <dsp:cNvSpPr/>
      </dsp:nvSpPr>
      <dsp:spPr>
        <a:xfrm>
          <a:off x="0" y="3805050"/>
          <a:ext cx="11513311" cy="1611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Оздоровительно-образовательный центр «Гремячий»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2463793" y="3805050"/>
        <a:ext cx="9049518" cy="1611312"/>
      </dsp:txXfrm>
    </dsp:sp>
    <dsp:sp modelId="{3EE64815-B6EB-4BFA-8AFE-6829D01BA866}">
      <dsp:nvSpPr>
        <dsp:cNvPr id="0" name=""/>
        <dsp:cNvSpPr/>
      </dsp:nvSpPr>
      <dsp:spPr>
        <a:xfrm>
          <a:off x="161131" y="3966181"/>
          <a:ext cx="2302662" cy="128905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CB1F80-1EFF-4D76-94AF-C0BDAB1E7CD9}">
      <dsp:nvSpPr>
        <dsp:cNvPr id="0" name=""/>
        <dsp:cNvSpPr/>
      </dsp:nvSpPr>
      <dsp:spPr>
        <a:xfrm>
          <a:off x="3492" y="2016"/>
          <a:ext cx="4000500" cy="54186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Доп. офис 9042/0657 Волго-Вятского банка Сбербанка России</a:t>
          </a:r>
          <a:endParaRPr lang="ru-RU" sz="3000" kern="1200" dirty="0"/>
        </a:p>
      </dsp:txBody>
      <dsp:txXfrm>
        <a:off x="3492" y="2169483"/>
        <a:ext cx="4000500" cy="2167466"/>
      </dsp:txXfrm>
    </dsp:sp>
    <dsp:sp modelId="{90555218-9264-48A7-9F3C-EC64D0FF14CA}">
      <dsp:nvSpPr>
        <dsp:cNvPr id="0" name=""/>
        <dsp:cNvSpPr/>
      </dsp:nvSpPr>
      <dsp:spPr>
        <a:xfrm>
          <a:off x="680040" y="-2016"/>
          <a:ext cx="2647403" cy="2462721"/>
        </a:xfrm>
        <a:prstGeom prst="ellipse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6F6C28-1641-48FD-BC0E-5BCB66C39BCD}">
      <dsp:nvSpPr>
        <dsp:cNvPr id="0" name=""/>
        <dsp:cNvSpPr/>
      </dsp:nvSpPr>
      <dsp:spPr>
        <a:xfrm>
          <a:off x="4124007" y="20304"/>
          <a:ext cx="4000500" cy="54186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Дополнительный офис ОАО КБ «Ассоциация»,</a:t>
          </a:r>
          <a:endParaRPr lang="ru-RU" sz="3000" kern="1200" dirty="0"/>
        </a:p>
      </dsp:txBody>
      <dsp:txXfrm>
        <a:off x="4124007" y="2187770"/>
        <a:ext cx="4000500" cy="2167466"/>
      </dsp:txXfrm>
    </dsp:sp>
    <dsp:sp modelId="{AB259E0B-4D06-4B24-B487-822EACF6FD38}">
      <dsp:nvSpPr>
        <dsp:cNvPr id="0" name=""/>
        <dsp:cNvSpPr/>
      </dsp:nvSpPr>
      <dsp:spPr>
        <a:xfrm>
          <a:off x="4886283" y="-20304"/>
          <a:ext cx="2475947" cy="2535872"/>
        </a:xfrm>
        <a:prstGeom prst="ellipse">
          <a:avLst/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5D05A9-D102-4A3C-B657-18EA6815336E}">
      <dsp:nvSpPr>
        <dsp:cNvPr id="0" name=""/>
        <dsp:cNvSpPr/>
      </dsp:nvSpPr>
      <dsp:spPr>
        <a:xfrm flipH="1">
          <a:off x="1637728" y="4189458"/>
          <a:ext cx="780304" cy="81280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E302B8-1F24-4135-9FA8-5CDA77CFD0ED}">
      <dsp:nvSpPr>
        <dsp:cNvPr id="0" name=""/>
        <dsp:cNvSpPr/>
      </dsp:nvSpPr>
      <dsp:spPr>
        <a:xfrm>
          <a:off x="3005016" y="1095657"/>
          <a:ext cx="8565103" cy="2430947"/>
        </a:xfrm>
        <a:prstGeom prst="rightArrow">
          <a:avLst>
            <a:gd name="adj1" fmla="val 75000"/>
            <a:gd name="adj2" fmla="val 50000"/>
          </a:avLst>
        </a:prstGeom>
        <a:solidFill>
          <a:srgbClr val="F0A22E">
            <a:alpha val="90000"/>
            <a:tint val="40000"/>
            <a:hueOff val="0"/>
            <a:satOff val="0"/>
            <a:lumOff val="0"/>
            <a:alphaOff val="0"/>
          </a:srgbClr>
        </a:solidFill>
        <a:ln w="10000" cap="flat" cmpd="sng" algn="ctr">
          <a:solidFill>
            <a:srgbClr val="F0A22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2667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 - обрабатывающие производства – 49,4 % (81,4 млн. руб.);</a:t>
          </a:r>
          <a:endParaRPr lang="ru-RU" sz="14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сельское хозяйство – 29,2% (48,1 млн. руб.);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производство и распределение электроэнергии, газа и воды – 4,9% (8,0 млн. руб.);              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оптовая и розничная торговля – 4,6% (7,5 млн. руб.);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образование – 9,3% (15,3 млн. руб.);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-здравоохранение – 1,0% (1,8 млн. руб.);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- прочие –1,6% (2,7 млн. руб.).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Объем инвестиций по субъектам малого предпринимательства -  37,0 млн. руб.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0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sp:txBody>
      <dsp:txXfrm>
        <a:off x="3005016" y="1399525"/>
        <a:ext cx="7653498" cy="1823211"/>
      </dsp:txXfrm>
    </dsp:sp>
    <dsp:sp modelId="{A5ADB5E6-7FA5-4DBA-9CC9-BD6F37D05846}">
      <dsp:nvSpPr>
        <dsp:cNvPr id="0" name=""/>
        <dsp:cNvSpPr/>
      </dsp:nvSpPr>
      <dsp:spPr>
        <a:xfrm>
          <a:off x="248530" y="574239"/>
          <a:ext cx="2719725" cy="3396049"/>
        </a:xfrm>
        <a:prstGeom prst="roundRect">
          <a:avLst/>
        </a:prstGeom>
        <a:gradFill rotWithShape="0">
          <a:gsLst>
            <a:gs pos="0">
              <a:srgbClr val="F0A22E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rgbClr>
            </a:gs>
            <a:gs pos="25000">
              <a:srgbClr val="F0A22E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rgbClr>
            </a:gs>
            <a:gs pos="50000">
              <a:srgbClr val="F0A22E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rgbClr>
            </a:gs>
            <a:gs pos="65000">
              <a:srgbClr val="F0A22E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rgbClr>
            </a:gs>
            <a:gs pos="80000">
              <a:srgbClr val="F0A22E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rgbClr>
            </a:gs>
            <a:gs pos="100000">
              <a:srgbClr val="F0A22E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rgb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ysClr val="window" lastClr="FFFFFF"/>
              </a:solidFill>
              <a:latin typeface="Arial Narrow" pitchFamily="34" charset="0"/>
              <a:ea typeface="+mn-ea"/>
              <a:cs typeface="+mn-cs"/>
            </a:rPr>
            <a:t>Всего за 2016 год объем инвестиций в основной капитал за счет всех источников финансирования по полному кругу организаций с учетом ПРПС составил  164,8 млн. руб., в </a:t>
          </a:r>
          <a:r>
            <a:rPr lang="ru-RU" sz="1800" b="0" kern="1200" dirty="0" err="1" smtClean="0">
              <a:solidFill>
                <a:sysClr val="window" lastClr="FFFFFF"/>
              </a:solidFill>
              <a:latin typeface="Arial Narrow" pitchFamily="34" charset="0"/>
              <a:ea typeface="+mn-ea"/>
              <a:cs typeface="+mn-cs"/>
            </a:rPr>
            <a:t>т.ч</a:t>
          </a:r>
          <a:r>
            <a:rPr lang="ru-RU" sz="1800" b="0" kern="1200" dirty="0" smtClean="0">
              <a:solidFill>
                <a:sysClr val="window" lastClr="FFFFFF"/>
              </a:solidFill>
              <a:latin typeface="Arial Narrow" pitchFamily="34" charset="0"/>
              <a:ea typeface="+mn-ea"/>
              <a:cs typeface="+mn-cs"/>
            </a:rPr>
            <a:t>. в разрезе отраслей:</a:t>
          </a:r>
        </a:p>
        <a:p>
          <a:pPr marL="171450" lvl="0" indent="9525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0" kern="1200" dirty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dsp:txBody>
      <dsp:txXfrm>
        <a:off x="381296" y="707005"/>
        <a:ext cx="2454193" cy="31305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0.52083</cdr:x>
      <cdr:y>0.11111</cdr:y>
    </cdr:from>
    <cdr:to>
      <cdr:x>0.53083</cdr:x>
      <cdr:y>0.12778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81250" y="304800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0.14544</cdr:x>
      <cdr:y>0.80083</cdr:y>
    </cdr:from>
    <cdr:to>
      <cdr:x>0.24735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04925" y="44481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DC22F-0AD9-4187-BACD-D77CDE5BC8D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65E12-C8A8-4064-8961-40B19A6BF7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752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4/14/2017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4/14/2017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4/14/2017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5" y="6459791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91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414781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685800" y="534990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8000" y="4853418"/>
            <a:ext cx="112776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2256F-8A61-4EDB-ABBD-FB067FD03839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14.04.2017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972805" y="6473825"/>
            <a:ext cx="1011767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5877A-196E-4C6E-99A4-1EAA58AA2487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564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DC04C-BAA1-48C3-BB01-B4FE6874052D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14.04.2017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972805" y="6473825"/>
            <a:ext cx="1011767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4C266-1C87-49B7-B701-3B2FD01D2DB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990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685800" y="3444904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40633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4C38F-70C3-426E-825A-9A09BC5846A3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14.04.2017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85B11-4960-4E52-B42D-C7F2E2D6DE86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561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03588-61AE-4946-B758-B2F418946DA0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14.04.2017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B9142-257C-4ED8-B312-0FC5F971C37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0686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601980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75259" y="1316039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6198307" y="1316039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3B47D-1838-45AF-933F-1BAA06515CBE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14.04.2017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B76AE-225A-4E83-B50C-8C4B969ABEB8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880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0487A-9BA2-4FED-A8A7-975712ADE9C9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14.04.2017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E8985-A338-416C-9D4C-A3392545F6B7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045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BEC29-7A25-4722-838B-C1945036F97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14.04.2017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91BB9-3871-4F32-AFFD-3A1CD4138CC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41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685800" y="5849124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9603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EB27E-A468-450B-8F93-5BD236E3B61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14.04.2017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51586-F70B-40B5-957A-EC1C90508873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3266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AF585-BA7F-4FFB-B4EE-CA583ADE6D5C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14.04.2017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1309A-5670-46DA-850D-D8AB125D4C01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382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34FE8-596E-47DA-8CD9-8A73C08D4A86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14.04.2017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F3650-7B5F-435B-9DCC-2DB2D5E36954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0959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C9EB0-8F25-413C-884A-E6641F86B0EE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14.04.2017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97EB2-CB35-4E0A-AA0A-863A359357D0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42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5" y="6459791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91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2" y="6459791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0905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406400" y="1554163"/>
            <a:ext cx="115824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B51A97B-9B28-46F5-A3DF-6C53F0856D7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14.04.2017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972800" y="6477007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A3581B8-B383-4A53-9ED8-56139C259869}" type="slidenum">
              <a:rPr lang="ru-RU">
                <a:solidFill>
                  <a:srgbClr val="F0A22E">
                    <a:shade val="75000"/>
                  </a:srgbClr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0905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799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037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40.png"/><Relationship Id="rId12" Type="http://schemas.openxmlformats.org/officeDocument/2006/relationships/image" Target="../media/image4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openxmlformats.org/officeDocument/2006/relationships/image" Target="../media/image44.jpeg"/><Relationship Id="rId5" Type="http://schemas.openxmlformats.org/officeDocument/2006/relationships/diagramColors" Target="../diagrams/colors4.xml"/><Relationship Id="rId10" Type="http://schemas.openxmlformats.org/officeDocument/2006/relationships/image" Target="../media/image43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official@adm.kng.nnov.ru;opozio@yandex.ru" TargetMode="External"/><Relationship Id="rId2" Type="http://schemas.openxmlformats.org/officeDocument/2006/relationships/hyperlink" Target="mailto:official@adm.kng.nnov.ru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hyperlink" Target="mailto:novik-viktor@yandex.ru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784" y="1155700"/>
            <a:ext cx="1158240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785" y="2852738"/>
            <a:ext cx="2956981" cy="17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7766" y="2771775"/>
            <a:ext cx="2944286" cy="183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133" y="4608576"/>
            <a:ext cx="5894917" cy="1706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2051" y="2860674"/>
            <a:ext cx="2926334" cy="174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78968" y="4618061"/>
            <a:ext cx="2754800" cy="17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Рисунок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8385" y="1265239"/>
            <a:ext cx="2775966" cy="1595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Рисунок 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2051" y="1276350"/>
            <a:ext cx="2926334" cy="157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192504" y="83582"/>
            <a:ext cx="11904133" cy="1223963"/>
          </a:xfrm>
          <a:prstGeom prst="roundRect">
            <a:avLst/>
          </a:prstGeom>
          <a:solidFill>
            <a:srgbClr val="F0A22E"/>
          </a:solidFill>
          <a:ln w="25400" cap="flat" cmpd="sng" algn="ctr">
            <a:solidFill>
              <a:srgbClr val="F0A22E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B58B80">
                    <a:lumMod val="50000"/>
                  </a:srgbClr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        </a:t>
            </a:r>
            <a:r>
              <a:rPr kumimoji="0" lang="ru-RU" sz="4000" b="1" i="0" u="sng" strike="noStrike" kern="0" cap="none" spc="0" normalizeH="0" baseline="0" noProof="0" dirty="0" smtClean="0">
                <a:ln>
                  <a:noFill/>
                </a:ln>
                <a:solidFill>
                  <a:srgbClr val="B58B80">
                    <a:lumMod val="50000"/>
                  </a:srgbClr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Инвестиционный паспорт Княгининского района</a:t>
            </a:r>
            <a:endParaRPr kumimoji="0" lang="ru-RU" sz="3600" b="1" i="0" u="sng" strike="noStrike" kern="0" cap="none" spc="0" normalizeH="0" baseline="0" noProof="0" dirty="0">
              <a:ln>
                <a:noFill/>
              </a:ln>
              <a:solidFill>
                <a:srgbClr val="B58B80">
                  <a:lumMod val="50000"/>
                </a:srgbClr>
              </a:solidFill>
              <a:effectLst/>
              <a:uLnTx/>
              <a:uFillTx/>
              <a:latin typeface="Monotype Corsiva" panose="03010101010201010101" pitchFamily="66" charset="0"/>
              <a:ea typeface="+mn-ea"/>
              <a:cs typeface="+mn-cs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871" y="223281"/>
            <a:ext cx="896788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784" y="1307546"/>
            <a:ext cx="2956982" cy="1553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cdnimg.rg.ru/img/content/101/52/84/Shancev_Kniaginino_PS_NO_600_default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2051" y="4594987"/>
            <a:ext cx="2926334" cy="170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recommend.ru/sites/default/files/imagecache/copyright1/user-images/136095/kef_21.15_ryazh_21.90_mol_26_1.jp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8384" y="2860676"/>
            <a:ext cx="2754799" cy="187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4590" y="1348249"/>
            <a:ext cx="2947459" cy="1504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66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39796" y="133296"/>
            <a:ext cx="565708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Приветственное слово Главы администрации </a:t>
            </a:r>
            <a:endParaRPr lang="ru-RU" sz="2400" dirty="0">
              <a:latin typeface="Monotype Corsiva" panose="03010101010201010101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10656" y="719328"/>
            <a:ext cx="6071616" cy="57424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Calibri"/>
                <a:cs typeface="Times New Roman"/>
              </a:rPr>
              <a:t>          </a:t>
            </a:r>
            <a:r>
              <a:rPr lang="ru-RU" sz="1350" dirty="0" smtClean="0">
                <a:latin typeface="Times New Roman"/>
                <a:ea typeface="Calibri"/>
                <a:cs typeface="Times New Roman"/>
              </a:rPr>
              <a:t>Представляю </a:t>
            </a:r>
            <a:r>
              <a:rPr lang="ru-RU" sz="1350" dirty="0">
                <a:latin typeface="Times New Roman"/>
                <a:ea typeface="Calibri"/>
                <a:cs typeface="Times New Roman"/>
              </a:rPr>
              <a:t>Вашему вниманию инвестиционный паспорт Княгининского района Нижегородской области, в котором собран информационный материал, направленный на создание диалога местной власти и инвестора. Привлечение инвестиций – одно из основных направлений деятельности </a:t>
            </a:r>
            <a:r>
              <a:rPr lang="ru-RU" sz="1350" dirty="0" smtClean="0">
                <a:latin typeface="Times New Roman"/>
                <a:ea typeface="Calibri"/>
                <a:cs typeface="Times New Roman"/>
              </a:rPr>
              <a:t>администрации района</a:t>
            </a:r>
            <a:r>
              <a:rPr lang="ru-RU" sz="1350" dirty="0">
                <a:latin typeface="Times New Roman"/>
                <a:ea typeface="Calibri"/>
                <a:cs typeface="Times New Roman"/>
              </a:rPr>
              <a:t>.</a:t>
            </a:r>
            <a:endParaRPr lang="ru-RU" sz="135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50" dirty="0">
                <a:latin typeface="Times New Roman"/>
                <a:ea typeface="Calibri"/>
                <a:cs typeface="Times New Roman"/>
              </a:rPr>
              <a:t>Важным фактором взаимовыгодного сотрудничества мы считаем удобное географическое положение, развитую транспортную систему, развитую инфраструктуру, наличие свободных производственных и «зеленых» площадок.</a:t>
            </a:r>
            <a:endParaRPr lang="ru-RU" sz="135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50" dirty="0">
                <a:latin typeface="Times New Roman"/>
                <a:ea typeface="Calibri"/>
                <a:cs typeface="Times New Roman"/>
              </a:rPr>
              <a:t>Княгининский район отличает развитый производственный потенциал. </a:t>
            </a:r>
            <a:r>
              <a:rPr lang="ru-RU" sz="1350" dirty="0" smtClean="0">
                <a:solidFill>
                  <a:srgbClr val="1A171B"/>
                </a:solidFill>
                <a:latin typeface="Times New Roman"/>
                <a:ea typeface="Calibri"/>
                <a:cs typeface="Times New Roman"/>
              </a:rPr>
              <a:t>ОАО </a:t>
            </a:r>
            <a:r>
              <a:rPr lang="ru-RU" sz="1350" dirty="0">
                <a:solidFill>
                  <a:srgbClr val="1A171B"/>
                </a:solidFill>
                <a:latin typeface="Times New Roman"/>
                <a:ea typeface="Calibri"/>
                <a:cs typeface="Times New Roman"/>
              </a:rPr>
              <a:t>«Княгининское молоко» - один из крупнейших центров по переработке молока не только в Нижегородской области, но и Российской Федерации. АО «Княгининская швейная фабрика» - единственное в Нижегородской области предприятие по производству головных уборов, специализируется на выпуске изделий военного и государственного заказа.</a:t>
            </a:r>
            <a:r>
              <a:rPr lang="ru-RU" sz="1350" dirty="0">
                <a:solidFill>
                  <a:srgbClr val="1A171B"/>
                </a:solidFill>
                <a:latin typeface="Tahoma"/>
                <a:ea typeface="Calibri"/>
                <a:cs typeface="Times New Roman"/>
              </a:rPr>
              <a:t> </a:t>
            </a:r>
            <a:r>
              <a:rPr lang="ru-RU" sz="1350" dirty="0">
                <a:solidFill>
                  <a:srgbClr val="1A171B"/>
                </a:solidFill>
                <a:latin typeface="Times New Roman"/>
                <a:ea typeface="Calibri"/>
                <a:cs typeface="Times New Roman"/>
              </a:rPr>
              <a:t>Важное значение для района имеет Нижегородский государственном инженерно-экономический университет, который расположен в городе Княгинино,  где обучается почти 5000 студентов (с заочной формой обучения). </a:t>
            </a:r>
            <a:endParaRPr lang="ru-RU" sz="135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50" dirty="0" smtClean="0">
                <a:solidFill>
                  <a:srgbClr val="1A171B"/>
                </a:solidFill>
                <a:latin typeface="Times New Roman"/>
                <a:ea typeface="Calibri"/>
                <a:cs typeface="Times New Roman"/>
              </a:rPr>
              <a:t>         В </a:t>
            </a:r>
            <a:r>
              <a:rPr lang="ru-RU" sz="1350" dirty="0">
                <a:solidFill>
                  <a:srgbClr val="1A171B"/>
                </a:solidFill>
                <a:latin typeface="Times New Roman"/>
                <a:ea typeface="Calibri"/>
                <a:cs typeface="Times New Roman"/>
              </a:rPr>
              <a:t>2013 году открыт физкультурно-оздоровительный комплекс.</a:t>
            </a:r>
            <a:endParaRPr lang="ru-RU" sz="135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50" dirty="0">
                <a:latin typeface="Times New Roman"/>
                <a:ea typeface="Calibri"/>
                <a:cs typeface="Times New Roman"/>
              </a:rPr>
              <a:t>Администрация района намерена оказывать поддержку инвесторам, создавать благоприятные условия для реализации проектов и предложений, способствующих укреплению экономического потенциала района, развитию его инфраструктуры, повышению занятости и материального благосостояния его жителей. Надеюсь, что ваш искренний интерес к нашему району положит начало плодотворному и взаимовыгодному сотрудничеству.</a:t>
            </a:r>
            <a:endParaRPr lang="ru-RU" sz="1350" dirty="0"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304" y="719328"/>
            <a:ext cx="5715000" cy="4169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304" y="4754880"/>
            <a:ext cx="5715000" cy="160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48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8681" y="-9525"/>
            <a:ext cx="12192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431372" y="5661248"/>
            <a:ext cx="7002827" cy="72008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</a:rPr>
              <a:t>Экономика  2014  год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100" b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1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4632960"/>
            <a:ext cx="4252295" cy="175564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Monotype Corsiva" panose="03010101010201010101" pitchFamily="66" charset="0"/>
              </a:rPr>
              <a:t>Город Княгинино находится </a:t>
            </a:r>
            <a:endParaRPr lang="ru-RU" sz="2400" dirty="0" smtClean="0">
              <a:latin typeface="Monotype Corsiva" panose="03010101010201010101" pitchFamily="66" charset="0"/>
            </a:endParaRPr>
          </a:p>
          <a:p>
            <a:pPr algn="ctr"/>
            <a:r>
              <a:rPr lang="ru-RU" sz="2400" dirty="0" smtClean="0">
                <a:latin typeface="Monotype Corsiva" panose="03010101010201010101" pitchFamily="66" charset="0"/>
              </a:rPr>
              <a:t>в </a:t>
            </a:r>
            <a: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120</a:t>
            </a:r>
            <a:r>
              <a:rPr lang="ru-RU" sz="2400" dirty="0">
                <a:latin typeface="Monotype Corsiva" panose="03010101010201010101" pitchFamily="66" charset="0"/>
              </a:rPr>
              <a:t> км. от г. Н. Новгорода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939705" y="4632960"/>
            <a:ext cx="4252295" cy="175564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Monotype Corsiva" panose="03010101010201010101" pitchFamily="66" charset="0"/>
              </a:rPr>
              <a:t>Площадь Княгининского района составляет – </a:t>
            </a:r>
            <a: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769,0</a:t>
            </a:r>
            <a:r>
              <a:rPr lang="ru-RU" sz="2400" dirty="0">
                <a:latin typeface="Monotype Corsiva" panose="03010101010201010101" pitchFamily="66" charset="0"/>
              </a:rPr>
              <a:t> кв. км..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21171" y="4632960"/>
            <a:ext cx="4252295" cy="175564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2200" dirty="0" smtClean="0">
                <a:latin typeface="Monotype Corsiva" panose="03010101010201010101" pitchFamily="66" charset="0"/>
              </a:rPr>
              <a:t>Численность </a:t>
            </a:r>
            <a:r>
              <a:rPr lang="ru-RU" sz="2200" dirty="0">
                <a:latin typeface="Monotype Corsiva" panose="03010101010201010101" pitchFamily="66" charset="0"/>
              </a:rPr>
              <a:t>населения – </a:t>
            </a:r>
            <a:r>
              <a:rPr lang="ru-RU" sz="2200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11855</a:t>
            </a:r>
            <a:r>
              <a:rPr lang="ru-RU" sz="2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ru-RU" sz="2200" dirty="0">
                <a:latin typeface="Monotype Corsiva" panose="03010101010201010101" pitchFamily="66" charset="0"/>
              </a:rPr>
              <a:t>человека, в городе – </a:t>
            </a:r>
            <a:r>
              <a:rPr lang="ru-RU" sz="2200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7062 </a:t>
            </a:r>
            <a:r>
              <a:rPr lang="ru-RU" sz="2200" dirty="0">
                <a:latin typeface="Monotype Corsiva" panose="03010101010201010101" pitchFamily="66" charset="0"/>
              </a:rPr>
              <a:t>человека, сельское </a:t>
            </a:r>
            <a:r>
              <a:rPr lang="ru-RU" sz="2200">
                <a:latin typeface="Monotype Corsiva" panose="03010101010201010101" pitchFamily="66" charset="0"/>
              </a:rPr>
              <a:t>- </a:t>
            </a:r>
            <a:r>
              <a:rPr lang="ru-RU" sz="2200" u="sng" smtClean="0">
                <a:solidFill>
                  <a:schemeClr val="tx1"/>
                </a:solidFill>
                <a:latin typeface="Monotype Corsiva" panose="03010101010201010101" pitchFamily="66" charset="0"/>
              </a:rPr>
              <a:t>4793</a:t>
            </a:r>
            <a:r>
              <a:rPr lang="ru-RU" sz="2200" smtClean="0">
                <a:latin typeface="Monotype Corsiva" panose="03010101010201010101" pitchFamily="66" charset="0"/>
              </a:rPr>
              <a:t> </a:t>
            </a:r>
            <a:r>
              <a:rPr lang="ru-RU" sz="2200" dirty="0">
                <a:latin typeface="Monotype Corsiva" panose="03010101010201010101" pitchFamily="66" charset="0"/>
              </a:rPr>
              <a:t>человек, </a:t>
            </a:r>
            <a:endParaRPr lang="ru-RU" sz="2200" dirty="0" smtClean="0">
              <a:latin typeface="Monotype Corsiva" panose="03010101010201010101" pitchFamily="66" charset="0"/>
            </a:endParaRPr>
          </a:p>
          <a:p>
            <a:pPr algn="ctr"/>
            <a:r>
              <a:rPr lang="ru-RU" sz="2200" dirty="0" smtClean="0">
                <a:latin typeface="Monotype Corsiva" panose="03010101010201010101" pitchFamily="66" charset="0"/>
              </a:rPr>
              <a:t>в </a:t>
            </a:r>
            <a:r>
              <a:rPr lang="ru-RU" sz="2200" dirty="0" err="1" smtClean="0">
                <a:latin typeface="Monotype Corsiva" panose="03010101010201010101" pitchFamily="66" charset="0"/>
              </a:rPr>
              <a:t>т.ч</a:t>
            </a:r>
            <a:r>
              <a:rPr lang="ru-RU" sz="2200" dirty="0" smtClean="0">
                <a:latin typeface="Monotype Corsiva" panose="03010101010201010101" pitchFamily="66" charset="0"/>
              </a:rPr>
              <a:t>. экономически </a:t>
            </a:r>
            <a:r>
              <a:rPr lang="ru-RU" sz="2200" dirty="0">
                <a:latin typeface="Monotype Corsiva" panose="03010101010201010101" pitchFamily="66" charset="0"/>
              </a:rPr>
              <a:t>активного </a:t>
            </a:r>
            <a:endParaRPr lang="ru-RU" sz="2200" dirty="0" smtClean="0">
              <a:latin typeface="Monotype Corsiva" panose="03010101010201010101" pitchFamily="66" charset="0"/>
            </a:endParaRPr>
          </a:p>
          <a:p>
            <a:pPr algn="ctr"/>
            <a:r>
              <a:rPr lang="ru-RU" sz="2200" dirty="0" smtClean="0">
                <a:latin typeface="Monotype Corsiva" panose="03010101010201010101" pitchFamily="66" charset="0"/>
              </a:rPr>
              <a:t>– </a:t>
            </a:r>
            <a:r>
              <a:rPr lang="ru-RU" sz="2200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5300,0</a:t>
            </a:r>
            <a:r>
              <a:rPr lang="ru-RU" sz="2200" dirty="0">
                <a:latin typeface="Monotype Corsiva" panose="03010101010201010101" pitchFamily="66" charset="0"/>
              </a:rPr>
              <a:t> человек.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79704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sz="half" idx="4294967295"/>
          </p:nvPr>
        </p:nvSpPr>
        <p:spPr>
          <a:xfrm>
            <a:off x="352134" y="410564"/>
            <a:ext cx="11839868" cy="5953660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315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</a:p>
          <a:p>
            <a:pPr marL="0" indent="324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магистрали: Работки – Порецкое -33,56 км;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Лысково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-Княгинино -9,938 км; </a:t>
            </a:r>
          </a:p>
          <a:p>
            <a:pPr marL="0" indent="324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Автовокзал расположен по адресу: г. Княгинино, ул. Ленина, дом 72 , площадь 80,3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пассажиропоток 24,5 тыс. чел. в год. </a:t>
            </a:r>
          </a:p>
          <a:p>
            <a:pPr marL="0" indent="324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Ближайшая железнодорожная станция - г. Сергач (в 50 км), до пристани в г.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Лысково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- 35 км.</a:t>
            </a:r>
          </a:p>
          <a:p>
            <a:pPr marL="144000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948" y="1706880"/>
            <a:ext cx="5625324" cy="4462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5209828"/>
              </p:ext>
            </p:extLst>
          </p:nvPr>
        </p:nvGraphicFramePr>
        <p:xfrm>
          <a:off x="6083808" y="1706881"/>
          <a:ext cx="5865685" cy="4565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7275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sz="half" idx="4294967295"/>
          </p:nvPr>
        </p:nvSpPr>
        <p:spPr>
          <a:xfrm>
            <a:off x="352134" y="410564"/>
            <a:ext cx="11839868" cy="5953660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315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Бизнес-центры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бизнес-инкубаторы </a:t>
            </a:r>
            <a:endParaRPr lang="ru-RU" sz="1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01.01.2017 в районе зарегистрировано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318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субъектов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предпринимательства, в том числе -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малых предприятия 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264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индивидуальных предпринимателя.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малого и среднего предпринимательства деятельность по оказанию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услуг:  - в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бухгалтерского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учета;  - в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права;  - по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предоставлению прочих услуг.</a:t>
            </a:r>
          </a:p>
          <a:p>
            <a:pPr marL="14400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0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664" y="1901952"/>
            <a:ext cx="5512337" cy="413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Овал 4"/>
          <p:cNvSpPr>
            <a:spLocks noChangeArrowheads="1"/>
          </p:cNvSpPr>
          <p:nvPr/>
        </p:nvSpPr>
        <p:spPr bwMode="auto">
          <a:xfrm>
            <a:off x="6518974" y="1901952"/>
            <a:ext cx="5256212" cy="468313"/>
          </a:xfrm>
          <a:prstGeom prst="ellipse">
            <a:avLst/>
          </a:prstGeom>
          <a:solidFill>
            <a:srgbClr val="CC9900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60000"/>
              </a:spcBef>
              <a:buClr>
                <a:schemeClr val="tx1"/>
              </a:buClr>
              <a:buChar char="•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tx1"/>
              </a:buClr>
              <a:buChar char="–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75000"/>
              </a:lnSpc>
              <a:spcBef>
                <a:spcPct val="3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75000"/>
              </a:lnSpc>
              <a:spcBef>
                <a:spcPct val="30000"/>
              </a:spcBef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</a:rPr>
              <a:t>Объекты промышленности </a:t>
            </a:r>
            <a:r>
              <a:rPr kumimoji="1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</a:rPr>
              <a:t>- 7</a:t>
            </a:r>
          </a:p>
        </p:txBody>
      </p:sp>
      <p:sp>
        <p:nvSpPr>
          <p:cNvPr id="13" name="Заголовок 2"/>
          <p:cNvSpPr txBox="1">
            <a:spLocks/>
          </p:cNvSpPr>
          <p:nvPr/>
        </p:nvSpPr>
        <p:spPr bwMode="auto">
          <a:xfrm>
            <a:off x="4970526" y="1191544"/>
            <a:ext cx="75438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Структура деятельности субъектов малого предпринимательства</a:t>
            </a:r>
          </a:p>
        </p:txBody>
      </p:sp>
      <p:sp>
        <p:nvSpPr>
          <p:cNvPr id="14" name="Овал 11"/>
          <p:cNvSpPr>
            <a:spLocks noChangeArrowheads="1"/>
          </p:cNvSpPr>
          <p:nvPr/>
        </p:nvSpPr>
        <p:spPr bwMode="auto">
          <a:xfrm>
            <a:off x="6518974" y="2315847"/>
            <a:ext cx="5256212" cy="466725"/>
          </a:xfrm>
          <a:prstGeom prst="ellipse">
            <a:avLst/>
          </a:prstGeom>
          <a:solidFill>
            <a:srgbClr val="CC9900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60000"/>
              </a:spcBef>
              <a:buClr>
                <a:schemeClr val="tx1"/>
              </a:buClr>
              <a:buChar char="•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tx1"/>
              </a:buClr>
              <a:buChar char="–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75000"/>
              </a:lnSpc>
              <a:spcBef>
                <a:spcPct val="3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75000"/>
              </a:lnSpc>
              <a:spcBef>
                <a:spcPct val="30000"/>
              </a:spcBef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</a:rPr>
              <a:t>Объекты строительства </a:t>
            </a:r>
            <a:r>
              <a:rPr kumimoji="1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</a:rPr>
              <a:t>- 3</a:t>
            </a:r>
          </a:p>
        </p:txBody>
      </p:sp>
      <p:sp>
        <p:nvSpPr>
          <p:cNvPr id="15" name="Овал 12"/>
          <p:cNvSpPr>
            <a:spLocks noChangeArrowheads="1"/>
          </p:cNvSpPr>
          <p:nvPr/>
        </p:nvSpPr>
        <p:spPr bwMode="auto">
          <a:xfrm>
            <a:off x="6576188" y="2677541"/>
            <a:ext cx="5256212" cy="757237"/>
          </a:xfrm>
          <a:prstGeom prst="ellipse">
            <a:avLst/>
          </a:prstGeom>
          <a:solidFill>
            <a:srgbClr val="CC9900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60000"/>
              </a:spcBef>
              <a:buClr>
                <a:schemeClr val="tx1"/>
              </a:buClr>
              <a:buChar char="•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tx1"/>
              </a:buClr>
              <a:buChar char="–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75000"/>
              </a:lnSpc>
              <a:spcBef>
                <a:spcPct val="3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75000"/>
              </a:lnSpc>
              <a:spcBef>
                <a:spcPct val="30000"/>
              </a:spcBef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</a:rPr>
              <a:t>Объекты сельского хозяйства- 29, из них</a:t>
            </a:r>
            <a:r>
              <a:rPr kumimoji="1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</a:rPr>
              <a:t>:- 26 КФХ</a:t>
            </a:r>
          </a:p>
        </p:txBody>
      </p:sp>
      <p:sp>
        <p:nvSpPr>
          <p:cNvPr id="16" name="Овал 15"/>
          <p:cNvSpPr/>
          <p:nvPr/>
        </p:nvSpPr>
        <p:spPr bwMode="auto">
          <a:xfrm>
            <a:off x="6332280" y="3276282"/>
            <a:ext cx="5859717" cy="1832166"/>
          </a:xfrm>
          <a:prstGeom prst="ellipse">
            <a:avLst/>
          </a:prstGeom>
          <a:solidFill>
            <a:srgbClr val="CC9900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Объекты бытового обслуживания </a:t>
            </a:r>
            <a:r>
              <a:rPr kumimoji="1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– </a:t>
            </a:r>
            <a:r>
              <a:rPr kumimoji="1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26, </a:t>
            </a:r>
            <a:endParaRPr kumimoji="1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из них:</a:t>
            </a:r>
          </a:p>
          <a:p>
            <a:pPr marL="285750" marR="0" lvl="0" indent="-2857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1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техническое обслуживание и ремонт автомобилей – </a:t>
            </a:r>
            <a:r>
              <a:rPr kumimoji="1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7;</a:t>
            </a:r>
            <a:endParaRPr kumimoji="1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285750" marR="0" lvl="0" indent="-2857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1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изготовление и ремонт мебели – </a:t>
            </a:r>
            <a:r>
              <a:rPr kumimoji="1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5;</a:t>
            </a:r>
            <a:endParaRPr kumimoji="1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- парикмахерские -  </a:t>
            </a:r>
            <a:r>
              <a:rPr kumimoji="1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6;</a:t>
            </a:r>
            <a:endParaRPr kumimoji="1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- прочие – </a:t>
            </a:r>
            <a:r>
              <a:rPr kumimoji="1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8</a:t>
            </a:r>
            <a:endParaRPr kumimoji="1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7" name="Овал 16"/>
          <p:cNvSpPr/>
          <p:nvPr/>
        </p:nvSpPr>
        <p:spPr bwMode="auto">
          <a:xfrm>
            <a:off x="6576188" y="5042408"/>
            <a:ext cx="5522087" cy="992632"/>
          </a:xfrm>
          <a:prstGeom prst="ellipse">
            <a:avLst/>
          </a:prstGeom>
          <a:solidFill>
            <a:srgbClr val="CC9900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R="0" lvl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Торговля и общественное питание</a:t>
            </a:r>
            <a:r>
              <a:rPr kumimoji="1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:</a:t>
            </a:r>
          </a:p>
          <a:p>
            <a:pPr marL="285750" marR="0" lvl="0" indent="-2857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1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100 </a:t>
            </a:r>
            <a:r>
              <a:rPr kumimoji="1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магазинов</a:t>
            </a:r>
            <a:r>
              <a:rPr kumimoji="1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; - 5 </a:t>
            </a:r>
            <a:r>
              <a:rPr kumimoji="1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павильонов;</a:t>
            </a:r>
          </a:p>
          <a:p>
            <a:pPr marL="285750" marR="0" lvl="0" indent="-2857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1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5 </a:t>
            </a:r>
            <a:r>
              <a:rPr kumimoji="1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предприятий общественного питания;</a:t>
            </a:r>
          </a:p>
        </p:txBody>
      </p:sp>
      <p:sp>
        <p:nvSpPr>
          <p:cNvPr id="18" name="Овал 7"/>
          <p:cNvSpPr>
            <a:spLocks noChangeArrowheads="1"/>
          </p:cNvSpPr>
          <p:nvPr/>
        </p:nvSpPr>
        <p:spPr bwMode="auto">
          <a:xfrm>
            <a:off x="6388894" y="5995098"/>
            <a:ext cx="5630799" cy="554101"/>
          </a:xfrm>
          <a:prstGeom prst="ellipse">
            <a:avLst/>
          </a:prstGeom>
          <a:solidFill>
            <a:srgbClr val="CC9900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60000"/>
              </a:spcBef>
              <a:buClr>
                <a:schemeClr val="tx1"/>
              </a:buClr>
              <a:buChar char="•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tx1"/>
              </a:buClr>
              <a:buChar char="–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75000"/>
              </a:lnSpc>
              <a:spcBef>
                <a:spcPct val="3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75000"/>
              </a:lnSpc>
              <a:spcBef>
                <a:spcPct val="30000"/>
              </a:spcBef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</a:rPr>
              <a:t>Грузовые и пассажирские перевозки-62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ru-RU" alt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80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sz="half" idx="4294967295"/>
          </p:nvPr>
        </p:nvSpPr>
        <p:spPr>
          <a:xfrm>
            <a:off x="352134" y="410564"/>
            <a:ext cx="11839868" cy="5953660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315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</a:p>
          <a:p>
            <a:pPr marL="14400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0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008" y="3254439"/>
            <a:ext cx="3399664" cy="253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719911754"/>
              </p:ext>
            </p:extLst>
          </p:nvPr>
        </p:nvGraphicFramePr>
        <p:xfrm>
          <a:off x="0" y="-321106"/>
          <a:ext cx="11804981" cy="4869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9827" y="3254439"/>
            <a:ext cx="3365373" cy="253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6849" y="3254440"/>
            <a:ext cx="3316224" cy="25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54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sz="half" idx="4294967295"/>
          </p:nvPr>
        </p:nvSpPr>
        <p:spPr>
          <a:xfrm>
            <a:off x="352134" y="410564"/>
            <a:ext cx="11839868" cy="5953660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315450" indent="-17145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r>
              <a:rPr lang="ru-RU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4400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0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7539" y="4746864"/>
            <a:ext cx="2204375" cy="1407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56666319"/>
              </p:ext>
            </p:extLst>
          </p:nvPr>
        </p:nvGraphicFramePr>
        <p:xfrm>
          <a:off x="475488" y="845347"/>
          <a:ext cx="1151331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665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sz="half" idx="4294967295"/>
          </p:nvPr>
        </p:nvSpPr>
        <p:spPr>
          <a:xfrm>
            <a:off x="352134" y="410564"/>
            <a:ext cx="11839868" cy="5953660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315450" indent="-17145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организации </a:t>
            </a:r>
          </a:p>
          <a:p>
            <a:pPr marL="144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14400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0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70272012"/>
              </p:ext>
            </p:extLst>
          </p:nvPr>
        </p:nvGraphicFramePr>
        <p:xfrm>
          <a:off x="2258231" y="76000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8092" y="5053044"/>
            <a:ext cx="785813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621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sz="half" idx="4294967295"/>
          </p:nvPr>
        </p:nvSpPr>
        <p:spPr>
          <a:xfrm>
            <a:off x="352134" y="410564"/>
            <a:ext cx="11839868" cy="5953660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315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Сотовые </a:t>
            </a:r>
            <a:r>
              <a:rPr lang="ru-RU" sz="1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телеоператоры, доступ в интернет </a:t>
            </a:r>
            <a:endParaRPr lang="ru-RU" sz="1800" b="1" i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операторов сотовой связи (МТС, Теле 2, Мегафон, Билайн, Ростелеком), высокоскоростной интернет, оптоволокно.</a:t>
            </a:r>
          </a:p>
          <a:p>
            <a:pPr marL="14400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0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223" y="1170433"/>
            <a:ext cx="3392423" cy="5108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2246" y="1170431"/>
            <a:ext cx="3379025" cy="5108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2480" y="1170432"/>
            <a:ext cx="2904199" cy="5108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76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59424" y="327375"/>
            <a:ext cx="508406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Природно-ресурсный потенциал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218176" y="885208"/>
            <a:ext cx="6749235" cy="53814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pPr marL="171450" indent="-171450" defTabSz="914400"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климатические условия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в зоне умеренно-континентального климата.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температура воздуха в:</a:t>
            </a:r>
          </a:p>
          <a:p>
            <a:pPr defTabSz="914400"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Зимние месяцы: от – 19 градусов, возможное понижение до -40.)</a:t>
            </a:r>
          </a:p>
          <a:p>
            <a:pPr marL="171450" indent="-171450" defTabSz="914400">
              <a:spcAft>
                <a:spcPts val="200"/>
              </a:spcAft>
              <a:buClr>
                <a:schemeClr val="accent1"/>
              </a:buClr>
              <a:buSzPct val="100000"/>
              <a:buFontTx/>
              <a:buChar char="-"/>
            </a:pP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Весенние месяцы : от -2 до +11 градусов. </a:t>
            </a:r>
          </a:p>
          <a:p>
            <a:pPr marL="171450" indent="-171450" defTabSz="914400">
              <a:spcAft>
                <a:spcPts val="200"/>
              </a:spcAft>
              <a:buClr>
                <a:schemeClr val="accent1"/>
              </a:buClr>
              <a:buSzPct val="100000"/>
              <a:buFontTx/>
              <a:buChar char="-"/>
            </a:pP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Летние месяцы : от +20 градусов, до +36 градусов.</a:t>
            </a:r>
          </a:p>
          <a:p>
            <a:pPr marL="171450" indent="-171450" defTabSz="914400">
              <a:spcAft>
                <a:spcPts val="200"/>
              </a:spcAft>
              <a:buClr>
                <a:schemeClr val="accent1"/>
              </a:buClr>
              <a:buSzPct val="100000"/>
              <a:buFontTx/>
              <a:buChar char="-"/>
            </a:pP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Осенние месяцы : от +5 до -10 градусов. </a:t>
            </a:r>
          </a:p>
          <a:p>
            <a:pPr marL="171450" indent="-171450" defTabSz="914400"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земельные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районе преобладают суглинистые почвы - 59540 га, среди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которых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24,5% - тяжелосуглинистые,  66,2% - среднесуглинистые и 9,3% - легкосуглинистые почвы. </a:t>
            </a:r>
            <a:endParaRPr lang="ru-RU" sz="1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914400"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ископаемые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1992 году Горьковской геолого-разведывательной партией  в 3 км. от г. Княгинино открыто месторождение глины, которая  пригодна для производства керамического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кирпича. В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районе наблюдается уникальное природное явление – подземные карстовые пустоты, которые можно использовать для газового хранилища. По данным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ФГУ ГП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Волгогеология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отмечены 3 проявления горючих сланцев,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песчано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–гравийного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 и сапропеля и 23 месторождения торфа, которое можно использовать на топливо и удобрение.</a:t>
            </a:r>
          </a:p>
          <a:p>
            <a:pPr marL="171450" indent="-171450" defTabSz="914400"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лесные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лесов составляет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9,071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га,  лесистость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11,6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%. Запасы древесины составили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2,70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куб.м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более 80 % занимают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мягколиственные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породы – осина,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береза.. Процент использования  расчетной  лесосеки  составляет – 18,5%.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endParaRPr lang="ru-RU" sz="1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082768"/>
              </p:ext>
            </p:extLst>
          </p:nvPr>
        </p:nvGraphicFramePr>
        <p:xfrm>
          <a:off x="182882" y="885208"/>
          <a:ext cx="4864605" cy="5235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8224" y="327375"/>
            <a:ext cx="473049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земельного фонда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1922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9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2292" name="Прямоугольник 2"/>
          <p:cNvSpPr>
            <a:spLocks noChangeArrowheads="1"/>
          </p:cNvSpPr>
          <p:nvPr/>
        </p:nvSpPr>
        <p:spPr bwMode="auto">
          <a:xfrm>
            <a:off x="334433" y="776615"/>
            <a:ext cx="11523133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Объем отгруженных товаров собственного производства за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составил по полному кругу предприятий 3147,8 млн. руб. (103,9% к текущему периоду 2015 года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структуре экономики района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около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80% занимает промышленность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отгруженной продукции, работ и услуг за  2016 год по полному кругу организаций</a:t>
            </a:r>
            <a:endParaRPr lang="ru-RU" alt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55392" y="90100"/>
            <a:ext cx="6973823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экономики Княгининского района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0671" y="1946166"/>
            <a:ext cx="6303264" cy="414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64562" y="4041648"/>
            <a:ext cx="2529620" cy="1900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2365" y="1816608"/>
            <a:ext cx="2870291" cy="4620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предприятия района</a:t>
            </a:r>
          </a:p>
          <a:p>
            <a:pPr algn="ctr"/>
            <a:r>
              <a:rPr lang="ru-RU" sz="115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Промышленность</a:t>
            </a:r>
            <a:r>
              <a:rPr lang="ru-RU" sz="115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ОАО «Княгининское молоко», </a:t>
            </a:r>
            <a:endParaRPr lang="ru-RU" sz="11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«Княгининская швейная фабрика», ООО «ШФ Сателлит», ООО «Колобок», ООО «Крупко»</a:t>
            </a:r>
          </a:p>
          <a:p>
            <a:pPr algn="ctr"/>
            <a:r>
              <a:rPr lang="ru-RU" sz="115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хозяйство:</a:t>
            </a:r>
          </a:p>
          <a:p>
            <a:pPr algn="ctr"/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АП Соловьевское», ООО АП «Княгининское», ЗАО «Покровская слобода», ООО «Новый век</a:t>
            </a: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pPr algn="ctr"/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СПК (Колхоз) </a:t>
            </a:r>
            <a:r>
              <a:rPr lang="ru-RU" sz="11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Большеандреевский</a:t>
            </a: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 Глава КФХ Павлинов Е.В., </a:t>
            </a:r>
            <a:endParaRPr lang="ru-RU" sz="11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1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Ананье</a:t>
            </a:r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ИП Глава КФХ Свистунов А.И.</a:t>
            </a:r>
          </a:p>
          <a:p>
            <a:pPr algn="ctr"/>
            <a:r>
              <a:rPr lang="ru-RU" sz="115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Строительство:</a:t>
            </a:r>
          </a:p>
          <a:p>
            <a:pPr algn="ctr"/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sz="11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Княгинининская</a:t>
            </a:r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ДСК», </a:t>
            </a:r>
            <a:endParaRPr lang="ru-RU" sz="11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«Строитель», </a:t>
            </a:r>
            <a:endParaRPr lang="ru-RU" sz="11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«Княгининский </a:t>
            </a:r>
            <a:r>
              <a:rPr lang="ru-RU" sz="115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стройгаз</a:t>
            </a:r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15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</a:p>
          <a:p>
            <a:pPr algn="ctr"/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МУП «Тепловик1», МУП Княгининское ЖКХ, МУП «Соловьевское ЖКХ»</a:t>
            </a:r>
          </a:p>
          <a:p>
            <a:pPr algn="ctr"/>
            <a:r>
              <a:rPr lang="ru-RU" sz="115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Торговля и общественное питание</a:t>
            </a:r>
          </a:p>
          <a:p>
            <a:pPr algn="ctr"/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Сетевые магазины: Магнит, Пятерочка, Бристоль, ООО  </a:t>
            </a:r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«Сатурн», </a:t>
            </a:r>
            <a:endParaRPr lang="ru-RU" sz="11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«Магистраль», ИП Тараканов Д.А., ИП Булатов А.П., ИП Гаранина И.А.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64562" y="1946166"/>
            <a:ext cx="2525113" cy="189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3694969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09416" y="239475"/>
            <a:ext cx="403237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инвестиций в основной капитал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613715435"/>
              </p:ext>
            </p:extLst>
          </p:nvPr>
        </p:nvGraphicFramePr>
        <p:xfrm>
          <a:off x="323113" y="-528955"/>
          <a:ext cx="11804981" cy="4869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457" y="3654701"/>
            <a:ext cx="2999232" cy="2429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1783" y="2816247"/>
            <a:ext cx="1890777" cy="1365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3419" y="2816247"/>
            <a:ext cx="1977397" cy="1365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1783" y="4277424"/>
            <a:ext cx="3939033" cy="180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6161" y="2813348"/>
            <a:ext cx="2377440" cy="1365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6162" y="4279872"/>
            <a:ext cx="2377440" cy="1803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45105" y="4277424"/>
            <a:ext cx="2200592" cy="179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879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697" y="97197"/>
            <a:ext cx="517293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историческая справка</a:t>
            </a: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728" y="497307"/>
            <a:ext cx="9766172" cy="58500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Княгининская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земля имеет богатое историческое прошлое. Это бывшая вотчина князя Михаила Ивановича Воротынского, которому она в 1552 году была пожалована Иваном Грозным за доблесть, проявленную во время взятия Казани. В 1779 году указом Екатерины II селу Княгинино был присвоен статус уездного города. В состав Княгининского уезда входили современные Б. </a:t>
            </a:r>
            <a:r>
              <a:rPr lang="ru-RU" alt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Мурашкинский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Бутурлинский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 часть </a:t>
            </a:r>
            <a:r>
              <a:rPr lang="ru-RU" alt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Перевозского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района. В 1781 году Департаментом геральдики правительствующего сената 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городу </a:t>
            </a:r>
            <a:r>
              <a:rPr lang="ru-RU" alt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Княгинино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присваивается герб. В верхней части щита  находится герб Нижнего Новгорода - красный олень на серебристом фоне, а в нижней - на зеленом поле два золотых отреза плуга в знак обильного плодородия окрестностей </a:t>
            </a:r>
            <a:r>
              <a:rPr lang="ru-RU" alt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Княгинина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В 2016 году также появляется официальная символика Княгининского района. 21 апреля 2016 года Решениями Геральдического Совета при Президенте Российской Федерации герб и флаг муниципального образования Княгининский район, утвержденные решениями Земского собрания  Княгининского района от 11 апреля 2016 года №24 и №25 внесены в государственный геральдический регистр Российской Федерации.</a:t>
            </a: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В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1784 году был утвержден генеральный план города Княгинино. До этого строительство велось в хаотическом порядке.</a:t>
            </a: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Все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прошлое </a:t>
            </a:r>
            <a:r>
              <a:rPr lang="ru-RU" alt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Княгинина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связано с шапочно-фуражным промыслом. В марте 1928 года из кустарей шапочников была организована промыслово-кооперативная артель «Шапочник», откуда взяло свое начало 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ЗАО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«Княгининская швейная фабрика».</a:t>
            </a: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1903 году был построен винный завод из кирпича местных производителей. В настоящее время в этом здании находится ОАО «Княгининское молоко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endPara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3714" y="2221618"/>
            <a:ext cx="2215937" cy="254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4807" y="497307"/>
            <a:ext cx="2273752" cy="1724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20505" y="4765918"/>
            <a:ext cx="1442355" cy="1581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55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4694" y="276194"/>
            <a:ext cx="457552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туризм</a:t>
            </a:r>
            <a:endParaRPr lang="ru-RU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9728" y="694498"/>
            <a:ext cx="9558527" cy="553561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pPr algn="just"/>
            <a:r>
              <a:rPr lang="ru-RU" sz="14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культурно-познавательного туризма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Действующие 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храмы: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Село </a:t>
            </a:r>
            <a:r>
              <a:rPr lang="ru-RU" sz="1450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Рубское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Памятник градостроительства и архитектуры - церковь Рождества Богородицы. Датировка объекта - 1829 г.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Село </a:t>
            </a:r>
            <a:r>
              <a:rPr lang="ru-RU" sz="1450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Спешнево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Памятник градостроительства и архитектуры – Казанская церковь. Датировка объекта – 1860 г.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Село 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Троицкое. Памятник градостроительства и архитектуры – Троицкая церковь. Датировка объекта – 1810 г.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Село 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Островское. Памятники градостроительства и архитектуры – Вознесенская церковь (1822 г., не действует), Предтеченская (кладбищенская) церковь. Датировка объекта – 1863 г.).</a:t>
            </a:r>
          </a:p>
          <a:p>
            <a:pPr algn="just"/>
            <a:r>
              <a:rPr lang="ru-RU" sz="145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Памятники </a:t>
            </a:r>
            <a:r>
              <a:rPr lang="ru-RU" sz="14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Поселок 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Возрождение. Парк помещиков </a:t>
            </a:r>
            <a:r>
              <a:rPr lang="ru-RU" sz="1450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Толмачёвых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сохранился пруд и родники, его питающие, аллея </a:t>
            </a:r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400 метров из 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берёз и </a:t>
            </a:r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лиственницы.</a:t>
            </a:r>
            <a:endParaRPr lang="ru-RU" sz="1450" dirty="0">
              <a:solidFill>
                <a:srgbClr val="2020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Село 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Покров-</a:t>
            </a:r>
            <a:r>
              <a:rPr lang="ru-RU" sz="1450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Озёрки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Усадьба </a:t>
            </a:r>
            <a:r>
              <a:rPr lang="ru-RU" sz="1450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Инсарского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В.А. (сохранилось двухэтажное здание), в комплекс входят: колокольня Покровской церкви, парк площадью 5 Га.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– городское кладбище, на территории которого находился мужской Троицкий монастырь, затем – Троицкая (кладбищенская) церковь. Датировка объекта – конец XVIII - начало XIX вв.</a:t>
            </a:r>
          </a:p>
          <a:p>
            <a:pPr algn="just"/>
            <a:r>
              <a:rPr lang="ru-RU" sz="145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Туристические </a:t>
            </a:r>
            <a:r>
              <a:rPr lang="ru-RU" sz="14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экскурсионные маршруты.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краеведческих экспедиций «Русская глубинка» (</a:t>
            </a:r>
            <a:r>
              <a:rPr lang="ru-RU" sz="1450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с.Потапово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50" dirty="0" err="1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д.Вадская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50" dirty="0" err="1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д.Бажулино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Туристические 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маршруты: «Село Островское: яблочно-медовый край», «Сердце города» (по историческому центру </a:t>
            </a:r>
            <a:r>
              <a:rPr lang="ru-RU" sz="1450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г.Княгинино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Туристические </a:t>
            </a:r>
            <a:r>
              <a:rPr lang="ru-RU" sz="1450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-экскурсии: «В лабиринте уездного города», «Сладкий город».</a:t>
            </a:r>
          </a:p>
          <a:p>
            <a:pPr algn="just"/>
            <a:r>
              <a:rPr lang="ru-RU" sz="145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</a:t>
            </a:r>
            <a:r>
              <a:rPr lang="ru-RU" sz="14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туристов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 «В поисках гербовой печати», «Ключ от города», «В поисках Деда Мороза».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Акции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«Ночь в музее», «Ночь искусств».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Музейные 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вечера: «День любви, семьи и верности», «Турнир этикета», летняя программа для детей (русские забавы и игры, обзорная «экскурсия в загадках», мастер-классы).</a:t>
            </a:r>
          </a:p>
          <a:p>
            <a:pPr algn="just"/>
            <a:r>
              <a:rPr lang="ru-RU" sz="145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</a:t>
            </a:r>
            <a:r>
              <a:rPr lang="ru-RU" sz="145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ткачество на дощечках, роспись изделий из холодного фарфора, изготовление этно-кошелька.</a:t>
            </a:r>
            <a:endParaRPr lang="ru-RU" sz="1450" dirty="0" smtClean="0">
              <a:solidFill>
                <a:srgbClr val="2020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endParaRPr lang="ru-RU" sz="900" dirty="0">
              <a:solidFill>
                <a:srgbClr val="202020"/>
              </a:solidFill>
              <a:latin typeface="Tahoma"/>
            </a:endParaRPr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7105" y="792480"/>
            <a:ext cx="2375732" cy="174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7105" y="2627260"/>
            <a:ext cx="2375732" cy="16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8255" y="4383246"/>
            <a:ext cx="2354582" cy="167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20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18689" y="197918"/>
            <a:ext cx="5876544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реализованные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реализуемые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проекты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306828"/>
              </p:ext>
            </p:extLst>
          </p:nvPr>
        </p:nvGraphicFramePr>
        <p:xfrm>
          <a:off x="646819" y="597749"/>
          <a:ext cx="11157438" cy="5650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204"/>
                <a:gridCol w="2122857"/>
                <a:gridCol w="1731264"/>
                <a:gridCol w="2670048"/>
                <a:gridCol w="1524000"/>
                <a:gridCol w="1341120"/>
                <a:gridCol w="1306945"/>
              </a:tblGrid>
              <a:tr h="387199"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Компания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Отрасль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Описание проекта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инвестиций, </a:t>
                      </a:r>
                    </a:p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 рублей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Рабочие места, человек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Сроки реализации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2917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ОАО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"Княгининское  молоко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пищевых продуктов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головного предприятия                                          ОАО "Княгининское молоко"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813,87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2010-2020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55356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«Водолей»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бутилированной воды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Открытие производства бутилированной воды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2010-2020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97825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 занятости населения, Администрация Княгининского района, </a:t>
                      </a:r>
                      <a:r>
                        <a:rPr lang="ru-RU" sz="11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г.Княгинино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напряженности на рынке труда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Содействие развитию малого предпринимательства и </a:t>
                      </a:r>
                      <a:r>
                        <a:rPr lang="ru-RU" sz="11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самозанятости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безработных граждан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2010-2011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94522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«Крупко»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пищевых продуктов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объемов производства крупяных изделий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18,20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2010-2020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94522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ФОК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инфраструктуры спорта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физкультурно-оздоровительного комплекса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389,43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2011-2015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97825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Княгининского района, </a:t>
                      </a:r>
                      <a:r>
                        <a:rPr lang="ru-RU" sz="11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г.Княгинино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Розничная торговля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в виде грантов начинающим субъектам малого предпринимательства, в том числе инновационным, на создание собственного дела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2012-2020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94522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МУП "Княгининское ЖКХ"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Платные услуги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муниципальной бани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94522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ЗАО "ИКС 5 Недвижимость"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Торговая деятельность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магазина "Пятерочка""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230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46051" y="197918"/>
            <a:ext cx="5449181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реализованные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реализуемые инвестиционные проекты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189090"/>
              </p:ext>
            </p:extLst>
          </p:nvPr>
        </p:nvGraphicFramePr>
        <p:xfrm>
          <a:off x="646819" y="597747"/>
          <a:ext cx="11157438" cy="5565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204"/>
                <a:gridCol w="1767840"/>
                <a:gridCol w="1182624"/>
                <a:gridCol w="3646857"/>
                <a:gridCol w="1463040"/>
                <a:gridCol w="1158240"/>
                <a:gridCol w="1477633"/>
              </a:tblGrid>
              <a:tr h="389958"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Компания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Отрасль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Описание проекта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инвестиций, </a:t>
                      </a:r>
                    </a:p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 рублей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Рабочие места, человек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Сроки реализации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89926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Княгининского района, </a:t>
                      </a:r>
                      <a:r>
                        <a:rPr lang="ru-RU" sz="11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г.Княгинино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очистных сооружений канализации г. Княгинино, производительностью 1200,0 м/куб. в сутки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39942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«Сервис-НН»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минеральных вод и других безалкогольных напитков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Открытие производства минеральных вод и других безалкогольных напитков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2015-2020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86551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Княгининского района, </a:t>
                      </a:r>
                      <a:r>
                        <a:rPr lang="ru-RU" sz="11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г.Княгинино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связанные с благоустройством центральной площади города Княгинино"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89926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Индивидуальные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предприниматели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розничная торговля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Строительство, реконструкция зданий 4-х магазинов в г. Княгинино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2016-2020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10480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Княгининского района, </a:t>
                      </a:r>
                      <a:r>
                        <a:rPr lang="ru-RU" sz="11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г.Княгинино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центрального сквера в городе Княгинино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89926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Княгининского района, </a:t>
                      </a:r>
                      <a:r>
                        <a:rPr lang="ru-RU" sz="11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г.Княгинино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мостового перехода через р. Степановка на автомобильной дороги (22 ОП НР 22К-0043) </a:t>
                      </a:r>
                    </a:p>
                    <a:p>
                      <a:pPr algn="ctr"/>
                      <a:r>
                        <a:rPr lang="ru-RU" sz="11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Лысково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-Княгинино км 16+091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34774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«Магистраль»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Розничная торговля и общественное питание-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гостиницы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2018-2020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68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90551" y="161968"/>
            <a:ext cx="10972800" cy="490066"/>
          </a:xfrm>
          <a:solidFill>
            <a:schemeClr val="accent1"/>
          </a:solidFill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Многофункциональный центр</a:t>
            </a:r>
          </a:p>
        </p:txBody>
      </p:sp>
      <p:sp>
        <p:nvSpPr>
          <p:cNvPr id="23555" name="Прямоугольник 2"/>
          <p:cNvSpPr>
            <a:spLocks noChangeArrowheads="1"/>
          </p:cNvSpPr>
          <p:nvPr/>
        </p:nvSpPr>
        <p:spPr bwMode="auto">
          <a:xfrm>
            <a:off x="529165" y="527873"/>
            <a:ext cx="11233149" cy="437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27 декабря 2013 года в районе открыт многофункциональный центр предоставления государственных и муниципальных услуг. По состоянию на 01.01.2017 года МАУ «МФЦ </a:t>
            </a:r>
            <a:r>
              <a:rPr lang="ru-RU" alt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г.Княгинино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организовано 5 окон, 5 специалистов по приему, обработке и выдачи документов.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МФЦ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предоставляет 102 государственных и 29 муниципальных услуги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 год оказано 20244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услуги, что на 2846 больше, чем за 2015 год (17398), в том числе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-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государственных 13371 услуг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-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муниципальных 5 421 услуг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-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региональных 32 услуги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-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прочие услуги 1 421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шт. Консультирование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выросло в 2 раза с 1636 человек до 2917 человек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результатам проведенного мониторинга </a:t>
            </a:r>
            <a:r>
              <a:rPr lang="ru-RU" altLang="ru-RU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Государствено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-правового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департамента Нижегородской области из 63 МФЦ по Нижегородской области МАУ «МФЦ </a:t>
            </a:r>
            <a:r>
              <a:rPr lang="ru-RU" alt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г.Княгинино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занял 2 место по эффективности предоставления услуг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Наиболее востребованные гражданами Княгининского района в 2016 году были следующие услуги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услуги </a:t>
            </a:r>
            <a:r>
              <a:rPr lang="ru-RU" alt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Росреестра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7 070 услуг или 34,9 % от общего количества принятых в 2016 году заявлений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услуги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Кадастровой палаты – 2 580 услуг, или 12,7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 </a:t>
            </a:r>
          </a:p>
          <a:p>
            <a:pPr marL="171450" indent="-171450"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УФМС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2 765 заявлений или 13,6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 </a:t>
            </a:r>
          </a:p>
          <a:p>
            <a:pPr marL="171450" indent="-171450"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Услуги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Пенсионного Фонда России – 115 услуг или 0,5%;</a:t>
            </a:r>
          </a:p>
          <a:p>
            <a:pPr marL="171450" indent="-171450"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Услуги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МВД – 1522 заявления или 7,1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</a:t>
            </a:r>
          </a:p>
          <a:p>
            <a:pPr marL="171450" indent="-171450"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Муниципальные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услуги – 5 421 заявлений или 26,7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%.       </a:t>
            </a:r>
            <a:endParaRPr lang="ru-RU" alt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1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endParaRPr lang="ru-RU" alt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12453972"/>
              </p:ext>
            </p:extLst>
          </p:nvPr>
        </p:nvGraphicFramePr>
        <p:xfrm>
          <a:off x="5596129" y="2950464"/>
          <a:ext cx="5946730" cy="3282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176" y="4189681"/>
            <a:ext cx="4949952" cy="2061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492493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90551" y="161968"/>
            <a:ext cx="10972800" cy="490066"/>
          </a:xfrm>
          <a:solidFill>
            <a:schemeClr val="accent1"/>
          </a:solidFill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Многофункциональный центр</a:t>
            </a:r>
          </a:p>
        </p:txBody>
      </p:sp>
      <p:sp>
        <p:nvSpPr>
          <p:cNvPr id="23555" name="Прямоугольник 2"/>
          <p:cNvSpPr>
            <a:spLocks noChangeArrowheads="1"/>
          </p:cNvSpPr>
          <p:nvPr/>
        </p:nvSpPr>
        <p:spPr bwMode="auto">
          <a:xfrm>
            <a:off x="529163" y="418145"/>
            <a:ext cx="11233149" cy="318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1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1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Перспективы </a:t>
            </a:r>
            <a:r>
              <a:rPr lang="ru-RU" altLang="ru-RU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развития МФЦ: </a:t>
            </a:r>
            <a:endParaRPr lang="ru-RU" altLang="ru-RU" sz="1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¬­  </a:t>
            </a:r>
            <a:r>
              <a:rPr lang="ru-RU" altLang="ru-RU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увеличение количества услуг, предоставляемых на базе МФЦ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-­ полноценное включение в систему межведомственного электронного взаимодействия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-­ обеспечение перехода на предоставление государственных и муниципальных услуг в электронном виде; </a:t>
            </a:r>
            <a:endParaRPr lang="ru-RU" altLang="ru-RU" sz="1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-­ </a:t>
            </a:r>
            <a:r>
              <a:rPr lang="ru-RU" altLang="ru-RU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внедрение универсальной электронной карты в процесс предоставления государственных и муниципальных услуг.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Для максимального </a:t>
            </a:r>
            <a:r>
              <a:rPr lang="ru-RU" altLang="ru-RU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удобства в МАУ «МФЦ </a:t>
            </a:r>
            <a:r>
              <a:rPr lang="ru-RU" altLang="ru-RU" sz="15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г.Княгинино</a:t>
            </a:r>
            <a:r>
              <a:rPr lang="ru-RU" altLang="ru-RU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учтены все необходимые требования комфортности. Для автоматизированного управления потоками посетителей функционирует система электронной очереди. Зарезервировать время и дату приема, можно в том числе через сеть Интернет на нашем сайте www.mfc-kng.ru (ссылка &lt;&lt; Записаться в электронную очередь &gt;&gt;). Кроме этого, в здании МАУ «МФЦ </a:t>
            </a:r>
            <a:r>
              <a:rPr lang="ru-RU" altLang="ru-RU" sz="15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г.Княгинино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altLang="ru-RU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 сможете получить интересующую Вас информацию о вакансиях Центра занятости населения.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endParaRPr lang="ru-RU" altLang="ru-RU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Получить консультацию, узнать о возможности и условиях получения необходимой Вам услуги, позвонив в центр телефонного обслуживания МАУ «МФЦ </a:t>
            </a:r>
            <a:r>
              <a:rPr lang="ru-RU" altLang="ru-RU" sz="15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г.Княгинино</a:t>
            </a:r>
            <a:r>
              <a:rPr lang="ru-RU" altLang="ru-RU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по номеру: (883166) 4-20-18 или написав письмо на электронный адрес  knig-mfc@mail.ru.</a:t>
            </a:r>
          </a:p>
        </p:txBody>
      </p:sp>
      <p:pic>
        <p:nvPicPr>
          <p:cNvPr id="23556" name="Picture 3" descr="D:\Рабочий стол\IMG_186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8270" y="3584441"/>
            <a:ext cx="3791810" cy="26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4" y="3603632"/>
            <a:ext cx="3826839" cy="264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3479" y="3564629"/>
            <a:ext cx="4071049" cy="2786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230662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30752" y="96034"/>
            <a:ext cx="4035552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678998"/>
              </p:ext>
            </p:extLst>
          </p:nvPr>
        </p:nvGraphicFramePr>
        <p:xfrm>
          <a:off x="390143" y="434588"/>
          <a:ext cx="11165521" cy="5701004"/>
        </p:xfrm>
        <a:graphic>
          <a:graphicData uri="http://schemas.openxmlformats.org/drawingml/2006/table">
            <a:tbl>
              <a:tblPr/>
              <a:tblGrid>
                <a:gridCol w="3266466"/>
                <a:gridCol w="3670187"/>
                <a:gridCol w="1504776"/>
                <a:gridCol w="2724092"/>
              </a:tblGrid>
              <a:tr h="21928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1" u="none" strike="noStrike" dirty="0">
                          <a:effectLst/>
                          <a:latin typeface="Times New Roman"/>
                        </a:rPr>
                        <a:t>Фамилия, имя, отчество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1" u="none" strike="noStrike">
                          <a:effectLst/>
                          <a:latin typeface="Times New Roman"/>
                        </a:rPr>
                        <a:t>Должность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1" u="none" strike="noStrike">
                          <a:effectLst/>
                          <a:latin typeface="Times New Roman"/>
                        </a:rPr>
                        <a:t>Телефон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6104" marR="6104" marT="61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28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Княгининский  </a:t>
                      </a:r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район (городской округ)  </a:t>
                      </a:r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/код 83166/</a:t>
                      </a:r>
                    </a:p>
                  </a:txBody>
                  <a:tcPr marL="6104" marR="6104" marT="61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6104" marR="6104" marT="61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2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                            e-mail: </a:t>
                      </a:r>
                    </a:p>
                  </a:txBody>
                  <a:tcPr marL="6104" marR="6104" marT="61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sng" strike="noStrike" dirty="0">
                          <a:solidFill>
                            <a:srgbClr val="0000FF"/>
                          </a:solidFill>
                          <a:effectLst/>
                          <a:latin typeface="Arial Cyr"/>
                          <a:hlinkClick r:id="rId2"/>
                        </a:rPr>
                        <a:t>official@adm.kng.nnov.ru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6104" marR="6104" marT="610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6104" marR="6104" marT="61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287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Тараканов  Дмитрий Александрович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Глава местного самоуправления</a:t>
                      </a:r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района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8(83166) 4-14-65</a:t>
                      </a:r>
                    </a:p>
                  </a:txBody>
                  <a:tcPr marL="6104" marR="6104" marT="61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6104" marR="6104" marT="61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факс 8(83166)   </a:t>
                      </a:r>
                      <a:endParaRPr lang="ru-RU" sz="1400" b="0" i="0" u="none" strike="noStrike" dirty="0" smtClean="0"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4-14-65</a:t>
                      </a:r>
                    </a:p>
                  </a:txBody>
                  <a:tcPr marL="6104" marR="6104" marT="61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6104" marR="6104" marT="61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28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Ерофеев Александр Николаевич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Глава администрации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района</a:t>
                      </a:r>
                    </a:p>
                  </a:txBody>
                  <a:tcPr marL="6104" marR="6104" marT="61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8(83166) 4-14-63</a:t>
                      </a:r>
                    </a:p>
                  </a:txBody>
                  <a:tcPr marL="6104" marR="6104" marT="61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6104" marR="6104" marT="61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факс 8(83166)    </a:t>
                      </a:r>
                      <a:endParaRPr lang="ru-RU" sz="1400" b="0" i="0" u="none" strike="noStrike" dirty="0" smtClean="0"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 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4-14-63</a:t>
                      </a:r>
                    </a:p>
                  </a:txBody>
                  <a:tcPr marL="6104" marR="6104" marT="61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6104" marR="6104" marT="61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287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200" b="1" i="1" u="none" strike="noStrike" dirty="0">
                          <a:effectLst/>
                          <a:latin typeface="Times New Roman"/>
                        </a:rPr>
                        <a:t>Заместители главы администрации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6104" marR="6104" marT="61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861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Воронин Павел Николаевич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Заместитель главы администрации, начальник управления сельского хозяйства и природопользования</a:t>
                      </a:r>
                    </a:p>
                  </a:txBody>
                  <a:tcPr marL="6104" marR="6104" marT="6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8(83166) 4-11-35</a:t>
                      </a:r>
                    </a:p>
                  </a:txBody>
                  <a:tcPr marL="6104" marR="6104" marT="61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6104" marR="6104" marT="61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481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Леханов Иван Александрович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Заместитель главы администрации, начальник управления инженерной инфраструктуры и общественной безопасности</a:t>
                      </a:r>
                    </a:p>
                  </a:txBody>
                  <a:tcPr marL="6104" marR="6104" marT="6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8(83166) 4-11-41</a:t>
                      </a:r>
                    </a:p>
                  </a:txBody>
                  <a:tcPr marL="6104" marR="6104" marT="61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6104" marR="6104" marT="61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49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effectLst/>
                          <a:latin typeface="Times New Roman"/>
                        </a:rPr>
                        <a:t>Тямусева</a:t>
                      </a:r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Нина Александровна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Заместитель главы администрации, начальник финансового управления</a:t>
                      </a:r>
                    </a:p>
                  </a:txBody>
                  <a:tcPr marL="6104" marR="6104" marT="6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8(83166) 4-12-81</a:t>
                      </a:r>
                    </a:p>
                  </a:txBody>
                  <a:tcPr marL="6104" marR="6104" marT="61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6104" marR="6104" marT="61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4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Отдел правового обеспечения земельных и имущественных отношений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Кривдина Ирина Александровна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8(83166) 4-11-89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 Cyr"/>
                          <a:hlinkClick r:id="rId3"/>
                        </a:rPr>
                        <a:t>official@adm.kng.nnov.ru; opozio@yandex.ru</a:t>
                      </a:r>
                      <a:endParaRPr lang="en-US" sz="1000" b="0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87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ru-RU" sz="1200" b="1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Отдел экономики и прогнозирования администрации Княгининского района)</a:t>
                      </a:r>
                      <a:endParaRPr lang="ru-RU" sz="1200" b="1" i="1" u="none" strike="noStrike" dirty="0">
                        <a:effectLst/>
                        <a:latin typeface="Times New Roman"/>
                      </a:endParaRP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75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1" u="none" strike="noStrike">
                          <a:effectLst/>
                          <a:latin typeface="Times New Roman"/>
                        </a:rPr>
                        <a:t>Фамилия, имя, отчество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1" u="none" strike="noStrike" dirty="0">
                          <a:effectLst/>
                          <a:latin typeface="Times New Roman"/>
                        </a:rPr>
                        <a:t>Должность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1" u="none" strike="noStrike" dirty="0">
                          <a:effectLst/>
                          <a:latin typeface="Times New Roman"/>
                        </a:rPr>
                        <a:t>Телефон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1" u="none" strike="noStrike">
                          <a:effectLst/>
                          <a:latin typeface="Times New Roman"/>
                        </a:rPr>
                        <a:t>Адрес электронной почты (</a:t>
                      </a:r>
                      <a:r>
                        <a:rPr lang="en-US" sz="1200" b="1" i="1" u="none" strike="noStrike">
                          <a:effectLst/>
                          <a:latin typeface="Times New Roman"/>
                        </a:rPr>
                        <a:t>e-mail)</a:t>
                      </a:r>
                    </a:p>
                  </a:txBody>
                  <a:tcPr marL="6104" marR="6104" marT="61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</a:tr>
              <a:tr h="21928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Колобова Алевтина Николаевна</a:t>
                      </a:r>
                    </a:p>
                  </a:txBody>
                  <a:tcPr marL="6104" marR="6104" marT="61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Начальник отдела </a:t>
                      </a:r>
                    </a:p>
                  </a:txBody>
                  <a:tcPr marL="6104" marR="6104" marT="6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8(83166) 4-19-59</a:t>
                      </a:r>
                    </a:p>
                  </a:txBody>
                  <a:tcPr marL="6104" marR="6104" marT="6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50" b="0" i="0" u="sng" strike="noStrike" dirty="0">
                          <a:solidFill>
                            <a:srgbClr val="0000FF"/>
                          </a:solidFill>
                          <a:effectLst/>
                          <a:latin typeface="Arial Cyr"/>
                          <a:hlinkClick r:id="rId4"/>
                        </a:rPr>
                        <a:t>novik-viktor@yandex.ru</a:t>
                      </a:r>
                      <a:endParaRPr lang="en-US" sz="1050" b="0" i="0" u="sng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6104" marR="6104" marT="6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8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Новиков Виктор Викторович</a:t>
                      </a:r>
                    </a:p>
                  </a:txBody>
                  <a:tcPr marL="6104" marR="6104" marT="61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Главный специалист</a:t>
                      </a:r>
                    </a:p>
                  </a:txBody>
                  <a:tcPr marL="6104" marR="6104" marT="6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8(83166) 4-14-66</a:t>
                      </a:r>
                    </a:p>
                  </a:txBody>
                  <a:tcPr marL="6104" marR="6104" marT="6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28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Родионова Ольга Геннадьевна</a:t>
                      </a:r>
                    </a:p>
                  </a:txBody>
                  <a:tcPr marL="6104" marR="6104" marT="61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Главный специалист</a:t>
                      </a:r>
                    </a:p>
                  </a:txBody>
                  <a:tcPr marL="6104" marR="6104" marT="6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56121" y="434588"/>
            <a:ext cx="3040807" cy="378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92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93349450"/>
              </p:ext>
            </p:extLst>
          </p:nvPr>
        </p:nvGraphicFramePr>
        <p:xfrm>
          <a:off x="365760" y="512402"/>
          <a:ext cx="1144828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999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u="sng" dirty="0" smtClean="0">
                <a:solidFill>
                  <a:srgbClr val="000000"/>
                </a:solidFill>
              </a:rPr>
              <a:t>(подробные </a:t>
            </a:r>
            <a:r>
              <a:rPr lang="ru-RU" sz="2000" b="1" i="1" u="sng" dirty="0">
                <a:solidFill>
                  <a:srgbClr val="000000"/>
                </a:solidFill>
              </a:rPr>
              <a:t>характеристики инвестиционной площадки см. в Приложение </a:t>
            </a:r>
            <a:r>
              <a:rPr lang="ru-RU" sz="2000" b="1" i="1" u="sng" dirty="0" smtClean="0">
                <a:solidFill>
                  <a:srgbClr val="000000"/>
                </a:solidFill>
              </a:rPr>
              <a:t>1)</a:t>
            </a:r>
            <a:endParaRPr lang="ru-RU" sz="2000" b="1" i="1" u="sng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376644"/>
              </p:ext>
            </p:extLst>
          </p:nvPr>
        </p:nvGraphicFramePr>
        <p:xfrm>
          <a:off x="4657344" y="631884"/>
          <a:ext cx="7217664" cy="58129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0924"/>
                <a:gridCol w="3546740"/>
              </a:tblGrid>
              <a:tr h="501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Свободная производственная «коричневая» площадка 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«Помещение П-1»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Княгининский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коричневая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0,2116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Производственная деятельность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Любая производственная </a:t>
                      </a:r>
                      <a:r>
                        <a:rPr lang="ru-RU" sz="1200" dirty="0" smtClean="0">
                          <a:effectLst/>
                        </a:rPr>
                        <a:t>деятельность, </a:t>
                      </a:r>
                      <a:r>
                        <a:rPr lang="ru-RU" sz="1200" dirty="0">
                          <a:effectLst/>
                        </a:rPr>
                        <a:t>не запрещенная законодательством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Аренда, собственность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Муниципальное образование Княгининский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Адрес места положения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Княгининский </a:t>
                      </a:r>
                      <a:r>
                        <a:rPr lang="ru-RU" sz="1200" dirty="0" smtClean="0">
                          <a:effectLst/>
                        </a:rPr>
                        <a:t>район, г. Княгинино, </a:t>
                      </a:r>
                      <a:r>
                        <a:rPr lang="ru-RU" sz="1200" dirty="0">
                          <a:effectLst/>
                        </a:rPr>
                        <a:t>ул. Аграрная, д 11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Нежилое помещение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375,8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кирпич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1977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779" y="3413760"/>
            <a:ext cx="4454605" cy="2894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779" y="573154"/>
            <a:ext cx="4454605" cy="2840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986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530029"/>
              </p:ext>
            </p:extLst>
          </p:nvPr>
        </p:nvGraphicFramePr>
        <p:xfrm>
          <a:off x="4681728" y="631884"/>
          <a:ext cx="7193280" cy="58467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58523"/>
                <a:gridCol w="3534757"/>
              </a:tblGrid>
              <a:tr h="4877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487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«коричневая» площадка  «Дом Культуры д. Горшково»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Княгининский район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0,0345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135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Для общественно -деловых целей (возможна смена разрешенного вида использования земельного участка)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87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Жилье, любая производственная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деятельность,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не запрещенная законодательством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6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собственность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6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Муниципальное образование Княгининский район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90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район, 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д. </a:t>
                      </a:r>
                      <a:r>
                        <a:rPr lang="ru-RU" sz="1200" b="0" dirty="0" err="1">
                          <a:effectLst/>
                          <a:latin typeface="Times New Roman"/>
                          <a:ea typeface="Times New Roman"/>
                        </a:rPr>
                        <a:t>Горшково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endParaRPr lang="ru-RU" sz="1200" b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ул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. Производственная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д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здание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120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дерево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1989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36" y="3255264"/>
            <a:ext cx="4584192" cy="3194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36" y="573153"/>
            <a:ext cx="4584192" cy="258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46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479791"/>
              </p:ext>
            </p:extLst>
          </p:nvPr>
        </p:nvGraphicFramePr>
        <p:xfrm>
          <a:off x="4267200" y="631884"/>
          <a:ext cx="7815072" cy="5812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74768"/>
                <a:gridCol w="3840304"/>
              </a:tblGrid>
              <a:tr h="467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605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«коричневая» площадка «Объект незавершенного строительства </a:t>
                      </a:r>
                      <a:endParaRPr lang="ru-RU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Дом Культуры)»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Княгининский район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05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Для нужд культуры и спорта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(возможна смена разрешенного вида использования земельного участка)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67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Жилье, любая производственная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деятельность,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не запрещенная законодательством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8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собственность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8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Муниципальное образование Княгининский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3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район,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г. Княгинино, ул. Агрохимиков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д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Объект незавершенного строительства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1989,7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кирпич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Незавершенное строительство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4" y="3864863"/>
            <a:ext cx="4157470" cy="2511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ttps://pp.userapi.com/c623122/v623122518/45bb9/uVEEch5crj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4" y="573154"/>
            <a:ext cx="4157471" cy="329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22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960667"/>
              </p:ext>
            </p:extLst>
          </p:nvPr>
        </p:nvGraphicFramePr>
        <p:xfrm>
          <a:off x="3986784" y="631884"/>
          <a:ext cx="7888224" cy="56835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1973"/>
                <a:gridCol w="3876251"/>
              </a:tblGrid>
              <a:tr h="501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«коричневая» площадка «нежилое» здание -баня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Княгининский район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0,36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Для общественно -деловых целей (возможна смена разрешенного вида использования земельного участка)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Жилье, любая производственная деятельность не запрещенная законодательством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собственность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Муниципальное образование Княгининский район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район,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г. Княгинино, ул. Урицкого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д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Нежилое здание –бывшая баня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731,41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кирпич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1973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5" y="573154"/>
            <a:ext cx="3880274" cy="2950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6" y="3523280"/>
            <a:ext cx="3880274" cy="2816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041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630120"/>
              </p:ext>
            </p:extLst>
          </p:nvPr>
        </p:nvGraphicFramePr>
        <p:xfrm>
          <a:off x="4559808" y="631884"/>
          <a:ext cx="7315200" cy="56835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0531"/>
                <a:gridCol w="3594669"/>
              </a:tblGrid>
              <a:tr h="501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«коричневая» площадка «здание школы д. Соловьево»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Княгининский район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Для нужд школы (возможна смена разрешенного вида использования земельного участка)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Жилье, любая производственная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деятельность,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не запрещенная законодательством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собственность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Муниципальное образование Княгининский район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Княгининский район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д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. Соловьево, ул. Мира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д.4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Здание школы (нежилое)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1726,8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кирпич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1987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304" y="3572256"/>
            <a:ext cx="4340352" cy="2790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304" y="573154"/>
            <a:ext cx="4340352" cy="299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876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u="sng" dirty="0" smtClean="0"/>
              <a:t>(подробные характеристики инвестиционной площадки см. в Приложение 1)</a:t>
            </a:r>
            <a:endParaRPr lang="ru-RU" sz="2000" b="1" i="1" u="sng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446577"/>
              </p:ext>
            </p:extLst>
          </p:nvPr>
        </p:nvGraphicFramePr>
        <p:xfrm>
          <a:off x="4486656" y="631884"/>
          <a:ext cx="7388352" cy="59423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57737"/>
                <a:gridCol w="3630615"/>
              </a:tblGrid>
              <a:tr h="501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«коричневая» площадка «здание школы  с дошкольной группой </a:t>
                      </a:r>
                      <a:endParaRPr lang="ru-RU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с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. Белка»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Княгининский район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Для нужд образования (возможна смена разрешенного вида использования земельного участка)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Жилье, любая производственная деятельность не запрещенная законодательством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собственность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Муниципальное образование Княгининский район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район, </a:t>
                      </a:r>
                      <a:r>
                        <a:rPr lang="ru-RU" sz="1200" b="0" dirty="0" err="1">
                          <a:effectLst/>
                          <a:latin typeface="Times New Roman"/>
                          <a:ea typeface="Times New Roman"/>
                        </a:rPr>
                        <a:t>с.Белка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, ул. Полевая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д.5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«а»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Здание школы с дошкольной группой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273,2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кирпич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2003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36" y="3206495"/>
            <a:ext cx="4304221" cy="330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1" y="573155"/>
            <a:ext cx="3914076" cy="2816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83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255960"/>
              </p:ext>
            </p:extLst>
          </p:nvPr>
        </p:nvGraphicFramePr>
        <p:xfrm>
          <a:off x="4998720" y="631884"/>
          <a:ext cx="6876288" cy="5853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0946"/>
                <a:gridCol w="3475342"/>
              </a:tblGrid>
              <a:tr h="501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«коричневая» площадка «Здание интерната»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Княгининский район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Жилье, любая производственная деятельность не запрещенная законодательством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аренда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Муниципальное образование Княгининский район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Княгининский район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п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. Возрождение, ул. Школьная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д.50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Здание интерната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646,2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кирпич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1978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648" y="640210"/>
            <a:ext cx="4669536" cy="301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648" y="3542235"/>
            <a:ext cx="4669536" cy="275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45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386412"/>
              </p:ext>
            </p:extLst>
          </p:nvPr>
        </p:nvGraphicFramePr>
        <p:xfrm>
          <a:off x="4328160" y="631884"/>
          <a:ext cx="7546848" cy="56835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32599"/>
                <a:gridCol w="3814249"/>
              </a:tblGrid>
              <a:tr h="501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«коричневая» площадка «Дом Культуры д. Барково»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Княгининский район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0,07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культурное развитие (возможна смена разрешенного вида использования земельного участка)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любая производственная </a:t>
                      </a:r>
                      <a:r>
                        <a:rPr lang="ru-RU" sz="1200" smtClean="0">
                          <a:effectLst/>
                          <a:latin typeface="Times New Roman"/>
                          <a:ea typeface="Times New Roman"/>
                        </a:rPr>
                        <a:t>деятельность,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не запрещенная законодательством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собственность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Муниципальное образование Княгининский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район,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д. </a:t>
                      </a:r>
                      <a:r>
                        <a:rPr lang="ru-RU" sz="1200" b="0" dirty="0" err="1" smtClean="0">
                          <a:effectLst/>
                          <a:latin typeface="Times New Roman"/>
                          <a:ea typeface="Times New Roman"/>
                        </a:rPr>
                        <a:t>Барково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ул. Зеленая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д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47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«Б»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Здание бывшего Дома культуры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386,4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кирпич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1969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305" y="3389377"/>
            <a:ext cx="4120896" cy="2936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306" y="670560"/>
            <a:ext cx="4120896" cy="259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49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Ретро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3096</TotalTime>
  <Words>3538</Words>
  <Application>Microsoft Office PowerPoint</Application>
  <PresentationFormat>Произвольный</PresentationFormat>
  <Paragraphs>735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Ретро</vt:lpstr>
      <vt:lpstr>Трек</vt:lpstr>
      <vt:lpstr>Презентация PowerPoint</vt:lpstr>
      <vt:lpstr>  </vt:lpstr>
      <vt:lpstr>Экономика  2014  год   </vt:lpstr>
      <vt:lpstr>  </vt:lpstr>
      <vt:lpstr>  </vt:lpstr>
      <vt:lpstr>  </vt:lpstr>
      <vt:lpstr>  </vt:lpstr>
      <vt:lpstr>  </vt:lpstr>
      <vt:lpstr>  </vt:lpstr>
      <vt:lpstr>  </vt:lpstr>
      <vt:lpstr>Презентация PowerPoint</vt:lpstr>
      <vt:lpstr>  </vt:lpstr>
      <vt:lpstr>  </vt:lpstr>
      <vt:lpstr>  </vt:lpstr>
      <vt:lpstr>  </vt:lpstr>
      <vt:lpstr>  </vt:lpstr>
      <vt:lpstr>Многофункциональный центр</vt:lpstr>
      <vt:lpstr>Многофункциональный центр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Приветственное слово Главы администрации</dc:title>
  <dc:creator>Швецов П.А.</dc:creator>
  <cp:lastModifiedBy>Администрация района</cp:lastModifiedBy>
  <cp:revision>153</cp:revision>
  <dcterms:created xsi:type="dcterms:W3CDTF">2017-01-23T11:50:39Z</dcterms:created>
  <dcterms:modified xsi:type="dcterms:W3CDTF">2017-04-14T07:00:38Z</dcterms:modified>
</cp:coreProperties>
</file>