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1" r:id="rId2"/>
  </p:sldMasterIdLst>
  <p:handoutMasterIdLst>
    <p:handoutMasterId r:id="rId12"/>
  </p:handoutMasterIdLst>
  <p:sldIdLst>
    <p:sldId id="276" r:id="rId3"/>
    <p:sldId id="284" r:id="rId4"/>
    <p:sldId id="285" r:id="rId5"/>
    <p:sldId id="286" r:id="rId6"/>
    <p:sldId id="287" r:id="rId7"/>
    <p:sldId id="290" r:id="rId8"/>
    <p:sldId id="291" r:id="rId9"/>
    <p:sldId id="292" r:id="rId10"/>
    <p:sldId id="29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53" autoAdjust="0"/>
    <p:restoredTop sz="94660" autoAdjust="0"/>
  </p:normalViewPr>
  <p:slideViewPr>
    <p:cSldViewPr snapToGrid="0">
      <p:cViewPr varScale="1">
        <p:scale>
          <a:sx n="78" d="100"/>
          <a:sy n="78" d="100"/>
        </p:scale>
        <p:origin x="-84" y="-7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748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DC22F-0AD9-4187-BACD-D77CDE5BC8DF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65E12-C8A8-4064-8961-40B19A6BF7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752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1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5" y="6459791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91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414781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685800" y="534990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508000" y="4853418"/>
            <a:ext cx="112776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2256F-8A61-4EDB-ABBD-FB067FD03839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20.11.2019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0972805" y="6473825"/>
            <a:ext cx="1011767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5877A-196E-4C6E-99A4-1EAA58AA2487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564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DC04C-BAA1-48C3-BB01-B4FE6874052D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20.11.2019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10972805" y="6473825"/>
            <a:ext cx="1011767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4C266-1C87-49B7-B701-3B2FD01D2DB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990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685800" y="3444904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40633" y="2947087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4C38F-70C3-426E-825A-9A09BC5846A3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20.11.2019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85B11-4960-4E52-B42D-C7F2E2D6DE86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561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03588-61AE-4946-B758-B2F418946DA0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20.11.2019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B9142-257C-4ED8-B312-0FC5F971C37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0686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601980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75259" y="1316039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6198307" y="1316039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3B47D-1838-45AF-933F-1BAA06515CBE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20.11.2019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B76AE-225A-4E83-B50C-8C4B969ABEB8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8803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0487A-9BA2-4FED-A8A7-975712ADE9C9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20.11.2019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E8985-A338-416C-9D4C-A3392545F6B7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045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BEC29-7A25-4722-838B-C1945036F97A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20.11.2019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91BB9-3871-4F32-AFFD-3A1CD4138CC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414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685800" y="5849124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609603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EB27E-A468-450B-8F93-5BD236E3B61A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20.11.2019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51586-F70B-40B5-957A-EC1C90508873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3266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AF585-BA7F-4FFB-B4EE-CA583ADE6D5C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20.11.2019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1309A-5670-46DA-850D-D8AB125D4C01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382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34FE8-596E-47DA-8CD9-8A73C08D4A86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20.11.2019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F3650-7B5F-435B-9DCC-2DB2D5E36954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0959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C9EB0-8F25-413C-884A-E6641F86B0EE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20.11.2019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97EB2-CB35-4E0A-AA0A-863A359357D0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42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5" y="6459791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91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2" y="6459791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1050905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406400" y="1554163"/>
            <a:ext cx="115824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B51A97B-9B28-46F5-A3DF-6C53F0856D7A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20.11.2019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0972800" y="6477007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A3581B8-B383-4A53-9ED8-56139C259869}" type="slidenum">
              <a:rPr lang="ru-RU">
                <a:solidFill>
                  <a:srgbClr val="F0A22E">
                    <a:shade val="75000"/>
                  </a:srgbClr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85800" y="1050905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85800" y="105799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037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8681" y="-9525"/>
            <a:ext cx="12192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431372" y="5661248"/>
            <a:ext cx="7002827" cy="72008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</a:rPr>
              <a:t>Экономика  2014  год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31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3100" b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31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-48681" y="5068443"/>
            <a:ext cx="4252295" cy="175564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Monotype Corsiva" panose="03010101010201010101" pitchFamily="66" charset="0"/>
              </a:rPr>
              <a:t>Город Княгинино находится </a:t>
            </a:r>
            <a:endParaRPr lang="ru-RU" sz="2400" dirty="0" smtClean="0">
              <a:latin typeface="Monotype Corsiva" panose="03010101010201010101" pitchFamily="66" charset="0"/>
            </a:endParaRPr>
          </a:p>
          <a:p>
            <a:pPr algn="ctr"/>
            <a:r>
              <a:rPr lang="ru-RU" sz="2400" smtClean="0">
                <a:latin typeface="Monotype Corsiva" panose="03010101010201010101" pitchFamily="66" charset="0"/>
              </a:rPr>
              <a:t>в </a:t>
            </a:r>
            <a:r>
              <a:rPr lang="ru-RU" sz="2400" u="sng" smtClean="0">
                <a:solidFill>
                  <a:schemeClr val="tx1"/>
                </a:solidFill>
                <a:latin typeface="Monotype Corsiva" panose="03010101010201010101" pitchFamily="66" charset="0"/>
              </a:rPr>
              <a:t>120</a:t>
            </a:r>
            <a:r>
              <a:rPr lang="ru-RU" sz="2400" smtClean="0">
                <a:latin typeface="Monotype Corsiva" panose="03010101010201010101" pitchFamily="66" charset="0"/>
              </a:rPr>
              <a:t> </a:t>
            </a:r>
            <a:r>
              <a:rPr lang="ru-RU" sz="2400" dirty="0">
                <a:latin typeface="Monotype Corsiva" panose="03010101010201010101" pitchFamily="66" charset="0"/>
              </a:rPr>
              <a:t>км. от г. Н. Новгорода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939705" y="5068443"/>
            <a:ext cx="4252295" cy="175564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Monotype Corsiva" panose="03010101010201010101" pitchFamily="66" charset="0"/>
              </a:rPr>
              <a:t>Площадь Княгининского района составляет – </a:t>
            </a:r>
            <a:r>
              <a:rPr lang="ru-RU" sz="2400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>769,0</a:t>
            </a:r>
            <a:r>
              <a:rPr lang="ru-RU" sz="2400" dirty="0">
                <a:latin typeface="Monotype Corsiva" panose="03010101010201010101" pitchFamily="66" charset="0"/>
              </a:rPr>
              <a:t> кв. км..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21171" y="5068443"/>
            <a:ext cx="4252295" cy="175564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2200" dirty="0" smtClean="0">
                <a:latin typeface="Monotype Corsiva" panose="03010101010201010101" pitchFamily="66" charset="0"/>
              </a:rPr>
              <a:t>Численность </a:t>
            </a:r>
            <a:r>
              <a:rPr lang="ru-RU" sz="2200" dirty="0">
                <a:latin typeface="Monotype Corsiva" panose="03010101010201010101" pitchFamily="66" charset="0"/>
              </a:rPr>
              <a:t>населения – </a:t>
            </a:r>
            <a:r>
              <a:rPr lang="ru-RU" sz="2200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11350</a:t>
            </a:r>
            <a:r>
              <a:rPr lang="ru-RU" sz="2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  <a:r>
              <a:rPr lang="ru-RU" sz="2200" dirty="0">
                <a:latin typeface="Monotype Corsiva" panose="03010101010201010101" pitchFamily="66" charset="0"/>
              </a:rPr>
              <a:t>человека, в городе – </a:t>
            </a:r>
            <a:r>
              <a:rPr lang="ru-RU" sz="2200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6629 </a:t>
            </a:r>
            <a:r>
              <a:rPr lang="ru-RU" sz="2200" dirty="0">
                <a:latin typeface="Monotype Corsiva" panose="03010101010201010101" pitchFamily="66" charset="0"/>
              </a:rPr>
              <a:t>человека, сельское - </a:t>
            </a:r>
            <a:r>
              <a:rPr lang="ru-RU" sz="2200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4721</a:t>
            </a:r>
            <a:r>
              <a:rPr lang="ru-RU" sz="2200" dirty="0" smtClean="0">
                <a:latin typeface="Monotype Corsiva" panose="03010101010201010101" pitchFamily="66" charset="0"/>
              </a:rPr>
              <a:t> </a:t>
            </a:r>
            <a:r>
              <a:rPr lang="ru-RU" sz="2200" dirty="0">
                <a:latin typeface="Monotype Corsiva" panose="03010101010201010101" pitchFamily="66" charset="0"/>
              </a:rPr>
              <a:t>человек, </a:t>
            </a:r>
            <a:endParaRPr lang="ru-RU" sz="2200" dirty="0" smtClean="0">
              <a:latin typeface="Monotype Corsiva" panose="03010101010201010101" pitchFamily="66" charset="0"/>
            </a:endParaRPr>
          </a:p>
          <a:p>
            <a:pPr algn="ctr"/>
            <a:r>
              <a:rPr lang="ru-RU" sz="2200" dirty="0" smtClean="0">
                <a:latin typeface="Monotype Corsiva" panose="03010101010201010101" pitchFamily="66" charset="0"/>
              </a:rPr>
              <a:t>в </a:t>
            </a:r>
            <a:r>
              <a:rPr lang="ru-RU" sz="2200" dirty="0" err="1" smtClean="0">
                <a:latin typeface="Monotype Corsiva" panose="03010101010201010101" pitchFamily="66" charset="0"/>
              </a:rPr>
              <a:t>т.ч</a:t>
            </a:r>
            <a:r>
              <a:rPr lang="ru-RU" sz="2200" dirty="0" smtClean="0">
                <a:latin typeface="Monotype Corsiva" panose="03010101010201010101" pitchFamily="66" charset="0"/>
              </a:rPr>
              <a:t>. экономически </a:t>
            </a:r>
            <a:r>
              <a:rPr lang="ru-RU" sz="2200" dirty="0">
                <a:latin typeface="Monotype Corsiva" panose="03010101010201010101" pitchFamily="66" charset="0"/>
              </a:rPr>
              <a:t>активного </a:t>
            </a:r>
            <a:endParaRPr lang="ru-RU" sz="2200" dirty="0" smtClean="0">
              <a:latin typeface="Monotype Corsiva" panose="03010101010201010101" pitchFamily="66" charset="0"/>
            </a:endParaRPr>
          </a:p>
          <a:p>
            <a:pPr algn="ctr"/>
            <a:r>
              <a:rPr lang="ru-RU" sz="2200" dirty="0" smtClean="0">
                <a:latin typeface="Monotype Corsiva" panose="03010101010201010101" pitchFamily="66" charset="0"/>
              </a:rPr>
              <a:t>– </a:t>
            </a:r>
            <a:r>
              <a:rPr lang="ru-RU" sz="2200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4500,0</a:t>
            </a:r>
            <a:r>
              <a:rPr lang="ru-RU" sz="2200" dirty="0" smtClean="0">
                <a:latin typeface="Monotype Corsiva" panose="03010101010201010101" pitchFamily="66" charset="0"/>
              </a:rPr>
              <a:t> </a:t>
            </a:r>
            <a:r>
              <a:rPr lang="ru-RU" sz="2200" dirty="0">
                <a:latin typeface="Monotype Corsiva" panose="03010101010201010101" pitchFamily="66" charset="0"/>
              </a:rPr>
              <a:t>человек. </a:t>
            </a:r>
          </a:p>
          <a:p>
            <a:pPr algn="ctr"/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73" y="3828288"/>
            <a:ext cx="11925300" cy="153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8" y="4121181"/>
            <a:ext cx="896937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797043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u="sng" dirty="0" smtClean="0">
                <a:solidFill>
                  <a:srgbClr val="000000"/>
                </a:solidFill>
              </a:rPr>
              <a:t>(подробные </a:t>
            </a:r>
            <a:r>
              <a:rPr lang="ru-RU" sz="2000" b="1" i="1" u="sng" dirty="0">
                <a:solidFill>
                  <a:srgbClr val="000000"/>
                </a:solidFill>
              </a:rPr>
              <a:t>характеристики инвестиционной площадки см. в Приложение </a:t>
            </a:r>
            <a:r>
              <a:rPr lang="ru-RU" sz="2000" b="1" i="1" u="sng" dirty="0" smtClean="0">
                <a:solidFill>
                  <a:srgbClr val="000000"/>
                </a:solidFill>
              </a:rPr>
              <a:t>1)</a:t>
            </a:r>
            <a:endParaRPr lang="ru-RU" sz="2000" b="1" i="1" u="sng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97286"/>
              </p:ext>
            </p:extLst>
          </p:nvPr>
        </p:nvGraphicFramePr>
        <p:xfrm>
          <a:off x="4657344" y="631884"/>
          <a:ext cx="7217664" cy="58129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0924"/>
                <a:gridCol w="3546740"/>
              </a:tblGrid>
              <a:tr h="5015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Свободная производственная «коричневая» площадка 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«Помещение П-1»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</a:rPr>
                        <a:t>Княгининский муниципальный  </a:t>
                      </a:r>
                      <a:r>
                        <a:rPr lang="ru-RU" sz="1200" dirty="0">
                          <a:effectLst/>
                        </a:rPr>
                        <a:t>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коричневая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0,2116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Производственная деятельность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Любая производственная </a:t>
                      </a:r>
                      <a:r>
                        <a:rPr lang="ru-RU" sz="1200" dirty="0" smtClean="0">
                          <a:effectLst/>
                        </a:rPr>
                        <a:t>деятельность, </a:t>
                      </a:r>
                      <a:r>
                        <a:rPr lang="ru-RU" sz="1200" dirty="0">
                          <a:effectLst/>
                        </a:rPr>
                        <a:t>не запрещенная законодательством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Аренда, собственность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Муниципальное образование Княгининский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Адрес места положения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Княгининский </a:t>
                      </a:r>
                      <a:r>
                        <a:rPr lang="ru-RU" sz="1200" dirty="0" smtClean="0">
                          <a:effectLst/>
                        </a:rPr>
                        <a:t>район, г. Княгинино, </a:t>
                      </a:r>
                      <a:r>
                        <a:rPr lang="ru-RU" sz="1200" dirty="0">
                          <a:effectLst/>
                        </a:rPr>
                        <a:t>ул. Аграрная, д 11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Нежилое помещение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375,8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кирпич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Год постройки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1977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779" y="3413760"/>
            <a:ext cx="4454605" cy="2894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779" y="573154"/>
            <a:ext cx="4454605" cy="2840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986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u="sng" dirty="0">
                <a:solidFill>
                  <a:srgbClr val="000000"/>
                </a:solidFill>
              </a:rPr>
              <a:t>(подробные характеристики инвестиционной площадки см. в Приложение 1)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779206"/>
              </p:ext>
            </p:extLst>
          </p:nvPr>
        </p:nvGraphicFramePr>
        <p:xfrm>
          <a:off x="4681728" y="631884"/>
          <a:ext cx="7193280" cy="58467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58523"/>
                <a:gridCol w="3534757"/>
              </a:tblGrid>
              <a:tr h="4877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4877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Свободная производственная «коричневая» площадка  «Дом Культуры д. Горшково»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муниципальный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коричневая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0,0345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135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Для общественно -деловых целей (возможна смена разрешенного вида использования земельного участка)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877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Жилье, любая производственная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деятельность,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не запрещенная законодательством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466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собственность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466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Муниципальное образование Княгининский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муниципальный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090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Адрес места положения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муниципальный район,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д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. </a:t>
                      </a:r>
                      <a:r>
                        <a:rPr lang="ru-RU" sz="1200" b="0" dirty="0" err="1">
                          <a:effectLst/>
                          <a:latin typeface="Times New Roman"/>
                          <a:ea typeface="Times New Roman"/>
                        </a:rPr>
                        <a:t>Горшково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ул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. Производственная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, д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здание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120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дерево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Год постройки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1989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36" y="3255264"/>
            <a:ext cx="4584192" cy="3194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36" y="573153"/>
            <a:ext cx="4584192" cy="2588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246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u="sng" dirty="0">
                <a:solidFill>
                  <a:srgbClr val="000000"/>
                </a:solidFill>
              </a:rPr>
              <a:t>(подробные характеристики инвестиционной площадки см. в Приложение 1)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151843"/>
              </p:ext>
            </p:extLst>
          </p:nvPr>
        </p:nvGraphicFramePr>
        <p:xfrm>
          <a:off x="4267200" y="631884"/>
          <a:ext cx="7815072" cy="58126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74768"/>
                <a:gridCol w="3840304"/>
              </a:tblGrid>
              <a:tr h="4676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605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Свободная производственная «коричневая» площадка «Объект незавершенного строительства </a:t>
                      </a:r>
                      <a:endParaRPr lang="ru-RU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Дом Культуры)»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муниципальный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коричневая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0,5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05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Для нужд культуры и спорта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(возможна смена разрешенного вида использования земельного участка)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676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Жилье, любая производственная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деятельность,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не запрещенная законодательством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8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собственность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8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Муниципальное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образование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муниципальный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035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Адрес места положения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муниципальный район,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г. Княгинино, ул. Агрохимиков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, д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Объект незавершенного строительства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1989,7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кирпич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Год постройки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Незавершенное строительство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4" y="3864863"/>
            <a:ext cx="4157470" cy="2511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https://pp.userapi.com/c623122/v623122518/45bb9/uVEEch5crj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4" y="573154"/>
            <a:ext cx="4157471" cy="3291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22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u="sng" dirty="0">
                <a:solidFill>
                  <a:srgbClr val="000000"/>
                </a:solidFill>
              </a:rPr>
              <a:t>(подробные характеристики инвестиционной площадки см. в Приложение 1)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429992"/>
              </p:ext>
            </p:extLst>
          </p:nvPr>
        </p:nvGraphicFramePr>
        <p:xfrm>
          <a:off x="3986784" y="631884"/>
          <a:ext cx="7888224" cy="58534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11973"/>
                <a:gridCol w="3876251"/>
              </a:tblGrid>
              <a:tr h="5015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Свободная производственная «коричневая» площадка «нежилое» здание -баня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муниципальный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коричневая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0,36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Для общественно -деловых целей (возможна смена разрешенного вида использования земельного участка)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Жилье, любая производственная деятельность не запрещенная законодательством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собственность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Муниципальное образование Княгининский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муниципальный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Адрес места положения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муниципальный район,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г. Княгинино, ул. Урицкого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, д 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Нежилое здание –бывшая баня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731,41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кирпич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Год постройки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1973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5" y="573154"/>
            <a:ext cx="3880274" cy="2950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6" y="3523280"/>
            <a:ext cx="3880274" cy="2816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041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u="sng" dirty="0">
                <a:solidFill>
                  <a:srgbClr val="000000"/>
                </a:solidFill>
              </a:rPr>
              <a:t>(подробные характеристики инвестиционной площадки см. в Приложение 1)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845442"/>
              </p:ext>
            </p:extLst>
          </p:nvPr>
        </p:nvGraphicFramePr>
        <p:xfrm>
          <a:off x="4998720" y="631884"/>
          <a:ext cx="6876288" cy="58534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0946"/>
                <a:gridCol w="3475342"/>
              </a:tblGrid>
              <a:tr h="5015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Свободная производственная «коричневая» площадка «Здание интерната»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муниципальный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коричневая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Жилье, любая производственная деятельность не запрещенная законодательством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аренда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Муниципальное образование </a:t>
                      </a:r>
                      <a:endParaRPr lang="ru-RU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Княгининский муниципальный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Адрес места положения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муниципальный район 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п</a:t>
                      </a: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. Возрождение, ул. Школьная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, д.50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Здание интерната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646,2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кирпич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Год постройки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1978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648" y="640210"/>
            <a:ext cx="4669536" cy="301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648" y="3542235"/>
            <a:ext cx="4669536" cy="2753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045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u="sng" dirty="0">
                <a:solidFill>
                  <a:srgbClr val="000000"/>
                </a:solidFill>
              </a:rPr>
              <a:t>(подробные характеристики инвестиционной площадки см. в Приложение 1)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060722"/>
              </p:ext>
            </p:extLst>
          </p:nvPr>
        </p:nvGraphicFramePr>
        <p:xfrm>
          <a:off x="4998720" y="631884"/>
          <a:ext cx="6876288" cy="590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0946"/>
                <a:gridCol w="3475342"/>
              </a:tblGrid>
              <a:tr h="392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Свободная производственная «коричневая» площадка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ООО «Строитель»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муниципальный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коричневая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Любая производственная деятельность, разрешенная законодательством РФ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Организация производства, предпринимательская деятельность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В собственность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ООО «Строитель»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Адрес места положения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 муниципальный район 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г. Княгинино, ул. Производственная, д.20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Гаражи, склады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850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кирпич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Год постройки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1970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26" name="Picture 2" descr="D:\Рабочий стол\Строител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91" y="665707"/>
            <a:ext cx="4616493" cy="273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91" y="3579134"/>
            <a:ext cx="4616493" cy="2577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696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u="sng" dirty="0">
                <a:solidFill>
                  <a:srgbClr val="000000"/>
                </a:solidFill>
              </a:rPr>
              <a:t>(подробные характеристики инвестиционной площадки см. в Приложение 1)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217355"/>
              </p:ext>
            </p:extLst>
          </p:nvPr>
        </p:nvGraphicFramePr>
        <p:xfrm>
          <a:off x="4998720" y="631884"/>
          <a:ext cx="6876288" cy="56026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0946"/>
                <a:gridCol w="3475342"/>
              </a:tblGrid>
              <a:tr h="392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Свободная производственная «зеленая» площадка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Бывшие земли ЗАО «Правда»</a:t>
                      </a: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муниципальный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зеленая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Любая производственная деятельность, разрешенная законодательством РФ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государственная собственность, не разграниченная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В собственность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Администрация Княгининского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муниципального района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Адрес места положения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г. Княгинино, около кафе 45 км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Год постройки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2" y="682882"/>
            <a:ext cx="4699885" cy="2682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D:\Рабочий стол\Бывшие земли правд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1" y="3511296"/>
            <a:ext cx="4699885" cy="273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16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8097" y="173044"/>
            <a:ext cx="12082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u="sng" dirty="0">
                <a:solidFill>
                  <a:srgbClr val="000000"/>
                </a:solidFill>
              </a:rPr>
              <a:t>(подробные характеристики инвестиционной площадки см. в Приложение 1)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145486"/>
              </p:ext>
            </p:extLst>
          </p:nvPr>
        </p:nvGraphicFramePr>
        <p:xfrm>
          <a:off x="4998720" y="631884"/>
          <a:ext cx="6876288" cy="59423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0946"/>
                <a:gridCol w="3475342"/>
              </a:tblGrid>
              <a:tr h="392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(комментарии для заполнения)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Наименование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Свободная производственная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«коричневая» площадка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ООО Княгининская дорожно-строительная компания</a:t>
                      </a: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Муниципальный район (городской округ)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Княгининский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муниципальный район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Общие характеристики земельного участка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коричневая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Площадь, 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Целевое (приоритетное) назначение земельного участка, имеющиеся ограничения использования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Любая производственная деятельность, разрешенная законодательством РФ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Предложения по возможному использованию площадки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государственная собственность, не разграниченная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Условия предоставления инвестиционной площадки инвестору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В собственность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9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Орган, осуществляющий предоставление земельного участка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ООО Княгининская дорожно-строительная компания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Адрес места положения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Times New Roman"/>
                        </a:rPr>
                        <a:t>г. Княгинино, ул. Производственная, д.1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Основные параметры зданий и сооружений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Наименование здания, сооружения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Гаражи, склады, ангары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Площадь, кв.м.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2274,8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Этажность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>
                          <a:effectLst/>
                        </a:rPr>
                        <a:t>Строительный материал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Кирпич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200" dirty="0">
                          <a:effectLst/>
                        </a:rPr>
                        <a:t>Год постройки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28" marR="273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87320" algn="l"/>
                        </a:tabLs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1970, 2006 </a:t>
                      </a:r>
                      <a:r>
                        <a:rPr lang="ru-RU" sz="1400" dirty="0" err="1" smtClean="0">
                          <a:effectLst/>
                          <a:latin typeface="Times New Roman"/>
                          <a:ea typeface="Times New Roman"/>
                        </a:rPr>
                        <a:t>гг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" y="670559"/>
            <a:ext cx="4678044" cy="2755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D:\Рабочий стол\дс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" y="3538877"/>
            <a:ext cx="4678044" cy="303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97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Ретро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3451</TotalTime>
  <Words>1166</Words>
  <Application>Microsoft Office PowerPoint</Application>
  <PresentationFormat>Произвольный</PresentationFormat>
  <Paragraphs>308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Ретро</vt:lpstr>
      <vt:lpstr>Трек</vt:lpstr>
      <vt:lpstr>Экономика  2014  год   </vt:lpstr>
      <vt:lpstr>  </vt:lpstr>
      <vt:lpstr>  </vt:lpstr>
      <vt:lpstr>  </vt:lpstr>
      <vt:lpstr>  </vt:lpstr>
      <vt:lpstr>  </vt:lpstr>
      <vt:lpstr>  </vt:lpstr>
      <vt:lpstr>  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Приветственное слово Главы администрации</dc:title>
  <dc:creator>Швецов П.А.</dc:creator>
  <cp:lastModifiedBy>Администрация района</cp:lastModifiedBy>
  <cp:revision>166</cp:revision>
  <dcterms:created xsi:type="dcterms:W3CDTF">2017-01-23T11:50:39Z</dcterms:created>
  <dcterms:modified xsi:type="dcterms:W3CDTF">2019-11-20T12:01:49Z</dcterms:modified>
</cp:coreProperties>
</file>