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charts/chart13.xml" ContentType="application/vnd.openxmlformats-officedocument.drawingml.chart+xml"/>
  <Override PartName="/ppt/drawings/drawing17.xml" ContentType="application/vnd.openxmlformats-officedocument.drawingml.chartshapes+xml"/>
  <Override PartName="/ppt/diagrams/layout39.xml" ContentType="application/vnd.openxmlformats-officedocument.drawingml.diagramLayout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colors49.xml" ContentType="application/vnd.openxmlformats-officedocument.drawingml.diagramColors+xml"/>
  <Override PartName="/ppt/diagrams/quickStyle31.xml" ContentType="application/vnd.openxmlformats-officedocument.drawingml.diagramStyle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layout42.xml" ContentType="application/vnd.openxmlformats-officedocument.drawingml.diagramLayout+xml"/>
  <Override PartName="/ppt/diagrams/drawing21.xml" ContentType="application/vnd.ms-office.drawingml.diagramDrawing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diagrams/layout20.xml" ContentType="application/vnd.openxmlformats-officedocument.drawingml.diagramLayout+xml"/>
  <Override PartName="/ppt/diagrams/colors41.xml" ContentType="application/vnd.openxmlformats-officedocument.drawingml.diagramColors+xml"/>
  <Override PartName="/ppt/diagrams/drawing3.xml" ContentType="application/vnd.ms-office.drawingml.diagramDrawing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charts/chart18.xml" ContentType="application/vnd.openxmlformats-officedocument.drawingml.chart+xml"/>
  <Override PartName="/ppt/diagrams/data32.xml" ContentType="application/vnd.openxmlformats-officedocument.drawingml.diagramData+xml"/>
  <Override PartName="/ppt/diagrams/data43.xml" ContentType="application/vnd.openxmlformats-officedocument.drawingml.diagramData+xml"/>
  <Override PartName="/ppt/slides/slide33.xml" ContentType="application/vnd.openxmlformats-officedocument.presentationml.slide+xml"/>
  <Override PartName="/ppt/slides/slide44.xml" ContentType="application/vnd.openxmlformats-officedocument.presentationml.slide+xml"/>
  <Default Extension="emf" ContentType="image/x-emf"/>
  <Override PartName="/ppt/diagrams/data21.xml" ContentType="application/vnd.openxmlformats-officedocument.drawingml.diagramData+xml"/>
  <Override PartName="/ppt/diagrams/quickStyle47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quickStyle25.xml" ContentType="application/vnd.openxmlformats-officedocument.drawingml.diagramStyle+xml"/>
  <Override PartName="/ppt/diagrams/layout36.xml" ContentType="application/vnd.openxmlformats-officedocument.drawingml.diagramLayout+xml"/>
  <Override PartName="/ppt/diagrams/layout47.xml" ContentType="application/vnd.openxmlformats-officedocument.drawingml.diagramLayout+xml"/>
  <Override PartName="/ppt/diagrams/drawing26.xml" ContentType="application/vnd.ms-office.drawingml.diagramDrawing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drawings/drawing14.xml" ContentType="application/vnd.openxmlformats-officedocument.drawingml.chartshapes+xml"/>
  <Override PartName="/ppt/diagrams/layout25.xml" ContentType="application/vnd.openxmlformats-officedocument.drawingml.diagramLayout+xml"/>
  <Override PartName="/ppt/diagrams/quickStyle50.xml" ContentType="application/vnd.openxmlformats-officedocument.drawingml.diagramStyle+xml"/>
  <Override PartName="/ppt/diagrams/drawing8.xml" ContentType="application/vnd.ms-office.drawingml.diagramDrawing+xml"/>
  <Override PartName="/ppt/drawings/drawing8.xml" ContentType="application/vnd.openxmlformats-officedocument.drawingml.chartshapes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diagrams/colors35.xml" ContentType="application/vnd.openxmlformats-officedocument.drawingml.diagramColors+xml"/>
  <Override PartName="/ppt/diagrams/colors46.xml" ContentType="application/vnd.openxmlformats-officedocument.drawingml.diagramColors+xml"/>
  <Override PartName="/ppt/diagrams/data48.xml" ContentType="application/vnd.openxmlformats-officedocument.drawingml.diagramData+xml"/>
  <Override PartName="/ppt/slides/slide49.xml" ContentType="application/vnd.openxmlformats-officedocument.presentationml.slide+xml"/>
  <Override PartName="/ppt/diagrams/colors24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ata37.xml" ContentType="application/vnd.openxmlformats-officedocument.drawingml.diagramData+xml"/>
  <Override PartName="/ppt/diagrams/layout50.xml" ContentType="application/vnd.openxmlformats-officedocument.drawingml.diagramLayout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data51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quickStyle44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colors29.xml" ContentType="application/vnd.openxmlformats-officedocument.drawingml.diagramColors+xml"/>
  <Override PartName="/ppt/diagrams/layout44.xml" ContentType="application/vnd.openxmlformats-officedocument.drawingml.diagramLayout+xml"/>
  <Override PartName="/ppt/diagrams/drawing23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rawings/drawing11.xml" ContentType="application/vnd.openxmlformats-officedocument.drawingml.chartshapes+xml"/>
  <Override PartName="/ppt/diagrams/layout33.xml" ContentType="application/vnd.openxmlformats-officedocument.drawingml.diagramLayout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rawings/drawing5.xml" ContentType="application/vnd.openxmlformats-officedocument.drawingml.chartshapes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diagrams/colors43.xml" ContentType="application/vnd.openxmlformats-officedocument.drawingml.diagramColors+xml"/>
  <Override PartName="/ppt/diagrams/drawing5.xml" ContentType="application/vnd.ms-office.drawingml.diagramDrawing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diagrams/data45.xml" ContentType="application/vnd.openxmlformats-officedocument.drawingml.diagramData+xml"/>
  <Override PartName="/ppt/slides/slide46.xml" ContentType="application/vnd.openxmlformats-officedocument.presentationml.slide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quickStyle49.xml" ContentType="application/vnd.openxmlformats-officedocument.drawingml.diagramStyl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quickStyle38.xml" ContentType="application/vnd.openxmlformats-officedocument.drawingml.diagramStyl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layout38.xml" ContentType="application/vnd.openxmlformats-officedocument.drawingml.diagramLayout+xml"/>
  <Override PartName="/ppt/diagrams/layout49.xml" ContentType="application/vnd.openxmlformats-officedocument.drawingml.diagramLayout+xml"/>
  <Override PartName="/ppt/diagrams/drawing17.xml" ContentType="application/vnd.ms-office.drawingml.diagramDrawing+xml"/>
  <Override PartName="/ppt/diagrams/drawing28.xml" ContentType="application/vnd.ms-office.drawingml.diagramDrawing+xml"/>
  <Override PartName="/ppt/charts/chart12.xml" ContentType="application/vnd.openxmlformats-officedocument.drawingml.chart+xml"/>
  <Override PartName="/ppt/drawings/drawing16.xml" ContentType="application/vnd.openxmlformats-officedocument.drawingml.chartshapes+xml"/>
  <Override PartName="/ppt/diagrams/layout27.xml" ContentType="application/vnd.openxmlformats-officedocument.drawingml.diagramLayout+xml"/>
  <Override PartName="/ppt/diagrams/layout16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colors48.xml" ContentType="application/vnd.openxmlformats-officedocument.drawingml.diagramColors+xml"/>
  <Override PartName="/ppt/diagrams/layout23.xml" ContentType="application/vnd.openxmlformats-officedocument.drawingml.diagramLayout+xml"/>
  <Override PartName="/ppt/drawings/drawing12.xml" ContentType="application/vnd.openxmlformats-officedocument.drawingml.chartshapes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diagrams/drawing20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diagrams/data46.xml" ContentType="application/vnd.openxmlformats-officedocument.drawingml.diagramData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colors51.xml" ContentType="application/vnd.openxmlformats-officedocument.drawingml.diagramColors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quickStyle46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layout46.xml" ContentType="application/vnd.openxmlformats-officedocument.drawingml.diagramLayout+xml"/>
  <Override PartName="/ppt/diagrams/drawing25.xml" ContentType="application/vnd.ms-office.drawingml.diagramDrawing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rawings/drawing13.xml" ContentType="application/vnd.openxmlformats-officedocument.drawingml.chartshapes+xml"/>
  <Override PartName="/ppt/diagrams/layout35.xml" ContentType="application/vnd.openxmlformats-officedocument.drawingml.diagramLayout+xml"/>
  <Override PartName="/ppt/diagrams/drawing14.xml" ContentType="application/vnd.ms-office.drawingml.diagramDrawing+xml"/>
  <Override PartName="/ppt/drawings/drawing7.xml" ContentType="application/vnd.openxmlformats-officedocument.drawingml.chartshapes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colors45.xml" ContentType="application/vnd.openxmlformats-officedocument.drawingml.diagramColors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data47.xml" ContentType="application/vnd.openxmlformats-officedocument.drawingml.diagramData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29.xml" ContentType="application/vnd.openxmlformats-officedocument.drawingml.diagramStyle+xml"/>
  <Override PartName="/ppt/diagrams/data50.xml" ContentType="application/vnd.openxmlformats-officedocument.drawingml.diagramData+xml"/>
  <Override PartName="/ppt/diagrams/drawing19.xml" ContentType="application/vnd.ms-office.drawingml.diagramDrawing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  <Override PartName="/ppt/charts/chart14.xml" ContentType="application/vnd.openxmlformats-officedocument.drawingml.chart+xml"/>
  <Override PartName="/ppt/diagrams/layout29.xml" ContentType="application/vnd.openxmlformats-officedocument.drawingml.diagramLayout+xml"/>
  <Override PartName="/ppt/drawings/drawing18.xml" ContentType="application/vnd.openxmlformats-officedocument.drawingml.chartshapes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diagrams/quickStyle43.xml" ContentType="application/vnd.openxmlformats-officedocument.drawingml.diagramStyle+xml"/>
  <Default Extension="wdp" ContentType="image/vnd.ms-photo"/>
  <Default Extension="gif" ContentType="image/gif"/>
  <Override PartName="/ppt/diagrams/layout2.xml" ContentType="application/vnd.openxmlformats-officedocument.drawingml.diagramLayout+xml"/>
  <Default Extension="vml" ContentType="application/vnd.openxmlformats-officedocument.vmlDrawing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colors39.xml" ContentType="application/vnd.openxmlformats-officedocument.drawingml.diagramColors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layout43.xml" ContentType="application/vnd.openxmlformats-officedocument.drawingml.diagramLayout+xml"/>
  <Override PartName="/ppt/diagrams/drawing22.xml" ContentType="application/vnd.ms-office.drawingml.diagramDrawing+xml"/>
  <Override PartName="/ppt/diagrams/drawing11.xml" ContentType="application/vnd.ms-office.drawingml.diagramDrawing+xml"/>
  <Override PartName="/ppt/handoutMasters/handoutMaster1.xml" ContentType="application/vnd.openxmlformats-officedocument.presentationml.handoutMaster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charts/chart19.xml" ContentType="application/vnd.openxmlformats-officedocument.drawingml.chart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Default Extension="xls" ContentType="application/vnd.ms-excel"/>
  <Override PartName="/ppt/diagrams/quickStyle37.xml" ContentType="application/vnd.openxmlformats-officedocument.drawingml.diagramStyle+xml"/>
  <Override PartName="/ppt/diagrams/quickStyle48.xml" ContentType="application/vnd.openxmlformats-officedocument.drawingml.diagramStyl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layout48.xml" ContentType="application/vnd.openxmlformats-officedocument.drawingml.diagramLayout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diagrams/quickStyle15.xml" ContentType="application/vnd.openxmlformats-officedocument.drawingml.diagramStyle+xml"/>
  <Override PartName="/ppt/charts/chart11.xml" ContentType="application/vnd.openxmlformats-officedocument.drawingml.chart+xml"/>
  <Override PartName="/ppt/drawings/drawing15.xml" ContentType="application/vnd.openxmlformats-officedocument.drawingml.chartshapes+xml"/>
  <Override PartName="/ppt/diagrams/layout37.xml" ContentType="application/vnd.openxmlformats-officedocument.drawingml.diagramLayout+xml"/>
  <Override PartName="/ppt/diagrams/drawing16.xml" ContentType="application/vnd.ms-office.drawingml.diagramDrawing+xml"/>
  <Override PartName="/ppt/drawings/drawing9.xml" ContentType="application/vnd.openxmlformats-officedocument.drawingml.chartshapes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colors47.xml" ContentType="application/vnd.openxmlformats-officedocument.drawingml.diagramColors+xml"/>
  <Override PartName="/ppt/diagrams/quickStyle51.xml" ContentType="application/vnd.openxmlformats-officedocument.drawingml.diagramStyle+xml"/>
  <Override PartName="/ppt/diagrams/drawing9.xml" ContentType="application/vnd.ms-office.drawingml.diagramDrawing+xml"/>
  <Override PartName="/ppt/diagrams/quickStyle9.xml" ContentType="application/vnd.openxmlformats-officedocument.drawingml.diagramStyle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diagrams/data49.xml" ContentType="application/vnd.openxmlformats-officedocument.drawingml.diagramData+xml"/>
  <Override PartName="/ppt/diagrams/layout51.xml" ContentType="application/vnd.openxmlformats-officedocument.drawingml.diagramLayout+xml"/>
  <Override PartName="/ppt/diagrams/drawing30.xml" ContentType="application/vnd.ms-office.drawingml.diagramDrawing+xml"/>
  <Override PartName="/ppt/charts/chart1.xml" ContentType="application/vnd.openxmlformats-officedocument.drawingml.chart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diagrams/colors50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diagrams/data30.xml" ContentType="application/vnd.openxmlformats-officedocument.drawingml.diagramData+xml"/>
  <Override PartName="/ppt/diagrams/data41.xml" ContentType="application/vnd.openxmlformats-officedocument.drawingml.diagramData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diagrams/quickStyle45.xml" ContentType="application/vnd.openxmlformats-officedocument.drawingml.diagramStyl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quickStyle34.xml" ContentType="application/vnd.openxmlformats-officedocument.drawingml.diagramStyle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layout45.xml" ContentType="application/vnd.openxmlformats-officedocument.drawingml.diagramLayout+xml"/>
  <Override PartName="/ppt/diagrams/drawing24.xml" ContentType="application/vnd.ms-office.drawingml.diagramDrawing+xml"/>
  <Override PartName="/ppt/diagrams/drawing1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7" r:id="rId2"/>
    <p:sldId id="320" r:id="rId3"/>
    <p:sldId id="258" r:id="rId4"/>
    <p:sldId id="337" r:id="rId5"/>
    <p:sldId id="336" r:id="rId6"/>
    <p:sldId id="265" r:id="rId7"/>
    <p:sldId id="302" r:id="rId8"/>
    <p:sldId id="329" r:id="rId9"/>
    <p:sldId id="333" r:id="rId10"/>
    <p:sldId id="331" r:id="rId11"/>
    <p:sldId id="279" r:id="rId12"/>
    <p:sldId id="301" r:id="rId13"/>
    <p:sldId id="269" r:id="rId14"/>
    <p:sldId id="361" r:id="rId15"/>
    <p:sldId id="362" r:id="rId16"/>
    <p:sldId id="363" r:id="rId17"/>
    <p:sldId id="274" r:id="rId18"/>
    <p:sldId id="347" r:id="rId19"/>
    <p:sldId id="268" r:id="rId20"/>
    <p:sldId id="306" r:id="rId21"/>
    <p:sldId id="276" r:id="rId22"/>
    <p:sldId id="321" r:id="rId23"/>
    <p:sldId id="322" r:id="rId24"/>
    <p:sldId id="312" r:id="rId25"/>
    <p:sldId id="358" r:id="rId26"/>
    <p:sldId id="323" r:id="rId27"/>
    <p:sldId id="338" r:id="rId28"/>
    <p:sldId id="359" r:id="rId29"/>
    <p:sldId id="360" r:id="rId30"/>
    <p:sldId id="281" r:id="rId31"/>
    <p:sldId id="282" r:id="rId32"/>
    <p:sldId id="288" r:id="rId33"/>
    <p:sldId id="341" r:id="rId34"/>
    <p:sldId id="342" r:id="rId35"/>
    <p:sldId id="343" r:id="rId36"/>
    <p:sldId id="344" r:id="rId37"/>
    <p:sldId id="345" r:id="rId38"/>
    <p:sldId id="346" r:id="rId39"/>
    <p:sldId id="313" r:id="rId40"/>
    <p:sldId id="332" r:id="rId41"/>
    <p:sldId id="340" r:id="rId42"/>
    <p:sldId id="339" r:id="rId43"/>
    <p:sldId id="294" r:id="rId44"/>
    <p:sldId id="328" r:id="rId45"/>
    <p:sldId id="295" r:id="rId46"/>
    <p:sldId id="289" r:id="rId47"/>
    <p:sldId id="290" r:id="rId48"/>
    <p:sldId id="348" r:id="rId49"/>
    <p:sldId id="349" r:id="rId50"/>
    <p:sldId id="351" r:id="rId51"/>
    <p:sldId id="352" r:id="rId52"/>
    <p:sldId id="350" r:id="rId53"/>
    <p:sldId id="353" r:id="rId54"/>
    <p:sldId id="354" r:id="rId55"/>
    <p:sldId id="355" r:id="rId56"/>
    <p:sldId id="357" r:id="rId57"/>
    <p:sldId id="356" r:id="rId58"/>
    <p:sldId id="296" r:id="rId59"/>
    <p:sldId id="335" r:id="rId60"/>
    <p:sldId id="297" r:id="rId61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CCFF"/>
    <a:srgbClr val="0066FF"/>
    <a:srgbClr val="0C5427"/>
    <a:srgbClr val="11753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56" autoAdjust="0"/>
    <p:restoredTop sz="97677" autoAdjust="0"/>
  </p:normalViewPr>
  <p:slideViewPr>
    <p:cSldViewPr>
      <p:cViewPr>
        <p:scale>
          <a:sx n="100" d="100"/>
          <a:sy n="100" d="100"/>
        </p:scale>
        <p:origin x="-318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1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5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Office_Excel6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Office_Excel7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Office_Excel8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(услуг), млн.руб.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'социально-экономич'!$A$4:$A$6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'социально-экономич'!$B$4:$B$6</c:f>
              <c:numCache>
                <c:formatCode>General</c:formatCode>
                <c:ptCount val="3"/>
                <c:pt idx="0">
                  <c:v>2968</c:v>
                </c:pt>
                <c:pt idx="1">
                  <c:v>3039.8</c:v>
                </c:pt>
                <c:pt idx="2">
                  <c:v>3147.8</c:v>
                </c:pt>
              </c:numCache>
            </c:numRef>
          </c:val>
        </c:ser>
        <c:gapWidth val="55"/>
        <c:gapDepth val="55"/>
        <c:shape val="box"/>
        <c:axId val="67013632"/>
        <c:axId val="67117824"/>
        <c:axId val="0"/>
      </c:bar3DChart>
      <c:catAx>
        <c:axId val="6701363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7117824"/>
        <c:crosses val="autoZero"/>
        <c:auto val="1"/>
        <c:lblAlgn val="ctr"/>
        <c:lblOffset val="100"/>
      </c:catAx>
      <c:valAx>
        <c:axId val="6711782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701363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 в расчете на 1 жителя, тыс.руб.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'социально-экономич'!$A$21:$A$23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'социально-экономич'!$B$21:$B$23</c:f>
              <c:numCache>
                <c:formatCode>General</c:formatCode>
                <c:ptCount val="3"/>
                <c:pt idx="0">
                  <c:v>247</c:v>
                </c:pt>
                <c:pt idx="1">
                  <c:v>253.3</c:v>
                </c:pt>
                <c:pt idx="2">
                  <c:v>263.8</c:v>
                </c:pt>
              </c:numCache>
            </c:numRef>
          </c:val>
        </c:ser>
        <c:gapWidth val="55"/>
        <c:gapDepth val="55"/>
        <c:shape val="box"/>
        <c:axId val="67136512"/>
        <c:axId val="67147648"/>
        <c:axId val="0"/>
      </c:bar3DChart>
      <c:catAx>
        <c:axId val="671365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7147648"/>
        <c:crosses val="autoZero"/>
        <c:auto val="1"/>
        <c:lblAlgn val="ctr"/>
        <c:lblOffset val="100"/>
      </c:catAx>
      <c:valAx>
        <c:axId val="6714764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713651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Фонд оплаты труда, млн. рублей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'социально-экономич'!$A$36:$A$38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'социально-экономич'!$B$36:$B$38</c:f>
              <c:numCache>
                <c:formatCode>General</c:formatCode>
                <c:ptCount val="3"/>
                <c:pt idx="0">
                  <c:v>799.6</c:v>
                </c:pt>
                <c:pt idx="1">
                  <c:v>803.1</c:v>
                </c:pt>
                <c:pt idx="2">
                  <c:v>808.8</c:v>
                </c:pt>
              </c:numCache>
            </c:numRef>
          </c:val>
        </c:ser>
        <c:gapWidth val="55"/>
        <c:gapDepth val="55"/>
        <c:shape val="box"/>
        <c:axId val="67236224"/>
        <c:axId val="67239296"/>
        <c:axId val="0"/>
      </c:bar3DChart>
      <c:catAx>
        <c:axId val="672362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239296"/>
        <c:crosses val="autoZero"/>
        <c:auto val="1"/>
        <c:lblAlgn val="ctr"/>
        <c:lblOffset val="100"/>
      </c:catAx>
      <c:valAx>
        <c:axId val="6723929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723622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3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розничного товарооборота, млн. рублей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'социально-экономич'!$A$52:$A$54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'социально-экономич'!$B$52:$B$54</c:f>
              <c:numCache>
                <c:formatCode>General</c:formatCode>
                <c:ptCount val="3"/>
                <c:pt idx="0">
                  <c:v>778.3</c:v>
                </c:pt>
                <c:pt idx="1">
                  <c:v>846</c:v>
                </c:pt>
                <c:pt idx="2">
                  <c:v>881.6</c:v>
                </c:pt>
              </c:numCache>
            </c:numRef>
          </c:val>
        </c:ser>
        <c:gapWidth val="55"/>
        <c:gapDepth val="55"/>
        <c:shape val="box"/>
        <c:axId val="67335296"/>
        <c:axId val="67351296"/>
        <c:axId val="0"/>
      </c:bar3DChart>
      <c:catAx>
        <c:axId val="6733529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351296"/>
        <c:crosses val="autoZero"/>
        <c:auto val="1"/>
        <c:lblAlgn val="ctr"/>
        <c:lblOffset val="100"/>
      </c:catAx>
      <c:valAx>
        <c:axId val="6735129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733529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Инвестиции в основной капитал, </a:t>
            </a:r>
          </a:p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'социально-экономич'!$A$69:$A$71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'социально-экономич'!$B$69:$B$71</c:f>
              <c:numCache>
                <c:formatCode>General</c:formatCode>
                <c:ptCount val="3"/>
                <c:pt idx="0">
                  <c:v>235.4</c:v>
                </c:pt>
                <c:pt idx="1">
                  <c:v>153.19999999999999</c:v>
                </c:pt>
                <c:pt idx="2">
                  <c:v>164.8</c:v>
                </c:pt>
              </c:numCache>
            </c:numRef>
          </c:val>
        </c:ser>
        <c:gapWidth val="55"/>
        <c:gapDepth val="55"/>
        <c:shape val="box"/>
        <c:axId val="72620672"/>
        <c:axId val="72640768"/>
        <c:axId val="0"/>
      </c:bar3DChart>
      <c:catAx>
        <c:axId val="726206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2640768"/>
        <c:crosses val="autoZero"/>
        <c:auto val="1"/>
        <c:lblAlgn val="ctr"/>
        <c:lblOffset val="100"/>
      </c:catAx>
      <c:valAx>
        <c:axId val="7264076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262067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3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Средняя заработная плата по району, рублей</a:t>
            </a:r>
          </a:p>
        </c:rich>
      </c:tx>
      <c:layout>
        <c:manualLayout>
          <c:xMode val="edge"/>
          <c:yMode val="edge"/>
          <c:x val="0.16600000000000004"/>
          <c:y val="2.7777777777778165E-2"/>
        </c:manualLayout>
      </c:layout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'социально-экономич'!$A$84:$A$86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'социально-экономич'!$B$84:$B$86</c:f>
              <c:numCache>
                <c:formatCode>General</c:formatCode>
                <c:ptCount val="3"/>
                <c:pt idx="0">
                  <c:v>19490</c:v>
                </c:pt>
                <c:pt idx="1">
                  <c:v>20510.3</c:v>
                </c:pt>
                <c:pt idx="2">
                  <c:v>22093.5</c:v>
                </c:pt>
              </c:numCache>
            </c:numRef>
          </c:val>
        </c:ser>
        <c:gapWidth val="55"/>
        <c:gapDepth val="55"/>
        <c:shape val="box"/>
        <c:axId val="72713344"/>
        <c:axId val="72715648"/>
        <c:axId val="0"/>
      </c:bar3DChart>
      <c:catAx>
        <c:axId val="727133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2715648"/>
        <c:crosses val="autoZero"/>
        <c:auto val="1"/>
        <c:lblAlgn val="ctr"/>
        <c:lblOffset val="100"/>
      </c:catAx>
      <c:valAx>
        <c:axId val="7271564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271334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5.1289002209431896E-2"/>
          <c:y val="2.5304711060191335E-2"/>
          <c:w val="0.80989928841588399"/>
          <c:h val="0.94939057787961734"/>
        </c:manualLayout>
      </c:layout>
      <c:bar3DChart>
        <c:barDir val="col"/>
        <c:grouping val="clustered"/>
        <c:ser>
          <c:idx val="0"/>
          <c:order val="0"/>
          <c:tx>
            <c:strRef>
              <c:f>'исполн район бюдж'!$A$6</c:f>
              <c:strCache>
                <c:ptCount val="1"/>
                <c:pt idx="0">
                  <c:v>Доходы</c:v>
                </c:pt>
              </c:strCache>
            </c:strRef>
          </c:tx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'исполн район бюдж'!$B$6:$D$6</c:f>
              <c:numCache>
                <c:formatCode>General</c:formatCode>
                <c:ptCount val="3"/>
                <c:pt idx="0">
                  <c:v>405</c:v>
                </c:pt>
                <c:pt idx="1">
                  <c:v>396.5</c:v>
                </c:pt>
                <c:pt idx="2">
                  <c:v>394.1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бюдж'!$A$7</c:f>
              <c:strCache>
                <c:ptCount val="1"/>
                <c:pt idx="0">
                  <c:v>Расходы</c:v>
                </c:pt>
              </c:strCache>
            </c:strRef>
          </c:tx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'исполн район бюдж'!$B$7:$D$7</c:f>
              <c:numCache>
                <c:formatCode>General</c:formatCode>
                <c:ptCount val="3"/>
                <c:pt idx="0">
                  <c:v>416.4</c:v>
                </c:pt>
                <c:pt idx="1">
                  <c:v>399.9</c:v>
                </c:pt>
                <c:pt idx="2">
                  <c:v>375.8</c:v>
                </c:pt>
              </c:numCache>
            </c:numRef>
          </c:val>
        </c:ser>
        <c:ser>
          <c:idx val="2"/>
          <c:order val="2"/>
          <c:tx>
            <c:strRef>
              <c:f>'исполн район бюдж'!$A$8</c:f>
              <c:strCache>
                <c:ptCount val="1"/>
                <c:pt idx="0">
                  <c:v>Дефицит</c:v>
                </c:pt>
              </c:strCache>
            </c:strRef>
          </c:tx>
          <c:dPt>
            <c:idx val="2"/>
            <c:spPr>
              <a:solidFill>
                <a:srgbClr val="7030A0"/>
              </a:solidFill>
            </c:spPr>
          </c:dPt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'исполн район бюдж'!$B$8:$D$8</c:f>
              <c:numCache>
                <c:formatCode>General</c:formatCode>
                <c:ptCount val="3"/>
                <c:pt idx="0">
                  <c:v>-11.4</c:v>
                </c:pt>
                <c:pt idx="1">
                  <c:v>-3.4</c:v>
                </c:pt>
                <c:pt idx="2">
                  <c:v>18.3</c:v>
                </c:pt>
              </c:numCache>
            </c:numRef>
          </c:val>
        </c:ser>
        <c:shape val="cylinder"/>
        <c:axId val="72779264"/>
        <c:axId val="72780800"/>
        <c:axId val="0"/>
      </c:bar3DChart>
      <c:catAx>
        <c:axId val="727792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2780800"/>
        <c:crosses val="autoZero"/>
        <c:auto val="1"/>
        <c:lblAlgn val="ctr"/>
        <c:lblOffset val="100"/>
      </c:catAx>
      <c:valAx>
        <c:axId val="7278080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277926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5.0468559029523824E-2"/>
          <c:y val="2.5970624509143742E-2"/>
          <c:w val="0.67788792434430956"/>
          <c:h val="0.94805875098171255"/>
        </c:manualLayout>
      </c:layout>
      <c:bar3DChart>
        <c:barDir val="col"/>
        <c:grouping val="clustered"/>
        <c:ser>
          <c:idx val="0"/>
          <c:order val="0"/>
          <c:tx>
            <c:strRef>
              <c:f>'исполн район бюдж'!$A$26</c:f>
              <c:strCache>
                <c:ptCount val="1"/>
                <c:pt idx="0">
                  <c:v>План на год</c:v>
                </c:pt>
              </c:strCache>
            </c:strRef>
          </c:tx>
          <c:dPt>
            <c:idx val="2"/>
            <c:spPr>
              <a:solidFill>
                <a:srgbClr val="00B050"/>
              </a:solidFill>
            </c:spPr>
          </c:dPt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'исполн район бюдж'!$B$26:$D$26</c:f>
              <c:numCache>
                <c:formatCode>General</c:formatCode>
                <c:ptCount val="3"/>
                <c:pt idx="0">
                  <c:v>375.3</c:v>
                </c:pt>
                <c:pt idx="1">
                  <c:v>387.7</c:v>
                </c:pt>
                <c:pt idx="2">
                  <c:v>-12.4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бюдж'!$A$27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dPt>
            <c:idx val="2"/>
            <c:spPr>
              <a:solidFill>
                <a:srgbClr val="7030A0"/>
              </a:solidFill>
            </c:spPr>
          </c:dPt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'исполн район бюдж'!$B$27:$D$27</c:f>
              <c:numCache>
                <c:formatCode>General</c:formatCode>
                <c:ptCount val="3"/>
                <c:pt idx="0">
                  <c:v>394.1</c:v>
                </c:pt>
                <c:pt idx="1">
                  <c:v>375.8</c:v>
                </c:pt>
                <c:pt idx="2">
                  <c:v>18.3</c:v>
                </c:pt>
              </c:numCache>
            </c:numRef>
          </c:val>
        </c:ser>
        <c:shape val="box"/>
        <c:axId val="72921472"/>
        <c:axId val="72923008"/>
        <c:axId val="0"/>
      </c:bar3DChart>
      <c:catAx>
        <c:axId val="7292147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2923008"/>
        <c:crosses val="autoZero"/>
        <c:auto val="1"/>
        <c:lblAlgn val="ctr"/>
        <c:lblOffset val="100"/>
      </c:catAx>
      <c:valAx>
        <c:axId val="7292300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292147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0"/>
          <c:dLbls>
            <c:dLbl>
              <c:idx val="0"/>
              <c:layout>
                <c:manualLayout>
                  <c:x val="-0.15409474128804709"/>
                  <c:y val="-9.2466364005157495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Percent val="1"/>
            </c:dLbl>
            <c:dLbl>
              <c:idx val="1"/>
              <c:layout>
                <c:manualLayout>
                  <c:x val="0.12732369025873852"/>
                  <c:y val="3.3991927878018982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Percent val="1"/>
            </c:dLbl>
            <c:dLbl>
              <c:idx val="2"/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</c:dLbl>
            <c:showPercent val="1"/>
            <c:showLeaderLines val="1"/>
          </c:dLbls>
          <c:cat>
            <c:strRef>
              <c:f>Лист7!$A$3:$A$5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Лист7!$B$3:$B$5</c:f>
              <c:numCache>
                <c:formatCode>General</c:formatCode>
                <c:ptCount val="3"/>
                <c:pt idx="0">
                  <c:v>252.5</c:v>
                </c:pt>
                <c:pt idx="1">
                  <c:v>138.80000000000001</c:v>
                </c:pt>
                <c:pt idx="2">
                  <c:v>9.5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200" b="0"/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Лист8!$B$2:$B$4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Лист8!$C$2:$C$4</c:f>
              <c:numCache>
                <c:formatCode>General</c:formatCode>
                <c:ptCount val="3"/>
                <c:pt idx="0">
                  <c:v>418.4</c:v>
                </c:pt>
                <c:pt idx="1">
                  <c:v>408.2</c:v>
                </c:pt>
                <c:pt idx="2">
                  <c:v>400.8</c:v>
                </c:pt>
              </c:numCache>
            </c:numRef>
          </c:val>
        </c:ser>
        <c:shape val="cylinder"/>
        <c:axId val="102728064"/>
        <c:axId val="103167488"/>
        <c:axId val="0"/>
      </c:bar3DChart>
      <c:catAx>
        <c:axId val="102728064"/>
        <c:scaling>
          <c:orientation val="minMax"/>
        </c:scaling>
        <c:axPos val="b"/>
        <c:numFmt formatCode="General" sourceLinked="1"/>
        <c:tickLblPos val="nextTo"/>
        <c:crossAx val="103167488"/>
        <c:crosses val="autoZero"/>
        <c:auto val="1"/>
        <c:lblAlgn val="ctr"/>
        <c:lblOffset val="100"/>
      </c:catAx>
      <c:valAx>
        <c:axId val="103167488"/>
        <c:scaling>
          <c:orientation val="minMax"/>
        </c:scaling>
        <c:axPos val="l"/>
        <c:majorGridlines/>
        <c:numFmt formatCode="General" sourceLinked="1"/>
        <c:tickLblPos val="nextTo"/>
        <c:crossAx val="1027280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11945228544545169"/>
          <c:y val="3.6766098176233435E-2"/>
          <c:w val="0.86796909820234769"/>
          <c:h val="0.89855020909362249"/>
        </c:manualLayout>
      </c:layout>
      <c:bar3DChart>
        <c:barDir val="col"/>
        <c:grouping val="clustered"/>
        <c:ser>
          <c:idx val="0"/>
          <c:order val="0"/>
          <c:cat>
            <c:strRef>
              <c:f>Лист8!$A$34:$A$36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Лист8!$B$34:$B$36</c:f>
              <c:numCache>
                <c:formatCode>General</c:formatCode>
                <c:ptCount val="3"/>
                <c:pt idx="0">
                  <c:v>82</c:v>
                </c:pt>
                <c:pt idx="1">
                  <c:v>126.6</c:v>
                </c:pt>
                <c:pt idx="2">
                  <c:v>148.30000000000001</c:v>
                </c:pt>
              </c:numCache>
            </c:numRef>
          </c:val>
        </c:ser>
        <c:shape val="cylinder"/>
        <c:axId val="103679872"/>
        <c:axId val="103683584"/>
        <c:axId val="0"/>
      </c:bar3DChart>
      <c:catAx>
        <c:axId val="103679872"/>
        <c:scaling>
          <c:orientation val="minMax"/>
        </c:scaling>
        <c:axPos val="b"/>
        <c:numFmt formatCode="General" sourceLinked="1"/>
        <c:tickLblPos val="nextTo"/>
        <c:crossAx val="103683584"/>
        <c:crosses val="autoZero"/>
        <c:auto val="1"/>
        <c:lblAlgn val="ctr"/>
        <c:lblOffset val="100"/>
      </c:catAx>
      <c:valAx>
        <c:axId val="103683584"/>
        <c:scaling>
          <c:orientation val="minMax"/>
        </c:scaling>
        <c:axPos val="l"/>
        <c:majorGridlines/>
        <c:numFmt formatCode="General" sourceLinked="1"/>
        <c:tickLblPos val="nextTo"/>
        <c:crossAx val="103679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3904156020232591"/>
          <c:y val="0.11076743498485427"/>
          <c:w val="0.63360744642019851"/>
          <c:h val="0.80786299377086257"/>
        </c:manualLayout>
      </c:layout>
      <c:lineChart>
        <c:grouping val="standard"/>
        <c:ser>
          <c:idx val="0"/>
          <c:order val="0"/>
          <c:tx>
            <c:strRef>
              <c:f>Лист14!$A$3</c:f>
              <c:strCache>
                <c:ptCount val="1"/>
                <c:pt idx="0">
                  <c:v>налоговые</c:v>
                </c:pt>
              </c:strCache>
            </c:strRef>
          </c:tx>
          <c:dLbls>
            <c:dLbl>
              <c:idx val="1"/>
              <c:layout>
                <c:manualLayout>
                  <c:x val="1.4852150930598355E-2"/>
                  <c:y val="2.7568990312864632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Лист14!$B$2:$D$2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</c:v>
                </c:pt>
              </c:strCache>
            </c:strRef>
          </c:cat>
          <c:val>
            <c:numRef>
              <c:f>Лист14!$B$3:$D$3</c:f>
              <c:numCache>
                <c:formatCode>General</c:formatCode>
                <c:ptCount val="3"/>
                <c:pt idx="0">
                  <c:v>72.8</c:v>
                </c:pt>
                <c:pt idx="1">
                  <c:v>117.5</c:v>
                </c:pt>
                <c:pt idx="2">
                  <c:v>138.80000000000001</c:v>
                </c:pt>
              </c:numCache>
            </c:numRef>
          </c:val>
        </c:ser>
        <c:ser>
          <c:idx val="1"/>
          <c:order val="1"/>
          <c:tx>
            <c:strRef>
              <c:f>Лист14!$A$4</c:f>
              <c:strCache>
                <c:ptCount val="1"/>
                <c:pt idx="0">
                  <c:v>неналоговые</c:v>
                </c:pt>
              </c:strCache>
            </c:strRef>
          </c:tx>
          <c:dLbls>
            <c:dLbl>
              <c:idx val="0"/>
              <c:layout>
                <c:manualLayout>
                  <c:x val="-3.7131839152375187E-3"/>
                  <c:y val="-4.4110384500583424E-2"/>
                </c:manualLayout>
              </c:layout>
              <c:showVal val="1"/>
            </c:dLbl>
            <c:dLbl>
              <c:idx val="1"/>
              <c:layout>
                <c:manualLayout>
                  <c:x val="-3.7130377326496222E-3"/>
                  <c:y val="-3.0325889344151067E-2"/>
                </c:manualLayout>
              </c:layout>
              <c:showVal val="1"/>
            </c:dLbl>
            <c:dLbl>
              <c:idx val="2"/>
              <c:layout>
                <c:manualLayout>
                  <c:x val="-1.4852150930598355E-2"/>
                  <c:y val="-4.4110384500583424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Лист14!$B$2:$D$2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</c:v>
                </c:pt>
              </c:strCache>
            </c:strRef>
          </c:cat>
          <c:val>
            <c:numRef>
              <c:f>Лист14!$B$4:$D$4</c:f>
              <c:numCache>
                <c:formatCode>General</c:formatCode>
                <c:ptCount val="3"/>
                <c:pt idx="0">
                  <c:v>9.3000000000000007</c:v>
                </c:pt>
                <c:pt idx="1">
                  <c:v>9.2000000000000011</c:v>
                </c:pt>
                <c:pt idx="2">
                  <c:v>9.5</c:v>
                </c:pt>
              </c:numCache>
            </c:numRef>
          </c:val>
        </c:ser>
        <c:marker val="1"/>
        <c:axId val="104800256"/>
        <c:axId val="104801024"/>
      </c:lineChart>
      <c:catAx>
        <c:axId val="1048002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4801024"/>
        <c:crosses val="autoZero"/>
        <c:auto val="1"/>
        <c:lblAlgn val="ctr"/>
        <c:lblOffset val="100"/>
      </c:catAx>
      <c:valAx>
        <c:axId val="10480102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0480025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1887333991603929"/>
          <c:y val="0.12988819323543541"/>
          <c:w val="0.71716579177602757"/>
          <c:h val="0.73310241340733362"/>
        </c:manualLayout>
      </c:layout>
      <c:barChart>
        <c:barDir val="col"/>
        <c:grouping val="clustered"/>
        <c:ser>
          <c:idx val="0"/>
          <c:order val="0"/>
          <c:tx>
            <c:strRef>
              <c:f>Лист6!$B$2</c:f>
              <c:strCache>
                <c:ptCount val="1"/>
                <c:pt idx="0">
                  <c:v>2015 год</c:v>
                </c:pt>
              </c:strCache>
            </c:strRef>
          </c:tx>
          <c:cat>
            <c:strRef>
              <c:f>Лист6!$A$3:$A$5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Лист6!$B$3:$B$5</c:f>
              <c:numCache>
                <c:formatCode>General</c:formatCode>
                <c:ptCount val="3"/>
                <c:pt idx="0">
                  <c:v>103</c:v>
                </c:pt>
                <c:pt idx="1">
                  <c:v>3.7</c:v>
                </c:pt>
                <c:pt idx="2">
                  <c:v>6.6</c:v>
                </c:pt>
              </c:numCache>
            </c:numRef>
          </c:val>
        </c:ser>
        <c:ser>
          <c:idx val="1"/>
          <c:order val="1"/>
          <c:tx>
            <c:strRef>
              <c:f>Лист6!$C$2</c:f>
              <c:strCache>
                <c:ptCount val="1"/>
                <c:pt idx="0">
                  <c:v>2016 год</c:v>
                </c:pt>
              </c:strCache>
            </c:strRef>
          </c:tx>
          <c:cat>
            <c:strRef>
              <c:f>Лист6!$A$3:$A$5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Лист6!$C$3:$C$5</c:f>
              <c:numCache>
                <c:formatCode>General</c:formatCode>
                <c:ptCount val="3"/>
                <c:pt idx="0">
                  <c:v>122.5</c:v>
                </c:pt>
                <c:pt idx="1">
                  <c:v>3</c:v>
                </c:pt>
                <c:pt idx="2">
                  <c:v>6.9</c:v>
                </c:pt>
              </c:numCache>
            </c:numRef>
          </c:val>
        </c:ser>
        <c:axId val="105244928"/>
        <c:axId val="105246720"/>
      </c:barChart>
      <c:catAx>
        <c:axId val="105244928"/>
        <c:scaling>
          <c:orientation val="minMax"/>
        </c:scaling>
        <c:axPos val="b"/>
        <c:numFmt formatCode="General" sourceLinked="1"/>
        <c:tickLblPos val="nextTo"/>
        <c:crossAx val="105246720"/>
        <c:crosses val="autoZero"/>
        <c:auto val="1"/>
        <c:lblAlgn val="ctr"/>
        <c:lblOffset val="100"/>
      </c:catAx>
      <c:valAx>
        <c:axId val="105246720"/>
        <c:scaling>
          <c:orientation val="minMax"/>
        </c:scaling>
        <c:axPos val="l"/>
        <c:majorGridlines/>
        <c:numFmt formatCode="General" sourceLinked="1"/>
        <c:tickLblPos val="nextTo"/>
        <c:crossAx val="10524492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v>млн. руб.</c:v>
          </c:tx>
          <c:cat>
            <c:strRef>
              <c:f>'Консолид бюдж'!$B$2:$B$4</c:f>
              <c:strCache>
                <c:ptCount val="3"/>
                <c:pt idx="0">
                  <c:v>2014 год</c:v>
                </c:pt>
                <c:pt idx="1">
                  <c:v>2015 год </c:v>
                </c:pt>
                <c:pt idx="2">
                  <c:v>2016 год </c:v>
                </c:pt>
              </c:strCache>
            </c:strRef>
          </c:cat>
          <c:val>
            <c:numRef>
              <c:f>'Консолид бюдж'!$C$2:$C$4</c:f>
              <c:numCache>
                <c:formatCode>General</c:formatCode>
                <c:ptCount val="3"/>
                <c:pt idx="0">
                  <c:v>431.4</c:v>
                </c:pt>
                <c:pt idx="1">
                  <c:v>412.4</c:v>
                </c:pt>
                <c:pt idx="2">
                  <c:v>379.3</c:v>
                </c:pt>
              </c:numCache>
            </c:numRef>
          </c:val>
        </c:ser>
        <c:shape val="cylinder"/>
        <c:axId val="73176960"/>
        <c:axId val="73178496"/>
        <c:axId val="0"/>
      </c:bar3DChart>
      <c:catAx>
        <c:axId val="7317696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3178496"/>
        <c:crosses val="autoZero"/>
        <c:auto val="1"/>
        <c:lblAlgn val="ctr"/>
        <c:lblOffset val="100"/>
      </c:catAx>
      <c:valAx>
        <c:axId val="7317849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7317696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3611111111111211E-2"/>
          <c:y val="8.1718942829276567E-2"/>
          <c:w val="0.60841480752405963"/>
          <c:h val="0.90623129638779665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r>
                      <a:rPr lang="ru-RU" smtClean="0"/>
                      <a:t>,3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1"/>
              <c:layout>
                <c:manualLayout>
                  <c:x val="-1.7864829396325655E-2"/>
                  <c:y val="-1.071747718490348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2"/>
              <c:layout>
                <c:manualLayout>
                  <c:x val="9.1745953630796226E-3"/>
                  <c:y val="-2.327665721097789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r>
                      <a:rPr lang="ru-RU" smtClean="0"/>
                      <a:t>3,</a:t>
                    </a:r>
                    <a:r>
                      <a:rPr lang="en-US" smtClean="0"/>
                      <a:t>4</a:t>
                    </a:r>
                    <a:r>
                      <a:rPr lang="en-US" dirty="0"/>
                      <a:t>%</a:t>
                    </a:r>
                  </a:p>
                </c:rich>
              </c:tx>
              <c:showPercent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9,4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,3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r>
                      <a:rPr lang="ru-RU" smtClean="0"/>
                      <a:t>,2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smtClean="0"/>
                      <a:t>0,9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</c:dLbls>
          <c:cat>
            <c:strRef>
              <c:f>консолидир!$A$3:$A$12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консолидир!$B$3:$B$12</c:f>
              <c:numCache>
                <c:formatCode>General</c:formatCode>
                <c:ptCount val="10"/>
                <c:pt idx="0">
                  <c:v>46.8</c:v>
                </c:pt>
                <c:pt idx="1">
                  <c:v>0.30000000000000032</c:v>
                </c:pt>
                <c:pt idx="2">
                  <c:v>11.8</c:v>
                </c:pt>
                <c:pt idx="3">
                  <c:v>68.8</c:v>
                </c:pt>
                <c:pt idx="4">
                  <c:v>12.2</c:v>
                </c:pt>
                <c:pt idx="5">
                  <c:v>164.7</c:v>
                </c:pt>
                <c:pt idx="6">
                  <c:v>35.5</c:v>
                </c:pt>
                <c:pt idx="7">
                  <c:v>8.7000000000000011</c:v>
                </c:pt>
                <c:pt idx="8">
                  <c:v>27</c:v>
                </c:pt>
                <c:pt idx="9">
                  <c:v>3.5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025131233596291"/>
          <c:y val="7.402777777777779E-2"/>
          <c:w val="0.32697090988626937"/>
          <c:h val="0.85853013348183982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1077226652112073E-3"/>
          <c:y val="1.0204917953189898E-2"/>
          <c:w val="0.61902405949256745"/>
          <c:h val="0.94161166086997095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10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,4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1"/>
              <c:layout>
                <c:manualLayout>
                  <c:x val="-9.5742779702197094E-4"/>
                  <c:y val="-1.3356471006372288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,1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2"/>
              <c:layout>
                <c:manualLayout>
                  <c:x val="7.4607417905250994E-2"/>
                  <c:y val="-1.8746759010194441E-2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0,9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4"/>
              <c:layout>
                <c:manualLayout>
                  <c:x val="-3.8598924882925136E-2"/>
                  <c:y val="9.7458675559198196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0,8</a:t>
                    </a:r>
                    <a:r>
                      <a:rPr lang="en-US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5"/>
              <c:layout>
                <c:manualLayout>
                  <c:x val="1.1204724409448821E-2"/>
                  <c:y val="-0.21274537251397274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4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3,8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,4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1,9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8"/>
              <c:layout>
                <c:manualLayout>
                  <c:x val="6.2732502187227104E-2"/>
                  <c:y val="3.208444152515938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9"/>
              <c:layout>
                <c:manualLayout>
                  <c:x val="2.9963336503815632E-3"/>
                  <c:y val="-6.4610042164427684E-3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0,9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10"/>
              <c:layout>
                <c:manualLayout>
                  <c:x val="3.2877711354452104E-2"/>
                  <c:y val="5.8832486225186602E-2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7,6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район!$A$4:$A$14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 общего характера бюджетам бюджетной системы Российской Федерации
</c:v>
                </c:pt>
              </c:strCache>
            </c:strRef>
          </c:cat>
          <c:val>
            <c:numRef>
              <c:f>район!$B$4:$B$14</c:f>
              <c:numCache>
                <c:formatCode>General</c:formatCode>
                <c:ptCount val="11"/>
                <c:pt idx="0">
                  <c:v>39.1</c:v>
                </c:pt>
                <c:pt idx="1">
                  <c:v>0.30000000000000032</c:v>
                </c:pt>
                <c:pt idx="2">
                  <c:v>3.2</c:v>
                </c:pt>
                <c:pt idx="3">
                  <c:v>63.7</c:v>
                </c:pt>
                <c:pt idx="4">
                  <c:v>3</c:v>
                </c:pt>
                <c:pt idx="5">
                  <c:v>164.7</c:v>
                </c:pt>
                <c:pt idx="6">
                  <c:v>35.5</c:v>
                </c:pt>
                <c:pt idx="7">
                  <c:v>7.1</c:v>
                </c:pt>
                <c:pt idx="8">
                  <c:v>27</c:v>
                </c:pt>
                <c:pt idx="9">
                  <c:v>3.5</c:v>
                </c:pt>
                <c:pt idx="10">
                  <c:v>28.6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3516601883628954"/>
          <c:y val="0"/>
          <c:w val="0.35646172852109514"/>
          <c:h val="1"/>
        </c:manualLayout>
      </c:layout>
      <c:txPr>
        <a:bodyPr/>
        <a:lstStyle/>
        <a:p>
          <a:pPr algn="just">
            <a:defRPr sz="1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15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,4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2"/>
              <c:layout>
                <c:manualLayout>
                  <c:x val="-2.9079886140992942E-3"/>
                  <c:y val="2.4364572980667465E-2"/>
                </c:manualLayout>
              </c:layout>
              <c:tx>
                <c:rich>
                  <a:bodyPr/>
                  <a:lstStyle/>
                  <a:p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0,5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5,6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3,6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,5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1,8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0,1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1,1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1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экономич!$F$3:$F$12</c:f>
              <c:strCache>
                <c:ptCount val="10"/>
                <c:pt idx="0">
                  <c:v>Заработная плата с начислениями</c:v>
                </c:pt>
                <c:pt idx="1">
                  <c:v>Услуги</c:v>
                </c:pt>
                <c:pt idx="2">
                  <c:v>Содержание имущества, работы</c:v>
                </c:pt>
                <c:pt idx="3">
                  <c:v>Субсидии муниципальным учреждениям и предприятиям</c:v>
                </c:pt>
                <c:pt idx="4">
                  <c:v>Субсидии юридическим лицам</c:v>
                </c:pt>
                <c:pt idx="5">
                  <c:v>Межбюджетные трансферты поселениям Княгининского района</c:v>
                </c:pt>
                <c:pt idx="6">
                  <c:v>Социальное обеспечение</c:v>
                </c:pt>
                <c:pt idx="7">
                  <c:v>Прочие расходы</c:v>
                </c:pt>
                <c:pt idx="8">
                  <c:v>Капитальные расходы и приобретение оборудования</c:v>
                </c:pt>
                <c:pt idx="9">
                  <c:v>Материальные запасы</c:v>
                </c:pt>
              </c:strCache>
            </c:strRef>
          </c:cat>
          <c:val>
            <c:numRef>
              <c:f>экономич!$G$3:$G$12</c:f>
              <c:numCache>
                <c:formatCode>General</c:formatCode>
                <c:ptCount val="10"/>
                <c:pt idx="0">
                  <c:v>57</c:v>
                </c:pt>
                <c:pt idx="1">
                  <c:v>5.4</c:v>
                </c:pt>
                <c:pt idx="2">
                  <c:v>1.9000000000000001</c:v>
                </c:pt>
                <c:pt idx="3">
                  <c:v>208.8</c:v>
                </c:pt>
                <c:pt idx="4">
                  <c:v>51.2</c:v>
                </c:pt>
                <c:pt idx="5">
                  <c:v>35.6</c:v>
                </c:pt>
                <c:pt idx="6">
                  <c:v>6.8</c:v>
                </c:pt>
                <c:pt idx="7">
                  <c:v>0.60000000000000064</c:v>
                </c:pt>
                <c:pt idx="8" formatCode="0.0">
                  <c:v>4.0999999999999996</c:v>
                </c:pt>
                <c:pt idx="9">
                  <c:v>4.4000000000000004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  <c:dispBlanksAs val="zero"/>
  </c:chart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2791994159506632E-3"/>
          <c:y val="7.2561850407174819E-2"/>
          <c:w val="0.94985761284908821"/>
          <c:h val="0.92018196455210766"/>
        </c:manualLayout>
      </c:layout>
      <c:pie3DChart>
        <c:varyColors val="1"/>
        <c:ser>
          <c:idx val="0"/>
          <c:order val="0"/>
          <c:explosion val="25"/>
          <c:cat>
            <c:strRef>
              <c:f>'соц политика'!$A$6:$A$8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'соц политика'!$B$6:$B$8</c:f>
              <c:numCache>
                <c:formatCode>General</c:formatCode>
                <c:ptCount val="3"/>
                <c:pt idx="0">
                  <c:v>2.2999999999999998</c:v>
                </c:pt>
                <c:pt idx="1">
                  <c:v>2.2999999999999998</c:v>
                </c:pt>
                <c:pt idx="2">
                  <c:v>2.5</c:v>
                </c:pt>
              </c:numCache>
            </c:numRef>
          </c:val>
        </c:ser>
      </c:pie3DChart>
    </c:plotArea>
    <c:plotVisOnly val="1"/>
    <c:dispBlanksAs val="zero"/>
  </c:chart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9.1032370953631554E-4"/>
          <c:y val="0"/>
          <c:w val="0.66135706474190659"/>
          <c:h val="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smtClean="0">
                        <a:latin typeface="Times New Roman" pitchFamily="18" charset="0"/>
                        <a:cs typeface="Times New Roman" pitchFamily="18" charset="0"/>
                      </a:rPr>
                      <a:t>5 773,9 </a:t>
                    </a:r>
                    <a:r>
                      <a:rPr lang="ru-RU" sz="1400" b="1" i="0" baseline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3.2769575678040251E-2"/>
                  <c:y val="6.1635872935438913E-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smtClean="0">
                        <a:latin typeface="Times New Roman" pitchFamily="18" charset="0"/>
                        <a:cs typeface="Times New Roman" pitchFamily="18" charset="0"/>
                      </a:rPr>
                      <a:t>312,8 </a:t>
                    </a:r>
                    <a:r>
                      <a:rPr lang="ru-RU" sz="1400" b="1" i="0" baseline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22 804,8 тыс.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3"/>
              <c:layout>
                <c:manualLayout>
                  <c:x val="9.5483377077865269E-4"/>
                  <c:y val="-9.6153711555663178E-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400" baseline="0" dirty="0" smtClean="0">
                        <a:latin typeface="Times New Roman" pitchFamily="18" charset="0"/>
                        <a:cs typeface="Times New Roman" pitchFamily="18" charset="0"/>
                      </a:rPr>
                      <a:t> 755,8 </a:t>
                    </a:r>
                    <a:r>
                      <a:rPr lang="ru-RU" sz="1400" b="1" i="0" baseline="0" dirty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4"/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smtClean="0">
                        <a:latin typeface="Times New Roman" pitchFamily="18" charset="0"/>
                        <a:cs typeface="Times New Roman" pitchFamily="18" charset="0"/>
                      </a:rPr>
                      <a:t>2 434,6 </a:t>
                    </a:r>
                    <a:r>
                      <a:rPr lang="ru-RU" sz="1400" b="1" i="0" baseline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5"/>
              <c:layout>
                <c:manualLayout>
                  <c:x val="8.6886811023622043E-2"/>
                  <c:y val="4.7462334313674914E-2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2 474,4 </a:t>
                    </a:r>
                    <a:r>
                      <a:rPr lang="ru-RU" sz="1400" b="1" i="0" baseline="0" dirty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'Фин помощь'!$A$4:$A$9</c:f>
              <c:strCache>
                <c:ptCount val="6"/>
                <c:pt idx="0">
                  <c:v>Дотации из районного фонда финансовой поддержки поселений Княгининского района на выравнивание бюджетной обеспеченности поселений </c:v>
                </c:pt>
                <c:pt idx="1">
                  <c:v>Субвенции на осуществление государственных полномочий Российской Федерации по первичному воинскому учету на территориях, где отсутствуют военные комиссариаты</c:v>
                </c:pt>
                <c:pt idx="2">
                  <c:v>Иные межбюджетные трансферты на поддержку мер по обеспечению сбалансированности бюджетов поселений</c:v>
                </c:pt>
                <c:pt idx="3">
                  <c:v>Иные межбюджетные трансферты на выплату заработной платы с начислениями на нее работникам муниципальных учреждений и органов местного самоуправления</c:v>
                </c:pt>
                <c:pt idx="4">
                  <c:v>Иные межбюджетные трансферты на капитальный ремонт и ремонт автомобильных дорог общего пользования и тротуаров населенных пунктов Княгининского района</c:v>
                </c:pt>
                <c:pt idx="5">
                  <c:v>Иные межбюджетные трансферты на реализацию проекта по поддержке местных инициатив</c:v>
                </c:pt>
              </c:strCache>
            </c:strRef>
          </c:cat>
          <c:val>
            <c:numRef>
              <c:f>'Фин помощь'!$B$4:$B$9</c:f>
              <c:numCache>
                <c:formatCode>#,##0.00</c:formatCode>
                <c:ptCount val="6"/>
                <c:pt idx="0">
                  <c:v>5773.9</c:v>
                </c:pt>
                <c:pt idx="1">
                  <c:v>312.8</c:v>
                </c:pt>
                <c:pt idx="2">
                  <c:v>22804.799999999996</c:v>
                </c:pt>
                <c:pt idx="3">
                  <c:v>1755.8</c:v>
                </c:pt>
                <c:pt idx="4">
                  <c:v>2434.6</c:v>
                </c:pt>
                <c:pt idx="5">
                  <c:v>2474.4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6734437882764652"/>
          <c:y val="3.7343727471629534E-2"/>
          <c:w val="0.33265562117235592"/>
          <c:h val="0.96265627252837804"/>
        </c:manualLayout>
      </c:layout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E57BA7B-D7EF-49E4-89C9-00227AA2F966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7B91952-992E-4999-9363-86B8956D1DF7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2081FE5-93C0-4B9C-ADB5-AE8B3155C85F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A9D6A-9D98-4816-B8B7-FD523A91B6B8}" type="presOf" srcId="{22809CF4-FCE4-4FA4-8BAC-F64AA350A0AC}" destId="{5AFABFEC-D9CD-4D63-8996-3A212DA7A44D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41C5A-7E3D-4C28-9241-4C6F31D2861C}" type="presOf" srcId="{E5CA412D-FD87-490F-A9CF-5F8A74E2ACEA}" destId="{0987B750-EF7C-42C4-B3FE-14371F146417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3944E40-1924-4C2F-A5FD-C34E486C3FA7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D40EDC0-D1FB-4AFB-8262-E13158CC2110}" type="presOf" srcId="{CB8812AE-BD37-44F4-8183-85C433A8CA06}" destId="{9A4CFC9B-DFF7-4543-8E57-131D0DDC3A0A}" srcOrd="0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0B0AC98-2521-43AA-A101-824523F07C8D}" type="presOf" srcId="{51060F80-449F-4F95-8865-E6823BE41193}" destId="{3D7AEC0B-A523-48C3-92A1-EFAEA8E4AB1F}" srcOrd="0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338BB94-3B0F-4FE8-9BBD-AC7370777611}" type="presOf" srcId="{51060F80-449F-4F95-8865-E6823BE41193}" destId="{3D7AEC0B-A523-48C3-92A1-EFAEA8E4AB1F}" srcOrd="0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05B6243-79AB-46E0-A06A-F7B59A94F3E8}" type="presOf" srcId="{22809CF4-FCE4-4FA4-8BAC-F64AA350A0AC}" destId="{5AFABFEC-D9CD-4D63-8996-3A212DA7A44D}" srcOrd="0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39EC876-159E-4EFC-9DE1-4A1722D6EDBC}" type="presOf" srcId="{E5CA412D-FD87-490F-A9CF-5F8A74E2ACEA}" destId="{0987B750-EF7C-42C4-B3FE-14371F146417}" srcOrd="0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327CF95-2FDD-4EE2-9B04-8890787DB021}" type="presOf" srcId="{CB8812AE-BD37-44F4-8183-85C433A8CA06}" destId="{9A4CFC9B-DFF7-4543-8E57-131D0DDC3A0A}" srcOrd="0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10E1E3D-2BAC-48E0-BB32-7393735DCB62}" type="presOf" srcId="{CB8812AE-BD37-44F4-8183-85C433A8CA06}" destId="{9A4CFC9B-DFF7-4543-8E57-131D0DDC3A0A}" srcOrd="0" destOrd="0" presId="urn:microsoft.com/office/officeart/2005/8/layout/vList2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6B8BF53-E656-407D-9476-59BD50B2E8CF}" type="presOf" srcId="{51060F80-449F-4F95-8865-E6823BE41193}" destId="{3D7AEC0B-A523-48C3-92A1-EFAEA8E4AB1F}" srcOrd="0" destOrd="0" presId="urn:microsoft.com/office/officeart/2005/8/layout/vList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73BEE79-995F-45A2-97E2-5B4B4EAA165B}" type="presOf" srcId="{51060F80-449F-4F95-8865-E6823BE41193}" destId="{3D7AEC0B-A523-48C3-92A1-EFAEA8E4AB1F}" srcOrd="0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247F0D0-CC55-401A-9B9F-9BD05741962C}" type="presOf" srcId="{22809CF4-FCE4-4FA4-8BAC-F64AA350A0AC}" destId="{5AFABFEC-D9CD-4D63-8996-3A212DA7A44D}" srcOrd="0" destOrd="0" presId="urn:microsoft.com/office/officeart/2005/8/layout/vList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AFE7BD1-D49D-4889-8C7A-4E7EF91FD0E0}" type="presOf" srcId="{E5CA412D-FD87-490F-A9CF-5F8A74E2ACEA}" destId="{0987B750-EF7C-42C4-B3FE-14371F146417}" srcOrd="0" destOrd="0" presId="urn:microsoft.com/office/officeart/2005/8/layout/vList2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988A057-D361-441D-BF27-70500736DE28}" type="presOf" srcId="{CB8812AE-BD37-44F4-8183-85C433A8CA06}" destId="{9A4CFC9B-DFF7-4543-8E57-131D0DDC3A0A}" srcOrd="0" destOrd="0" presId="urn:microsoft.com/office/officeart/2005/8/layout/vList2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F4D1F93-881A-49E4-AD58-06122F93AE45}" type="presOf" srcId="{CB8812AE-BD37-44F4-8183-85C433A8CA06}" destId="{9A4CFC9B-DFF7-4543-8E57-131D0DDC3A0A}" srcOrd="0" destOrd="0" presId="urn:microsoft.com/office/officeart/2005/8/layout/vList2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18EBF46-B2D3-4C77-ACBC-BF881469852B}" type="presOf" srcId="{51060F80-449F-4F95-8865-E6823BE41193}" destId="{3D7AEC0B-A523-48C3-92A1-EFAEA8E4AB1F}" srcOrd="0" destOrd="0" presId="urn:microsoft.com/office/officeart/2005/8/layout/vList2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A8B6574-BD14-46E7-844B-AB018F449381}" type="presOf" srcId="{51060F80-449F-4F95-8865-E6823BE41193}" destId="{3D7AEC0B-A523-48C3-92A1-EFAEA8E4AB1F}" srcOrd="0" destOrd="0" presId="urn:microsoft.com/office/officeart/2005/8/layout/vList2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552A171F-EE79-4BE4-B93B-41A9E40A2916}" type="presOf" srcId="{22809CF4-FCE4-4FA4-8BAC-F64AA350A0AC}" destId="{5AFABFEC-D9CD-4D63-8996-3A212DA7A44D}" srcOrd="0" destOrd="0" presId="urn:microsoft.com/office/officeart/2005/8/layout/vList2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6008BB7-18FA-4BC6-8F1C-3B6838B02DA4}" type="presOf" srcId="{E5CA412D-FD87-490F-A9CF-5F8A74E2ACEA}" destId="{0987B750-EF7C-42C4-B3FE-14371F146417}" srcOrd="0" destOrd="0" presId="urn:microsoft.com/office/officeart/2005/8/layout/vList2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57C531-F5A7-48F0-BFCE-7EA39BBACB67}" type="presOf" srcId="{CB8812AE-BD37-44F4-8183-85C433A8CA06}" destId="{9A4CFC9B-DFF7-4543-8E57-131D0DDC3A0A}" srcOrd="0" destOrd="0" presId="urn:microsoft.com/office/officeart/2005/8/layout/vList2"/>
  </dgm:cxnLst>
  <dgm:bg/>
  <dgm:whole/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Структура расходов районного бюджета по муниципальным программам 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55C7B7E0-9916-4889-9CA0-E283F5872AE1}" type="presOf" srcId="{ABFA9FAD-3D80-42DB-9ABB-F8F2EDFF03EA}" destId="{34A33349-23A5-4BCA-B896-25D442223E2E}" srcOrd="0" destOrd="0" presId="urn:microsoft.com/office/officeart/2005/8/layout/vList2"/>
    <dgm:cxn modelId="{7310F839-F41C-4B62-9330-1AFB6DCF4645}" type="presOf" srcId="{7F666526-A141-4663-8385-1E0D47AE237F}" destId="{9672CB23-1C81-4836-BA67-D657240A9D5B}" srcOrd="0" destOrd="0" presId="urn:microsoft.com/office/officeart/2005/8/layout/vList2"/>
    <dgm:cxn modelId="{4937EC1C-9C7C-44CE-A0C5-B0D81D9182FC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99CCFF"/>
        </a:solidFill>
      </dgm:spPr>
      <dgm:t>
        <a:bodyPr/>
        <a:lstStyle/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2016 год – 375,8 млн. рублей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 sz="1800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 sz="1800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 custLinFactNeighborY="26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9F00C5-C1FA-4DFF-9D76-2BDF61A317DA}" type="presOf" srcId="{7F666526-A141-4663-8385-1E0D47AE237F}" destId="{9672CB23-1C81-4836-BA67-D657240A9D5B}" srcOrd="0" destOrd="0" presId="urn:microsoft.com/office/officeart/2005/8/layout/vList2"/>
    <dgm:cxn modelId="{0820E7C4-2035-43CF-BE1D-35CC86F70E5E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F0849643-9C22-490A-AEDF-4689825764FE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Исполнение районного бюджета в разрезе муниципальных программ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433BA5-8736-41B6-AE99-21C2306EE251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F3D2D6CE-1B50-4DA9-806E-2C54C11DB61F}" type="presOf" srcId="{7F666526-A141-4663-8385-1E0D47AE237F}" destId="{9672CB23-1C81-4836-BA67-D657240A9D5B}" srcOrd="0" destOrd="0" presId="urn:microsoft.com/office/officeart/2005/8/layout/vList2"/>
    <dgm:cxn modelId="{3AE71BE7-DF3E-4D2B-BFBD-0EA484D10C18}" type="presParOf" srcId="{34A33349-23A5-4BCA-B896-25D442223E2E}" destId="{9672CB23-1C81-4836-BA67-D657240A9D5B}" srcOrd="0" destOrd="0" presId="urn:microsoft.com/office/officeart/2005/8/layout/vList2"/>
  </dgm:cxnLst>
  <dgm:bg/>
  <dgm:whole/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Исполнение районного бюджета в разрезе муниципальных программ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BCDF01-CE3E-4818-96B6-6503AEEEAD86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A1BCE9DE-7861-40CA-9931-089C89927692}" type="presOf" srcId="{7F666526-A141-4663-8385-1E0D47AE237F}" destId="{9672CB23-1C81-4836-BA67-D657240A9D5B}" srcOrd="0" destOrd="0" presId="urn:microsoft.com/office/officeart/2005/8/layout/vList2"/>
    <dgm:cxn modelId="{7858B953-BBF3-4200-8F86-420F6137623E}" type="presParOf" srcId="{34A33349-23A5-4BCA-B896-25D442223E2E}" destId="{9672CB23-1C81-4836-BA67-D657240A9D5B}" srcOrd="0" destOrd="0" presId="urn:microsoft.com/office/officeart/2005/8/layout/vList2"/>
  </dgm:cxnLst>
  <dgm:bg/>
  <dgm:whole/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B86D03A-5F3B-435C-97E6-970E09C567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AD8C73-AD41-415A-8265-0CCFD3C93ED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Исполнение расходов на образование 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64EB3E98-7D77-413F-8CA0-E022F2CF3CB2}" type="parTrans" cxnId="{C3CCEB0C-1EFF-4944-9738-D14B6EEC60FB}">
      <dgm:prSet/>
      <dgm:spPr/>
      <dgm:t>
        <a:bodyPr/>
        <a:lstStyle/>
        <a:p>
          <a:endParaRPr lang="ru-RU"/>
        </a:p>
      </dgm:t>
    </dgm:pt>
    <dgm:pt modelId="{C7234432-1A82-48AD-BD10-0E33EF2501B9}" type="sibTrans" cxnId="{C3CCEB0C-1EFF-4944-9738-D14B6EEC60FB}">
      <dgm:prSet/>
      <dgm:spPr/>
      <dgm:t>
        <a:bodyPr/>
        <a:lstStyle/>
        <a:p>
          <a:endParaRPr lang="ru-RU"/>
        </a:p>
      </dgm:t>
    </dgm:pt>
    <dgm:pt modelId="{23A04BDF-16F3-455D-882A-0DC98D2D33A1}" type="pres">
      <dgm:prSet presAssocID="{3B86D03A-5F3B-435C-97E6-970E09C567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DA4C33-E25A-4F25-BB4C-C0EE3B98AD35}" type="pres">
      <dgm:prSet presAssocID="{5AAD8C73-AD41-415A-8265-0CCFD3C93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CCEB0C-1EFF-4944-9738-D14B6EEC60FB}" srcId="{3B86D03A-5F3B-435C-97E6-970E09C56712}" destId="{5AAD8C73-AD41-415A-8265-0CCFD3C93ED8}" srcOrd="0" destOrd="0" parTransId="{64EB3E98-7D77-413F-8CA0-E022F2CF3CB2}" sibTransId="{C7234432-1A82-48AD-BD10-0E33EF2501B9}"/>
    <dgm:cxn modelId="{71F39ABB-0864-468D-AE77-43AF4A67FB6E}" type="presOf" srcId="{5AAD8C73-AD41-415A-8265-0CCFD3C93ED8}" destId="{47DA4C33-E25A-4F25-BB4C-C0EE3B98AD35}" srcOrd="0" destOrd="0" presId="urn:microsoft.com/office/officeart/2005/8/layout/vList2"/>
    <dgm:cxn modelId="{F62EB2E9-B696-49C7-88C3-A0922BC2679B}" type="presOf" srcId="{3B86D03A-5F3B-435C-97E6-970E09C56712}" destId="{23A04BDF-16F3-455D-882A-0DC98D2D33A1}" srcOrd="0" destOrd="0" presId="urn:microsoft.com/office/officeart/2005/8/layout/vList2"/>
    <dgm:cxn modelId="{C9D1488E-5F42-448F-997B-D0F64087C398}" type="presParOf" srcId="{23A04BDF-16F3-455D-882A-0DC98D2D33A1}" destId="{47DA4C33-E25A-4F25-BB4C-C0EE3B98AD35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2014-2016 годах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7D9C95-F058-4863-8440-5B08D0B49170}" type="presOf" srcId="{7F666526-A141-4663-8385-1E0D47AE237F}" destId="{9672CB23-1C81-4836-BA67-D657240A9D5B}" srcOrd="0" destOrd="0" presId="urn:microsoft.com/office/officeart/2005/8/layout/vList2"/>
    <dgm:cxn modelId="{56B157D0-AEEB-4E14-9BDC-3DE573643DFF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EA03FABA-073B-4441-8733-E7E7C3CB25E6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98B1AFD9-6747-4456-B97E-A2F9208CA9DB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D427324-A3C1-4DB7-AA51-5091A5DDB962}" type="pres">
      <dgm:prSet presAssocID="{98B1AFD9-6747-4456-B97E-A2F9208CA9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8DFC3-58D9-4752-87DC-E8397695717C}" type="presOf" srcId="{98B1AFD9-6747-4456-B97E-A2F9208CA9DB}" destId="{CD427324-A3C1-4DB7-AA51-5091A5DDB962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2015-2018 годы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FC804010-064B-43D2-BFCD-9233C37CD66C}" type="presOf" srcId="{13241DBC-6D3B-45CD-B799-9C2D5FC54D58}" destId="{8C535405-2260-4631-BD69-7D569D27C877}" srcOrd="0" destOrd="0" presId="urn:microsoft.com/office/officeart/2005/8/layout/vList2"/>
    <dgm:cxn modelId="{09913274-2F93-412B-9A9B-B71EFFB2E8E6}" type="presOf" srcId="{B0E7DF0C-E21F-4022-8D4E-39B0AF1962CF}" destId="{B66468D3-A1FF-4858-82B0-DDACD666AD74}" srcOrd="0" destOrd="0" presId="urn:microsoft.com/office/officeart/2005/8/layout/vList2"/>
    <dgm:cxn modelId="{DB3C0541-B80E-4DC6-B481-F8694146FE1B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2015-2018 годы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 custLinFactNeighborX="868" custLinFactNeighborY="-22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CAFD18-8B18-4E70-8FF0-E20AD5957474}" type="presOf" srcId="{13241DBC-6D3B-45CD-B799-9C2D5FC54D58}" destId="{8C535405-2260-4631-BD69-7D569D27C877}" srcOrd="0" destOrd="0" presId="urn:microsoft.com/office/officeart/2005/8/layout/vList2"/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A0DCAC48-CD6D-4D95-BBDB-BF0B2EEAEEEB}" type="presOf" srcId="{B0E7DF0C-E21F-4022-8D4E-39B0AF1962CF}" destId="{B66468D3-A1FF-4858-82B0-DDACD666AD74}" srcOrd="0" destOrd="0" presId="urn:microsoft.com/office/officeart/2005/8/layout/vList2"/>
    <dgm:cxn modelId="{78C489B8-062C-40D4-9E99-31CA0F4DA5EF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D8D43A9A-A628-4F8B-974E-E71A50CCFA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430520-27A7-4407-B3FC-465F6DA907D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безопасности жизни населения </a:t>
          </a:r>
          <a:r>
            <a:rPr lang="ru-RU" sz="22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2015-2017 годы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B1EA3608-2F40-44CC-9614-D154A3049D7B}" type="parTrans" cxnId="{4117D194-A019-49C8-B803-2F6A2941410B}">
      <dgm:prSet/>
      <dgm:spPr/>
      <dgm:t>
        <a:bodyPr/>
        <a:lstStyle/>
        <a:p>
          <a:endParaRPr lang="ru-RU"/>
        </a:p>
      </dgm:t>
    </dgm:pt>
    <dgm:pt modelId="{CC76D7CD-626B-419C-98EE-567413AD360B}" type="sibTrans" cxnId="{4117D194-A019-49C8-B803-2F6A2941410B}">
      <dgm:prSet/>
      <dgm:spPr/>
      <dgm:t>
        <a:bodyPr/>
        <a:lstStyle/>
        <a:p>
          <a:endParaRPr lang="ru-RU"/>
        </a:p>
      </dgm:t>
    </dgm:pt>
    <dgm:pt modelId="{BEF27EF2-EF3B-47E0-B917-4F2A92288AE4}" type="pres">
      <dgm:prSet presAssocID="{D8D43A9A-A628-4F8B-974E-E71A50CCFA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07E8EF-5762-4940-AC36-68B968A5742A}" type="pres">
      <dgm:prSet presAssocID="{B8430520-27A7-4407-B3FC-465F6DA907DD}" presName="parentText" presStyleLbl="node1" presStyleIdx="0" presStyleCnt="1" custScaleY="3559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CE8C1C-C6E2-4D53-96E6-D20FB84C7DF3}" type="presOf" srcId="{D8D43A9A-A628-4F8B-974E-E71A50CCFA9E}" destId="{BEF27EF2-EF3B-47E0-B917-4F2A92288AE4}" srcOrd="0" destOrd="0" presId="urn:microsoft.com/office/officeart/2005/8/layout/vList2"/>
    <dgm:cxn modelId="{4117D194-A019-49C8-B803-2F6A2941410B}" srcId="{D8D43A9A-A628-4F8B-974E-E71A50CCFA9E}" destId="{B8430520-27A7-4407-B3FC-465F6DA907DD}" srcOrd="0" destOrd="0" parTransId="{B1EA3608-2F40-44CC-9614-D154A3049D7B}" sibTransId="{CC76D7CD-626B-419C-98EE-567413AD360B}"/>
    <dgm:cxn modelId="{B6D2788C-5FAC-4A42-B36C-B3A8CFC3809E}" type="presOf" srcId="{B8430520-27A7-4407-B3FC-465F6DA907DD}" destId="{F407E8EF-5762-4940-AC36-68B968A5742A}" srcOrd="0" destOrd="0" presId="urn:microsoft.com/office/officeart/2005/8/layout/vList2"/>
    <dgm:cxn modelId="{325A58D4-D8AD-40B5-A13D-B8DB0FEF213C}" type="presParOf" srcId="{BEF27EF2-EF3B-47E0-B917-4F2A92288AE4}" destId="{F407E8EF-5762-4940-AC36-68B968A5742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E5037234-CD6F-42DA-9178-404307601F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EE000A-AF35-457E-8309-B8EC6EA16AB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«Обеспечение населения </a:t>
          </a:r>
          <a:r>
            <a:rPr lang="ru-RU" sz="22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 качественными услугами в сфере жилищно-коммунального хозяйства и транспортного обслуживания» на 2015-2017 годы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C749E0BC-366A-444E-8C11-BBC9AB5F9007}" type="parTrans" cxnId="{0F429B4C-5D7D-4661-B450-7487D7DF8979}">
      <dgm:prSet/>
      <dgm:spPr/>
      <dgm:t>
        <a:bodyPr/>
        <a:lstStyle/>
        <a:p>
          <a:endParaRPr lang="ru-RU"/>
        </a:p>
      </dgm:t>
    </dgm:pt>
    <dgm:pt modelId="{8128FBEB-1438-4204-9F98-610A5216EB95}" type="sibTrans" cxnId="{0F429B4C-5D7D-4661-B450-7487D7DF8979}">
      <dgm:prSet/>
      <dgm:spPr/>
      <dgm:t>
        <a:bodyPr/>
        <a:lstStyle/>
        <a:p>
          <a:endParaRPr lang="ru-RU"/>
        </a:p>
      </dgm:t>
    </dgm:pt>
    <dgm:pt modelId="{3261237A-C538-40F4-8151-E7DB5812A4E5}" type="pres">
      <dgm:prSet presAssocID="{E5037234-CD6F-42DA-9178-404307601F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C14B8F-8217-46AB-8F55-1602CC15FB75}" type="pres">
      <dgm:prSet presAssocID="{3BEE000A-AF35-457E-8309-B8EC6EA16ABD}" presName="parentText" presStyleLbl="node1" presStyleIdx="0" presStyleCnt="1" custScaleY="438083" custLinFactNeighborX="-633" custLinFactNeighborY="-260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29541A-7BAE-46E4-83C8-2AEEC19D16E2}" type="presOf" srcId="{E5037234-CD6F-42DA-9178-404307601FEC}" destId="{3261237A-C538-40F4-8151-E7DB5812A4E5}" srcOrd="0" destOrd="0" presId="urn:microsoft.com/office/officeart/2005/8/layout/vList2"/>
    <dgm:cxn modelId="{6FB00976-8A15-4206-ABF7-92C1B5FEBA66}" type="presOf" srcId="{3BEE000A-AF35-457E-8309-B8EC6EA16ABD}" destId="{CAC14B8F-8217-46AB-8F55-1602CC15FB75}" srcOrd="0" destOrd="0" presId="urn:microsoft.com/office/officeart/2005/8/layout/vList2"/>
    <dgm:cxn modelId="{0F429B4C-5D7D-4661-B450-7487D7DF8979}" srcId="{E5037234-CD6F-42DA-9178-404307601FEC}" destId="{3BEE000A-AF35-457E-8309-B8EC6EA16ABD}" srcOrd="0" destOrd="0" parTransId="{C749E0BC-366A-444E-8C11-BBC9AB5F9007}" sibTransId="{8128FBEB-1438-4204-9F98-610A5216EB95}"/>
    <dgm:cxn modelId="{D8544F8D-1554-4D89-B5A5-FBE64B8609EA}" type="presParOf" srcId="{3261237A-C538-40F4-8151-E7DB5812A4E5}" destId="{CAC14B8F-8217-46AB-8F55-1602CC15FB75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сельскохозяйственного производства в 2016 году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/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/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2FF627E1-4E15-4997-A82E-FB2EFA92A4E2}" type="presOf" srcId="{D2BE81CE-2E07-4C6A-96DF-2A7A00B88C02}" destId="{C31EDCAE-161D-4C87-86E4-B7FC5EDAC3BC}" srcOrd="0" destOrd="0" presId="urn:microsoft.com/office/officeart/2005/8/layout/vList2"/>
    <dgm:cxn modelId="{C3602452-3072-4E1C-A811-932613DA6F4A}" type="presOf" srcId="{FBF18CAF-D69E-4074-9FB6-8CFAD52FD9A8}" destId="{8143A01D-B7A7-4D87-9B91-4941743D5C7C}" srcOrd="0" destOrd="0" presId="urn:microsoft.com/office/officeart/2005/8/layout/vList2"/>
    <dgm:cxn modelId="{7578859D-BA92-48C4-9378-406A07BA27C7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F936CDF3-E8EC-48C7-BE77-6BA80D907F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189AAB-6E58-4F87-A2BD-A7BB3B77DAB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животноводства -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16,4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599360-A705-4FFE-B39A-D147063E1A32}" type="parTrans" cxnId="{7B1E3487-1921-4ECC-9967-3939CA11123C}">
      <dgm:prSet/>
      <dgm:spPr/>
      <dgm:t>
        <a:bodyPr/>
        <a:lstStyle/>
        <a:p>
          <a:endParaRPr lang="ru-RU"/>
        </a:p>
      </dgm:t>
    </dgm:pt>
    <dgm:pt modelId="{2B6066F1-C42A-4E4D-B0D8-32BE5DBE36FE}" type="sibTrans" cxnId="{7B1E3487-1921-4ECC-9967-3939CA11123C}">
      <dgm:prSet/>
      <dgm:spPr/>
      <dgm:t>
        <a:bodyPr/>
        <a:lstStyle/>
        <a:p>
          <a:endParaRPr lang="ru-RU"/>
        </a:p>
      </dgm:t>
    </dgm:pt>
    <dgm:pt modelId="{37C4A69D-4841-420B-9CE7-E35A4E93AAB4}" type="pres">
      <dgm:prSet presAssocID="{F936CDF3-E8EC-48C7-BE77-6BA80D907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10CB2-7AFF-4814-AAF5-537FDBEF5481}" type="pres">
      <dgm:prSet presAssocID="{47189AAB-6E58-4F87-A2BD-A7BB3B77DAB7}" presName="parentText" presStyleLbl="node1" presStyleIdx="0" presStyleCnt="1" custLinFactY="-100000" custLinFactNeighborX="-1351" custLinFactNeighborY="-1789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1E3487-1921-4ECC-9967-3939CA11123C}" srcId="{F936CDF3-E8EC-48C7-BE77-6BA80D907F5C}" destId="{47189AAB-6E58-4F87-A2BD-A7BB3B77DAB7}" srcOrd="0" destOrd="0" parTransId="{1A599360-A705-4FFE-B39A-D147063E1A32}" sibTransId="{2B6066F1-C42A-4E4D-B0D8-32BE5DBE36FE}"/>
    <dgm:cxn modelId="{BE2DE8F3-CE12-4ADB-9EA4-C20C565335A0}" type="presOf" srcId="{47189AAB-6E58-4F87-A2BD-A7BB3B77DAB7}" destId="{91410CB2-7AFF-4814-AAF5-537FDBEF5481}" srcOrd="0" destOrd="0" presId="urn:microsoft.com/office/officeart/2005/8/layout/vList2"/>
    <dgm:cxn modelId="{58624CFE-5D57-49FA-BC97-3F94CFE4D872}" type="presOf" srcId="{F936CDF3-E8EC-48C7-BE77-6BA80D907F5C}" destId="{37C4A69D-4841-420B-9CE7-E35A4E93AAB4}" srcOrd="0" destOrd="0" presId="urn:microsoft.com/office/officeart/2005/8/layout/vList2"/>
    <dgm:cxn modelId="{A79CA54F-DAC8-4CB2-B1E4-1E0C0DB93967}" type="presParOf" srcId="{37C4A69D-4841-420B-9CE7-E35A4E93AAB4}" destId="{91410CB2-7AFF-4814-AAF5-537FDBEF548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3AD1EF7-F852-4940-AD2C-82C9461AB12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2016 году –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50,8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/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LinFactNeighborX="1351" custLinFactNeighborY="198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1103B-92A0-49ED-970C-38015C11211C}" type="presOf" srcId="{13AD1EF7-F852-4940-AD2C-82C9461AB127}" destId="{81D3C7B2-FDAC-4BE5-8931-3106AC7BBEF3}" srcOrd="0" destOrd="0" presId="urn:microsoft.com/office/officeart/2005/8/layout/vList2"/>
    <dgm:cxn modelId="{818F96EA-2098-4E67-AB1B-C89B1F4E3385}" type="presOf" srcId="{8D43FDF4-BC63-4684-BCD8-BDEBB42ECE5C}" destId="{BD03FD08-F807-449D-80DA-D60F4B455B94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030B5C46-9A6F-4CF8-B964-899B13EDE2FA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D4B588C0-D979-4EE8-BF2A-1FFC0D775EE8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45C6191-10D8-436F-8133-2180851589A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растениеводства-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14,3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C0931E-CD17-4910-BEC1-41A28E2CD39B}" type="parTrans" cxnId="{7F0423AF-BD2C-494E-BFDE-37F21F2040BE}">
      <dgm:prSet/>
      <dgm:spPr/>
      <dgm:t>
        <a:bodyPr/>
        <a:lstStyle/>
        <a:p>
          <a:endParaRPr lang="ru-RU"/>
        </a:p>
      </dgm:t>
    </dgm:pt>
    <dgm:pt modelId="{5621201F-949D-4730-B973-B1EFE2EEA3FF}" type="sibTrans" cxnId="{7F0423AF-BD2C-494E-BFDE-37F21F2040BE}">
      <dgm:prSet/>
      <dgm:spPr/>
      <dgm:t>
        <a:bodyPr/>
        <a:lstStyle/>
        <a:p>
          <a:endParaRPr lang="ru-RU"/>
        </a:p>
      </dgm:t>
    </dgm:pt>
    <dgm:pt modelId="{9EED0B9D-3AA9-493E-B6CA-D8060F7CED7D}" type="pres">
      <dgm:prSet presAssocID="{D4B588C0-D979-4EE8-BF2A-1FFC0D775E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68A13A-E422-439D-B740-4CBD586D2AB7}" type="pres">
      <dgm:prSet presAssocID="{045C6191-10D8-436F-8133-2180851589AE}" presName="parentText" presStyleLbl="node1" presStyleIdx="0" presStyleCnt="1" custScaleX="100000" custLinFactNeighborY="700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88EB09-1B75-4C3C-A29F-88356F5ABC10}" type="presOf" srcId="{D4B588C0-D979-4EE8-BF2A-1FFC0D775EE8}" destId="{9EED0B9D-3AA9-493E-B6CA-D8060F7CED7D}" srcOrd="0" destOrd="0" presId="urn:microsoft.com/office/officeart/2005/8/layout/vList2"/>
    <dgm:cxn modelId="{7F0423AF-BD2C-494E-BFDE-37F21F2040BE}" srcId="{D4B588C0-D979-4EE8-BF2A-1FFC0D775EE8}" destId="{045C6191-10D8-436F-8133-2180851589AE}" srcOrd="0" destOrd="0" parTransId="{C6C0931E-CD17-4910-BEC1-41A28E2CD39B}" sibTransId="{5621201F-949D-4730-B973-B1EFE2EEA3FF}"/>
    <dgm:cxn modelId="{A71189CD-50BE-47D4-98F2-C57A34AC5787}" type="presOf" srcId="{045C6191-10D8-436F-8133-2180851589AE}" destId="{2F68A13A-E422-439D-B740-4CBD586D2AB7}" srcOrd="0" destOrd="0" presId="urn:microsoft.com/office/officeart/2005/8/layout/vList2"/>
    <dgm:cxn modelId="{31374B16-851D-45E5-BDE4-EB286E87BFD5}" type="presParOf" srcId="{9EED0B9D-3AA9-493E-B6CA-D8060F7CED7D}" destId="{2F68A13A-E422-439D-B740-4CBD586D2AB7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1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814179D-1EFB-4408-955D-83FE924BB17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возмещение части затрат организаций агропромышленного комплекса на уплату процентов за пользование кредитными ресурсами -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20,1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76929" custLinFactNeighborX="-2703" custLinFactNeighborY="779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D1D486F6-DF49-4155-9955-70DBD565B60E}" type="presOf" srcId="{F5DB34CF-1E4A-4248-B74A-85ACED96A8F5}" destId="{6BD1DC1D-F2B4-4B3E-AFC7-75C74C0BE2A0}" srcOrd="0" destOrd="0" presId="urn:microsoft.com/office/officeart/2005/8/layout/vList2"/>
    <dgm:cxn modelId="{F335C077-31DD-4421-9DCA-DFBF122108FB}" type="presOf" srcId="{C814179D-1EFB-4408-955D-83FE924BB17B}" destId="{F935C2B4-D2E2-477A-BFAE-456650DE7BC8}" srcOrd="0" destOrd="0" presId="urn:microsoft.com/office/officeart/2005/8/layout/vList2"/>
    <dgm:cxn modelId="{9666CE6B-56F8-44B7-B293-C3C6B80A43EE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6A8A9F-1EAA-4A46-AFA2-BC8105141A0B}" type="presOf" srcId="{FBF18CAF-D69E-4074-9FB6-8CFAD52FD9A8}" destId="{8143A01D-B7A7-4D87-9B91-4941743D5C7C}" srcOrd="0" destOrd="0" presId="urn:microsoft.com/office/officeart/2005/8/layout/vList2"/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377CEDBD-A1C1-4991-ACE5-C74BE86BC3FC}" type="presOf" srcId="{D2BE81CE-2E07-4C6A-96DF-2A7A00B88C02}" destId="{C31EDCAE-161D-4C87-86E4-B7FC5EDAC3BC}" srcOrd="0" destOrd="0" presId="urn:microsoft.com/office/officeart/2005/8/layout/vList2"/>
    <dgm:cxn modelId="{03F70BB3-9C2A-4B23-8B26-F56B39F57AFB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F0D7FFCA-886E-476E-B27D-E32B43438813}" type="presOf" srcId="{D2BE81CE-2E07-4C6A-96DF-2A7A00B88C02}" destId="{C31EDCAE-161D-4C87-86E4-B7FC5EDAC3BC}" srcOrd="0" destOrd="0" presId="urn:microsoft.com/office/officeart/2005/8/layout/vList2"/>
    <dgm:cxn modelId="{B3BE0133-A336-43D6-AA4E-9664A5BCEC4F}" type="presOf" srcId="{FBF18CAF-D69E-4074-9FB6-8CFAD52FD9A8}" destId="{8143A01D-B7A7-4D87-9B91-4941743D5C7C}" srcOrd="0" destOrd="0" presId="urn:microsoft.com/office/officeart/2005/8/layout/vList2"/>
    <dgm:cxn modelId="{F7290DF0-9407-46BF-80EF-1CFEF72D1D6A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9E8E4C36-B9EA-4ED8-B88F-13158F8A3ECC}" type="presOf" srcId="{D2BE81CE-2E07-4C6A-96DF-2A7A00B88C02}" destId="{C31EDCAE-161D-4C87-86E4-B7FC5EDAC3BC}" srcOrd="0" destOrd="0" presId="urn:microsoft.com/office/officeart/2005/8/layout/vList2"/>
    <dgm:cxn modelId="{39B76C3B-145F-4D86-A17F-79C5E4013309}" type="presOf" srcId="{FBF18CAF-D69E-4074-9FB6-8CFAD52FD9A8}" destId="{8143A01D-B7A7-4D87-9B91-4941743D5C7C}" srcOrd="0" destOrd="0" presId="urn:microsoft.com/office/officeart/2005/8/layout/vList2"/>
    <dgm:cxn modelId="{8C061B31-61E2-4E1A-AFDB-F9379F6F4ADE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D5C116-FDEE-4D72-8E55-2F44C9124B4A}" type="presOf" srcId="{FBF18CAF-D69E-4074-9FB6-8CFAD52FD9A8}" destId="{8143A01D-B7A7-4D87-9B91-4941743D5C7C}" srcOrd="0" destOrd="0" presId="urn:microsoft.com/office/officeart/2005/8/layout/vList2"/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B72B4FD9-C92C-457F-A69F-5678C91059E7}" type="presOf" srcId="{D2BE81CE-2E07-4C6A-96DF-2A7A00B88C02}" destId="{C31EDCAE-161D-4C87-86E4-B7FC5EDAC3BC}" srcOrd="0" destOrd="0" presId="urn:microsoft.com/office/officeart/2005/8/layout/vList2"/>
    <dgm:cxn modelId="{D2E7683D-AA24-45DA-85D0-03FBF3773E39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1A8E5B16-E67A-4112-8DA0-F33246FEFE7D}" type="presOf" srcId="{D2BE81CE-2E07-4C6A-96DF-2A7A00B88C02}" destId="{C31EDCAE-161D-4C87-86E4-B7FC5EDAC3BC}" srcOrd="0" destOrd="0" presId="urn:microsoft.com/office/officeart/2005/8/layout/vList2"/>
    <dgm:cxn modelId="{F6C1D0EC-6F87-4CB6-AB5B-280EA4D87C06}" type="presOf" srcId="{FBF18CAF-D69E-4074-9FB6-8CFAD52FD9A8}" destId="{8143A01D-B7A7-4D87-9B91-4941743D5C7C}" srcOrd="0" destOrd="0" presId="urn:microsoft.com/office/officeart/2005/8/layout/vList2"/>
    <dgm:cxn modelId="{2D6C9D79-9F91-4EEE-A5EC-63192854AAD4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LinFactNeighborY="100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33AA95CE-DC04-414F-ABF6-B02225600C1D}" type="presOf" srcId="{FBF18CAF-D69E-4074-9FB6-8CFAD52FD9A8}" destId="{8143A01D-B7A7-4D87-9B91-4941743D5C7C}" srcOrd="0" destOrd="0" presId="urn:microsoft.com/office/officeart/2005/8/layout/vList2"/>
    <dgm:cxn modelId="{C3FCB96F-BA7E-4174-90CF-293BDCE673E5}" type="presOf" srcId="{D2BE81CE-2E07-4C6A-96DF-2A7A00B88C02}" destId="{C31EDCAE-161D-4C87-86E4-B7FC5EDAC3BC}" srcOrd="0" destOrd="0" presId="urn:microsoft.com/office/officeart/2005/8/layout/vList2"/>
    <dgm:cxn modelId="{B9073B71-D402-4E0D-A8BA-D389FD7C7F96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F2ABEE02-82A2-481B-91D0-4642BAAC53D7}" type="presOf" srcId="{FBF18CAF-D69E-4074-9FB6-8CFAD52FD9A8}" destId="{8143A01D-B7A7-4D87-9B91-4941743D5C7C}" srcOrd="0" destOrd="0" presId="urn:microsoft.com/office/officeart/2005/8/layout/vList2"/>
    <dgm:cxn modelId="{1958DE80-3D76-42AB-9627-4FDC8AAA74DF}" type="presOf" srcId="{D2BE81CE-2E07-4C6A-96DF-2A7A00B88C02}" destId="{C31EDCAE-161D-4C87-86E4-B7FC5EDAC3BC}" srcOrd="0" destOrd="0" presId="urn:microsoft.com/office/officeart/2005/8/layout/vList2"/>
    <dgm:cxn modelId="{3EAD3682-69DA-41F4-A863-71B6B7621CB6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ScaleY="217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E517AC95-9BB4-45C2-BD1C-C11ACF5553C1}" type="presOf" srcId="{FBF18CAF-D69E-4074-9FB6-8CFAD52FD9A8}" destId="{8143A01D-B7A7-4D87-9B91-4941743D5C7C}" srcOrd="0" destOrd="0" presId="urn:microsoft.com/office/officeart/2005/8/layout/vList2"/>
    <dgm:cxn modelId="{2D5AA772-F96B-4ECF-ABC2-51B098F696E2}" type="presOf" srcId="{D2BE81CE-2E07-4C6A-96DF-2A7A00B88C02}" destId="{C31EDCAE-161D-4C87-86E4-B7FC5EDAC3BC}" srcOrd="0" destOrd="0" presId="urn:microsoft.com/office/officeart/2005/8/layout/vList2"/>
    <dgm:cxn modelId="{8F8CCAD8-7E83-4ABD-A023-5164B67ED0E8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ScaleY="217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4C6AAAF5-DE6B-4514-AD17-EA104770C71C}" type="presOf" srcId="{D2BE81CE-2E07-4C6A-96DF-2A7A00B88C02}" destId="{C31EDCAE-161D-4C87-86E4-B7FC5EDAC3BC}" srcOrd="0" destOrd="0" presId="urn:microsoft.com/office/officeart/2005/8/layout/vList2"/>
    <dgm:cxn modelId="{26C85556-C532-4808-BF3F-EBF167C756D9}" type="presOf" srcId="{FBF18CAF-D69E-4074-9FB6-8CFAD52FD9A8}" destId="{8143A01D-B7A7-4D87-9B91-4941743D5C7C}" srcOrd="0" destOrd="0" presId="urn:microsoft.com/office/officeart/2005/8/layout/vList2"/>
    <dgm:cxn modelId="{57AADDF9-C8F1-49EC-A2FA-792CF40588A2}" type="presParOf" srcId="{C31EDCAE-161D-4C87-86E4-B7FC5EDAC3BC}" destId="{8143A01D-B7A7-4D87-9B91-4941743D5C7C}" srcOrd="0" destOrd="0" presId="urn:microsoft.com/office/officeart/2005/8/layout/vList2"/>
  </dgm:cxnLst>
  <dgm:bg/>
  <dgm:whole/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ScaleY="217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69A5A3F0-EB65-4DFD-8C00-CD5F417E126D}" type="presOf" srcId="{FBF18CAF-D69E-4074-9FB6-8CFAD52FD9A8}" destId="{8143A01D-B7A7-4D87-9B91-4941743D5C7C}" srcOrd="0" destOrd="0" presId="urn:microsoft.com/office/officeart/2005/8/layout/vList2"/>
    <dgm:cxn modelId="{FF043020-4001-45DC-B936-80E0ADBE8FA5}" type="presOf" srcId="{D2BE81CE-2E07-4C6A-96DF-2A7A00B88C02}" destId="{C31EDCAE-161D-4C87-86E4-B7FC5EDAC3BC}" srcOrd="0" destOrd="0" presId="urn:microsoft.com/office/officeart/2005/8/layout/vList2"/>
    <dgm:cxn modelId="{3B21CBFE-E462-4124-959F-FDFBAAA51425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302FDED4-B473-4497-9F4F-A10B2B3D06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BF8530-B876-4EA8-8753-E341D790299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56ECCB-2E55-42CF-A216-9F5C96ECDE48}" type="parTrans" cxnId="{DB8ADBBE-5DAD-4189-A1A7-0E8B4B17425D}">
      <dgm:prSet/>
      <dgm:spPr/>
      <dgm:t>
        <a:bodyPr/>
        <a:lstStyle/>
        <a:p>
          <a:endParaRPr lang="ru-RU"/>
        </a:p>
      </dgm:t>
    </dgm:pt>
    <dgm:pt modelId="{88F00DFA-A3E6-4CC2-AD36-2BEEF3490A79}" type="sibTrans" cxnId="{DB8ADBBE-5DAD-4189-A1A7-0E8B4B17425D}">
      <dgm:prSet/>
      <dgm:spPr/>
      <dgm:t>
        <a:bodyPr/>
        <a:lstStyle/>
        <a:p>
          <a:endParaRPr lang="ru-RU"/>
        </a:p>
      </dgm:t>
    </dgm:pt>
    <dgm:pt modelId="{B3266DEE-6A4B-4AF5-9D4B-1CDD5A01D09E}" type="pres">
      <dgm:prSet presAssocID="{302FDED4-B473-4497-9F4F-A10B2B3D06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9930CE-D79E-49C8-93BD-EAFFA898583E}" type="pres">
      <dgm:prSet presAssocID="{BFBF8530-B876-4EA8-8753-E341D790299B}" presName="parentText" presStyleLbl="node1" presStyleIdx="0" presStyleCnt="1" custScaleY="79391" custLinFactNeighborX="-749" custLinFactNeighborY="-99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ADBBE-5DAD-4189-A1A7-0E8B4B17425D}" srcId="{302FDED4-B473-4497-9F4F-A10B2B3D06AF}" destId="{BFBF8530-B876-4EA8-8753-E341D790299B}" srcOrd="0" destOrd="0" parTransId="{4056ECCB-2E55-42CF-A216-9F5C96ECDE48}" sibTransId="{88F00DFA-A3E6-4CC2-AD36-2BEEF3490A79}"/>
    <dgm:cxn modelId="{EF1F28B5-DBF7-4A47-B0C9-6AA91AAC302D}" type="presOf" srcId="{302FDED4-B473-4497-9F4F-A10B2B3D06AF}" destId="{B3266DEE-6A4B-4AF5-9D4B-1CDD5A01D09E}" srcOrd="0" destOrd="0" presId="urn:microsoft.com/office/officeart/2005/8/layout/vList2"/>
    <dgm:cxn modelId="{99874AE8-0916-4174-A95B-9112F84659CB}" type="presOf" srcId="{BFBF8530-B876-4EA8-8753-E341D790299B}" destId="{6A9930CE-D79E-49C8-93BD-EAFFA898583E}" srcOrd="0" destOrd="0" presId="urn:microsoft.com/office/officeart/2005/8/layout/vList2"/>
    <dgm:cxn modelId="{BD1B6905-A660-40E2-B26D-713CC16F623E}" type="presParOf" srcId="{B3266DEE-6A4B-4AF5-9D4B-1CDD5A01D09E}" destId="{6A9930CE-D79E-49C8-93BD-EAFFA898583E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189"/>
          <a:ext cx="8715435" cy="642563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Структура расходов районного бюджета по муниципальным программам в 2016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67" y="31556"/>
        <a:ext cx="8652701" cy="57982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127"/>
          <a:ext cx="8534751" cy="359912"/>
        </a:xfrm>
        <a:prstGeom prst="roundRect">
          <a:avLst/>
        </a:prstGeom>
        <a:solidFill>
          <a:srgbClr val="99CCFF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2016 год – 375,8 млн. рублей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69" y="17696"/>
        <a:ext cx="8499613" cy="3247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A4C33-E25A-4F25-BB4C-C0EE3B98AD35}">
      <dsp:nvSpPr>
        <dsp:cNvPr id="0" name=""/>
        <dsp:cNvSpPr/>
      </dsp:nvSpPr>
      <dsp:spPr>
        <a:xfrm>
          <a:off x="0" y="1891"/>
          <a:ext cx="4829179" cy="93600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Исполнение расходов на образование 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692" y="47583"/>
        <a:ext cx="4737795" cy="84461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5333"/>
          <a:ext cx="8229599" cy="78623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2014-2016 годах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381" y="43714"/>
        <a:ext cx="8152837" cy="70947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360"/>
          <a:ext cx="8391875" cy="93906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2015-2018 годы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41" y="46201"/>
        <a:ext cx="8300193" cy="84738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0"/>
          <a:ext cx="8391875" cy="93906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2015-2018 годы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41" y="45841"/>
        <a:ext cx="8300193" cy="84738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7E8EF-5762-4940-AC36-68B968A5742A}">
      <dsp:nvSpPr>
        <dsp:cNvPr id="0" name=""/>
        <dsp:cNvSpPr/>
      </dsp:nvSpPr>
      <dsp:spPr>
        <a:xfrm>
          <a:off x="0" y="423"/>
          <a:ext cx="8293923" cy="867498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безопасности жизни населения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2015-2017 годы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48" y="42771"/>
        <a:ext cx="8209227" cy="78280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14B8F-8217-46AB-8F55-1602CC15FB75}">
      <dsp:nvSpPr>
        <dsp:cNvPr id="0" name=""/>
        <dsp:cNvSpPr/>
      </dsp:nvSpPr>
      <dsp:spPr>
        <a:xfrm>
          <a:off x="0" y="0"/>
          <a:ext cx="8491874" cy="115100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«Обеспечение населения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 качественными услугами в сфере жилищно-коммунального хозяйства и транспортного обслуживания» на 2015-2017 годы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87" y="56187"/>
        <a:ext cx="8379500" cy="103862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82"/>
          <a:ext cx="7429552" cy="79674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сельскохозяйственного производства в 2016 году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94" y="38976"/>
        <a:ext cx="7351764" cy="71895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10CB2-7AFF-4814-AAF5-537FDBEF5481}">
      <dsp:nvSpPr>
        <dsp:cNvPr id="0" name=""/>
        <dsp:cNvSpPr/>
      </dsp:nvSpPr>
      <dsp:spPr>
        <a:xfrm>
          <a:off x="0" y="0"/>
          <a:ext cx="4429155" cy="8424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животноводства -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16,4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123" y="41123"/>
        <a:ext cx="4346909" cy="76015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7B2-FDAC-4BE5-8931-3106AC7BBEF3}">
      <dsp:nvSpPr>
        <dsp:cNvPr id="0" name=""/>
        <dsp:cNvSpPr/>
      </dsp:nvSpPr>
      <dsp:spPr>
        <a:xfrm>
          <a:off x="0" y="181"/>
          <a:ext cx="5214973" cy="785636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2016 году –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50,8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52" y="38533"/>
        <a:ext cx="5138269" cy="70893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8A13A-E422-439D-B740-4CBD586D2AB7}">
      <dsp:nvSpPr>
        <dsp:cNvPr id="0" name=""/>
        <dsp:cNvSpPr/>
      </dsp:nvSpPr>
      <dsp:spPr>
        <a:xfrm>
          <a:off x="0" y="665"/>
          <a:ext cx="4429155" cy="85659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растениеводства-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14,3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815" y="42480"/>
        <a:ext cx="4345525" cy="77296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5C2B4-D2E2-477A-BFAE-456650DE7BC8}">
      <dsp:nvSpPr>
        <dsp:cNvPr id="0" name=""/>
        <dsp:cNvSpPr/>
      </dsp:nvSpPr>
      <dsp:spPr>
        <a:xfrm>
          <a:off x="0" y="7023"/>
          <a:ext cx="4429155" cy="92167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возмещение части затрат организаций агропромышленного комплекса на уплату процентов за пользование кредитными ресурсами -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20,1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992" y="52015"/>
        <a:ext cx="4339171" cy="83168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858178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788482" cy="64416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748364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678668" cy="64416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532339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462643" cy="64416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604347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534651" cy="64416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643866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574170" cy="64416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520"/>
          <a:ext cx="7604347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368"/>
        <a:ext cx="7534651" cy="64416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676356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606660" cy="644163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409"/>
          <a:ext cx="7676356" cy="83705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862" y="41271"/>
        <a:ext cx="7594632" cy="75533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409"/>
          <a:ext cx="7676356" cy="83705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862" y="41271"/>
        <a:ext cx="7594632" cy="75533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930CE-D79E-49C8-93BD-EAFFA898583E}">
      <dsp:nvSpPr>
        <dsp:cNvPr id="0" name=""/>
        <dsp:cNvSpPr/>
      </dsp:nvSpPr>
      <dsp:spPr>
        <a:xfrm>
          <a:off x="0" y="0"/>
          <a:ext cx="8229599" cy="86794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2016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69" y="42369"/>
        <a:ext cx="8144861" cy="783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0.24138</cdr:x>
      <cdr:y>0.52381</cdr:y>
    </cdr:from>
    <cdr:to>
      <cdr:x>0.41517</cdr:x>
      <cdr:y>0.61981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2357454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2968,0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0.48276</cdr:x>
      <cdr:y>0.38095</cdr:y>
    </cdr:from>
    <cdr:to>
      <cdr:x>0.67241</cdr:x>
      <cdr:y>0.44444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00264" y="1714512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3039,8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0.74138</cdr:x>
      <cdr:y>0.14286</cdr:y>
    </cdr:from>
    <cdr:to>
      <cdr:x>0.91517</cdr:x>
      <cdr:y>0.23886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71834" y="642942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3147,8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0.22414</cdr:x>
      <cdr:y>0.51613</cdr:y>
    </cdr:from>
    <cdr:to>
      <cdr:x>0.39793</cdr:x>
      <cdr:y>0.61368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2286016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247,0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0.48276</cdr:x>
      <cdr:y>0.3871</cdr:y>
    </cdr:from>
    <cdr:to>
      <cdr:x>0.65655</cdr:x>
      <cdr:y>0.48464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00264" y="1714512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253,3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0.74138</cdr:x>
      <cdr:y>0.16129</cdr:y>
    </cdr:from>
    <cdr:to>
      <cdr:x>0.91517</cdr:x>
      <cdr:y>0.25884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71834" y="714380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263,8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0.21875</cdr:x>
      <cdr:y>0.52941</cdr:y>
    </cdr:from>
    <cdr:to>
      <cdr:x>0.392</cdr:x>
      <cdr:y>0.60352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2571768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799,6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0.48438</cdr:x>
      <cdr:y>0.36765</cdr:y>
    </cdr:from>
    <cdr:to>
      <cdr:x>0.65763</cdr:x>
      <cdr:y>0.44175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14578" y="1785950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803,1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0.73438</cdr:x>
      <cdr:y>0.11765</cdr:y>
    </cdr:from>
    <cdr:to>
      <cdr:x>0.90763</cdr:x>
      <cdr:y>0.19175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57586" y="571504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808,8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0.21312</cdr:x>
      <cdr:y>0.54412</cdr:y>
    </cdr:from>
    <cdr:to>
      <cdr:x>0.39489</cdr:x>
      <cdr:y>0.61822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2643206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778,3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0.47541</cdr:x>
      <cdr:y>0.27941</cdr:y>
    </cdr:from>
    <cdr:to>
      <cdr:x>0.65718</cdr:x>
      <cdr:y>0.35352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71702" y="1357322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846,0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0.72132</cdr:x>
      <cdr:y>0.13235</cdr:y>
    </cdr:from>
    <cdr:to>
      <cdr:x>0.90309</cdr:x>
      <cdr:y>0.19175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143272" y="642942"/>
          <a:ext cx="792091" cy="288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881,6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0.22034</cdr:x>
      <cdr:y>0.14516</cdr:y>
    </cdr:from>
    <cdr:to>
      <cdr:x>0.39118</cdr:x>
      <cdr:y>0.22881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642942"/>
          <a:ext cx="720083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235,4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0.47458</cdr:x>
      <cdr:y>0.35484</cdr:y>
    </cdr:from>
    <cdr:to>
      <cdr:x>0.64542</cdr:x>
      <cdr:y>0.43849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00264" y="1571636"/>
          <a:ext cx="720083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153,2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0.72881</cdr:x>
      <cdr:y>0.33871</cdr:y>
    </cdr:from>
    <cdr:to>
      <cdr:x>0.89966</cdr:x>
      <cdr:y>0.42236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71834" y="1500198"/>
          <a:ext cx="720083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164,8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0.22581</cdr:x>
      <cdr:y>0.53226</cdr:y>
    </cdr:from>
    <cdr:to>
      <cdr:x>0.40451</cdr:x>
      <cdr:y>0.61591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2357454"/>
          <a:ext cx="791521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19490,0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0.46774</cdr:x>
      <cdr:y>0.37097</cdr:y>
    </cdr:from>
    <cdr:to>
      <cdr:x>0.64645</cdr:x>
      <cdr:y>0.45462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71702" y="1643074"/>
          <a:ext cx="791521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20510,3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0.72581</cdr:x>
      <cdr:y>0.12903</cdr:y>
    </cdr:from>
    <cdr:to>
      <cdr:x>0.90451</cdr:x>
      <cdr:y>0.21268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214710" y="571504"/>
          <a:ext cx="791521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22093,5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0.11304</cdr:x>
      <cdr:y>0.075</cdr:y>
    </cdr:from>
    <cdr:to>
      <cdr:x>0.19486</cdr:x>
      <cdr:y>0.13424</cdr:y>
    </cdr:to>
    <cdr:sp macro="" textlink="">
      <cdr:nvSpPr>
        <cdr:cNvPr id="2" name="TextBox 9"/>
        <cdr:cNvSpPr txBox="1"/>
      </cdr:nvSpPr>
      <cdr:spPr>
        <a:xfrm xmlns:a="http://schemas.openxmlformats.org/drawingml/2006/main">
          <a:off x="928662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0.17391</cdr:x>
      <cdr:y>0.05</cdr:y>
    </cdr:from>
    <cdr:to>
      <cdr:x>0.25573</cdr:x>
      <cdr:y>0.10924</cdr:y>
    </cdr:to>
    <cdr:sp macro="" textlink="">
      <cdr:nvSpPr>
        <cdr:cNvPr id="3" name="TextBox 9"/>
        <cdr:cNvSpPr txBox="1"/>
      </cdr:nvSpPr>
      <cdr:spPr>
        <a:xfrm xmlns:a="http://schemas.openxmlformats.org/drawingml/2006/main">
          <a:off x="1428728" y="285752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0.23478</cdr:x>
      <cdr:y>0.7875</cdr:y>
    </cdr:from>
    <cdr:to>
      <cdr:x>0.3166</cdr:x>
      <cdr:y>0.84674</cdr:y>
    </cdr:to>
    <cdr:sp macro="" textlink="">
      <cdr:nvSpPr>
        <cdr:cNvPr id="4" name="TextBox 9"/>
        <cdr:cNvSpPr txBox="1"/>
      </cdr:nvSpPr>
      <cdr:spPr>
        <a:xfrm xmlns:a="http://schemas.openxmlformats.org/drawingml/2006/main">
          <a:off x="192879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0.49565</cdr:x>
      <cdr:y>0.7875</cdr:y>
    </cdr:from>
    <cdr:to>
      <cdr:x>0.57747</cdr:x>
      <cdr:y>0.84674</cdr:y>
    </cdr:to>
    <cdr:sp macro="" textlink="">
      <cdr:nvSpPr>
        <cdr:cNvPr id="5" name="TextBox 9"/>
        <cdr:cNvSpPr txBox="1"/>
      </cdr:nvSpPr>
      <cdr:spPr>
        <a:xfrm xmlns:a="http://schemas.openxmlformats.org/drawingml/2006/main">
          <a:off x="407193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-3,4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0.73171</cdr:x>
      <cdr:y>0.75641</cdr:y>
    </cdr:from>
    <cdr:to>
      <cdr:x>0.81352</cdr:x>
      <cdr:y>0.81565</cdr:y>
    </cdr:to>
    <cdr:sp macro="" textlink="">
      <cdr:nvSpPr>
        <cdr:cNvPr id="6" name="TextBox 9"/>
        <cdr:cNvSpPr txBox="1"/>
      </cdr:nvSpPr>
      <cdr:spPr>
        <a:xfrm xmlns:a="http://schemas.openxmlformats.org/drawingml/2006/main">
          <a:off x="6429420" y="4214842"/>
          <a:ext cx="718854" cy="3300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18,3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0.35652</cdr:x>
      <cdr:y>0.0875</cdr:y>
    </cdr:from>
    <cdr:to>
      <cdr:x>0.43834</cdr:x>
      <cdr:y>0.14674</cdr:y>
    </cdr:to>
    <cdr:sp macro="" textlink="">
      <cdr:nvSpPr>
        <cdr:cNvPr id="7" name="TextBox 9"/>
        <cdr:cNvSpPr txBox="1"/>
      </cdr:nvSpPr>
      <cdr:spPr>
        <a:xfrm xmlns:a="http://schemas.openxmlformats.org/drawingml/2006/main">
          <a:off x="2928926" y="500066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0.075</cdr:y>
    </cdr:from>
    <cdr:to>
      <cdr:x>0.5166</cdr:x>
      <cdr:y>0.13424</cdr:y>
    </cdr:to>
    <cdr:sp macro="" textlink="">
      <cdr:nvSpPr>
        <cdr:cNvPr id="8" name="TextBox 9"/>
        <cdr:cNvSpPr txBox="1"/>
      </cdr:nvSpPr>
      <cdr:spPr>
        <a:xfrm xmlns:a="http://schemas.openxmlformats.org/drawingml/2006/main">
          <a:off x="3571868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</cdr:y>
    </cdr:from>
    <cdr:to>
      <cdr:x>0.7079</cdr:x>
      <cdr:y>0.15924</cdr:y>
    </cdr:to>
    <cdr:sp macro="" textlink="">
      <cdr:nvSpPr>
        <cdr:cNvPr id="9" name="TextBox 9"/>
        <cdr:cNvSpPr txBox="1"/>
      </cdr:nvSpPr>
      <cdr:spPr>
        <a:xfrm xmlns:a="http://schemas.openxmlformats.org/drawingml/2006/main">
          <a:off x="5143504" y="57150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394,1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0.68696</cdr:x>
      <cdr:y>0.125</cdr:y>
    </cdr:from>
    <cdr:to>
      <cdr:x>0.76877</cdr:x>
      <cdr:y>0.18424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643570" y="714380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0.11304</cdr:x>
      <cdr:y>0.075</cdr:y>
    </cdr:from>
    <cdr:to>
      <cdr:x>0.19486</cdr:x>
      <cdr:y>0.13424</cdr:y>
    </cdr:to>
    <cdr:sp macro="" textlink="">
      <cdr:nvSpPr>
        <cdr:cNvPr id="11" name="TextBox 9"/>
        <cdr:cNvSpPr txBox="1"/>
      </cdr:nvSpPr>
      <cdr:spPr>
        <a:xfrm xmlns:a="http://schemas.openxmlformats.org/drawingml/2006/main">
          <a:off x="928662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0.17391</cdr:x>
      <cdr:y>0.05</cdr:y>
    </cdr:from>
    <cdr:to>
      <cdr:x>0.25573</cdr:x>
      <cdr:y>0.10924</cdr:y>
    </cdr:to>
    <cdr:sp macro="" textlink="">
      <cdr:nvSpPr>
        <cdr:cNvPr id="12" name="TextBox 9"/>
        <cdr:cNvSpPr txBox="1"/>
      </cdr:nvSpPr>
      <cdr:spPr>
        <a:xfrm xmlns:a="http://schemas.openxmlformats.org/drawingml/2006/main">
          <a:off x="1428728" y="285752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0.23478</cdr:x>
      <cdr:y>0.7875</cdr:y>
    </cdr:from>
    <cdr:to>
      <cdr:x>0.3166</cdr:x>
      <cdr:y>0.84674</cdr:y>
    </cdr:to>
    <cdr:sp macro="" textlink="">
      <cdr:nvSpPr>
        <cdr:cNvPr id="13" name="TextBox 9"/>
        <cdr:cNvSpPr txBox="1"/>
      </cdr:nvSpPr>
      <cdr:spPr>
        <a:xfrm xmlns:a="http://schemas.openxmlformats.org/drawingml/2006/main">
          <a:off x="192879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0.35652</cdr:x>
      <cdr:y>0.0875</cdr:y>
    </cdr:from>
    <cdr:to>
      <cdr:x>0.43834</cdr:x>
      <cdr:y>0.14674</cdr:y>
    </cdr:to>
    <cdr:sp macro="" textlink="">
      <cdr:nvSpPr>
        <cdr:cNvPr id="16" name="TextBox 9"/>
        <cdr:cNvSpPr txBox="1"/>
      </cdr:nvSpPr>
      <cdr:spPr>
        <a:xfrm xmlns:a="http://schemas.openxmlformats.org/drawingml/2006/main">
          <a:off x="2928926" y="500066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0.075</cdr:y>
    </cdr:from>
    <cdr:to>
      <cdr:x>0.5166</cdr:x>
      <cdr:y>0.13424</cdr:y>
    </cdr:to>
    <cdr:sp macro="" textlink="">
      <cdr:nvSpPr>
        <cdr:cNvPr id="17" name="TextBox 9"/>
        <cdr:cNvSpPr txBox="1"/>
      </cdr:nvSpPr>
      <cdr:spPr>
        <a:xfrm xmlns:a="http://schemas.openxmlformats.org/drawingml/2006/main">
          <a:off x="3571868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0.68696</cdr:x>
      <cdr:y>0.125</cdr:y>
    </cdr:from>
    <cdr:to>
      <cdr:x>0.76877</cdr:x>
      <cdr:y>0.18424</cdr:y>
    </cdr:to>
    <cdr:sp macro="" textlink="">
      <cdr:nvSpPr>
        <cdr:cNvPr id="19" name="TextBox 9"/>
        <cdr:cNvSpPr txBox="1"/>
      </cdr:nvSpPr>
      <cdr:spPr>
        <a:xfrm xmlns:a="http://schemas.openxmlformats.org/drawingml/2006/main">
          <a:off x="5643570" y="714380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0.11304</cdr:x>
      <cdr:y>0.075</cdr:y>
    </cdr:from>
    <cdr:to>
      <cdr:x>0.19486</cdr:x>
      <cdr:y>0.13424</cdr:y>
    </cdr:to>
    <cdr:sp macro="" textlink="">
      <cdr:nvSpPr>
        <cdr:cNvPr id="20" name="TextBox 9"/>
        <cdr:cNvSpPr txBox="1"/>
      </cdr:nvSpPr>
      <cdr:spPr>
        <a:xfrm xmlns:a="http://schemas.openxmlformats.org/drawingml/2006/main">
          <a:off x="928662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0.17391</cdr:x>
      <cdr:y>0.05</cdr:y>
    </cdr:from>
    <cdr:to>
      <cdr:x>0.25573</cdr:x>
      <cdr:y>0.10924</cdr:y>
    </cdr:to>
    <cdr:sp macro="" textlink="">
      <cdr:nvSpPr>
        <cdr:cNvPr id="21" name="TextBox 9"/>
        <cdr:cNvSpPr txBox="1"/>
      </cdr:nvSpPr>
      <cdr:spPr>
        <a:xfrm xmlns:a="http://schemas.openxmlformats.org/drawingml/2006/main">
          <a:off x="1428728" y="285752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0.23478</cdr:x>
      <cdr:y>0.7875</cdr:y>
    </cdr:from>
    <cdr:to>
      <cdr:x>0.3166</cdr:x>
      <cdr:y>0.84674</cdr:y>
    </cdr:to>
    <cdr:sp macro="" textlink="">
      <cdr:nvSpPr>
        <cdr:cNvPr id="22" name="TextBox 9"/>
        <cdr:cNvSpPr txBox="1"/>
      </cdr:nvSpPr>
      <cdr:spPr>
        <a:xfrm xmlns:a="http://schemas.openxmlformats.org/drawingml/2006/main">
          <a:off x="192879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0.35652</cdr:x>
      <cdr:y>0.0875</cdr:y>
    </cdr:from>
    <cdr:to>
      <cdr:x>0.43834</cdr:x>
      <cdr:y>0.14674</cdr:y>
    </cdr:to>
    <cdr:sp macro="" textlink="">
      <cdr:nvSpPr>
        <cdr:cNvPr id="25" name="TextBox 9"/>
        <cdr:cNvSpPr txBox="1"/>
      </cdr:nvSpPr>
      <cdr:spPr>
        <a:xfrm xmlns:a="http://schemas.openxmlformats.org/drawingml/2006/main">
          <a:off x="2928926" y="500066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0.075</cdr:y>
    </cdr:from>
    <cdr:to>
      <cdr:x>0.5166</cdr:x>
      <cdr:y>0.13424</cdr:y>
    </cdr:to>
    <cdr:sp macro="" textlink="">
      <cdr:nvSpPr>
        <cdr:cNvPr id="26" name="TextBox 9"/>
        <cdr:cNvSpPr txBox="1"/>
      </cdr:nvSpPr>
      <cdr:spPr>
        <a:xfrm xmlns:a="http://schemas.openxmlformats.org/drawingml/2006/main">
          <a:off x="3571868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0.68696</cdr:x>
      <cdr:y>0.125</cdr:y>
    </cdr:from>
    <cdr:to>
      <cdr:x>0.76877</cdr:x>
      <cdr:y>0.18424</cdr:y>
    </cdr:to>
    <cdr:sp macro="" textlink="">
      <cdr:nvSpPr>
        <cdr:cNvPr id="28" name="TextBox 9"/>
        <cdr:cNvSpPr txBox="1"/>
      </cdr:nvSpPr>
      <cdr:spPr>
        <a:xfrm xmlns:a="http://schemas.openxmlformats.org/drawingml/2006/main">
          <a:off x="5643570" y="714380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0.11304</cdr:x>
      <cdr:y>0.075</cdr:y>
    </cdr:from>
    <cdr:to>
      <cdr:x>0.19486</cdr:x>
      <cdr:y>0.13424</cdr:y>
    </cdr:to>
    <cdr:sp macro="" textlink="">
      <cdr:nvSpPr>
        <cdr:cNvPr id="29" name="TextBox 9"/>
        <cdr:cNvSpPr txBox="1"/>
      </cdr:nvSpPr>
      <cdr:spPr>
        <a:xfrm xmlns:a="http://schemas.openxmlformats.org/drawingml/2006/main">
          <a:off x="928662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0.17391</cdr:x>
      <cdr:y>0.05</cdr:y>
    </cdr:from>
    <cdr:to>
      <cdr:x>0.25573</cdr:x>
      <cdr:y>0.10924</cdr:y>
    </cdr:to>
    <cdr:sp macro="" textlink="">
      <cdr:nvSpPr>
        <cdr:cNvPr id="30" name="TextBox 9"/>
        <cdr:cNvSpPr txBox="1"/>
      </cdr:nvSpPr>
      <cdr:spPr>
        <a:xfrm xmlns:a="http://schemas.openxmlformats.org/drawingml/2006/main">
          <a:off x="1428728" y="285752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0.23478</cdr:x>
      <cdr:y>0.7875</cdr:y>
    </cdr:from>
    <cdr:to>
      <cdr:x>0.3166</cdr:x>
      <cdr:y>0.84674</cdr:y>
    </cdr:to>
    <cdr:sp macro="" textlink="">
      <cdr:nvSpPr>
        <cdr:cNvPr id="31" name="TextBox 9"/>
        <cdr:cNvSpPr txBox="1"/>
      </cdr:nvSpPr>
      <cdr:spPr>
        <a:xfrm xmlns:a="http://schemas.openxmlformats.org/drawingml/2006/main">
          <a:off x="192879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0.35652</cdr:x>
      <cdr:y>0.0875</cdr:y>
    </cdr:from>
    <cdr:to>
      <cdr:x>0.43834</cdr:x>
      <cdr:y>0.14674</cdr:y>
    </cdr:to>
    <cdr:sp macro="" textlink="">
      <cdr:nvSpPr>
        <cdr:cNvPr id="34" name="TextBox 9"/>
        <cdr:cNvSpPr txBox="1"/>
      </cdr:nvSpPr>
      <cdr:spPr>
        <a:xfrm xmlns:a="http://schemas.openxmlformats.org/drawingml/2006/main">
          <a:off x="2928926" y="500066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0.075</cdr:y>
    </cdr:from>
    <cdr:to>
      <cdr:x>0.5166</cdr:x>
      <cdr:y>0.13424</cdr:y>
    </cdr:to>
    <cdr:sp macro="" textlink="">
      <cdr:nvSpPr>
        <cdr:cNvPr id="35" name="TextBox 9"/>
        <cdr:cNvSpPr txBox="1"/>
      </cdr:nvSpPr>
      <cdr:spPr>
        <a:xfrm xmlns:a="http://schemas.openxmlformats.org/drawingml/2006/main">
          <a:off x="3571868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0.68696</cdr:x>
      <cdr:y>0.125</cdr:y>
    </cdr:from>
    <cdr:to>
      <cdr:x>0.76877</cdr:x>
      <cdr:y>0.18424</cdr:y>
    </cdr:to>
    <cdr:sp macro="" textlink="">
      <cdr:nvSpPr>
        <cdr:cNvPr id="37" name="TextBox 9"/>
        <cdr:cNvSpPr txBox="1"/>
      </cdr:nvSpPr>
      <cdr:spPr>
        <a:xfrm xmlns:a="http://schemas.openxmlformats.org/drawingml/2006/main">
          <a:off x="5643570" y="714380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0.88618</cdr:x>
      <cdr:y>0.61333</cdr:y>
    </cdr:from>
    <cdr:to>
      <cdr:x>0.90244</cdr:x>
      <cdr:y>0.64</cdr:y>
    </cdr:to>
    <cdr:sp macro="" textlink="">
      <cdr:nvSpPr>
        <cdr:cNvPr id="38" name="Прямоугольник 37"/>
        <cdr:cNvSpPr/>
      </cdr:nvSpPr>
      <cdr:spPr>
        <a:xfrm xmlns:a="http://schemas.openxmlformats.org/drawingml/2006/main">
          <a:off x="7786742" y="3286148"/>
          <a:ext cx="142876" cy="14287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0.88618</cdr:x>
      <cdr:y>0.45333</cdr:y>
    </cdr:from>
    <cdr:to>
      <cdr:x>0.90244</cdr:x>
      <cdr:y>0.48</cdr:y>
    </cdr:to>
    <cdr:sp macro="" textlink="">
      <cdr:nvSpPr>
        <cdr:cNvPr id="42" name="Прямоугольник 41"/>
        <cdr:cNvSpPr/>
      </cdr:nvSpPr>
      <cdr:spPr>
        <a:xfrm xmlns:a="http://schemas.openxmlformats.org/drawingml/2006/main">
          <a:off x="7786742" y="2428892"/>
          <a:ext cx="142876" cy="142876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60000"/>
            <a:lumOff val="40000"/>
          </a:schemeClr>
        </a:solidFill>
        <a:ln xmlns:a="http://schemas.openxmlformats.org/drawingml/2006/main" w="952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0.90244</cdr:x>
      <cdr:y>0.44</cdr:y>
    </cdr:from>
    <cdr:to>
      <cdr:x>0.99866</cdr:x>
      <cdr:y>0.49457</cdr:y>
    </cdr:to>
    <cdr:sp macro="" textlink="">
      <cdr:nvSpPr>
        <cdr:cNvPr id="43" name="TextBox 9"/>
        <cdr:cNvSpPr txBox="1"/>
      </cdr:nvSpPr>
      <cdr:spPr>
        <a:xfrm xmlns:a="http://schemas.openxmlformats.org/drawingml/2006/main">
          <a:off x="7929618" y="2357454"/>
          <a:ext cx="845457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0.90244</cdr:x>
      <cdr:y>0.49333</cdr:y>
    </cdr:from>
    <cdr:to>
      <cdr:x>1</cdr:x>
      <cdr:y>0.54791</cdr:y>
    </cdr:to>
    <cdr:sp macro="" textlink="">
      <cdr:nvSpPr>
        <cdr:cNvPr id="45" name="TextBox 9"/>
        <cdr:cNvSpPr txBox="1"/>
      </cdr:nvSpPr>
      <cdr:spPr>
        <a:xfrm xmlns:a="http://schemas.openxmlformats.org/drawingml/2006/main">
          <a:off x="7929618" y="2643206"/>
          <a:ext cx="857256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0.88618</cdr:x>
      <cdr:y>0.56</cdr:y>
    </cdr:from>
    <cdr:to>
      <cdr:x>0.90244</cdr:x>
      <cdr:y>0.58193</cdr:y>
    </cdr:to>
    <cdr:sp macro="" textlink="">
      <cdr:nvSpPr>
        <cdr:cNvPr id="46" name="Прямоугольник 45"/>
        <cdr:cNvSpPr/>
      </cdr:nvSpPr>
      <cdr:spPr>
        <a:xfrm xmlns:a="http://schemas.openxmlformats.org/drawingml/2006/main">
          <a:off x="7786742" y="3000396"/>
          <a:ext cx="142875" cy="11752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/>
        </a:solidFill>
        <a:ln xmlns:a="http://schemas.openxmlformats.org/drawingml/2006/main" w="9525" cap="flat" cmpd="sng" algn="ctr">
          <a:solidFill>
            <a:schemeClr val="accent3"/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0.88618</cdr:x>
      <cdr:y>0.50667</cdr:y>
    </cdr:from>
    <cdr:to>
      <cdr:x>0.90244</cdr:x>
      <cdr:y>0.5286</cdr:y>
    </cdr:to>
    <cdr:sp macro="" textlink="">
      <cdr:nvSpPr>
        <cdr:cNvPr id="47" name="Прямоугольник 46"/>
        <cdr:cNvSpPr/>
      </cdr:nvSpPr>
      <cdr:spPr>
        <a:xfrm xmlns:a="http://schemas.openxmlformats.org/drawingml/2006/main">
          <a:off x="7786742" y="2714644"/>
          <a:ext cx="142875" cy="11752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 w="9525" cap="flat" cmpd="sng" algn="ctr">
          <a:solidFill>
            <a:schemeClr val="accent2"/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0.384</cdr:x>
      <cdr:y>0.43421</cdr:y>
    </cdr:from>
    <cdr:to>
      <cdr:x>0.472</cdr:x>
      <cdr:y>0.4909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3429024" y="2357454"/>
          <a:ext cx="78581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96,9%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</cdr:x>
      <cdr:y>0.05263</cdr:y>
    </cdr:from>
    <cdr:to>
      <cdr:x>0.472</cdr:x>
      <cdr:y>0.11842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571900" y="285752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0.336</cdr:x>
      <cdr:y>0.02632</cdr:y>
    </cdr:from>
    <cdr:to>
      <cdr:x>0.41167</cdr:x>
      <cdr:y>0.08937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00396" y="142876"/>
          <a:ext cx="675724" cy="342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387,7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0.784</cdr:x>
      <cdr:y>0.03947</cdr:y>
    </cdr:from>
    <cdr:to>
      <cdr:x>1</cdr:x>
      <cdr:y>0.13451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000892" y="214314"/>
          <a:ext cx="1928826" cy="515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0.168</cdr:x>
      <cdr:y>0.40789</cdr:y>
    </cdr:from>
    <cdr:to>
      <cdr:x>0.248</cdr:x>
      <cdr:y>0.46458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1500198" y="2214578"/>
          <a:ext cx="714380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105%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0.184</cdr:x>
      <cdr:y>0.01316</cdr:y>
    </cdr:from>
    <cdr:to>
      <cdr:x>0.25742</cdr:x>
      <cdr:y>0.08041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643074" y="71438"/>
          <a:ext cx="655629" cy="3651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394,1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</cdr:x>
      <cdr:y>0.03947</cdr:y>
    </cdr:from>
    <cdr:to>
      <cdr:x>0.192</cdr:x>
      <cdr:y>0.11842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071570" y="214315"/>
          <a:ext cx="64294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0.528</cdr:x>
      <cdr:y>0.77632</cdr:y>
    </cdr:from>
    <cdr:to>
      <cdr:x>0.61167</cdr:x>
      <cdr:y>0.83955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714908" y="4214842"/>
          <a:ext cx="747167" cy="343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-12,4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</cdr:x>
      <cdr:y>0.73684</cdr:y>
    </cdr:from>
    <cdr:to>
      <cdr:x>0.664</cdr:x>
      <cdr:y>0.80263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357850" y="4000528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18,3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0.768</cdr:x>
      <cdr:y>0.46053</cdr:y>
    </cdr:from>
    <cdr:to>
      <cdr:x>0.88</cdr:x>
      <cdr:y>0.51438</cdr:y>
    </cdr:to>
    <cdr:sp macro="" textlink="">
      <cdr:nvSpPr>
        <cdr:cNvPr id="11" name="TextBox 9"/>
        <cdr:cNvSpPr txBox="1"/>
      </cdr:nvSpPr>
      <cdr:spPr>
        <a:xfrm xmlns:a="http://schemas.openxmlformats.org/drawingml/2006/main">
          <a:off x="6858048" y="2500330"/>
          <a:ext cx="1000132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300" dirty="0" err="1" smtClean="0">
              <a:latin typeface="Times New Roman" pitchFamily="18" charset="0"/>
              <a:cs typeface="Times New Roman" pitchFamily="18" charset="0"/>
            </a:rPr>
            <a:t>Профицит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0.768</cdr:x>
      <cdr:y>0.42105</cdr:y>
    </cdr:from>
    <cdr:to>
      <cdr:x>0.88</cdr:x>
      <cdr:y>0.47491</cdr:y>
    </cdr:to>
    <cdr:sp macro="" textlink="">
      <cdr:nvSpPr>
        <cdr:cNvPr id="12" name="TextBox 9"/>
        <cdr:cNvSpPr txBox="1"/>
      </cdr:nvSpPr>
      <cdr:spPr>
        <a:xfrm xmlns:a="http://schemas.openxmlformats.org/drawingml/2006/main">
          <a:off x="6858048" y="2286016"/>
          <a:ext cx="1000132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Дефицит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0.768</cdr:x>
      <cdr:y>0.34211</cdr:y>
    </cdr:from>
    <cdr:to>
      <cdr:x>0.904</cdr:x>
      <cdr:y>0.39596</cdr:y>
    </cdr:to>
    <cdr:sp macro="" textlink="">
      <cdr:nvSpPr>
        <cdr:cNvPr id="13" name="TextBox 9"/>
        <cdr:cNvSpPr txBox="1"/>
      </cdr:nvSpPr>
      <cdr:spPr>
        <a:xfrm xmlns:a="http://schemas.openxmlformats.org/drawingml/2006/main">
          <a:off x="6858048" y="1857388"/>
          <a:ext cx="1214446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План на год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0.768</cdr:x>
      <cdr:y>0.38158</cdr:y>
    </cdr:from>
    <cdr:to>
      <cdr:x>1</cdr:x>
      <cdr:y>0.43543</cdr:y>
    </cdr:to>
    <cdr:sp macro="" textlink="">
      <cdr:nvSpPr>
        <cdr:cNvPr id="14" name="TextBox 9"/>
        <cdr:cNvSpPr txBox="1"/>
      </cdr:nvSpPr>
      <cdr:spPr>
        <a:xfrm xmlns:a="http://schemas.openxmlformats.org/drawingml/2006/main">
          <a:off x="6858048" y="2071702"/>
          <a:ext cx="2071670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Фактическое исполнение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0.13112</cdr:x>
      <cdr:y>0.29918</cdr:y>
    </cdr:from>
    <cdr:to>
      <cdr:x>0.36769</cdr:x>
      <cdr:y>0.42376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70" y="1571636"/>
          <a:ext cx="1933345" cy="654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138,8 </a:t>
          </a:r>
          <a:r>
            <a:rPr lang="ru-RU" sz="1400" b="1" dirty="0" err="1"/>
            <a:t>млн.руб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0.27098</cdr:x>
      <cdr:y>0.13599</cdr:y>
    </cdr:from>
    <cdr:to>
      <cdr:x>0.50828</cdr:x>
      <cdr:y>0.22243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14578" y="714380"/>
          <a:ext cx="1939310" cy="4540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9,5 </a:t>
          </a:r>
          <a:r>
            <a:rPr lang="ru-RU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0.41959</cdr:x>
      <cdr:y>0.40797</cdr:y>
    </cdr:from>
    <cdr:to>
      <cdr:x>0.70987</cdr:x>
      <cdr:y>0.538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29024" y="2143140"/>
          <a:ext cx="2372284" cy="6830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252,5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0.21652</cdr:x>
      <cdr:y>0.0597</cdr:y>
    </cdr:from>
    <cdr:to>
      <cdr:x>0.35674</cdr:x>
      <cdr:y>0.12522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74440" y="270200"/>
          <a:ext cx="566290" cy="296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418,4</a:t>
          </a:r>
        </a:p>
      </cdr:txBody>
    </cdr:sp>
  </cdr:relSizeAnchor>
  <cdr:relSizeAnchor xmlns:cdr="http://schemas.openxmlformats.org/drawingml/2006/chartDrawing">
    <cdr:from>
      <cdr:x>0.46413</cdr:x>
      <cdr:y>0.30861</cdr:y>
    </cdr:from>
    <cdr:to>
      <cdr:x>0.60878</cdr:x>
      <cdr:y>0.36289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74446" y="1396752"/>
          <a:ext cx="584170" cy="245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408,2</a:t>
          </a:r>
        </a:p>
      </cdr:txBody>
    </cdr:sp>
  </cdr:relSizeAnchor>
  <cdr:relSizeAnchor xmlns:cdr="http://schemas.openxmlformats.org/drawingml/2006/chartDrawing">
    <cdr:from>
      <cdr:x>0.73359</cdr:x>
      <cdr:y>0.49953</cdr:y>
    </cdr:from>
    <cdr:to>
      <cdr:x>0.8584</cdr:x>
      <cdr:y>0.55109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62672" y="2260848"/>
          <a:ext cx="504056" cy="233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400,8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0.237</cdr:x>
      <cdr:y>0.07004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957155" cy="317019"/>
        </a:xfrm>
        <a:prstGeom xmlns:a="http://schemas.openxmlformats.org/drawingml/2006/main" prst="rect">
          <a:avLst/>
        </a:prstGeom>
      </cdr:spPr>
    </cdr:pic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0.22727</cdr:x>
      <cdr:y>0.36571</cdr:y>
    </cdr:from>
    <cdr:to>
      <cdr:x>0.3526</cdr:x>
      <cdr:y>0.44571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7853" y="1655190"/>
          <a:ext cx="506145" cy="3620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82,0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0.45661</cdr:x>
      <cdr:y>0.16571</cdr:y>
    </cdr:from>
    <cdr:to>
      <cdr:x>0.60024</cdr:x>
      <cdr:y>0.24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44064" y="749997"/>
          <a:ext cx="580065" cy="336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126,6</a:t>
          </a:r>
        </a:p>
      </cdr:txBody>
    </cdr:sp>
  </cdr:relSizeAnchor>
  <cdr:relSizeAnchor xmlns:cdr="http://schemas.openxmlformats.org/drawingml/2006/chartDrawing">
    <cdr:from>
      <cdr:x>0.71488</cdr:x>
      <cdr:y>0.05621</cdr:y>
    </cdr:from>
    <cdr:to>
      <cdr:x>0.86557</cdr:x>
      <cdr:y>0.13704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7114" y="254404"/>
          <a:ext cx="608586" cy="365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148,3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0.06022</cdr:x>
      <cdr:y>0.02151</cdr:y>
    </cdr:from>
    <cdr:to>
      <cdr:x>0.33212</cdr:x>
      <cdr:y>0.09831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325" y="66676"/>
          <a:ext cx="14192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0.05638</cdr:x>
      <cdr:y>0.01824</cdr:y>
    </cdr:from>
    <cdr:to>
      <cdr:x>0.28127</cdr:x>
      <cdr:y>0.08275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5690" y="86258"/>
          <a:ext cx="1538439" cy="305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млн.рублей</a:t>
          </a:r>
        </a:p>
      </cdr:txBody>
    </cdr:sp>
  </cdr:relSizeAnchor>
  <cdr:relSizeAnchor xmlns:cdr="http://schemas.openxmlformats.org/drawingml/2006/chartDrawing">
    <cdr:from>
      <cdr:x>0.69474</cdr:x>
      <cdr:y>0.93788</cdr:y>
    </cdr:from>
    <cdr:to>
      <cdr:x>0.81053</cdr:x>
      <cdr:y>0.98478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52528" y="4320480"/>
          <a:ext cx="79208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год</a:t>
          </a:r>
          <a:endParaRPr lang="ru-RU" sz="1400" dirty="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0.075</cdr:x>
      <cdr:y>0.01215</cdr:y>
    </cdr:from>
    <cdr:to>
      <cdr:x>0.20208</cdr:x>
      <cdr:y>0.03993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2900" y="33338"/>
          <a:ext cx="581025" cy="76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/>
            <a:t>млн.рублей</a:t>
          </a:r>
        </a:p>
      </cdr:txBody>
    </cdr:sp>
  </cdr:relSizeAnchor>
  <cdr:relSizeAnchor xmlns:cdr="http://schemas.openxmlformats.org/drawingml/2006/chartDrawing">
    <cdr:from>
      <cdr:x>0.09167</cdr:x>
      <cdr:y>0.06149</cdr:y>
    </cdr:from>
    <cdr:to>
      <cdr:x>0.29167</cdr:x>
      <cdr:y>0.34261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9100" y="2000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0.04167</cdr:x>
      <cdr:y>0.0205</cdr:y>
    </cdr:from>
    <cdr:to>
      <cdr:x>0.25</cdr:x>
      <cdr:y>0.0937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0500" y="66674"/>
          <a:ext cx="9525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000"/>
        </a:p>
      </cdr:txBody>
    </cdr:sp>
  </cdr:relSizeAnchor>
  <cdr:relSizeAnchor xmlns:cdr="http://schemas.openxmlformats.org/drawingml/2006/chartDrawing">
    <cdr:from>
      <cdr:x>0.14607</cdr:x>
      <cdr:y>0.24027</cdr:y>
    </cdr:from>
    <cdr:to>
      <cdr:x>0.25023</cdr:x>
      <cdr:y>0.30469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936104" y="936104"/>
          <a:ext cx="667532" cy="2509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103</a:t>
          </a:r>
        </a:p>
      </cdr:txBody>
    </cdr:sp>
  </cdr:relSizeAnchor>
  <cdr:relSizeAnchor xmlns:cdr="http://schemas.openxmlformats.org/drawingml/2006/chartDrawing">
    <cdr:from>
      <cdr:x>0.21348</cdr:x>
      <cdr:y>0.14786</cdr:y>
    </cdr:from>
    <cdr:to>
      <cdr:x>0.36348</cdr:x>
      <cdr:y>0.21228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368152" y="576064"/>
          <a:ext cx="961306" cy="2509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122,5</a:t>
          </a:r>
        </a:p>
      </cdr:txBody>
    </cdr:sp>
  </cdr:relSizeAnchor>
  <cdr:relSizeAnchor xmlns:cdr="http://schemas.openxmlformats.org/drawingml/2006/chartDrawing">
    <cdr:from>
      <cdr:x>0.36458</cdr:x>
      <cdr:y>0.77599</cdr:y>
    </cdr:from>
    <cdr:to>
      <cdr:x>0.4625</cdr:x>
      <cdr:y>0.8287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66875" y="2524125"/>
          <a:ext cx="447675" cy="171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0.39326</cdr:x>
      <cdr:y>0.75613</cdr:y>
    </cdr:from>
    <cdr:to>
      <cdr:x>0.47994</cdr:x>
      <cdr:y>0.83775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520280" y="2945940"/>
          <a:ext cx="555533" cy="318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3,7</a:t>
          </a:r>
        </a:p>
      </cdr:txBody>
    </cdr:sp>
  </cdr:relSizeAnchor>
  <cdr:relSizeAnchor xmlns:cdr="http://schemas.openxmlformats.org/drawingml/2006/chartDrawing">
    <cdr:from>
      <cdr:x>0.45833</cdr:x>
      <cdr:y>0.75842</cdr:y>
    </cdr:from>
    <cdr:to>
      <cdr:x>0.54792</cdr:x>
      <cdr:y>0.84041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095500" y="2466976"/>
          <a:ext cx="40957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3</a:t>
          </a:r>
        </a:p>
      </cdr:txBody>
    </cdr:sp>
  </cdr:relSizeAnchor>
  <cdr:relSizeAnchor xmlns:cdr="http://schemas.openxmlformats.org/drawingml/2006/chartDrawing">
    <cdr:from>
      <cdr:x>0.64045</cdr:x>
      <cdr:y>0.75777</cdr:y>
    </cdr:from>
    <cdr:to>
      <cdr:x>0.7217</cdr:x>
      <cdr:y>0.82512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104456" y="2952328"/>
          <a:ext cx="520708" cy="262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6,6</a:t>
          </a:r>
        </a:p>
      </cdr:txBody>
    </cdr:sp>
  </cdr:relSizeAnchor>
  <cdr:relSizeAnchor xmlns:cdr="http://schemas.openxmlformats.org/drawingml/2006/chartDrawing">
    <cdr:from>
      <cdr:x>0.70787</cdr:x>
      <cdr:y>0.73928</cdr:y>
    </cdr:from>
    <cdr:to>
      <cdr:x>0.7875</cdr:x>
      <cdr:y>0.82577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536504" y="2880321"/>
          <a:ext cx="510357" cy="336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6,9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0.64912</cdr:x>
      <cdr:y>0.44061</cdr:y>
    </cdr:from>
    <cdr:to>
      <cdr:x>0.73684</cdr:x>
      <cdr:y>0.53966</cdr:y>
    </cdr:to>
    <cdr:sp macro="" textlink="">
      <cdr:nvSpPr>
        <cdr:cNvPr id="2" name="TextBox 14"/>
        <cdr:cNvSpPr txBox="1"/>
      </cdr:nvSpPr>
      <cdr:spPr>
        <a:xfrm xmlns:a="http://schemas.openxmlformats.org/drawingml/2006/main">
          <a:off x="5286412" y="1643074"/>
          <a:ext cx="71438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379,3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0.23038</cdr:x>
      <cdr:y>0.7462</cdr:y>
    </cdr:from>
    <cdr:to>
      <cdr:x>0.37882</cdr:x>
      <cdr:y>0.79591</cdr:y>
    </cdr:to>
    <cdr:sp macro="" textlink="">
      <cdr:nvSpPr>
        <cdr:cNvPr id="2" name="TextBox 14"/>
        <cdr:cNvSpPr txBox="1"/>
      </cdr:nvSpPr>
      <cdr:spPr>
        <a:xfrm xmlns:a="http://schemas.openxmlformats.org/drawingml/2006/main">
          <a:off x="2071670" y="3842117"/>
          <a:ext cx="1334820" cy="25595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164,7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0.32031</cdr:x>
      <cdr:y>0.10256</cdr:y>
    </cdr:from>
    <cdr:to>
      <cdr:x>0.45312</cdr:x>
      <cdr:y>0.14951</cdr:y>
    </cdr:to>
    <cdr:sp macro="" textlink="">
      <cdr:nvSpPr>
        <cdr:cNvPr id="6" name="TextBox 14"/>
        <cdr:cNvSpPr txBox="1"/>
      </cdr:nvSpPr>
      <cdr:spPr>
        <a:xfrm xmlns:a="http://schemas.openxmlformats.org/drawingml/2006/main">
          <a:off x="2928926" y="571504"/>
          <a:ext cx="121444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39,1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0.44531</cdr:x>
      <cdr:y>0.10256</cdr:y>
    </cdr:from>
    <cdr:to>
      <cdr:x>0.57031</cdr:x>
      <cdr:y>0.14951</cdr:y>
    </cdr:to>
    <cdr:sp macro="" textlink="">
      <cdr:nvSpPr>
        <cdr:cNvPr id="7" name="TextBox 14"/>
        <cdr:cNvSpPr txBox="1"/>
      </cdr:nvSpPr>
      <cdr:spPr>
        <a:xfrm xmlns:a="http://schemas.openxmlformats.org/drawingml/2006/main">
          <a:off x="4071934" y="571504"/>
          <a:ext cx="114300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0,3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0.48437</cdr:x>
      <cdr:y>0.20513</cdr:y>
    </cdr:from>
    <cdr:to>
      <cdr:x>0.53906</cdr:x>
      <cdr:y>0.23077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4429124" y="1143008"/>
          <a:ext cx="500066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0.53125</cdr:x>
      <cdr:y>0.17949</cdr:y>
    </cdr:from>
    <cdr:to>
      <cdr:x>0.64844</cdr:x>
      <cdr:y>0.22644</cdr:y>
    </cdr:to>
    <cdr:sp macro="" textlink="">
      <cdr:nvSpPr>
        <cdr:cNvPr id="10" name="TextBox 14"/>
        <cdr:cNvSpPr txBox="1"/>
      </cdr:nvSpPr>
      <cdr:spPr>
        <a:xfrm xmlns:a="http://schemas.openxmlformats.org/drawingml/2006/main">
          <a:off x="4857752" y="1000132"/>
          <a:ext cx="107157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3,2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0.51563</cdr:x>
      <cdr:y>0.25641</cdr:y>
    </cdr:from>
    <cdr:to>
      <cdr:x>0.63281</cdr:x>
      <cdr:y>0.30336</cdr:y>
    </cdr:to>
    <cdr:sp macro="" textlink="">
      <cdr:nvSpPr>
        <cdr:cNvPr id="11" name="TextBox 14"/>
        <cdr:cNvSpPr txBox="1"/>
      </cdr:nvSpPr>
      <cdr:spPr>
        <a:xfrm xmlns:a="http://schemas.openxmlformats.org/drawingml/2006/main">
          <a:off x="4714876" y="1428760"/>
          <a:ext cx="107157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63,7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0.56404</cdr:x>
      <cdr:y>0.52421</cdr:y>
    </cdr:from>
    <cdr:to>
      <cdr:x>0.64998</cdr:x>
      <cdr:y>0.60154</cdr:y>
    </cdr:to>
    <cdr:sp macro="" textlink="">
      <cdr:nvSpPr>
        <cdr:cNvPr id="12" name="TextBox 14"/>
        <cdr:cNvSpPr txBox="1"/>
      </cdr:nvSpPr>
      <cdr:spPr>
        <a:xfrm xmlns:a="http://schemas.openxmlformats.org/drawingml/2006/main">
          <a:off x="5072066" y="2699109"/>
          <a:ext cx="772800" cy="3981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3,0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0.29487</cdr:y>
    </cdr:from>
    <cdr:to>
      <cdr:x>0.125</cdr:x>
      <cdr:y>0.34182</cdr:y>
    </cdr:to>
    <cdr:sp macro="" textlink="">
      <cdr:nvSpPr>
        <cdr:cNvPr id="13" name="TextBox 14"/>
        <cdr:cNvSpPr txBox="1"/>
      </cdr:nvSpPr>
      <cdr:spPr>
        <a:xfrm xmlns:a="http://schemas.openxmlformats.org/drawingml/2006/main">
          <a:off x="0" y="1643074"/>
          <a:ext cx="114300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35,5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0.14103</cdr:y>
    </cdr:from>
    <cdr:to>
      <cdr:x>0.08594</cdr:x>
      <cdr:y>0.21836</cdr:y>
    </cdr:to>
    <cdr:sp macro="" textlink="">
      <cdr:nvSpPr>
        <cdr:cNvPr id="14" name="TextBox 14"/>
        <cdr:cNvSpPr txBox="1"/>
      </cdr:nvSpPr>
      <cdr:spPr>
        <a:xfrm xmlns:a="http://schemas.openxmlformats.org/drawingml/2006/main">
          <a:off x="0" y="785818"/>
          <a:ext cx="78581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7,1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0.05468</cdr:x>
      <cdr:y>0.20513</cdr:y>
    </cdr:from>
    <cdr:to>
      <cdr:x>0.07031</cdr:x>
      <cdr:y>0.25641</cdr:y>
    </cdr:to>
    <cdr:sp macro="" textlink="">
      <cdr:nvSpPr>
        <cdr:cNvPr id="16" name="Прямая соединительная линия 15"/>
        <cdr:cNvSpPr/>
      </cdr:nvSpPr>
      <cdr:spPr>
        <a:xfrm xmlns:a="http://schemas.openxmlformats.org/drawingml/2006/main" rot="16200000" flipV="1">
          <a:off x="500033" y="1143008"/>
          <a:ext cx="142877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0.07031</cdr:x>
      <cdr:y>0.16667</cdr:y>
    </cdr:from>
    <cdr:to>
      <cdr:x>0.15625</cdr:x>
      <cdr:y>0.244</cdr:y>
    </cdr:to>
    <cdr:sp macro="" textlink="">
      <cdr:nvSpPr>
        <cdr:cNvPr id="17" name="TextBox 14"/>
        <cdr:cNvSpPr txBox="1"/>
      </cdr:nvSpPr>
      <cdr:spPr>
        <a:xfrm xmlns:a="http://schemas.openxmlformats.org/drawingml/2006/main">
          <a:off x="642910" y="928694"/>
          <a:ext cx="78581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27,0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0.10937</cdr:x>
      <cdr:y>0.0641</cdr:y>
    </cdr:from>
    <cdr:to>
      <cdr:x>0.19531</cdr:x>
      <cdr:y>0.14143</cdr:y>
    </cdr:to>
    <cdr:sp macro="" textlink="">
      <cdr:nvSpPr>
        <cdr:cNvPr id="18" name="TextBox 14"/>
        <cdr:cNvSpPr txBox="1"/>
      </cdr:nvSpPr>
      <cdr:spPr>
        <a:xfrm xmlns:a="http://schemas.openxmlformats.org/drawingml/2006/main">
          <a:off x="1000100" y="357190"/>
          <a:ext cx="78581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3,5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0.16406</cdr:x>
      <cdr:y>0.11539</cdr:y>
    </cdr:from>
    <cdr:to>
      <cdr:x>0.17969</cdr:x>
      <cdr:y>0.19231</cdr:y>
    </cdr:to>
    <cdr:sp macro="" textlink="">
      <cdr:nvSpPr>
        <cdr:cNvPr id="20" name="Прямая соединительная линия 19"/>
        <cdr:cNvSpPr/>
      </cdr:nvSpPr>
      <cdr:spPr>
        <a:xfrm xmlns:a="http://schemas.openxmlformats.org/drawingml/2006/main" rot="16200000" flipH="1">
          <a:off x="1357294" y="785819"/>
          <a:ext cx="428626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0.21094</cdr:x>
      <cdr:y>0.10256</cdr:y>
    </cdr:from>
    <cdr:to>
      <cdr:x>0.29687</cdr:x>
      <cdr:y>0.17989</cdr:y>
    </cdr:to>
    <cdr:sp macro="" textlink="">
      <cdr:nvSpPr>
        <cdr:cNvPr id="21" name="TextBox 14"/>
        <cdr:cNvSpPr txBox="1"/>
      </cdr:nvSpPr>
      <cdr:spPr>
        <a:xfrm xmlns:a="http://schemas.openxmlformats.org/drawingml/2006/main">
          <a:off x="1928794" y="571504"/>
          <a:ext cx="78581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28,6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0.32031</cdr:x>
      <cdr:y>0.76562</cdr:y>
    </cdr:from>
    <cdr:to>
      <cdr:x>0.46875</cdr:x>
      <cdr:y>0.81927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2928926" y="3733812"/>
          <a:ext cx="135732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208,8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0.40625</cdr:x>
      <cdr:y>0.13574</cdr:y>
    </cdr:from>
    <cdr:to>
      <cdr:x>0.55469</cdr:x>
      <cdr:y>0.18938</cdr:y>
    </cdr:to>
    <cdr:sp macro="" textlink="">
      <cdr:nvSpPr>
        <cdr:cNvPr id="3" name="TextBox 8"/>
        <cdr:cNvSpPr txBox="1"/>
      </cdr:nvSpPr>
      <cdr:spPr>
        <a:xfrm xmlns:a="http://schemas.openxmlformats.org/drawingml/2006/main">
          <a:off x="3714744" y="661978"/>
          <a:ext cx="135732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57,0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0.55333</cdr:x>
      <cdr:y>0.20898</cdr:y>
    </cdr:from>
    <cdr:to>
      <cdr:x>0.67631</cdr:x>
      <cdr:y>0.26263</cdr:y>
    </cdr:to>
    <cdr:sp macro="" textlink="">
      <cdr:nvSpPr>
        <cdr:cNvPr id="4" name="TextBox 8"/>
        <cdr:cNvSpPr txBox="1"/>
      </cdr:nvSpPr>
      <cdr:spPr>
        <a:xfrm xmlns:a="http://schemas.openxmlformats.org/drawingml/2006/main">
          <a:off x="4821115" y="1019168"/>
          <a:ext cx="1071570" cy="26164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5,4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0.56972</cdr:x>
      <cdr:y>0.31152</cdr:y>
    </cdr:from>
    <cdr:to>
      <cdr:x>0.6925</cdr:x>
      <cdr:y>0.36517</cdr:y>
    </cdr:to>
    <cdr:sp macro="" textlink="">
      <cdr:nvSpPr>
        <cdr:cNvPr id="5" name="TextBox 8"/>
        <cdr:cNvSpPr txBox="1"/>
      </cdr:nvSpPr>
      <cdr:spPr>
        <a:xfrm xmlns:a="http://schemas.openxmlformats.org/drawingml/2006/main">
          <a:off x="4963991" y="1519234"/>
          <a:ext cx="1069771" cy="2616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1,9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0.04687</cdr:x>
      <cdr:y>0.26758</cdr:y>
    </cdr:from>
    <cdr:to>
      <cdr:x>0.17617</cdr:x>
      <cdr:y>0.32122</cdr:y>
    </cdr:to>
    <cdr:sp macro="" textlink="">
      <cdr:nvSpPr>
        <cdr:cNvPr id="6" name="TextBox 8"/>
        <cdr:cNvSpPr txBox="1"/>
      </cdr:nvSpPr>
      <cdr:spPr>
        <a:xfrm xmlns:a="http://schemas.openxmlformats.org/drawingml/2006/main">
          <a:off x="408377" y="1304939"/>
          <a:ext cx="112659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51,2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0.15625</cdr:x>
      <cdr:y>0.16504</cdr:y>
    </cdr:from>
    <cdr:to>
      <cdr:x>0.28125</cdr:x>
      <cdr:y>0.21868</cdr:y>
    </cdr:to>
    <cdr:sp macro="" textlink="">
      <cdr:nvSpPr>
        <cdr:cNvPr id="7" name="TextBox 8"/>
        <cdr:cNvSpPr txBox="1"/>
      </cdr:nvSpPr>
      <cdr:spPr>
        <a:xfrm xmlns:a="http://schemas.openxmlformats.org/drawingml/2006/main">
          <a:off x="1428728" y="804854"/>
          <a:ext cx="114300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35,6млн.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0.16406</cdr:x>
      <cdr:y>0.10644</cdr:y>
    </cdr:from>
    <cdr:to>
      <cdr:x>0.29916</cdr:x>
      <cdr:y>0.16009</cdr:y>
    </cdr:to>
    <cdr:sp macro="" textlink="">
      <cdr:nvSpPr>
        <cdr:cNvPr id="8" name="TextBox 8"/>
        <cdr:cNvSpPr txBox="1"/>
      </cdr:nvSpPr>
      <cdr:spPr>
        <a:xfrm xmlns:a="http://schemas.openxmlformats.org/drawingml/2006/main">
          <a:off x="1429449" y="519089"/>
          <a:ext cx="1177087" cy="2616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6,8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0.13574</cdr:y>
    </cdr:from>
    <cdr:to>
      <cdr:x>0.31094</cdr:x>
      <cdr:y>0.2168</cdr:y>
    </cdr:to>
    <cdr:sp macro="" textlink="">
      <cdr:nvSpPr>
        <cdr:cNvPr id="10" name="Прямая соединительная линия 9"/>
        <cdr:cNvSpPr/>
      </cdr:nvSpPr>
      <cdr:spPr>
        <a:xfrm xmlns:a="http://schemas.openxmlformats.org/drawingml/2006/main">
          <a:off x="2285984" y="661978"/>
          <a:ext cx="557210" cy="39529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0.28125</cdr:x>
      <cdr:y>0.07715</cdr:y>
    </cdr:from>
    <cdr:to>
      <cdr:x>0.32031</cdr:x>
      <cdr:y>0.17969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 rot="16200000" flipV="1">
          <a:off x="2571736" y="376225"/>
          <a:ext cx="357190" cy="50006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0.20312</cdr:x>
      <cdr:y>0.0332</cdr:y>
    </cdr:from>
    <cdr:to>
      <cdr:x>0.32375</cdr:x>
      <cdr:y>0.08684</cdr:y>
    </cdr:to>
    <cdr:sp macro="" textlink="">
      <cdr:nvSpPr>
        <cdr:cNvPr id="13" name="TextBox 8"/>
        <cdr:cNvSpPr txBox="1"/>
      </cdr:nvSpPr>
      <cdr:spPr>
        <a:xfrm xmlns:a="http://schemas.openxmlformats.org/drawingml/2006/main">
          <a:off x="1769778" y="161910"/>
          <a:ext cx="1051073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0,6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0.33594</cdr:x>
      <cdr:y>0.0625</cdr:y>
    </cdr:from>
    <cdr:to>
      <cdr:x>0.35937</cdr:x>
      <cdr:y>0.17969</cdr:y>
    </cdr:to>
    <cdr:sp macro="" textlink="">
      <cdr:nvSpPr>
        <cdr:cNvPr id="15" name="Прямая соединительная линия 14"/>
        <cdr:cNvSpPr/>
      </cdr:nvSpPr>
      <cdr:spPr>
        <a:xfrm xmlns:a="http://schemas.openxmlformats.org/drawingml/2006/main" rot="5400000" flipH="1" flipV="1">
          <a:off x="3071802" y="304788"/>
          <a:ext cx="214314" cy="57150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0.32812</cdr:x>
      <cdr:y>0.01855</cdr:y>
    </cdr:from>
    <cdr:to>
      <cdr:x>0.45494</cdr:x>
      <cdr:y>0.0722</cdr:y>
    </cdr:to>
    <cdr:sp macro="" textlink="">
      <cdr:nvSpPr>
        <cdr:cNvPr id="16" name="TextBox 8"/>
        <cdr:cNvSpPr txBox="1"/>
      </cdr:nvSpPr>
      <cdr:spPr>
        <a:xfrm xmlns:a="http://schemas.openxmlformats.org/drawingml/2006/main">
          <a:off x="2858899" y="90465"/>
          <a:ext cx="1104960" cy="2616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4,1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0.35156</cdr:x>
      <cdr:y>0.10644</cdr:y>
    </cdr:from>
    <cdr:to>
      <cdr:x>0.39062</cdr:x>
      <cdr:y>0.17969</cdr:y>
    </cdr:to>
    <cdr:sp macro="" textlink="">
      <cdr:nvSpPr>
        <cdr:cNvPr id="18" name="Прямая соединительная линия 17"/>
        <cdr:cNvSpPr/>
      </cdr:nvSpPr>
      <cdr:spPr>
        <a:xfrm xmlns:a="http://schemas.openxmlformats.org/drawingml/2006/main" rot="5400000" flipH="1" flipV="1">
          <a:off x="3214678" y="519102"/>
          <a:ext cx="357190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0.35937</cdr:x>
      <cdr:y>0.0625</cdr:y>
    </cdr:from>
    <cdr:to>
      <cdr:x>0.47953</cdr:x>
      <cdr:y>0.11614</cdr:y>
    </cdr:to>
    <cdr:sp macro="" textlink="">
      <cdr:nvSpPr>
        <cdr:cNvPr id="19" name="TextBox 8"/>
        <cdr:cNvSpPr txBox="1"/>
      </cdr:nvSpPr>
      <cdr:spPr>
        <a:xfrm xmlns:a="http://schemas.openxmlformats.org/drawingml/2006/main">
          <a:off x="3131179" y="304801"/>
          <a:ext cx="1046994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4,4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0.01008</cdr:x>
      <cdr:y>0.03078</cdr:y>
    </cdr:from>
    <cdr:to>
      <cdr:x>0.34341</cdr:x>
      <cdr:y>0.21946</cdr:y>
    </cdr:to>
    <cdr:sp macro="" textlink="">
      <cdr:nvSpPr>
        <cdr:cNvPr id="2" name="TextBox 1"/>
        <cdr:cNvSpPr txBox="1"/>
      </cdr:nvSpPr>
      <cdr:spPr>
        <a:xfrm xmlns:a="http://schemas.openxmlformats.org/drawingml/2006/main" rot="20288345">
          <a:off x="56183" y="107737"/>
          <a:ext cx="1857359" cy="660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Охрана семьи и детства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0.69162</cdr:x>
      <cdr:y>0.03486</cdr:y>
    </cdr:from>
    <cdr:to>
      <cdr:x>0.99932</cdr:x>
      <cdr:y>0.23486</cdr:y>
    </cdr:to>
    <cdr:sp macro="" textlink="">
      <cdr:nvSpPr>
        <cdr:cNvPr id="3" name="TextBox 1"/>
        <cdr:cNvSpPr txBox="1"/>
      </cdr:nvSpPr>
      <cdr:spPr>
        <a:xfrm xmlns:a="http://schemas.openxmlformats.org/drawingml/2006/main" rot="1164163">
          <a:off x="3853783" y="122034"/>
          <a:ext cx="1714545" cy="7000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Пенсионное обеспечение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0.25642</cdr:x>
      <cdr:y>0.86188</cdr:y>
    </cdr:from>
    <cdr:to>
      <cdr:x>0.75641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428796" y="3145320"/>
          <a:ext cx="278601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Социальное обеспечение населения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0.42307</cdr:x>
      <cdr:y>0.54545</cdr:y>
    </cdr:from>
    <cdr:to>
      <cdr:x>0.69232</cdr:x>
      <cdr:y>0.63636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357422" y="2143140"/>
          <a:ext cx="150025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2,3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0.6282</cdr:x>
      <cdr:y>0.23636</cdr:y>
    </cdr:from>
    <cdr:to>
      <cdr:x>0.89744</cdr:x>
      <cdr:y>0.32727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500430" y="928694"/>
          <a:ext cx="150025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2,3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0.1282</cdr:x>
      <cdr:y>0.25455</cdr:y>
    </cdr:from>
    <cdr:to>
      <cdr:x>0.39744</cdr:x>
      <cdr:y>0.34545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14348" y="1000132"/>
          <a:ext cx="150025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2,5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0.10937</cdr:x>
      <cdr:y>0.175</cdr:y>
    </cdr:from>
    <cdr:to>
      <cdr:x>0.15625</cdr:x>
      <cdr:y>0.225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rot="10800000">
          <a:off x="1000099" y="1000132"/>
          <a:ext cx="428629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0.59375</cdr:x>
      <cdr:y>0.275</cdr:y>
    </cdr:from>
    <cdr:to>
      <cdr:x>0.61719</cdr:x>
      <cdr:y>0.3125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rot="5400000" flipH="1" flipV="1">
          <a:off x="5429256" y="1571636"/>
          <a:ext cx="214314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0.05468</cdr:x>
      <cdr:y>0.25</cdr:y>
    </cdr:from>
    <cdr:to>
      <cdr:x>0.07031</cdr:x>
      <cdr:y>0.2875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16200000" flipV="1">
          <a:off x="500033" y="1428760"/>
          <a:ext cx="142877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09.04.2018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18" Type="http://schemas.openxmlformats.org/officeDocument/2006/relationships/diagramData" Target="../diagrams/data5.xml"/><Relationship Id="rId26" Type="http://schemas.openxmlformats.org/officeDocument/2006/relationships/chart" Target="../charts/chart9.xml"/><Relationship Id="rId3" Type="http://schemas.openxmlformats.org/officeDocument/2006/relationships/diagramLayout" Target="../diagrams/layout1.xml"/><Relationship Id="rId21" Type="http://schemas.openxmlformats.org/officeDocument/2006/relationships/diagramColors" Target="../diagrams/colors5.xml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17" Type="http://schemas.openxmlformats.org/officeDocument/2006/relationships/diagramColors" Target="../diagrams/colors4.xml"/><Relationship Id="rId25" Type="http://schemas.openxmlformats.org/officeDocument/2006/relationships/diagramColors" Target="../diagrams/colors6.xml"/><Relationship Id="rId33" Type="http://schemas.microsoft.com/office/2007/relationships/diagramDrawing" Target="../diagrams/drawing6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4.xml"/><Relationship Id="rId20" Type="http://schemas.openxmlformats.org/officeDocument/2006/relationships/diagramQuickStyle" Target="../diagrams/quickStyle5.xml"/><Relationship Id="rId29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24" Type="http://schemas.openxmlformats.org/officeDocument/2006/relationships/diagramQuickStyle" Target="../diagrams/quickStyle6.xml"/><Relationship Id="rId32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4.xml"/><Relationship Id="rId23" Type="http://schemas.openxmlformats.org/officeDocument/2006/relationships/diagramLayout" Target="../diagrams/layout6.xml"/><Relationship Id="rId28" Type="http://schemas.microsoft.com/office/2007/relationships/diagramDrawing" Target="../diagrams/drawing5.xml"/><Relationship Id="rId10" Type="http://schemas.openxmlformats.org/officeDocument/2006/relationships/diagramData" Target="../diagrams/data3.xml"/><Relationship Id="rId19" Type="http://schemas.openxmlformats.org/officeDocument/2006/relationships/diagramLayout" Target="../diagrams/layout5.xml"/><Relationship Id="rId31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openxmlformats.org/officeDocument/2006/relationships/diagramData" Target="../diagrams/data4.xml"/><Relationship Id="rId22" Type="http://schemas.openxmlformats.org/officeDocument/2006/relationships/diagramData" Target="../diagrams/data6.xml"/><Relationship Id="rId27" Type="http://schemas.openxmlformats.org/officeDocument/2006/relationships/image" Target="../media/image10.jpeg"/><Relationship Id="rId30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QuickStyle" Target="../diagrams/quickStyle9.xml"/><Relationship Id="rId18" Type="http://schemas.openxmlformats.org/officeDocument/2006/relationships/diagramColors" Target="../diagrams/colors10.xml"/><Relationship Id="rId26" Type="http://schemas.openxmlformats.org/officeDocument/2006/relationships/diagramColors" Target="../diagrams/colors12.xml"/><Relationship Id="rId3" Type="http://schemas.openxmlformats.org/officeDocument/2006/relationships/diagramData" Target="../diagrams/data7.xml"/><Relationship Id="rId21" Type="http://schemas.openxmlformats.org/officeDocument/2006/relationships/diagramQuickStyle" Target="../diagrams/quickStyle11.xml"/><Relationship Id="rId7" Type="http://schemas.openxmlformats.org/officeDocument/2006/relationships/diagramData" Target="../diagrams/data8.xml"/><Relationship Id="rId12" Type="http://schemas.openxmlformats.org/officeDocument/2006/relationships/diagramLayout" Target="../diagrams/layout9.xml"/><Relationship Id="rId17" Type="http://schemas.openxmlformats.org/officeDocument/2006/relationships/diagramQuickStyle" Target="../diagrams/quickStyle10.xml"/><Relationship Id="rId25" Type="http://schemas.openxmlformats.org/officeDocument/2006/relationships/diagramQuickStyle" Target="../diagrams/quickStyle12.xml"/><Relationship Id="rId2" Type="http://schemas.openxmlformats.org/officeDocument/2006/relationships/slideLayout" Target="../slideLayouts/slideLayout2.xml"/><Relationship Id="rId16" Type="http://schemas.openxmlformats.org/officeDocument/2006/relationships/diagramLayout" Target="../diagrams/layout10.xml"/><Relationship Id="rId20" Type="http://schemas.openxmlformats.org/officeDocument/2006/relationships/diagramLayout" Target="../diagrams/layout11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7.xml"/><Relationship Id="rId11" Type="http://schemas.openxmlformats.org/officeDocument/2006/relationships/diagramData" Target="../diagrams/data9.xml"/><Relationship Id="rId24" Type="http://schemas.openxmlformats.org/officeDocument/2006/relationships/diagramLayout" Target="../diagrams/layout12.xml"/><Relationship Id="rId5" Type="http://schemas.openxmlformats.org/officeDocument/2006/relationships/diagramQuickStyle" Target="../diagrams/quickStyle7.xml"/><Relationship Id="rId15" Type="http://schemas.openxmlformats.org/officeDocument/2006/relationships/diagramData" Target="../diagrams/data10.xml"/><Relationship Id="rId23" Type="http://schemas.openxmlformats.org/officeDocument/2006/relationships/diagramData" Target="../diagrams/data12.xml"/><Relationship Id="rId10" Type="http://schemas.openxmlformats.org/officeDocument/2006/relationships/diagramColors" Target="../diagrams/colors8.xml"/><Relationship Id="rId19" Type="http://schemas.openxmlformats.org/officeDocument/2006/relationships/diagramData" Target="../diagrams/data11.xml"/><Relationship Id="rId4" Type="http://schemas.openxmlformats.org/officeDocument/2006/relationships/diagramLayout" Target="../diagrams/layout7.xml"/><Relationship Id="rId9" Type="http://schemas.openxmlformats.org/officeDocument/2006/relationships/diagramQuickStyle" Target="../diagrams/quickStyle8.xml"/><Relationship Id="rId14" Type="http://schemas.openxmlformats.org/officeDocument/2006/relationships/diagramColors" Target="../diagrams/colors9.xml"/><Relationship Id="rId22" Type="http://schemas.openxmlformats.org/officeDocument/2006/relationships/diagramColors" Target="../diagrams/colors11.xml"/><Relationship Id="rId27" Type="http://schemas.openxmlformats.org/officeDocument/2006/relationships/package" Target="../embeddings/_____Microsoft_Office_Excel2.xls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diagramLayout" Target="../diagrams/layout15.xml"/><Relationship Id="rId18" Type="http://schemas.openxmlformats.org/officeDocument/2006/relationships/diagramQuickStyle" Target="../diagrams/quickStyle16.xml"/><Relationship Id="rId26" Type="http://schemas.openxmlformats.org/officeDocument/2006/relationships/diagramQuickStyle" Target="../diagrams/quickStyle18.xml"/><Relationship Id="rId3" Type="http://schemas.openxmlformats.org/officeDocument/2006/relationships/image" Target="../media/image13.jpeg"/><Relationship Id="rId21" Type="http://schemas.openxmlformats.org/officeDocument/2006/relationships/diagramLayout" Target="../diagrams/layout17.xml"/><Relationship Id="rId7" Type="http://schemas.openxmlformats.org/officeDocument/2006/relationships/diagramColors" Target="../diagrams/colors13.xml"/><Relationship Id="rId12" Type="http://schemas.openxmlformats.org/officeDocument/2006/relationships/diagramData" Target="../diagrams/data15.xml"/><Relationship Id="rId17" Type="http://schemas.openxmlformats.org/officeDocument/2006/relationships/diagramLayout" Target="../diagrams/layout16.xml"/><Relationship Id="rId25" Type="http://schemas.openxmlformats.org/officeDocument/2006/relationships/diagramLayout" Target="../diagrams/layout18.xml"/><Relationship Id="rId2" Type="http://schemas.openxmlformats.org/officeDocument/2006/relationships/slideLayout" Target="../slideLayouts/slideLayout2.xml"/><Relationship Id="rId16" Type="http://schemas.openxmlformats.org/officeDocument/2006/relationships/diagramData" Target="../diagrams/data16.xml"/><Relationship Id="rId20" Type="http://schemas.openxmlformats.org/officeDocument/2006/relationships/diagramData" Target="../diagrams/data17.xml"/><Relationship Id="rId1" Type="http://schemas.openxmlformats.org/officeDocument/2006/relationships/vmlDrawing" Target="../drawings/vmlDrawing2.vml"/><Relationship Id="rId6" Type="http://schemas.openxmlformats.org/officeDocument/2006/relationships/diagramQuickStyle" Target="../diagrams/quickStyle13.xml"/><Relationship Id="rId11" Type="http://schemas.openxmlformats.org/officeDocument/2006/relationships/diagramColors" Target="../diagrams/colors14.xml"/><Relationship Id="rId24" Type="http://schemas.openxmlformats.org/officeDocument/2006/relationships/diagramData" Target="../diagrams/data18.xml"/><Relationship Id="rId5" Type="http://schemas.openxmlformats.org/officeDocument/2006/relationships/diagramLayout" Target="../diagrams/layout13.xml"/><Relationship Id="rId15" Type="http://schemas.openxmlformats.org/officeDocument/2006/relationships/diagramColors" Target="../diagrams/colors15.xml"/><Relationship Id="rId23" Type="http://schemas.openxmlformats.org/officeDocument/2006/relationships/diagramColors" Target="../diagrams/colors17.xml"/><Relationship Id="rId28" Type="http://schemas.openxmlformats.org/officeDocument/2006/relationships/package" Target="../embeddings/_____Microsoft_Office_Excel3.xlsx"/><Relationship Id="rId10" Type="http://schemas.openxmlformats.org/officeDocument/2006/relationships/diagramQuickStyle" Target="../diagrams/quickStyle14.xml"/><Relationship Id="rId19" Type="http://schemas.openxmlformats.org/officeDocument/2006/relationships/diagramColors" Target="../diagrams/colors16.xml"/><Relationship Id="rId4" Type="http://schemas.openxmlformats.org/officeDocument/2006/relationships/diagramData" Target="../diagrams/data13.xml"/><Relationship Id="rId9" Type="http://schemas.openxmlformats.org/officeDocument/2006/relationships/diagramLayout" Target="../diagrams/layout14.xml"/><Relationship Id="rId14" Type="http://schemas.openxmlformats.org/officeDocument/2006/relationships/diagramQuickStyle" Target="../diagrams/quickStyle15.xml"/><Relationship Id="rId22" Type="http://schemas.openxmlformats.org/officeDocument/2006/relationships/diagramQuickStyle" Target="../diagrams/quickStyle17.xml"/><Relationship Id="rId27" Type="http://schemas.openxmlformats.org/officeDocument/2006/relationships/diagramColors" Target="../diagrams/colors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13" Type="http://schemas.openxmlformats.org/officeDocument/2006/relationships/diagramQuickStyle" Target="../diagrams/quickStyle21.xml"/><Relationship Id="rId18" Type="http://schemas.openxmlformats.org/officeDocument/2006/relationships/diagramColors" Target="../diagrams/colors22.xml"/><Relationship Id="rId26" Type="http://schemas.openxmlformats.org/officeDocument/2006/relationships/diagramColors" Target="../diagrams/colors24.xml"/><Relationship Id="rId3" Type="http://schemas.openxmlformats.org/officeDocument/2006/relationships/diagramData" Target="../diagrams/data19.xml"/><Relationship Id="rId21" Type="http://schemas.openxmlformats.org/officeDocument/2006/relationships/diagramQuickStyle" Target="../diagrams/quickStyle23.xml"/><Relationship Id="rId7" Type="http://schemas.openxmlformats.org/officeDocument/2006/relationships/diagramData" Target="../diagrams/data20.xml"/><Relationship Id="rId12" Type="http://schemas.openxmlformats.org/officeDocument/2006/relationships/diagramLayout" Target="../diagrams/layout21.xml"/><Relationship Id="rId17" Type="http://schemas.openxmlformats.org/officeDocument/2006/relationships/diagramQuickStyle" Target="../diagrams/quickStyle22.xml"/><Relationship Id="rId25" Type="http://schemas.openxmlformats.org/officeDocument/2006/relationships/diagramQuickStyle" Target="../diagrams/quickStyle24.xml"/><Relationship Id="rId2" Type="http://schemas.openxmlformats.org/officeDocument/2006/relationships/slideLayout" Target="../slideLayouts/slideLayout2.xml"/><Relationship Id="rId16" Type="http://schemas.openxmlformats.org/officeDocument/2006/relationships/diagramLayout" Target="../diagrams/layout22.xml"/><Relationship Id="rId20" Type="http://schemas.openxmlformats.org/officeDocument/2006/relationships/diagramLayout" Target="../diagrams/layout23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19.xml"/><Relationship Id="rId11" Type="http://schemas.openxmlformats.org/officeDocument/2006/relationships/diagramData" Target="../diagrams/data21.xml"/><Relationship Id="rId24" Type="http://schemas.openxmlformats.org/officeDocument/2006/relationships/diagramLayout" Target="../diagrams/layout24.xml"/><Relationship Id="rId5" Type="http://schemas.openxmlformats.org/officeDocument/2006/relationships/diagramQuickStyle" Target="../diagrams/quickStyle19.xml"/><Relationship Id="rId15" Type="http://schemas.openxmlformats.org/officeDocument/2006/relationships/diagramData" Target="../diagrams/data22.xml"/><Relationship Id="rId23" Type="http://schemas.openxmlformats.org/officeDocument/2006/relationships/diagramData" Target="../diagrams/data24.xml"/><Relationship Id="rId10" Type="http://schemas.openxmlformats.org/officeDocument/2006/relationships/diagramColors" Target="../diagrams/colors20.xml"/><Relationship Id="rId19" Type="http://schemas.openxmlformats.org/officeDocument/2006/relationships/diagramData" Target="../diagrams/data23.xml"/><Relationship Id="rId4" Type="http://schemas.openxmlformats.org/officeDocument/2006/relationships/diagramLayout" Target="../diagrams/layout19.xml"/><Relationship Id="rId9" Type="http://schemas.openxmlformats.org/officeDocument/2006/relationships/diagramQuickStyle" Target="../diagrams/quickStyle20.xml"/><Relationship Id="rId14" Type="http://schemas.openxmlformats.org/officeDocument/2006/relationships/diagramColors" Target="../diagrams/colors21.xml"/><Relationship Id="rId22" Type="http://schemas.openxmlformats.org/officeDocument/2006/relationships/diagramColors" Target="../diagrams/colors23.xml"/><Relationship Id="rId27" Type="http://schemas.openxmlformats.org/officeDocument/2006/relationships/package" Target="../embeddings/_____Microsoft_Office_Excel4.xlsx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9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6.xml"/><Relationship Id="rId3" Type="http://schemas.openxmlformats.org/officeDocument/2006/relationships/diagramLayout" Target="../diagrams/layout25.xml"/><Relationship Id="rId7" Type="http://schemas.openxmlformats.org/officeDocument/2006/relationships/diagramLayout" Target="../diagrams/layout26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6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25.xml"/><Relationship Id="rId10" Type="http://schemas.microsoft.com/office/2007/relationships/diagramDrawing" Target="../diagrams/drawing7.xml"/><Relationship Id="rId4" Type="http://schemas.openxmlformats.org/officeDocument/2006/relationships/diagramQuickStyle" Target="../diagrams/quickStyle25.xml"/><Relationship Id="rId9" Type="http://schemas.openxmlformats.org/officeDocument/2006/relationships/diagramColors" Target="../diagrams/colors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7" Type="http://schemas.openxmlformats.org/officeDocument/2006/relationships/diagramColors" Target="../diagrams/colors2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diagramQuickStyle" Target="../diagrams/quickStyle28.xml"/><Relationship Id="rId5" Type="http://schemas.openxmlformats.org/officeDocument/2006/relationships/diagramLayout" Target="../diagrams/layout28.xml"/><Relationship Id="rId4" Type="http://schemas.openxmlformats.org/officeDocument/2006/relationships/diagramData" Target="../diagrams/data28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diagramLayout" Target="../diagrams/layout29.xml"/><Relationship Id="rId7" Type="http://schemas.openxmlformats.org/officeDocument/2006/relationships/image" Target="../media/image20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Layout" Target="../diagrams/layout30.xml"/><Relationship Id="rId7" Type="http://schemas.openxmlformats.org/officeDocument/2006/relationships/image" Target="../media/image22.jpe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Relationship Id="rId9" Type="http://schemas.microsoft.com/office/2007/relationships/diagramDrawing" Target="../diagrams/drawing1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diagramLayout" Target="../diagrams/layout31.xml"/><Relationship Id="rId7" Type="http://schemas.openxmlformats.org/officeDocument/2006/relationships/image" Target="../media/image25.png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Relationship Id="rId9" Type="http://schemas.microsoft.com/office/2007/relationships/diagramDrawing" Target="../diagrams/drawing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jpeg"/><Relationship Id="rId4" Type="http://schemas.openxmlformats.org/officeDocument/2006/relationships/chart" Target="../charts/char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2.xml"/><Relationship Id="rId3" Type="http://schemas.openxmlformats.org/officeDocument/2006/relationships/image" Target="../media/image49.jpeg"/><Relationship Id="rId7" Type="http://schemas.openxmlformats.org/officeDocument/2006/relationships/diagramQuickStyle" Target="../diagrams/quickStyle3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2.xml"/><Relationship Id="rId5" Type="http://schemas.openxmlformats.org/officeDocument/2006/relationships/diagramData" Target="../diagrams/data32.xml"/><Relationship Id="rId4" Type="http://schemas.openxmlformats.org/officeDocument/2006/relationships/image" Target="../media/image50.png"/><Relationship Id="rId9" Type="http://schemas.microsoft.com/office/2007/relationships/diagramDrawing" Target="../diagrams/drawing1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Layout" Target="../diagrams/layout33.xml"/><Relationship Id="rId7" Type="http://schemas.openxmlformats.org/officeDocument/2006/relationships/image" Target="../media/image52.jpe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Relationship Id="rId9" Type="http://schemas.microsoft.com/office/2007/relationships/diagramDrawing" Target="../diagrams/drawing13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diagramLayout" Target="../diagrams/layout34.xml"/><Relationship Id="rId7" Type="http://schemas.openxmlformats.org/officeDocument/2006/relationships/image" Target="../media/image55.png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diagramLayout" Target="../diagrams/layout35.xml"/><Relationship Id="rId7" Type="http://schemas.openxmlformats.org/officeDocument/2006/relationships/image" Target="../media/image57.png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jpeg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7.xml"/><Relationship Id="rId13" Type="http://schemas.openxmlformats.org/officeDocument/2006/relationships/diagramColors" Target="../diagrams/colors38.xml"/><Relationship Id="rId18" Type="http://schemas.openxmlformats.org/officeDocument/2006/relationships/diagramData" Target="../diagrams/data40.xml"/><Relationship Id="rId26" Type="http://schemas.microsoft.com/office/2007/relationships/diagramDrawing" Target="../diagrams/drawing20.xml"/><Relationship Id="rId3" Type="http://schemas.openxmlformats.org/officeDocument/2006/relationships/diagramLayout" Target="../diagrams/layout36.xml"/><Relationship Id="rId21" Type="http://schemas.openxmlformats.org/officeDocument/2006/relationships/diagramColors" Target="../diagrams/colors40.xml"/><Relationship Id="rId7" Type="http://schemas.openxmlformats.org/officeDocument/2006/relationships/diagramLayout" Target="../diagrams/layout37.xml"/><Relationship Id="rId12" Type="http://schemas.openxmlformats.org/officeDocument/2006/relationships/diagramQuickStyle" Target="../diagrams/quickStyle38.xml"/><Relationship Id="rId17" Type="http://schemas.openxmlformats.org/officeDocument/2006/relationships/diagramColors" Target="../diagrams/colors39.xml"/><Relationship Id="rId2" Type="http://schemas.openxmlformats.org/officeDocument/2006/relationships/diagramData" Target="../diagrams/data36.xml"/><Relationship Id="rId16" Type="http://schemas.openxmlformats.org/officeDocument/2006/relationships/diagramQuickStyle" Target="../diagrams/quickStyle39.xml"/><Relationship Id="rId20" Type="http://schemas.openxmlformats.org/officeDocument/2006/relationships/diagramQuickStyle" Target="../diagrams/quickStyle40.xml"/><Relationship Id="rId29" Type="http://schemas.microsoft.com/office/2007/relationships/diagramDrawing" Target="../diagrams/drawing16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37.xml"/><Relationship Id="rId11" Type="http://schemas.openxmlformats.org/officeDocument/2006/relationships/diagramLayout" Target="../diagrams/layout38.xml"/><Relationship Id="rId5" Type="http://schemas.openxmlformats.org/officeDocument/2006/relationships/diagramColors" Target="../diagrams/colors36.xml"/><Relationship Id="rId15" Type="http://schemas.openxmlformats.org/officeDocument/2006/relationships/diagramLayout" Target="../diagrams/layout39.xml"/><Relationship Id="rId23" Type="http://schemas.openxmlformats.org/officeDocument/2006/relationships/image" Target="../media/image59.jpeg"/><Relationship Id="rId28" Type="http://schemas.microsoft.com/office/2007/relationships/diagramDrawing" Target="../diagrams/drawing18.xml"/><Relationship Id="rId10" Type="http://schemas.openxmlformats.org/officeDocument/2006/relationships/diagramData" Target="../diagrams/data38.xml"/><Relationship Id="rId19" Type="http://schemas.openxmlformats.org/officeDocument/2006/relationships/diagramLayout" Target="../diagrams/layout40.xml"/><Relationship Id="rId4" Type="http://schemas.openxmlformats.org/officeDocument/2006/relationships/diagramQuickStyle" Target="../diagrams/quickStyle36.xml"/><Relationship Id="rId9" Type="http://schemas.openxmlformats.org/officeDocument/2006/relationships/diagramColors" Target="../diagrams/colors37.xml"/><Relationship Id="rId14" Type="http://schemas.openxmlformats.org/officeDocument/2006/relationships/diagramData" Target="../diagrams/data39.xml"/><Relationship Id="rId22" Type="http://schemas.openxmlformats.org/officeDocument/2006/relationships/image" Target="../media/image58.jpeg"/><Relationship Id="rId27" Type="http://schemas.microsoft.com/office/2007/relationships/diagramDrawing" Target="../diagrams/drawing19.xml"/><Relationship Id="rId30" Type="http://schemas.microsoft.com/office/2007/relationships/diagramDrawing" Target="../diagrams/drawing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diagramLayout" Target="../diagrams/layout42.xml"/><Relationship Id="rId7" Type="http://schemas.openxmlformats.org/officeDocument/2006/relationships/image" Target="../media/image61.jpeg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Relationship Id="rId9" Type="http://schemas.microsoft.com/office/2007/relationships/diagramDrawing" Target="../diagrams/drawing2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4.jpeg"/><Relationship Id="rId7" Type="http://schemas.openxmlformats.org/officeDocument/2006/relationships/diagramColors" Target="../diagrams/colors43.xm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3.xml"/><Relationship Id="rId5" Type="http://schemas.openxmlformats.org/officeDocument/2006/relationships/diagramLayout" Target="../diagrams/layout43.xml"/><Relationship Id="rId10" Type="http://schemas.microsoft.com/office/2007/relationships/diagramDrawing" Target="../diagrams/drawing23.xml"/><Relationship Id="rId4" Type="http://schemas.openxmlformats.org/officeDocument/2006/relationships/diagramData" Target="../diagrams/data43.xml"/><Relationship Id="rId9" Type="http://schemas.openxmlformats.org/officeDocument/2006/relationships/image" Target="../media/image66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diagramLayout" Target="../diagrams/layout44.xml"/><Relationship Id="rId7" Type="http://schemas.openxmlformats.org/officeDocument/2006/relationships/image" Target="../media/image68.jpeg"/><Relationship Id="rId12" Type="http://schemas.microsoft.com/office/2007/relationships/diagramDrawing" Target="../diagrams/drawing2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11" Type="http://schemas.openxmlformats.org/officeDocument/2006/relationships/image" Target="../media/image72.jpeg"/><Relationship Id="rId5" Type="http://schemas.openxmlformats.org/officeDocument/2006/relationships/diagramColors" Target="../diagrams/colors44.xml"/><Relationship Id="rId10" Type="http://schemas.openxmlformats.org/officeDocument/2006/relationships/image" Target="../media/image71.jpeg"/><Relationship Id="rId4" Type="http://schemas.openxmlformats.org/officeDocument/2006/relationships/diagramQuickStyle" Target="../diagrams/quickStyle44.xml"/><Relationship Id="rId9" Type="http://schemas.openxmlformats.org/officeDocument/2006/relationships/image" Target="../media/image70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diagramData" Target="../diagrams/data45.xml"/><Relationship Id="rId7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5.xml"/><Relationship Id="rId5" Type="http://schemas.openxmlformats.org/officeDocument/2006/relationships/diagramQuickStyle" Target="../diagrams/quickStyle45.xml"/><Relationship Id="rId10" Type="http://schemas.microsoft.com/office/2007/relationships/diagramDrawing" Target="../diagrams/drawing25.xml"/><Relationship Id="rId4" Type="http://schemas.openxmlformats.org/officeDocument/2006/relationships/diagramLayout" Target="../diagrams/layout45.xml"/><Relationship Id="rId9" Type="http://schemas.openxmlformats.org/officeDocument/2006/relationships/image" Target="../media/image76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diagramLayout" Target="../diagrams/layout46.xml"/><Relationship Id="rId7" Type="http://schemas.openxmlformats.org/officeDocument/2006/relationships/image" Target="../media/image78.jpeg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jpeg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Relationship Id="rId9" Type="http://schemas.microsoft.com/office/2007/relationships/diagramDrawing" Target="../diagrams/drawing2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diagramData" Target="../diagrams/data47.xml"/><Relationship Id="rId7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7.xml"/><Relationship Id="rId11" Type="http://schemas.microsoft.com/office/2007/relationships/diagramDrawing" Target="../diagrams/drawing27.xml"/><Relationship Id="rId5" Type="http://schemas.openxmlformats.org/officeDocument/2006/relationships/diagramQuickStyle" Target="../diagrams/quickStyle47.xml"/><Relationship Id="rId10" Type="http://schemas.openxmlformats.org/officeDocument/2006/relationships/image" Target="../media/image84.jpeg"/><Relationship Id="rId4" Type="http://schemas.openxmlformats.org/officeDocument/2006/relationships/diagramLayout" Target="../diagrams/layout47.xml"/><Relationship Id="rId9" Type="http://schemas.openxmlformats.org/officeDocument/2006/relationships/image" Target="../media/image8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8.xml"/><Relationship Id="rId7" Type="http://schemas.microsoft.com/office/2007/relationships/diagramDrawing" Target="../diagrams/drawing28.xml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8.xml"/><Relationship Id="rId5" Type="http://schemas.openxmlformats.org/officeDocument/2006/relationships/diagramQuickStyle" Target="../diagrams/quickStyle48.xml"/><Relationship Id="rId4" Type="http://schemas.openxmlformats.org/officeDocument/2006/relationships/diagramLayout" Target="../diagrams/layout4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diagramColors" Target="../diagrams/colors4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9.xml"/><Relationship Id="rId5" Type="http://schemas.openxmlformats.org/officeDocument/2006/relationships/diagramLayout" Target="../diagrams/layout49.xml"/><Relationship Id="rId4" Type="http://schemas.openxmlformats.org/officeDocument/2006/relationships/diagramData" Target="../diagrams/data49.xml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9.xml"/><Relationship Id="rId3" Type="http://schemas.openxmlformats.org/officeDocument/2006/relationships/diagramData" Target="../diagrams/data50.xml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0.xml"/><Relationship Id="rId5" Type="http://schemas.openxmlformats.org/officeDocument/2006/relationships/diagramQuickStyle" Target="../diagrams/quickStyle50.xml"/><Relationship Id="rId4" Type="http://schemas.openxmlformats.org/officeDocument/2006/relationships/diagramLayout" Target="../diagrams/layout5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1.xml"/><Relationship Id="rId7" Type="http://schemas.microsoft.com/office/2007/relationships/diagramDrawing" Target="../diagrams/drawing3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1.xml"/><Relationship Id="rId5" Type="http://schemas.openxmlformats.org/officeDocument/2006/relationships/diagramQuickStyle" Target="../diagrams/quickStyle51.xml"/><Relationship Id="rId4" Type="http://schemas.openxmlformats.org/officeDocument/2006/relationships/diagramLayout" Target="../diagrams/layout5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gu.nnov.ru/" TargetMode="External"/><Relationship Id="rId2" Type="http://schemas.openxmlformats.org/officeDocument/2006/relationships/hyperlink" Target="http://admknyaginino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us.gov.ru/pub/home" TargetMode="External"/><Relationship Id="rId4" Type="http://schemas.openxmlformats.org/officeDocument/2006/relationships/hyperlink" Target="http://goszakaz.nnov.ru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Княгининский район</a:t>
            </a:r>
            <a:endParaRPr lang="ru-RU" sz="5400" b="1" dirty="0">
              <a:solidFill>
                <a:srgbClr val="0C542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0100" y="5500702"/>
            <a:ext cx="75724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20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по проекту решения «Об утверждении отчета об исполнении районного бюджета за 2016 год»</a:t>
            </a:r>
            <a:endParaRPr lang="ru-RU" sz="2000" dirty="0">
              <a:solidFill>
                <a:srgbClr val="0C5427"/>
              </a:solidFill>
            </a:endParaRPr>
          </a:p>
        </p:txBody>
      </p:sp>
      <p:pic>
        <p:nvPicPr>
          <p:cNvPr id="1026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142984"/>
            <a:ext cx="5083175" cy="4443412"/>
          </a:xfrm>
          <a:prstGeom prst="rect">
            <a:avLst/>
          </a:prstGeom>
          <a:noFill/>
        </p:spPr>
      </p:pic>
      <p:pic>
        <p:nvPicPr>
          <p:cNvPr id="3" name="Picture 2" descr="гер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500174"/>
            <a:ext cx="157163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53295752"/>
              </p:ext>
            </p:extLst>
          </p:nvPr>
        </p:nvGraphicFramePr>
        <p:xfrm>
          <a:off x="285720" y="857234"/>
          <a:ext cx="8715436" cy="581288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715436"/>
              </a:tblGrid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Социально-экономические показатели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консолидированного бюджета по доходам и расходам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районного бюджета за 2014-2016 годы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образования за 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культуры за 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23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физической культуры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спорта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882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области социальной политики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реализации муниципальных программ за 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7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Поддержка сельскохозяйственного производства в 2016 году</a:t>
                      </a:r>
                    </a:p>
                  </a:txBody>
                  <a:tcPr/>
                </a:tc>
              </a:tr>
              <a:tr h="4723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Финансовая помощь бюджетам поселений на исполнение собственных полномочий в 2016 году</a:t>
                      </a:r>
                    </a:p>
                  </a:txBody>
                  <a:tcPr/>
                </a:tc>
              </a:tr>
              <a:tr h="472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 долг </a:t>
                      </a:r>
                      <a:r>
                        <a:rPr lang="ru-RU" sz="1400" b="0" cap="none" spc="50" dirty="0" err="1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400" b="0" cap="none" spc="5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</a:p>
                  </a:txBody>
                  <a:tcPr/>
                </a:tc>
              </a:tr>
              <a:tr h="4723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Открытые муниципальные информационные ресурсы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4286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7"/>
            <a:ext cx="8001056" cy="4286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такое «Отчет об исполнении районного бюджета»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8143932" cy="464347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Годовой отчет об исполнении районного бюджета подлежит рассмотрению Земским собранием Княгининского района Нижегородской области и утверждается решением Земского собрания Княгининского района Нижегородской области.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Решением Земского собрания Княгининского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доходов, расходов и дефицита (</a:t>
            </a:r>
            <a:r>
              <a:rPr lang="ru-RU" sz="2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профицита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районного бюджета.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отчете об исполнении районного бюджета указывается сколько и каких доходов поступило в бюджет за год и куда эти денежные средства были израсходованы.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Documents and Settings\Евсеева Татьяна\Рабочий стол\картинки для презентации\человечки для презентации\100297_6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28670"/>
            <a:ext cx="1785918" cy="923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6" y="6517525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4485" y="1571614"/>
            <a:ext cx="6929487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бюджета    -     безвозмездные и безвозвратные поступления денежных средств в бюджет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928937"/>
            <a:ext cx="2214579" cy="300039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 налог на доходы физических лиц, имущественные налоги и др.)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0298" y="2928939"/>
            <a:ext cx="3143272" cy="298543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( 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12" y="2928937"/>
            <a:ext cx="3286148" cy="298543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субсидий, поступления от юридических и физических лиц, кроме налоговых и неналоговых доходов).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45" y="214290"/>
            <a:ext cx="8858311" cy="510778"/>
          </a:xfrm>
          <a:prstGeom prst="roundRect">
            <a:avLst/>
          </a:prstGeom>
          <a:solidFill>
            <a:srgbClr val="CCECFF"/>
          </a:solidFill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3175" cmpd="sng">
                  <a:noFill/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  <a:endParaRPr lang="ru-RU" sz="2400" b="1" cap="none" spc="0" dirty="0">
              <a:ln w="3175" cmpd="sng">
                <a:noFill/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 descr="post_dox_185x185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598" y="1142985"/>
            <a:ext cx="1571636" cy="14287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1864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ДОКУМЕНТЫ\2017\ПРЕЗЕНТАЦИЯ по проекту решения\картинки для презентации\2894-v-podmoskove-s-2015-goda-mogut-povysit-transportnyy-nalog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571613"/>
            <a:ext cx="4214843" cy="256858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8725" y="260648"/>
            <a:ext cx="8229600" cy="936104"/>
          </a:xfrm>
          <a:prstGeom prst="roundRect">
            <a:avLst/>
          </a:prstGeom>
          <a:solidFill>
            <a:srgbClr val="CCECFF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r>
              <a:rPr lang="ru-RU" sz="2400" b="1" dirty="0" smtClean="0">
                <a:ln w="9525"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района</a:t>
            </a:r>
            <a:endParaRPr lang="ru-RU" sz="2400" b="1" dirty="0">
              <a:ln w="9525"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7" y="1714489"/>
            <a:ext cx="2357455" cy="228601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89804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  <a:p>
            <a:pPr algn="ctr"/>
            <a:endParaRPr lang="ru-RU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гл.23 Налогового кодекса РФ, ставка налога 13%, в отдельных случаях 9%,30% и 35%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57951" y="1714488"/>
            <a:ext cx="2500330" cy="235745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0,3%- по участкам, занятым жилищным фондом, с/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1,5%- в отношении других участков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2428861" y="4143383"/>
            <a:ext cx="4000528" cy="242889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14619" y="4214823"/>
            <a:ext cx="3500463" cy="22448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Ставки налога исходя из кадастровой стоимости и видов  объектов налогообложения: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1.  Жилые дома, жилые помещения, гаражи, хозяйственные строения площадь каждого из которых не превышает 50 кв.м. – от 0,1% до 0,3%;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2. Объекты, кадастровая стоимость которых превышает 300 миллионов рублей  - 2%;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3. В отношении прочих объектов налогообложения – 0,5 %.</a:t>
            </a:r>
          </a:p>
        </p:txBody>
      </p:sp>
    </p:spTree>
    <p:extLst>
      <p:ext uri="{BB962C8B-B14F-4D97-AF65-F5344CB8AC3E}">
        <p14:creationId xmlns="" xmlns:p14="http://schemas.microsoft.com/office/powerpoint/2010/main" val="369410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основным функциям в 2016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714488"/>
            <a:ext cx="81439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302239" y="5555622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898520" y="5581387"/>
            <a:ext cx="1766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487036" y="5299518"/>
            <a:ext cx="1857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2042021" y="5438018"/>
            <a:ext cx="18573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2598701" y="5402299"/>
            <a:ext cx="1928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- коммунальное хозяйство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205925" y="5438017"/>
            <a:ext cx="1857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3863690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456090" y="5545174"/>
            <a:ext cx="16430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5006698" y="5545175"/>
            <a:ext cx="16430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5624370" y="5591340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6099164" y="5473736"/>
            <a:ext cx="17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6813928" y="5238143"/>
            <a:ext cx="17764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общего характера бюджетам бюджетной системы РФ</a:t>
            </a:r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3857628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Blip>
                <a:blip r:embed="rId2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Направления расходов бюджета по разделам: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1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357695"/>
            <a:ext cx="453937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4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357694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6644" y="4357694"/>
            <a:ext cx="64294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571472" y="2571744"/>
            <a:ext cx="78581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Blip>
                <a:blip r:embed="rId2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превышение расходов бюджета над его доходами, покрываемое за счет источников финансирования дефицита (кредитов, облигационных займов и других)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179635" y="6504825"/>
            <a:ext cx="642910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Показатели, характеризующие Княгининский район в 2016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29388" y="6504825"/>
            <a:ext cx="228601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282" y="1428736"/>
            <a:ext cx="392912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214555"/>
            <a:ext cx="3929090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 по состоянию на 01.01.2016 года -11933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928934"/>
            <a:ext cx="3929090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3147,8 млн.руб.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786190"/>
            <a:ext cx="392909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22 093,5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572008"/>
            <a:ext cx="392909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164,8 млн.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357826"/>
            <a:ext cx="3929090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(казенные-9 ,бюджетные- 14,  автономные-3)</a:t>
            </a:r>
          </a:p>
          <a:p>
            <a:endParaRPr lang="ru-RU" dirty="0"/>
          </a:p>
        </p:txBody>
      </p:sp>
      <p:pic>
        <p:nvPicPr>
          <p:cNvPr id="15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1857364"/>
            <a:ext cx="5083175" cy="4443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286776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285720" y="1643050"/>
          <a:ext cx="414340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4714876" y="1643050"/>
          <a:ext cx="4143404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501090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40352" y="6357958"/>
            <a:ext cx="111839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142844" y="1643050"/>
          <a:ext cx="457200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4786314" y="1643050"/>
          <a:ext cx="435768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35490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501090" y="6429396"/>
            <a:ext cx="500066" cy="311972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16416" y="6429396"/>
            <a:ext cx="603762" cy="293687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357158" y="1643050"/>
          <a:ext cx="4214842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4572000" y="1643050"/>
          <a:ext cx="4429156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15338" y="6429396"/>
            <a:ext cx="60513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в 2014-2016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44769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9454" y="1357298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="" xmlns:p14="http://schemas.microsoft.com/office/powerpoint/2010/main" val="32786364"/>
              </p:ext>
            </p:extLst>
          </p:nvPr>
        </p:nvGraphicFramePr>
        <p:xfrm>
          <a:off x="214282" y="1142984"/>
          <a:ext cx="8786874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143900" y="4357694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43900" y="4071942"/>
            <a:ext cx="8572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2016 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14282" y="1071546"/>
          <a:ext cx="8929718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000892" y="3714752"/>
            <a:ext cx="71473" cy="7143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000892" y="3500438"/>
            <a:ext cx="71437" cy="71438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000892" y="3071810"/>
            <a:ext cx="71437" cy="71438"/>
          </a:xfrm>
          <a:prstGeom prst="rect">
            <a:avLst/>
          </a:prstGeom>
          <a:solidFill>
            <a:srgbClr val="0070C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000892" y="3286124"/>
            <a:ext cx="71437" cy="7143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% и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01022211"/>
              </p:ext>
            </p:extLst>
          </p:nvPr>
        </p:nvGraphicFramePr>
        <p:xfrm>
          <a:off x="357158" y="1285860"/>
          <a:ext cx="8172400" cy="525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pic>
        <p:nvPicPr>
          <p:cNvPr id="1026" name="Picture 2" descr="D:\ДОКУМЕНТЫ\2017\ПРЕЗЕНТАЦИЯ по проекту решения\картинки для презентации\человечки для презентации\eb8bae5dbcee02022960a861cecc67cf.jp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6357950" y="1142984"/>
            <a:ext cx="2428892" cy="2357454"/>
          </a:xfrm>
          <a:prstGeom prst="rect">
            <a:avLst/>
          </a:prstGeom>
          <a:noFill/>
        </p:spPr>
      </p:pic>
      <p:sp>
        <p:nvSpPr>
          <p:cNvPr id="20" name="Скругленный прямоугольник 19"/>
          <p:cNvSpPr/>
          <p:nvPr/>
        </p:nvSpPr>
        <p:spPr>
          <a:xfrm>
            <a:off x="1142976" y="5715016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Доходов – 400,8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%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/>
        </p:nvGraphicFramePr>
        <p:xfrm>
          <a:off x="500034" y="1714488"/>
          <a:ext cx="8153400" cy="3962414"/>
        </p:xfrm>
        <a:graphic>
          <a:graphicData uri="http://schemas.openxmlformats.org/presentationml/2006/ole">
            <p:oleObj spid="_x0000_s121860" name="Лист" r:id="rId27" imgW="8153400" imgH="3924300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main_630x350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4357694"/>
            <a:ext cx="4214842" cy="2341579"/>
          </a:xfrm>
          <a:prstGeom prst="rect">
            <a:avLst/>
          </a:prstGeom>
        </p:spPr>
      </p:pic>
      <p:sp>
        <p:nvSpPr>
          <p:cNvPr id="22" name="Овал 21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%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285720" y="1571612"/>
          <a:ext cx="8420100" cy="2800350"/>
        </p:xfrm>
        <a:graphic>
          <a:graphicData uri="http://schemas.openxmlformats.org/presentationml/2006/ole">
            <p:oleObj spid="_x0000_s122883" name="Лист" r:id="rId28" imgW="8420100" imgH="2800350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%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214282" y="1285860"/>
          <a:ext cx="8791575" cy="4829175"/>
        </p:xfrm>
        <a:graphic>
          <a:graphicData uri="http://schemas.openxmlformats.org/presentationml/2006/ole">
            <p:oleObj spid="_x0000_s123908" name="Лист" r:id="rId27" imgW="8791575" imgH="4829175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зачисляются налоги на территории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58294975"/>
              </p:ext>
            </p:extLst>
          </p:nvPr>
        </p:nvGraphicFramePr>
        <p:xfrm>
          <a:off x="457200" y="1214424"/>
          <a:ext cx="8229600" cy="519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998"/>
                <a:gridCol w="1357322"/>
                <a:gridCol w="1257280"/>
              </a:tblGrid>
              <a:tr h="40056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466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96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7651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48064" y="6093296"/>
            <a:ext cx="871736" cy="628179"/>
          </a:xfrm>
        </p:spPr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346676152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1504652042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Группа 8"/>
          <p:cNvGrpSpPr/>
          <p:nvPr/>
        </p:nvGrpSpPr>
        <p:grpSpPr>
          <a:xfrm>
            <a:off x="644629" y="6021288"/>
            <a:ext cx="1008112" cy="610713"/>
            <a:chOff x="1257288" y="3815536"/>
            <a:chExt cx="1285970" cy="1046990"/>
          </a:xfrm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257288" y="3815536"/>
              <a:ext cx="1285970" cy="104699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1299472" y="3815536"/>
              <a:ext cx="1201602" cy="104699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35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1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11"/>
          <p:cNvGrpSpPr/>
          <p:nvPr/>
        </p:nvGrpSpPr>
        <p:grpSpPr>
          <a:xfrm>
            <a:off x="1733441" y="5904152"/>
            <a:ext cx="1038359" cy="727849"/>
            <a:chOff x="-2196244" y="2903783"/>
            <a:chExt cx="1038359" cy="479451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2196244" y="2980943"/>
              <a:ext cx="1038359" cy="4022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-2093989" y="2903783"/>
              <a:ext cx="936104" cy="4794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34 тыс. рублей на 1 жителя</a:t>
              </a:r>
              <a:endParaRPr lang="ru-RU" sz="1100" kern="1200" dirty="0"/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3059832" y="6021288"/>
            <a:ext cx="1080120" cy="610713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34 тыс. рублей </a:t>
            </a:r>
          </a:p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17"/>
          <p:cNvGrpSpPr/>
          <p:nvPr/>
        </p:nvGrpSpPr>
        <p:grpSpPr>
          <a:xfrm>
            <a:off x="4891044" y="6021289"/>
            <a:ext cx="1162112" cy="615577"/>
            <a:chOff x="1582835" y="3694349"/>
            <a:chExt cx="1491914" cy="640118"/>
          </a:xfrm>
          <a:scene3d>
            <a:camera prst="orthographicFront"/>
            <a:lightRig rig="flat" dir="t"/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727909" y="3741373"/>
              <a:ext cx="1201766" cy="59309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582835" y="3694349"/>
              <a:ext cx="1491914" cy="55328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7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1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Группа 21"/>
          <p:cNvGrpSpPr/>
          <p:nvPr/>
        </p:nvGrpSpPr>
        <p:grpSpPr>
          <a:xfrm flipH="1">
            <a:off x="6053155" y="6081810"/>
            <a:ext cx="1111133" cy="565491"/>
            <a:chOff x="-120780" y="280715"/>
            <a:chExt cx="1863677" cy="933482"/>
          </a:xfrm>
          <a:scene3d>
            <a:camera prst="orthographicFront"/>
            <a:lightRig rig="flat" dir="t"/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-120780" y="280715"/>
              <a:ext cx="1863677" cy="933482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-120778" y="310666"/>
              <a:ext cx="1690884" cy="7484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10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100" kern="1200" dirty="0"/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7236296" y="6099954"/>
            <a:ext cx="1190208" cy="519128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12 тыс. рублей </a:t>
            </a:r>
          </a:p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3608" y="126876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4048" y="1268761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алоговых и неналоговых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Сколько доходов поступило в консолидированный бюджет района в 2014-2016 годах</a:t>
            </a:r>
            <a:endParaRPr lang="ru-RU" sz="2700" dirty="0"/>
          </a:p>
        </p:txBody>
      </p:sp>
      <p:sp>
        <p:nvSpPr>
          <p:cNvPr id="36" name="Овал 35"/>
          <p:cNvSpPr/>
          <p:nvPr/>
        </p:nvSpPr>
        <p:spPr>
          <a:xfrm>
            <a:off x="8429652" y="6500834"/>
            <a:ext cx="571472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6101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изменений налоговых и неналоговых доходов консолидированного бюджета за 2014-2016 годы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25524305"/>
              </p:ext>
            </p:extLst>
          </p:nvPr>
        </p:nvGraphicFramePr>
        <p:xfrm>
          <a:off x="971600" y="1556792"/>
          <a:ext cx="6840760" cy="4729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Динамика исполнения по основным налоговым доходам консолидированного бюджета за 2015-2016 годы, млн. рублей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62515233"/>
              </p:ext>
            </p:extLst>
          </p:nvPr>
        </p:nvGraphicFramePr>
        <p:xfrm>
          <a:off x="1187624" y="1772816"/>
          <a:ext cx="6408712" cy="3896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20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60432" y="6453336"/>
            <a:ext cx="57606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из  бюджетов других уровней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4282" y="1285860"/>
            <a:ext cx="4143404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 на выравнивание бюджетной обеспеченности и поддержку мер сбалансированности бюджетов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2844" y="2428868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2844" y="3286124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4282" y="4143380"/>
            <a:ext cx="421484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6072206"/>
            <a:ext cx="550072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получено 252,5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857752" y="1500174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857752" y="2428868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857752" y="3357562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857752" y="4286256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357950" y="1357298"/>
            <a:ext cx="2500330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66,8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29388" y="2357430"/>
            <a:ext cx="2500330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167,7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429388" y="3286124"/>
            <a:ext cx="2428892" cy="64294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16,0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429388" y="4143380"/>
            <a:ext cx="242889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1,2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857752" y="5143512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500826" y="5072074"/>
            <a:ext cx="242889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0,8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85720" y="5072074"/>
            <a:ext cx="4214842" cy="92869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Прочие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388424" y="6429396"/>
            <a:ext cx="616722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района по расходам в 2014-2016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71504" cy="357166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4929198"/>
            <a:ext cx="214314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36,0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00430" y="4929198"/>
            <a:ext cx="2071702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34,6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29322" y="4929198"/>
            <a:ext cx="214314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31,8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500034" y="1071546"/>
          <a:ext cx="8143932" cy="3729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143108" y="12858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431,4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9058" y="178592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412,4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501090" y="6453336"/>
            <a:ext cx="500066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785818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в 2016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642942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72" y="5857892"/>
            <a:ext cx="76438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Всего расходов за 2016 год – 379,3 млн. рублей, в т.ч. расходы по отраслям социальной сферы – 235,9 млн. рублей (62,2%)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1000108"/>
          <a:ext cx="914400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90526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Заголовок 8"/>
          <p:cNvGrpSpPr>
            <a:grpSpLocks noGrp="1"/>
          </p:cNvGrpSpPr>
          <p:nvPr/>
        </p:nvGrpSpPr>
        <p:grpSpPr>
          <a:xfrm>
            <a:off x="357158" y="142860"/>
            <a:ext cx="8429684" cy="909876"/>
            <a:chOff x="0" y="127484"/>
            <a:chExt cx="4829179" cy="88803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27484"/>
              <a:ext cx="4829179" cy="8880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43350" y="218997"/>
              <a:ext cx="4742479" cy="6751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Структура расходов районного бюджета по отраслям </a:t>
              </a:r>
            </a:p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в  %   и   млн. руб.</a:t>
              </a:r>
              <a:endParaRPr lang="ru-RU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3107521" y="2107397"/>
            <a:ext cx="28575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="" xmlns:p14="http://schemas.microsoft.com/office/powerpoint/2010/main" val="4036069328"/>
              </p:ext>
            </p:extLst>
          </p:nvPr>
        </p:nvGraphicFramePr>
        <p:xfrm>
          <a:off x="0" y="1301395"/>
          <a:ext cx="8992323" cy="5148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428596" y="5429264"/>
            <a:ext cx="5100360" cy="9286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Всего расходов 375,8 млн. рублей, в т.ч. расходы по отраслям социальной сферы – 234,4 млн. рублей (62,4%)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4179091" y="2250273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571472" y="1142984"/>
          <a:ext cx="8001056" cy="5495942"/>
        </p:xfrm>
        <a:graphic>
          <a:graphicData uri="http://schemas.openxmlformats.org/presentationml/2006/ole">
            <p:oleObj spid="_x0000_s75778" name="Лист" r:id="rId3" imgW="7848600" imgH="6276975" progId="Excel.Sheet.12">
              <p:embed/>
            </p:oleObj>
          </a:graphicData>
        </a:graphic>
      </p:graphicFrame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90526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Заголовок 8"/>
          <p:cNvGrpSpPr>
            <a:grpSpLocks noGrp="1"/>
          </p:cNvGrpSpPr>
          <p:nvPr/>
        </p:nvGrpSpPr>
        <p:grpSpPr>
          <a:xfrm>
            <a:off x="357158" y="142860"/>
            <a:ext cx="8429684" cy="909876"/>
            <a:chOff x="0" y="127484"/>
            <a:chExt cx="4829179" cy="88803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27484"/>
              <a:ext cx="4829179" cy="8880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43350" y="218997"/>
              <a:ext cx="4742479" cy="6751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Исполнение районного бюджета по функциональной классификации расходов (разделам)</a:t>
              </a:r>
              <a:endParaRPr lang="ru-RU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="" xmlns:p14="http://schemas.microsoft.com/office/powerpoint/2010/main" val="1755464394"/>
              </p:ext>
            </p:extLst>
          </p:nvPr>
        </p:nvGraphicFramePr>
        <p:xfrm>
          <a:off x="179513" y="1338262"/>
          <a:ext cx="8712968" cy="4876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286808" cy="9110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экономической структуре, млн. рублей и 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34" y="5715016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расходов – 375,8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37334090"/>
              </p:ext>
            </p:extLst>
          </p:nvPr>
        </p:nvGraphicFramePr>
        <p:xfrm>
          <a:off x="214282" y="142852"/>
          <a:ext cx="8715436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1095411489"/>
              </p:ext>
            </p:extLst>
          </p:nvPr>
        </p:nvGraphicFramePr>
        <p:xfrm>
          <a:off x="285720" y="836712"/>
          <a:ext cx="8534752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8560649"/>
              </p:ext>
            </p:extLst>
          </p:nvPr>
        </p:nvGraphicFramePr>
        <p:xfrm>
          <a:off x="285720" y="1949955"/>
          <a:ext cx="8678198" cy="46430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3399"/>
                <a:gridCol w="5822511"/>
                <a:gridCol w="864096"/>
                <a:gridCol w="1728192"/>
              </a:tblGrid>
              <a:tr h="421788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Сумма млн.рублей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Уд.вес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 программных расходах,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239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образования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33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Социальная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поддержка граждан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4154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граждан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 доступным и комфортным жильем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3899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населения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 качественными услугами в сфере жилищно-коммунального хозяйства и транспортного обслуживания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72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культуры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868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Информационное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общество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28,5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4091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физической культуры,  спорта и молодежной политики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37,7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652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агропромышленного комплекса 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54,9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89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Управление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муниципальной собственностью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89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предпринимательства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997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безопасности жизни населения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</a:t>
                      </a:r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75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Управление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муниципальными финансами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30857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 программных расходов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358,7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</a:tbl>
          </a:graphicData>
        </a:graphic>
      </p:graphicFrame>
      <p:sp>
        <p:nvSpPr>
          <p:cNvPr id="14" name="Стрелка вниз 13"/>
          <p:cNvSpPr/>
          <p:nvPr/>
        </p:nvSpPr>
        <p:spPr>
          <a:xfrm>
            <a:off x="7072330" y="1207498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000232" y="1213349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1427663"/>
            <a:ext cx="4000528" cy="4891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расходы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17,1 млн. рублей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(4,5% всех расходов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427663"/>
            <a:ext cx="4000528" cy="4891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Муниципальных программ на сумму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358,7 млн. рублей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(95,4% всех расходов), в том числе: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2462" y="6429396"/>
            <a:ext cx="80488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37334090"/>
              </p:ext>
            </p:extLst>
          </p:nvPr>
        </p:nvGraphicFramePr>
        <p:xfrm>
          <a:off x="214282" y="142852"/>
          <a:ext cx="8715436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Овал 15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2462" y="6429396"/>
            <a:ext cx="80488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642910" y="857232"/>
          <a:ext cx="7786742" cy="5857892"/>
        </p:xfrm>
        <a:graphic>
          <a:graphicData uri="http://schemas.openxmlformats.org/presentationml/2006/ole">
            <p:oleObj spid="_x0000_s118787" name="Worksheet" r:id="rId7" imgW="9667875" imgH="964882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357158" y="857232"/>
          <a:ext cx="8429684" cy="5715040"/>
        </p:xfrm>
        <a:graphic>
          <a:graphicData uri="http://schemas.openxmlformats.org/presentationml/2006/ole">
            <p:oleObj spid="_x0000_s119812" name="Worksheet" r:id="rId3" imgW="9667875" imgH="7267575" progId="Excel.Sheet.8">
              <p:embed/>
            </p:oleObj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37334090"/>
              </p:ext>
            </p:extLst>
          </p:nvPr>
        </p:nvGraphicFramePr>
        <p:xfrm>
          <a:off x="214282" y="142852"/>
          <a:ext cx="8715436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Овал 15"/>
          <p:cNvSpPr/>
          <p:nvPr/>
        </p:nvSpPr>
        <p:spPr>
          <a:xfrm>
            <a:off x="8572496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80488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652670384"/>
              </p:ext>
            </p:extLst>
          </p:nvPr>
        </p:nvGraphicFramePr>
        <p:xfrm>
          <a:off x="457200" y="274638"/>
          <a:ext cx="4829180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1564119833"/>
              </p:ext>
            </p:extLst>
          </p:nvPr>
        </p:nvGraphicFramePr>
        <p:xfrm>
          <a:off x="457200" y="1357299"/>
          <a:ext cx="4829176" cy="375161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400288"/>
                <a:gridCol w="2428888"/>
              </a:tblGrid>
              <a:tr h="879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45,8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918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99,0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21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 оздоровление детей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2,4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79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17,6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30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429264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направлено на образование в 2016 году - 164,8 млн. рублей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3429000"/>
            <a:ext cx="3218717" cy="2952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428604"/>
            <a:ext cx="3151492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37334090"/>
              </p:ext>
            </p:extLst>
          </p:nvPr>
        </p:nvGraphicFramePr>
        <p:xfrm>
          <a:off x="457200" y="274638"/>
          <a:ext cx="8229600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2121116224"/>
              </p:ext>
            </p:extLst>
          </p:nvPr>
        </p:nvGraphicFramePr>
        <p:xfrm>
          <a:off x="214282" y="1285860"/>
          <a:ext cx="8401079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3602"/>
                <a:gridCol w="857256"/>
                <a:gridCol w="1000132"/>
                <a:gridCol w="900089"/>
              </a:tblGrid>
              <a:tr h="28575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23960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муниципальных образовательных учреждений, реализующих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 общего образования,  здания которых находятся в аварийном состоянии или требуют капитального ремонта, в общей численности муниципальных образовательных учреждений, реализующих программы общего образования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5786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Обеспеченность детей дошкольного возраста местами в дошкольных образовательных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учреждениях (количество мест на 1000 детей)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734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739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749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5151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школ,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реализующих программы общего образования, имеющих физкультурных зал, в общей численности школ, реализующих программы общего образования,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</a:tr>
              <a:tr h="554514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школ, не сдавших единых государственный экзамен по обязательным предметам, в общей численности выпускников школ,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96" y="4725144"/>
            <a:ext cx="2709835" cy="198148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2736304" cy="199000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25143"/>
            <a:ext cx="2376264" cy="195936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76254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бюджетных средств было направлено на развитие сферы культуры,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57158" y="1714488"/>
          <a:ext cx="5715040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23649347"/>
              </p:ext>
            </p:extLst>
          </p:nvPr>
        </p:nvGraphicFramePr>
        <p:xfrm>
          <a:off x="428596" y="1500174"/>
          <a:ext cx="8286808" cy="20136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125861"/>
                <a:gridCol w="3160947"/>
              </a:tblGrid>
              <a:tr h="343116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25,2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3207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Кинематография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0453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кинематографии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05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на развитие сферы культуры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2880320" cy="219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945" y="3789039"/>
            <a:ext cx="2712027" cy="187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86257"/>
            <a:ext cx="2774112" cy="221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ДОКУМЕНТЫ\2017\ПРЕЗЕНТАЦИЯ по проекту решения\картинки для презентации\0bf9e897c451bc115dd49f3e0dc4c9f32ec53433.jpg"/>
          <p:cNvPicPr>
            <a:picLocks noChangeAspect="1" noChangeArrowheads="1"/>
          </p:cNvPicPr>
          <p:nvPr/>
        </p:nvPicPr>
        <p:blipFill>
          <a:blip r:embed="rId2" cstate="print">
            <a:lum bright="41000" contrast="-69000"/>
          </a:blip>
          <a:srcRect/>
          <a:stretch>
            <a:fillRect/>
          </a:stretch>
        </p:blipFill>
        <p:spPr bwMode="auto">
          <a:xfrm>
            <a:off x="0" y="1071546"/>
            <a:ext cx="9144000" cy="578645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67468463"/>
              </p:ext>
            </p:extLst>
          </p:nvPr>
        </p:nvGraphicFramePr>
        <p:xfrm>
          <a:off x="108675" y="1247324"/>
          <a:ext cx="8892481" cy="5278020"/>
        </p:xfrm>
        <a:graphic>
          <a:graphicData uri="http://schemas.openxmlformats.org/drawingml/2006/table">
            <a:tbl>
              <a:tblPr/>
              <a:tblGrid>
                <a:gridCol w="2277164"/>
                <a:gridCol w="792088"/>
                <a:gridCol w="5823229"/>
              </a:tblGrid>
              <a:tr h="5074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том числе расходы по подпрограммам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Расходы  млн рублей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2016 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2131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Всего,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том числе по подпрограммам: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Наследие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Развитие дополнительного музыкального образования детей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Развитие внутреннего культурно-познавательного туризма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Обеспечение реализации муниципальной программы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30420,3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25610,4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4165,2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644,7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Проведено   3662 культурно-массовых и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досуговых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мероприятия.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 базе клубных учреждений действовало 145 кружков различных направлений с числом участников 1267 чел.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Выросло количество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посещений театрально-концертных мероприятий в 2016 году по сравнению с 2015 годом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3,55 % , количество посетителей культурно-массовых и досуговых мероприятий в 2016 году выросло на  2,25 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%.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Реализованы крупные творческие проекты: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2016 году впервые проведен межрайонный фестиваль гармонистов «Соловьиные напевы» в д.Соловьево - 24 участника.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Впервые проведены   конкурсы «Княжна», фестиваль «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Княгининский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край – территория любви», которые станут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ежегодными.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2016 году в РДК открыт выставочный зал. Проведены 5 крупных художественно-поэтических выставок нижегородских и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княгининских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авторов. Количество посетителей – более 4 тысяч человек. Количество выставочных проектов, осуществляемых в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Княгининском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районе в 2016 году, по сравнению с 2015 годом выросло на 250%.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Книжный фонд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библиотек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района составляет около 170 тысяч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экземпляров. Число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посещений библиотек увеличилось и составило более 134 тысяч за год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60432" y="6525344"/>
            <a:ext cx="540724" cy="1898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25344"/>
            <a:ext cx="434272" cy="18980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9774134"/>
              </p:ext>
            </p:extLst>
          </p:nvPr>
        </p:nvGraphicFramePr>
        <p:xfrm>
          <a:off x="154277" y="1258223"/>
          <a:ext cx="5857883" cy="5179722"/>
        </p:xfrm>
        <a:graphic>
          <a:graphicData uri="http://schemas.openxmlformats.org/drawingml/2006/table">
            <a:tbl>
              <a:tblPr/>
              <a:tblGrid>
                <a:gridCol w="5857883"/>
              </a:tblGrid>
              <a:tr h="342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2016 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352">
                <a:tc>
                  <a:txBody>
                    <a:bodyPr/>
                    <a:lstStyle/>
                    <a:p>
                      <a:pPr indent="471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71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Краеведческий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музей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за 2016 год посетили более 2650 человек. Это на 70 посещений больше, чем в 2015 году, за счет работы с целевыми группами - школьниками, студентами, дошкольниками, районным Клубом молодых семей. </a:t>
                      </a: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71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Лучшее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2016 году: акция «Ночь в музее»,  фестиваль «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Княгининский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край – территория любви»,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экскурсии-</a:t>
                      </a:r>
                      <a:r>
                        <a:rPr lang="ru-RU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квесты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«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Сладкий город» и др., туристические маршруты по историческому центру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, мастер-классы по декоративному-прикладному творчеству. 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Важнейшую роль в эстетическом воспитании и развитии детей, в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предпрофессиональной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музыкальной подготовке молодежи играет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Детская музыкальная школа.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Контингент учащихся на 5 отделениях составляет 83 человека, педагогический коллектив -  9 преподавателей.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71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2015-2016 учебном году учащиеся принимали участие в 11 областных, зональных, международных конкурсах и олимпиадах, в том числе: Международный проект «Волга в сердце впадает мое» (лауреат), 5-ый Международный конкурс-фестиваль «Новые вершины» в Н.Новгороде, 4-ый детский финал проекта «Лучшие из лучших» в г.Туапсе (лауреат 2 степени).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3" name="Picture 1" descr="C:\Users\1\Desktop\3034652m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6150421" y="1412776"/>
            <a:ext cx="2784941" cy="2159399"/>
          </a:xfrm>
          <a:prstGeom prst="rect">
            <a:avLst/>
          </a:prstGeom>
          <a:noFill/>
          <a:effectLst>
            <a:innerShdw blurRad="114300">
              <a:prstClr val="black"/>
            </a:innerShdw>
            <a:reflection blurRad="6350" stA="52000" endA="300" endPos="35000" dir="5400000" sy="-100000" algn="bl" rotWithShape="0"/>
          </a:effectLst>
        </p:spPr>
      </p:pic>
      <p:pic>
        <p:nvPicPr>
          <p:cNvPr id="17409" name="Picture 1" descr="C:\Users\1\Desktop\image_image_18246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176" y="4365104"/>
            <a:ext cx="2784941" cy="20728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98246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 "Развитие культуры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0192916"/>
              </p:ext>
            </p:extLst>
          </p:nvPr>
        </p:nvGraphicFramePr>
        <p:xfrm>
          <a:off x="233333" y="1412776"/>
          <a:ext cx="8640960" cy="2212411"/>
        </p:xfrm>
        <a:graphic>
          <a:graphicData uri="http://schemas.openxmlformats.org/drawingml/2006/table">
            <a:tbl>
              <a:tblPr/>
              <a:tblGrid>
                <a:gridCol w="5904656"/>
                <a:gridCol w="1008112"/>
                <a:gridCol w="864096"/>
                <a:gridCol w="864096"/>
              </a:tblGrid>
              <a:tr h="237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2014 год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2015 год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2016 год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Уровень удовлетворенности граждан </a:t>
                      </a:r>
                      <a:r>
                        <a:rPr lang="ru-RU" sz="1600" b="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Княгининского</a:t>
                      </a: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 района  (% 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94,4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96,8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/>
                          <a:ea typeface="Calibri"/>
                          <a:cs typeface="Times New Roman"/>
                        </a:rPr>
                        <a:t>98,8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Количество культурно-массовых мероприятий (ед.)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3637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3651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/>
                          <a:ea typeface="Calibri"/>
                          <a:cs typeface="Times New Roman"/>
                        </a:rPr>
                        <a:t>3662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2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Количество посещений библиотек </a:t>
                      </a:r>
                      <a:r>
                        <a:rPr lang="ru-RU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(тыс.ед</a:t>
                      </a: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130,1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133,8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134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Среднегодовое число посещения музея (ед.)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2571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2592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2650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Публичные библиотеки, подключенные к сети Интернет (%)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33,3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46,6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53,3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913" y="3714752"/>
            <a:ext cx="3905983" cy="2786082"/>
          </a:xfrm>
          <a:prstGeom prst="rect">
            <a:avLst/>
          </a:prstGeom>
          <a:noFill/>
          <a:ln>
            <a:noFill/>
          </a:ln>
          <a:effectLst/>
          <a:scene3d>
            <a:camera prst="isometricOffAxis2Left"/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8" name="Picture 2" descr="C:\Users\1\Desktop\nEWyDSaWD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786190"/>
            <a:ext cx="3714776" cy="2786082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6" name="Овал 5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6572264" y="6429396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\Desktop\O17CKtxJYt8.jpg"/>
          <p:cNvPicPr>
            <a:picLocks noChangeAspect="1" noChangeArrowheads="1"/>
          </p:cNvPicPr>
          <p:nvPr/>
        </p:nvPicPr>
        <p:blipFill>
          <a:blip r:embed="rId2">
            <a:lum bright="49000" contrast="-64000"/>
          </a:blip>
          <a:srcRect/>
          <a:stretch>
            <a:fillRect/>
          </a:stretch>
        </p:blipFill>
        <p:spPr bwMode="auto">
          <a:xfrm>
            <a:off x="0" y="1142984"/>
            <a:ext cx="9144000" cy="567213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Овал 5"/>
          <p:cNvSpPr/>
          <p:nvPr/>
        </p:nvSpPr>
        <p:spPr>
          <a:xfrm>
            <a:off x="8408642" y="6526762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6572264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214290"/>
            <a:ext cx="8749636" cy="98246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культуры, спорта и молодежной политики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0189274"/>
              </p:ext>
            </p:extLst>
          </p:nvPr>
        </p:nvGraphicFramePr>
        <p:xfrm>
          <a:off x="142844" y="1268760"/>
          <a:ext cx="8821644" cy="5256584"/>
        </p:xfrm>
        <a:graphic>
          <a:graphicData uri="http://schemas.openxmlformats.org/drawingml/2006/table">
            <a:tbl>
              <a:tblPr/>
              <a:tblGrid>
                <a:gridCol w="2556948"/>
                <a:gridCol w="648072"/>
                <a:gridCol w="5616624"/>
              </a:tblGrid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3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том числе расходы по подпрограммам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Расходы  тыс. рублей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Сведения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о результатах реализации муниципальной программы за 2016 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8512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Всего, в том числе по подпрограммам: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1.Развитие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физической культуры и массового спорта, развитие  спорта высших достижений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2.Развитие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молодежной политики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3.Обеспечение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реализации муниципальной программы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37652,7</a:t>
                      </a:r>
                      <a:endParaRPr lang="ru-RU" sz="13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37096,0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13,5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543,2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415" marR="4445" indent="471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1350" spc="-35" dirty="0">
                          <a:latin typeface="Times New Roman"/>
                          <a:ea typeface="Calibri"/>
                          <a:cs typeface="Times New Roman"/>
                        </a:rPr>
                        <a:t>В структуру организации физкультурного движения в </a:t>
                      </a:r>
                      <a:r>
                        <a:rPr lang="ru-RU" sz="1350" spc="-35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Княгининском</a:t>
                      </a:r>
                      <a:r>
                        <a:rPr lang="ru-RU" sz="1350" spc="-35" dirty="0">
                          <a:latin typeface="Times New Roman"/>
                          <a:ea typeface="Calibri"/>
                          <a:cs typeface="Times New Roman"/>
                        </a:rPr>
                        <a:t> районе входят Детско-юношеская </a:t>
                      </a:r>
                      <a:r>
                        <a:rPr lang="ru-RU" sz="1350" spc="-45" dirty="0">
                          <a:latin typeface="Times New Roman"/>
                          <a:ea typeface="Calibri"/>
                          <a:cs typeface="Times New Roman"/>
                        </a:rPr>
                        <a:t>спортивная школа, ФОК «Молодежный», 3 общеобразовательные школы (с двумя филиалами), Нижегородский инженерно-экономический университет (НГИЭУ), 13 коллективов физической культуры на предприятиях, в которых занимаются 3144 человека</a:t>
                      </a:r>
                      <a:r>
                        <a:rPr lang="ru-RU" sz="1350" spc="-45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415" marR="4445" indent="471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 В районе сложилась система организации </a:t>
                      </a:r>
                      <a:r>
                        <a:rPr lang="ru-RU" sz="1350" dirty="0" err="1">
                          <a:latin typeface="Times New Roman"/>
                          <a:ea typeface="Calibri"/>
                          <a:cs typeface="Times New Roman"/>
                        </a:rPr>
                        <a:t>физкультурно</a:t>
                      </a: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 - оздоровительных и спортивно - массовых мероприятий. В течение 2016 года в районе проведено 336 спортивных мероприятий районного, зонального и областного уровней. В соревнованиях приняли участие более 17155 человек. Организованны  спортивные группы для различных слоев населения, развивается семейный спортивный досуг</a:t>
                      </a:r>
                      <a:r>
                        <a:rPr lang="ru-RU" sz="135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445" indent="44323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На базе </a:t>
                      </a:r>
                      <a:r>
                        <a:rPr lang="ru-RU" sz="1350" dirty="0" err="1">
                          <a:latin typeface="Times New Roman"/>
                          <a:ea typeface="Calibri"/>
                          <a:cs typeface="Times New Roman"/>
                        </a:rPr>
                        <a:t>ФОКа</a:t>
                      </a: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 «Молодежный» проведены мероприятия 4-х областных соревнований: первенства Нижегородской области по хоккею, футболу, волейболу. </a:t>
                      </a:r>
                      <a:r>
                        <a:rPr lang="ru-RU" sz="1350" dirty="0" smtClean="0">
                          <a:latin typeface="Times New Roman"/>
                          <a:ea typeface="Calibri"/>
                          <a:cs typeface="Times New Roman"/>
                        </a:rPr>
                        <a:t>Проведен  </a:t>
                      </a: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зональный этап областной Спартакиады </a:t>
                      </a:r>
                      <a:r>
                        <a:rPr lang="ru-RU" sz="1350" dirty="0" smtClean="0">
                          <a:latin typeface="Times New Roman"/>
                          <a:ea typeface="Calibri"/>
                          <a:cs typeface="Times New Roman"/>
                        </a:rPr>
                        <a:t>пенсионеров.</a:t>
                      </a:r>
                      <a:r>
                        <a:rPr lang="ru-RU" sz="135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50" dirty="0" smtClean="0">
                          <a:latin typeface="Times New Roman"/>
                          <a:ea typeface="Calibri"/>
                          <a:cs typeface="Times New Roman"/>
                        </a:rPr>
                        <a:t>Проведены </a:t>
                      </a: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районные первенства и соревнования в различных возрастных группах по футболу, хоккею, волейболу, мини - футболу, тайскому боксу, настольному теннису, шахматам и др.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445" indent="44323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Ежегодно проводимый Районный спортивный праздник «Папа, мама, я – спортивная семья»,способствует   укреплению престижа и роли семьи в обществе, пропаганде семейных ценностей</a:t>
                      </a:r>
                      <a:r>
                        <a:rPr lang="ru-RU" sz="135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47" y="3501008"/>
            <a:ext cx="1974146" cy="14287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27" y="4936964"/>
            <a:ext cx="2286016" cy="170921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214290"/>
            <a:ext cx="8749636" cy="98246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культуры, спорта и молодежной политики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1316931"/>
              </p:ext>
            </p:extLst>
          </p:nvPr>
        </p:nvGraphicFramePr>
        <p:xfrm>
          <a:off x="171669" y="1308672"/>
          <a:ext cx="6272539" cy="5330238"/>
        </p:xfrm>
        <a:graphic>
          <a:graphicData uri="http://schemas.openxmlformats.org/drawingml/2006/table">
            <a:tbl>
              <a:tblPr/>
              <a:tblGrid>
                <a:gridCol w="6272539"/>
              </a:tblGrid>
              <a:tr h="4641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2016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6094">
                <a:tc>
                  <a:txBody>
                    <a:bodyPr/>
                    <a:lstStyle/>
                    <a:p>
                      <a:pPr marL="41275" marR="4445" indent="43878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-45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400" spc="-45" dirty="0">
                          <a:latin typeface="Times New Roman"/>
                          <a:ea typeface="Calibri"/>
                          <a:cs typeface="Times New Roman"/>
                        </a:rPr>
                        <a:t>рамках программы </a:t>
                      </a:r>
                      <a:r>
                        <a:rPr lang="ru-RU" sz="1400" spc="-45" dirty="0" smtClean="0">
                          <a:latin typeface="Times New Roman"/>
                          <a:ea typeface="Calibri"/>
                          <a:cs typeface="Times New Roman"/>
                        </a:rPr>
                        <a:t>проведены </a:t>
                      </a:r>
                      <a:r>
                        <a:rPr lang="ru-RU" sz="1400" spc="-45" dirty="0">
                          <a:latin typeface="Times New Roman"/>
                          <a:ea typeface="Calibri"/>
                          <a:cs typeface="Times New Roman"/>
                        </a:rPr>
                        <a:t>физкультурно-оздоровительные мероприятия для лиц с ограниченными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возможностями. Работа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проведена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 следующим направлениям: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4445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*"/>
                        <a:tabLst>
                          <a:tab pos="603250" algn="l"/>
                          <a:tab pos="4087495" algn="l"/>
                        </a:tabLst>
                      </a:pPr>
                      <a:r>
                        <a:rPr lang="ru-RU" sz="1400" spc="-45" dirty="0">
                          <a:latin typeface="Times New Roman"/>
                          <a:ea typeface="Calibri"/>
                          <a:cs typeface="Times New Roman"/>
                        </a:rPr>
                        <a:t>плановая физкультурно-оздоровительная работа специализированных учреждений «Центр социального </a:t>
                      </a:r>
                      <a:r>
                        <a:rPr lang="ru-RU" sz="1400" spc="-40" dirty="0">
                          <a:latin typeface="Times New Roman"/>
                          <a:ea typeface="Calibri"/>
                          <a:cs typeface="Times New Roman"/>
                        </a:rPr>
                        <a:t>обслуживания граждан пожилого возраста и инвалидов»,</a:t>
                      </a:r>
                      <a:r>
                        <a:rPr lang="ru-RU" sz="1400" spc="-45" dirty="0">
                          <a:latin typeface="Times New Roman"/>
                          <a:ea typeface="Calibri"/>
                          <a:cs typeface="Times New Roman"/>
                        </a:rPr>
                        <a:t>«Социально-реабилитационный центр для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несовершеннолетних «Пеликан»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4445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*"/>
                        <a:tabLst>
                          <a:tab pos="603250" algn="l"/>
                        </a:tabLst>
                      </a:pPr>
                      <a:r>
                        <a:rPr lang="ru-RU" sz="1400" spc="-30" dirty="0">
                          <a:latin typeface="Times New Roman"/>
                          <a:ea typeface="Calibri"/>
                          <a:cs typeface="Times New Roman"/>
                        </a:rPr>
                        <a:t>организация работы с инвалидами через </a:t>
                      </a:r>
                      <a:r>
                        <a:rPr lang="ru-RU" sz="1400" spc="-3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Княгининское</a:t>
                      </a:r>
                      <a:r>
                        <a:rPr lang="ru-RU" sz="1400" spc="-30" dirty="0">
                          <a:latin typeface="Times New Roman"/>
                          <a:ea typeface="Calibri"/>
                          <a:cs typeface="Times New Roman"/>
                        </a:rPr>
                        <a:t> районное общество Всероссийского общества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инвалидов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4445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*"/>
                        <a:tabLst>
                          <a:tab pos="60325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работа групп здоровья на базе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ФОКа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(42 чел.).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580" indent="46609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  Воспитанники ДЮСШ и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ФОКа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успешно выступают в областных, всероссийских и международных соревнованиях,  лучшие результаты в 2016 году показали: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580" indent="46609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Исхаков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Надир -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интерконтинентальный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чемпион по тайскому боксу.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580" indent="46609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-Тараканова Яна заняла первое место на всероссийском соревновании «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Кубок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героев» в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Наро-Фоминске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реди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девушек.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31750" indent="187325" algn="just">
                        <a:lnSpc>
                          <a:spcPct val="107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За 2016 год подготовлены 1 кандидат в мастера спорта, 1 мастер спорта международного класса, </a:t>
                      </a:r>
                      <a:r>
                        <a:rPr lang="ru-RU" sz="1400" spc="-40" dirty="0">
                          <a:latin typeface="Times New Roman"/>
                          <a:ea typeface="Calibri"/>
                          <a:cs typeface="Times New Roman"/>
                        </a:rPr>
                        <a:t>8 спортсменов получили 1 юношеский разряд, 8 спортсменам присвоен 2 юношеский разряд, 12 спортсменов получили 3 юношеский разряд.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207" y="1844824"/>
            <a:ext cx="2600001" cy="196579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2" name="Picture 2" descr="C:\Users\1\Desktop\XIor5ZTl-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4435" y="4149080"/>
            <a:ext cx="2572773" cy="1872208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C:\Users\1\Desktop\rf2yWQDJpj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6043" y="5094174"/>
            <a:ext cx="2857488" cy="171384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1520" y="214290"/>
            <a:ext cx="8749636" cy="982462"/>
          </a:xfrm>
          <a:prstGeom prst="rect">
            <a:avLst/>
          </a:prstGeom>
          <a:ln w="9525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муниципальной программы  "Развитие физической культуры, спорта и молодежной политики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1428736"/>
          <a:ext cx="3857653" cy="5015015"/>
        </p:xfrm>
        <a:graphic>
          <a:graphicData uri="http://schemas.openxmlformats.org/drawingml/2006/table">
            <a:tbl>
              <a:tblPr/>
              <a:tblGrid>
                <a:gridCol w="2042286"/>
                <a:gridCol w="605122"/>
                <a:gridCol w="605122"/>
                <a:gridCol w="605123"/>
              </a:tblGrid>
              <a:tr h="78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2014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2015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2016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44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Доля граждан систематически занимающихся физической культурой и спортом, в общей численности населения района(%)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48,1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48,6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748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Ежедневная  пропускная способность спортивных сооружений(чел)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693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1563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1574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095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Доля молодежи участвующих в областных и районных молодежных проектах, мероприятий(%)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74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7585" name="Picture 1" descr="D:\ДОКУМЕНТЫ\2017\ПРЕЗЕНТАЦИЯ по проекту решения\картинки для презентации\фок\gcfheJdywk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285860"/>
            <a:ext cx="2784722" cy="192711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7586" name="Picture 2" descr="D:\ДОКУМЕНТЫ\2017\ПРЕЗЕНТАЦИЯ по проекту решения\картинки для презентации\фок\Mx_F3m_xR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794" y="2500306"/>
            <a:ext cx="2643206" cy="193680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7587" name="Picture 3" descr="C:\Users\1\Desktop\xz8D0Y60LN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714752"/>
            <a:ext cx="2714643" cy="194649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99012">
            <a:off x="1889713" y="1612508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0002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39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Заголовок 6"/>
          <p:cNvGrpSpPr>
            <a:grpSpLocks noGrp="1"/>
          </p:cNvGrpSpPr>
          <p:nvPr/>
        </p:nvGrpSpPr>
        <p:grpSpPr>
          <a:xfrm>
            <a:off x="457200" y="116632"/>
            <a:ext cx="8171058" cy="648073"/>
            <a:chOff x="29271" y="102301"/>
            <a:chExt cx="8171057" cy="423308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255639" y="102301"/>
              <a:ext cx="7746083" cy="423308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9271" y="199350"/>
              <a:ext cx="8171057" cy="2429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Расходы в области социальной политики</a:t>
              </a:r>
              <a:endParaRPr lang="ru-RU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142844" y="5277696"/>
            <a:ext cx="5643602" cy="50006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 счет средств бюджетов поселений на пенсионное обеспечение направлено 1,5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\\Raifo8\d\2015\ПРЕЗЕНТАЦИЯ\картинки для презентации\рисунки 2\1338442837_86971291_veteranu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78" y="3573016"/>
            <a:ext cx="3286148" cy="2265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="" xmlns:p14="http://schemas.microsoft.com/office/powerpoint/2010/main" val="1058295434"/>
              </p:ext>
            </p:extLst>
          </p:nvPr>
        </p:nvGraphicFramePr>
        <p:xfrm>
          <a:off x="142844" y="1435808"/>
          <a:ext cx="5572132" cy="379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D:\ДОКУМЕНТЫ\2017\Презентация по отчету\картинки\как-организовать-бизнес-по-обучению-компьютерной-грамотности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60178" y="1069539"/>
            <a:ext cx="3286148" cy="2360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45151" y="836712"/>
            <a:ext cx="5357850" cy="58917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за счет средств районного бюджета составили 7,1 млн. рублей, в том числе: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16576" y="5949280"/>
            <a:ext cx="7839800" cy="75694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консолидированного бюджета на социальную политику за 2016 год составили 8,6 млн.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40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с двумя вырезанными противолежащими углами 25"/>
          <p:cNvSpPr/>
          <p:nvPr/>
        </p:nvSpPr>
        <p:spPr>
          <a:xfrm>
            <a:off x="115116" y="1277722"/>
            <a:ext cx="5429288" cy="571504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Проведены мероприятия по улучшению условий и охраны труда – 735,9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15116" y="3495676"/>
            <a:ext cx="5429288" cy="571504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Проведены мероприятия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организации временной занятости несовершеннолетних граждан – 96,3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с двумя вырезанными противолежащими углами 27"/>
          <p:cNvSpPr/>
          <p:nvPr/>
        </p:nvSpPr>
        <p:spPr>
          <a:xfrm>
            <a:off x="89220" y="1988840"/>
            <a:ext cx="5429288" cy="714380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Оказана материальная помощь гражданам пожилого возраста и семьям с детьми, находящимся в трудной жизненной ситуации  - 132,0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с двумя вырезанными противолежащими углами 28"/>
          <p:cNvSpPr/>
          <p:nvPr/>
        </p:nvSpPr>
        <p:spPr>
          <a:xfrm>
            <a:off x="115116" y="2809867"/>
            <a:ext cx="5429288" cy="571504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Предоставлены меры социальной поддержки гражданам при газификации домовладений – 135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с двумя вырезанными противолежащими углами 32"/>
          <p:cNvSpPr/>
          <p:nvPr/>
        </p:nvSpPr>
        <p:spPr>
          <a:xfrm>
            <a:off x="142844" y="4143380"/>
            <a:ext cx="5429288" cy="64294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Произведены ежегодные единовременные социальные выплаты Почетным гражданам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– 130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5536" y="188640"/>
            <a:ext cx="8391306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муниципальной программы «Социальная поддержка граждан Княгининского района Нижегородской области» на 2015-2017 годы за 2016 год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63428"/>
            <a:ext cx="3263795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www.tulapressa.ru/wp-content/images/big-52b1c1b01af6a2.253580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366" y="3741636"/>
            <a:ext cx="3226557" cy="2232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142844" y="4857760"/>
            <a:ext cx="5429288" cy="571504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Адаптация социальных объектов для их доступности инвалидам – 96,0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42844" y="5500702"/>
            <a:ext cx="5429288" cy="50006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Прочие мероприятия в рамках программы – 369,0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89220" y="6093296"/>
            <a:ext cx="6859044" cy="621852"/>
          </a:xfrm>
          <a:prstGeom prst="snip2Diag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– 1694,2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i.jpg"/>
          <p:cNvPicPr>
            <a:picLocks noChangeAspect="1" noChangeArrowheads="1"/>
          </p:cNvPicPr>
          <p:nvPr/>
        </p:nvPicPr>
        <p:blipFill>
          <a:blip r:embed="rId2">
            <a:lum bright="65000" contrast="1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214290"/>
            <a:ext cx="8535322" cy="134250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"Социальная поддержка граждан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42097958"/>
              </p:ext>
            </p:extLst>
          </p:nvPr>
        </p:nvGraphicFramePr>
        <p:xfrm>
          <a:off x="357158" y="1700808"/>
          <a:ext cx="8358246" cy="448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5978"/>
                <a:gridCol w="1744329"/>
                <a:gridCol w="1744329"/>
                <a:gridCol w="1453610"/>
              </a:tblGrid>
              <a:tr h="1031868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граждан пожилого возраста, получивших меры социальной поддержки в виде материальной помощи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семей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имеющих детей, и находящихся в трудной жизненной ситуации, которым оказана материальная помощь.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429396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i.jpg"/>
          <p:cNvPicPr>
            <a:picLocks noChangeAspect="1" noChangeArrowheads="1"/>
          </p:cNvPicPr>
          <p:nvPr/>
        </p:nvPicPr>
        <p:blipFill>
          <a:blip r:embed="rId2">
            <a:lum bright="19000" contrast="-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116632"/>
            <a:ext cx="8463314" cy="13121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"Обеспечение граждан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доступным и комфортным жильем"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58214" y="6429396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928934"/>
            <a:ext cx="2016224" cy="235745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за 2016 год составили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2837,3 тыс. рублей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1542293"/>
            <a:ext cx="7215238" cy="857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предоставление социальных выплат молодым семьям на приобретение и строительство жилья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455,7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8926" y="2571744"/>
            <a:ext cx="6072230" cy="19373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обеспечение жильем отдельных категорий граждан, установленных Федеральным законом от 12 января 1995 года №5-ФЗ «О ветеранах» в соответствии с Указом Президента Российской Федерации от 7 мая 2008 года №714 «Об обеспечении жильем ветеранов Великой Отечественной войны 1941-1945 годов»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1 435,5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23964" y="4653137"/>
            <a:ext cx="6040523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обеспечение детей-сирот жилыми помещениями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920,0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00100" y="5572140"/>
            <a:ext cx="7143800" cy="10715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Компенсация части процентной ставки молодым семьям, взявшим ипотечные кредиты до 31 декабря 2006 года на приобретение жилых помещений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26,1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flipV="1">
            <a:off x="1071538" y="2399548"/>
            <a:ext cx="357190" cy="457947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0800000" flipV="1">
            <a:off x="1142976" y="5286388"/>
            <a:ext cx="357190" cy="285752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5400000" flipV="1">
            <a:off x="2384021" y="2955533"/>
            <a:ext cx="357190" cy="58974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5400000" flipV="1">
            <a:off x="2384021" y="4455731"/>
            <a:ext cx="357190" cy="58974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8420" r="23685"/>
          <a:stretch>
            <a:fillRect/>
          </a:stretch>
        </p:blipFill>
        <p:spPr bwMode="auto">
          <a:xfrm>
            <a:off x="0" y="2041088"/>
            <a:ext cx="1571636" cy="203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36553"/>
            <a:ext cx="428628" cy="142875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62655987"/>
              </p:ext>
            </p:extLst>
          </p:nvPr>
        </p:nvGraphicFramePr>
        <p:xfrm>
          <a:off x="107504" y="4012613"/>
          <a:ext cx="5435013" cy="2728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  <a:gridCol w="648072"/>
                <a:gridCol w="648072"/>
                <a:gridCol w="610477"/>
              </a:tblGrid>
              <a:tr h="2894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94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СМП, 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338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498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малые предприятия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2146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предприниматели без образования юридического лица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479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занятых в малом предпринимательстве от числа занятых в экономике по всем видам деятельности,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467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малого предпринимательства в общем объеме отгруженных товаров района,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51520" y="1214422"/>
            <a:ext cx="640871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состоянию на 01.01.2017 в районе зарегистрировано 318 субъектов малого предпринимательства (СМП), в т.ч. 54 малых предприятия и 264 предпринимателя без образования юридического лица.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31640" y="2492896"/>
            <a:ext cx="7696702" cy="11418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Преобладающим видом деятельности является торгово-закупочная деятельность. Предприятиям принадлежит более 80 торговых точек, 6 предприятий общественного питания, мукомольное производство (ООО «Колобок»), 3 предприятия по строительству (ООО «Княгининский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стройгаз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ООО «Строитель», ООО «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ДСК»), предприятия по автосервису, предприятия по розливу воды (ООО «Бриг», ООО «Аква-Вита», ООО «Водолей») 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3613201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Динамика развития предпринимательства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137" y="4077072"/>
            <a:ext cx="2978880" cy="221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36141"/>
            <a:ext cx="2326785" cy="165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817596729"/>
              </p:ext>
            </p:extLst>
          </p:nvPr>
        </p:nvGraphicFramePr>
        <p:xfrm>
          <a:off x="428596" y="142852"/>
          <a:ext cx="8391876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1160116946"/>
              </p:ext>
            </p:extLst>
          </p:nvPr>
        </p:nvGraphicFramePr>
        <p:xfrm>
          <a:off x="428596" y="142852"/>
          <a:ext cx="8391876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1273718"/>
            <a:ext cx="62938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государственной поддержки субъектов малого предпринимательства в 2016 году:</a:t>
            </a:r>
          </a:p>
          <a:p>
            <a:pPr algn="ctr"/>
            <a:endParaRPr lang="ru-RU" sz="24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90268278"/>
              </p:ext>
            </p:extLst>
          </p:nvPr>
        </p:nvGraphicFramePr>
        <p:xfrm>
          <a:off x="179512" y="2204864"/>
          <a:ext cx="6072229" cy="22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565"/>
                <a:gridCol w="1483257"/>
                <a:gridCol w="1502407"/>
              </a:tblGrid>
              <a:tr h="63838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поддержки (тыс. руб.)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получателей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487800">
                <a:tc>
                  <a:txBody>
                    <a:bodyPr/>
                    <a:lstStyle/>
                    <a:p>
                      <a:pPr algn="just"/>
                      <a:r>
                        <a:rPr lang="ru-RU" sz="15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</a:t>
                      </a:r>
                      <a:r>
                        <a:rPr lang="ru-RU" sz="15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виде грантов на создание собственного дела в целях возмещения части затрат, связанных с началом предпринимательской деятельности</a:t>
                      </a:r>
                      <a:endParaRPr lang="ru-RU" sz="15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250,0</a:t>
                      </a:r>
                      <a:endParaRPr lang="ru-RU" sz="15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5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928802"/>
            <a:ext cx="2628956" cy="2292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09120"/>
            <a:ext cx="3024336" cy="2119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4509120"/>
            <a:ext cx="3067844" cy="2063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501090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72770439"/>
              </p:ext>
            </p:extLst>
          </p:nvPr>
        </p:nvGraphicFramePr>
        <p:xfrm>
          <a:off x="457200" y="274638"/>
          <a:ext cx="8293923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4784" y="5013176"/>
            <a:ext cx="4143404" cy="576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укрепление противопожарной защиты объектов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района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550878"/>
            <a:ext cx="4143404" cy="498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мероприятий по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безопасности дорожного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движения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175936" y="1268760"/>
            <a:ext cx="6821099" cy="11521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муниципальной программы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</a:t>
            </a:r>
            <a:endParaRPr lang="ru-RU" b="1" dirty="0"/>
          </a:p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Нижегородской области" на 2015-2017 годы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2016 году было израсходовано 5 788,5 тыс. рублей на: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00298" y="3140968"/>
            <a:ext cx="4143404" cy="17281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мероприятий по  противодействию терроризму и экстремизму,  по профилактике правонарушений среди несовершеннолетних и по противодействию злоупотреблению наркотиками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546132" y="5707236"/>
            <a:ext cx="4143404" cy="6078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защита населения от чрезвычайных ситуаций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1\Desktop\a91b0660d219f382faa395105fcac92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2786058"/>
            <a:ext cx="2214578" cy="3329005"/>
          </a:xfrm>
          <a:prstGeom prst="rect">
            <a:avLst/>
          </a:prstGeom>
          <a:noFill/>
        </p:spPr>
      </p:pic>
      <p:pic>
        <p:nvPicPr>
          <p:cNvPr id="1030" name="Picture 6" descr="C:\Users\1\Desktop\logocolor2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714620"/>
            <a:ext cx="2414571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/>
          <p:cNvSpPr/>
          <p:nvPr/>
        </p:nvSpPr>
        <p:spPr>
          <a:xfrm>
            <a:off x="8443881" y="6440338"/>
            <a:ext cx="571504" cy="3010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18155153"/>
              </p:ext>
            </p:extLst>
          </p:nvPr>
        </p:nvGraphicFramePr>
        <p:xfrm>
          <a:off x="457199" y="188640"/>
          <a:ext cx="8491875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01089" y="6416824"/>
            <a:ext cx="447985" cy="298323"/>
          </a:xfrm>
        </p:spPr>
        <p:txBody>
          <a:bodyPr/>
          <a:lstStyle/>
          <a:p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D:\ДОКУМЕНТЫ\2017\ПРЕЗЕНТАЦИЯ по проекту решения\картинки для презентации\2652e4f3f4eeaac6c8dccf3cbd448807.jpg"/>
          <p:cNvPicPr>
            <a:picLocks noChangeAspect="1" noChangeArrowheads="1"/>
          </p:cNvPicPr>
          <p:nvPr/>
        </p:nvPicPr>
        <p:blipFill>
          <a:blip r:embed="rId6" cstate="print">
            <a:lum bright="71000" contrast="-70000"/>
          </a:blip>
          <a:srcRect/>
          <a:stretch>
            <a:fillRect/>
          </a:stretch>
        </p:blipFill>
        <p:spPr bwMode="auto">
          <a:xfrm>
            <a:off x="90763" y="1844823"/>
            <a:ext cx="8858312" cy="4746029"/>
          </a:xfrm>
          <a:prstGeom prst="rect">
            <a:avLst/>
          </a:prstGeom>
          <a:noFill/>
          <a:effectLst>
            <a:softEdge rad="635000"/>
          </a:effectLst>
        </p:spPr>
      </p:pic>
      <p:grpSp>
        <p:nvGrpSpPr>
          <p:cNvPr id="8" name="Группа 7"/>
          <p:cNvGrpSpPr/>
          <p:nvPr/>
        </p:nvGrpSpPr>
        <p:grpSpPr>
          <a:xfrm>
            <a:off x="500034" y="1571613"/>
            <a:ext cx="8229599" cy="714380"/>
            <a:chOff x="0" y="624"/>
            <a:chExt cx="8229599" cy="936103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В рамках муниципальной программы на возмещение убытков МУП «</a:t>
              </a:r>
              <a:r>
                <a:rPr lang="ru-RU" sz="2000" b="1" kern="1200" dirty="0" err="1" smtClean="0">
                  <a:latin typeface="Times New Roman" pitchFamily="18" charset="0"/>
                  <a:cs typeface="Times New Roman" pitchFamily="18" charset="0"/>
                </a:rPr>
                <a:t>Княгининское</a:t>
              </a: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 ЖКХ» направлено 3607,0 тысяч рублей, в том числе: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71472" y="3214686"/>
            <a:ext cx="3000396" cy="2214578"/>
            <a:chOff x="0" y="624"/>
            <a:chExt cx="8229599" cy="936103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возмещение убытков, полученных в результате работы муниципальной бани – </a:t>
              </a:r>
              <a:r>
                <a:rPr lang="ru-RU" sz="18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761,0 тыс. рублей</a:t>
              </a:r>
              <a:endParaRPr lang="ru-RU" sz="18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500694" y="3214686"/>
            <a:ext cx="3000396" cy="2214578"/>
            <a:chOff x="0" y="624"/>
            <a:chExt cx="8229599" cy="936103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возмещение убытков, полученных в результате обслуживания населения пассажирским автотранспортом – </a:t>
              </a:r>
              <a:r>
                <a:rPr lang="ru-RU" sz="18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2846,0 тыс. рублей</a:t>
              </a:r>
              <a:endParaRPr lang="ru-RU" sz="18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" name="Стрелка вниз 16"/>
          <p:cNvSpPr/>
          <p:nvPr/>
        </p:nvSpPr>
        <p:spPr>
          <a:xfrm>
            <a:off x="1714480" y="2357430"/>
            <a:ext cx="571504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715140" y="2357430"/>
            <a:ext cx="571504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1\Desktop\why-your-business-needs-a-sales-video-5tWZbC-clipar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5357826"/>
            <a:ext cx="1733550" cy="173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950222373"/>
              </p:ext>
            </p:extLst>
          </p:nvPr>
        </p:nvGraphicFramePr>
        <p:xfrm>
          <a:off x="1000100" y="142852"/>
          <a:ext cx="7429552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="" xmlns:p14="http://schemas.microsoft.com/office/powerpoint/2010/main" val="3194799482"/>
              </p:ext>
            </p:extLst>
          </p:nvPr>
        </p:nvGraphicFramePr>
        <p:xfrm>
          <a:off x="4214810" y="442913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="" xmlns:p14="http://schemas.microsoft.com/office/powerpoint/2010/main" val="3082783289"/>
              </p:ext>
            </p:extLst>
          </p:nvPr>
        </p:nvGraphicFramePr>
        <p:xfrm>
          <a:off x="3786182" y="2428868"/>
          <a:ext cx="5214974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="" xmlns:p14="http://schemas.microsoft.com/office/powerpoint/2010/main" val="3475147237"/>
              </p:ext>
            </p:extLst>
          </p:nvPr>
        </p:nvGraphicFramePr>
        <p:xfrm>
          <a:off x="4214810" y="335756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="" xmlns:p14="http://schemas.microsoft.com/office/powerpoint/2010/main" val="3826475284"/>
              </p:ext>
            </p:extLst>
          </p:nvPr>
        </p:nvGraphicFramePr>
        <p:xfrm>
          <a:off x="4214810" y="5429264"/>
          <a:ext cx="4429156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285720" y="1071546"/>
            <a:ext cx="8501122" cy="7831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на сельское хозяйство в 2016 году составили  </a:t>
            </a:r>
          </a:p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54,9 млн.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207167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числе: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ООО АП Соловьевское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85720" y="1928801"/>
            <a:ext cx="3119458" cy="2339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Приобретение энергосберегающей, высокопроизводительной техники.jp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85720" y="4357694"/>
            <a:ext cx="3119427" cy="2339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53449906"/>
              </p:ext>
            </p:extLst>
          </p:nvPr>
        </p:nvGraphicFramePr>
        <p:xfrm>
          <a:off x="571472" y="332656"/>
          <a:ext cx="7858179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/>
          <p:cNvSpPr/>
          <p:nvPr/>
        </p:nvSpPr>
        <p:spPr>
          <a:xfrm>
            <a:off x="1259632" y="1124743"/>
            <a:ext cx="6624736" cy="2346557"/>
          </a:xfrm>
          <a:prstGeom prst="ellipse">
            <a:avLst/>
          </a:prstGeom>
          <a:solidFill>
            <a:srgbClr val="99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района за 2016 год реализовано семь проектов в рамках поддержки местных инициатив,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на эти цели направлено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4 214,8 тысяч рублей, в том числе: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07504" y="3734470"/>
            <a:ext cx="2952328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областного бюджета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2 139,3 тысячи рублей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716016" y="5107792"/>
            <a:ext cx="3096344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местных бюджетов поселений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1 297,1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403648" y="5107792"/>
            <a:ext cx="3240360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населения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488,3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026358" y="3734470"/>
            <a:ext cx="2866121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спонсоров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290,1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817820">
            <a:off x="1910352" y="3178454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9768308">
            <a:off x="7082966" y="3125020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469213">
            <a:off x="3164431" y="3472382"/>
            <a:ext cx="500066" cy="15716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21282356">
            <a:off x="5454854" y="3459930"/>
            <a:ext cx="500066" cy="15716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247427627"/>
              </p:ext>
            </p:extLst>
          </p:nvPr>
        </p:nvGraphicFramePr>
        <p:xfrm>
          <a:off x="1000100" y="142852"/>
          <a:ext cx="774836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14480" y="1000108"/>
            <a:ext cx="557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площади «Победа» в городе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1 921,8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9" name="Picture 3" descr="C:\Users\1\Desktop\20189275-3d-man-showing-thumbs-up-over-white-background-Stock-Phot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20272" y="1000108"/>
            <a:ext cx="2152131" cy="1814508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500066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G:\фото реализации ППМИ Княгининский\Благоустройство площади Победы в г. Княгинино\Княгинино до\фото площади без снега\SAM_12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1857364"/>
            <a:ext cx="4286280" cy="2786082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sp>
        <p:nvSpPr>
          <p:cNvPr id="13" name="TextBox 12"/>
          <p:cNvSpPr txBox="1"/>
          <p:nvPr/>
        </p:nvSpPr>
        <p:spPr>
          <a:xfrm>
            <a:off x="1174862" y="1461773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7950" y="2786058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44" y="5072074"/>
            <a:ext cx="44291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счет: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областного бюджета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960,4 тысячи рублей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бюджета г.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602,9 тысячи рублей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населения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226,2 тысячи рублей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спонсоров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132,3 тысячи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8" name="Picture 2" descr="C:\Users\1\Desktop\6iDWbJDx3wc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29124" y="3226096"/>
            <a:ext cx="4463356" cy="301121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2017\Презентация по отчету\фото реализации ППМИ Княгининский\Благоустройство территории кладбища в с. Рубское\после Рубское\Рубское итоги\20160928_1346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143380"/>
            <a:ext cx="3925670" cy="23574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D:\ДОКУМЕНТЫ\2017\Презентация по отчету\фото ППМИ сентябрь 2016\20160928_1346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143380"/>
            <a:ext cx="3603506" cy="23574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1918728782"/>
              </p:ext>
            </p:extLst>
          </p:nvPr>
        </p:nvGraphicFramePr>
        <p:xfrm>
          <a:off x="1000100" y="142852"/>
          <a:ext cx="7532340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43608" y="836712"/>
            <a:ext cx="7314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сельского кладбища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с.Рубское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Соловьевский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сельсовет)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254,7 тысячи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5026" y="5137441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D:\ДОКУМЕНТЫ\2017\Презентация по отчету\фото реализации ППМИ Княгининский\Благоустройство территории кладбища в с. Рубское\до\DSC_0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1714488"/>
            <a:ext cx="3603506" cy="207170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083560" y="2060848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D:\ДОКУМЕНТЫ\2017\Презентация по отчету\фото реализации ППМИ Княгининский\Благоустройство территории кладбища в с. Рубское\до\DSC_000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4048" y="1678769"/>
            <a:ext cx="3888432" cy="2143140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896399127"/>
              </p:ext>
            </p:extLst>
          </p:nvPr>
        </p:nvGraphicFramePr>
        <p:xfrm>
          <a:off x="1000100" y="142852"/>
          <a:ext cx="7604348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9552" y="928670"/>
            <a:ext cx="8175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памятника воинам-землякам, павшим в года ВОВ 1941-1945 г. в с.Белка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276,1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3900" y="6357958"/>
            <a:ext cx="714380" cy="500043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D:\ДОКУМЕНТЫ\2017\Презентация по отчету\фото реализации ППМИ Княгининский\Благоустройство памятника с. Белка\до Белка\P101017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6158" y="1964747"/>
            <a:ext cx="2666987" cy="200024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122040" y="152331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689" y="3939066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D:\ДОКУМЕНТЫ\2017\Презентация по отчету\фото реализации ППМИ Княгининский\Благоустройство памятника с. Белка\до Белка\P10101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79767" y="1964747"/>
            <a:ext cx="2857488" cy="1974319"/>
          </a:xfrm>
          <a:prstGeom prst="rect">
            <a:avLst/>
          </a:prstGeom>
          <a:noFill/>
        </p:spPr>
      </p:pic>
      <p:pic>
        <p:nvPicPr>
          <p:cNvPr id="4102" name="Picture 6" descr="D:\ДОКУМЕНТЫ\2017\Презентация по отчету\фото реализации ППМИ Княгининский\Благоустройство памятника с. Белка\после Белка\Белка итоги\20160928_14585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1891" y="4381526"/>
            <a:ext cx="2714643" cy="2143140"/>
          </a:xfrm>
          <a:prstGeom prst="rect">
            <a:avLst/>
          </a:prstGeom>
          <a:noFill/>
        </p:spPr>
      </p:pic>
      <p:pic>
        <p:nvPicPr>
          <p:cNvPr id="4103" name="Picture 7" descr="D:\ДОКУМЕНТЫ\2017\Презентация по отчету\фото реализации ППМИ Княгининский\Благоустройство памятника с. Белка\после Белка\Белка итоги\20160928_14575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62999" y="4381526"/>
            <a:ext cx="2928958" cy="2133634"/>
          </a:xfrm>
          <a:prstGeom prst="rect">
            <a:avLst/>
          </a:prstGeom>
          <a:noFill/>
        </p:spPr>
      </p:pic>
      <p:pic>
        <p:nvPicPr>
          <p:cNvPr id="1026" name="Picture 2" descr="D:\ДОКУМЕНТЫ\2017\Презентация по отчету\фото реализации ППМИ Княгининский\Благоустройство памятника с. Белка\до Белка\P101018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15074" y="1913849"/>
            <a:ext cx="2714644" cy="2025217"/>
          </a:xfrm>
          <a:prstGeom prst="rect">
            <a:avLst/>
          </a:prstGeom>
          <a:noFill/>
        </p:spPr>
      </p:pic>
      <p:pic>
        <p:nvPicPr>
          <p:cNvPr id="1027" name="Picture 3" descr="D:\ДОКУМЕНТЫ\2017\Презентация по отчету\фото реализации ППМИ Княгининский\Благоустройство памятника с. Белка\после Белка\Белка итоги\20160928_15022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56931" y="4376816"/>
            <a:ext cx="2744225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ДОКУМЕНТЫ\2017\Презентация по отчету\фото ППМИ сентябрь 2016\ур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944333"/>
            <a:ext cx="4000528" cy="1916715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219156901"/>
              </p:ext>
            </p:extLst>
          </p:nvPr>
        </p:nvGraphicFramePr>
        <p:xfrm>
          <a:off x="1000100" y="142852"/>
          <a:ext cx="764386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85852" y="928670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Устройство контейнерных площадок для сбора ТБО в с.Урга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267,5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8815" y="1575001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7950" y="1541964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D:\ДОКУМЕНТЫ\2017\Презентация по отчету\фото реализации ППМИ Княгининский\Устройство контейнерных площадок в с. Урга\до Урга\P10101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1944333"/>
            <a:ext cx="3786214" cy="191671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51520" y="38610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Ремонт участка дороги по ул.Школьная в п.Возрождение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616,2 тысячи рублей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D:\ДОКУМЕНТЫ\2017\Презентация по отчету\фото реализации ППМИ Княгининский\Ремонт дороги в пос. Возрождение\до Возрождение\фото дороги 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4653135"/>
            <a:ext cx="3786214" cy="2097731"/>
          </a:xfrm>
          <a:prstGeom prst="rect">
            <a:avLst/>
          </a:prstGeom>
          <a:noFill/>
        </p:spPr>
      </p:pic>
      <p:pic>
        <p:nvPicPr>
          <p:cNvPr id="2054" name="Picture 6" descr="D:\ДОКУМЕНТЫ\2017\Презентация по отчету\фото реализации ППМИ Княгининский\Ремонт дороги в пос. Возрождение\после Возрождение\Возрождение итог\20160818_14302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6" y="4653136"/>
            <a:ext cx="4000528" cy="209773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20436" y="6536553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51773" y="642939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6578" y="6357958"/>
            <a:ext cx="207170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53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1519077613"/>
              </p:ext>
            </p:extLst>
          </p:nvPr>
        </p:nvGraphicFramePr>
        <p:xfrm>
          <a:off x="1000100" y="142852"/>
          <a:ext cx="7604348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00100" y="928670"/>
            <a:ext cx="70723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обелиска погибшим воинам в с.Покров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294,6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ДОКУМЕНТЫ\2017\Презентация по отчету\фото реализации ППМИ Княгининский\Благоустройство памятника Покров\до\фото\20160413_105140_resize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2125146"/>
            <a:ext cx="2304256" cy="23119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123" name="Picture 3" descr="D:\ДОКУМЕНТЫ\2017\Презентация по отчету\фото реализации ППМИ Княгининский\Благоустройство памятника Покров\ход реализации\после\DSC_1193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96736" y="2125146"/>
            <a:ext cx="5184576" cy="3495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2" name="TextBox 11"/>
          <p:cNvSpPr txBox="1"/>
          <p:nvPr/>
        </p:nvSpPr>
        <p:spPr>
          <a:xfrm>
            <a:off x="1646061" y="1675547"/>
            <a:ext cx="486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6176" y="1685073"/>
            <a:ext cx="938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D:\ДОКУМЕНТЫ\2017\Презентация по отчету\фото реализации ППМИ Княгининский\Благоустройство памятника Покров\до\фото\20160413_105032_resize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4548609"/>
            <a:ext cx="2304256" cy="21431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1\Desktop\20160818_144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1676" y="4643446"/>
            <a:ext cx="3348042" cy="2097922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54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4238803410"/>
              </p:ext>
            </p:extLst>
          </p:nvPr>
        </p:nvGraphicFramePr>
        <p:xfrm>
          <a:off x="1000100" y="142852"/>
          <a:ext cx="767635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71600" y="100010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кладбища в с.Троицкое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Ананьевский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-583,9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4810" y="1665891"/>
            <a:ext cx="486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0496" y="4271975"/>
            <a:ext cx="938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F:\фото Троицкое\P4040196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2060848"/>
            <a:ext cx="4214842" cy="2225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D:\ДОКУМЕНТЫ\2017\Презентация по отчету\фото реализации ППМИ Княгининский\Благоустройство территории кладбища в с. Троицкое\до\SAM_143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2060848"/>
            <a:ext cx="3857652" cy="2225408"/>
          </a:xfrm>
          <a:prstGeom prst="rect">
            <a:avLst/>
          </a:prstGeom>
          <a:noFill/>
        </p:spPr>
      </p:pic>
      <p:pic>
        <p:nvPicPr>
          <p:cNvPr id="6147" name="Picture 3" descr="D:\ДОКУМЕНТЫ\2017\Презентация по отчету\фото реализации ППМИ Княгининский\Благоустройство территории кладбища в с. Троицкое\ход реализации\Троицкое ход\20160928_14300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4643446"/>
            <a:ext cx="3158009" cy="2097922"/>
          </a:xfrm>
          <a:prstGeom prst="rect">
            <a:avLst/>
          </a:prstGeom>
          <a:noFill/>
        </p:spPr>
      </p:pic>
      <p:pic>
        <p:nvPicPr>
          <p:cNvPr id="6149" name="Picture 5" descr="C:\Users\1\Desktop\20160928_14323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5896" y="4643446"/>
            <a:ext cx="1800200" cy="20979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ДОКУМЕНТЫ\2017\Презентация по отчету\фото редакция\IMG_656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3000"/>
          </a:blip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effectLst>
            <a:softEdge rad="317500"/>
          </a:effec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544917520"/>
              </p:ext>
            </p:extLst>
          </p:nvPr>
        </p:nvGraphicFramePr>
        <p:xfrm>
          <a:off x="857224" y="142852"/>
          <a:ext cx="7676356" cy="83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Овал 7"/>
          <p:cNvSpPr/>
          <p:nvPr/>
        </p:nvSpPr>
        <p:spPr>
          <a:xfrm>
            <a:off x="8429652" y="6357958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01024" y="6286520"/>
            <a:ext cx="847716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1142984"/>
            <a:ext cx="5286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на ремонт и содержание дорог и тротуаров в 2016 году направлено 6 931,6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одним скругленным углом 13"/>
          <p:cNvSpPr/>
          <p:nvPr/>
        </p:nvSpPr>
        <p:spPr>
          <a:xfrm>
            <a:off x="285720" y="2071678"/>
            <a:ext cx="2500330" cy="3286148"/>
          </a:xfrm>
          <a:prstGeom prst="round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85720" y="2214554"/>
            <a:ext cx="23574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Впервые в 2016 году ремонт автомобильных дорог и тротуаров был произведен на условиях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50/50 за счет средств районного бюджета и бюджетов поселений.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14810" y="1857364"/>
            <a:ext cx="3929058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214810" y="4286256"/>
            <a:ext cx="3929058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357686" y="2071678"/>
            <a:ext cx="3714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бюджетов поселений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4496,9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тысячи рублей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4286248" y="4572008"/>
            <a:ext cx="3714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районного бюджета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434,7 тысячи рублей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ДОКУМЕНТЫ\2017\Презентация по отчету\фото редакция\IMG_6559.JPG"/>
          <p:cNvPicPr>
            <a:picLocks noChangeAspect="1" noChangeArrowheads="1"/>
          </p:cNvPicPr>
          <p:nvPr/>
        </p:nvPicPr>
        <p:blipFill>
          <a:blip r:embed="rId3" cstate="print">
            <a:lum bright="45000" contrast="-60000"/>
          </a:blip>
          <a:srcRect/>
          <a:stretch>
            <a:fillRect/>
          </a:stretch>
        </p:blipFill>
        <p:spPr bwMode="auto">
          <a:xfrm>
            <a:off x="0" y="785795"/>
            <a:ext cx="9144000" cy="557216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2571736" y="1571612"/>
            <a:ext cx="4966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сельских поселениях средства направлены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2000240"/>
            <a:ext cx="8429684" cy="419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проведение ремонта подъездной дороги к д.Долгая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на сумму 194,8 тысяч рублей;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 капитальный ремонт дороги по ул.Восточная в с.Покров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на сумму 387,1 тысяч рублей;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ремонт асфальтобетонного покрытия по ул. Молодежная в п.Возрождение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 в сумме 99,3 тысяч рублей;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проведение капитального ремонта дороги по ул.Молодежная в д.Соловьево на сумму 434,4 тысяч рублей;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проведение капитального ремонта участка грунтовой дороги по ул.Народная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с.Рубское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на сумму 665,8 тысяч рублей;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="" xmlns:p14="http://schemas.microsoft.com/office/powerpoint/2010/main" val="1544917520"/>
              </p:ext>
            </p:extLst>
          </p:nvPr>
        </p:nvGraphicFramePr>
        <p:xfrm>
          <a:off x="857224" y="142852"/>
          <a:ext cx="7676356" cy="83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Овал 10"/>
          <p:cNvSpPr/>
          <p:nvPr/>
        </p:nvSpPr>
        <p:spPr>
          <a:xfrm>
            <a:off x="8429652" y="6357958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6578" y="628652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2017\Презентация по отчету\фото редакция\IMG_5954.JPG"/>
          <p:cNvPicPr>
            <a:picLocks noChangeAspect="1" noChangeArrowheads="1"/>
          </p:cNvPicPr>
          <p:nvPr/>
        </p:nvPicPr>
        <p:blipFill>
          <a:blip r:embed="rId2" cstate="print">
            <a:lum bright="22000" contrast="-57000"/>
          </a:blip>
          <a:srcRect/>
          <a:stretch>
            <a:fillRect/>
          </a:stretch>
        </p:blipFill>
        <p:spPr bwMode="auto">
          <a:xfrm>
            <a:off x="0" y="1071547"/>
            <a:ext cx="9144000" cy="578645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544917520"/>
              </p:ext>
            </p:extLst>
          </p:nvPr>
        </p:nvGraphicFramePr>
        <p:xfrm>
          <a:off x="1000100" y="142852"/>
          <a:ext cx="7676356" cy="83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99792" y="1643050"/>
            <a:ext cx="467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городе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средства направлены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2357430"/>
            <a:ext cx="821537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ремонт тротуаров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324,9 тысяч рублей;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ремонт пешеходных дорожек на старом кладбище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166,0 тысяч рублей;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ремонт дорог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2 597,4 тысячи рублей, из них:</a:t>
            </a: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 по пер.Володарского от д.6 до ул.Огородная на сумму 655,8 тысяч рублей;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 ул.Агрохимиков д.11-13 на сумму 56,7 тысяч рублей;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 ул.Октябрьская от д.16-до д.22 на сумму 254,5 тысяч рублей;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ул.Старозапрудной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от д.38 до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ул.Новозапрудной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на сумму 530,3 тысячи рублей;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 ул.Урицкого от д.1 до д.25 – 1100,1 тысячи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/>
        </p:nvGraphicFramePr>
        <p:xfrm>
          <a:off x="0" y="1142984"/>
          <a:ext cx="9144000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Овал 14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538495278"/>
              </p:ext>
            </p:extLst>
          </p:nvPr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5929330"/>
            <a:ext cx="5715040" cy="571504"/>
          </a:xfrm>
          <a:prstGeom prst="roundRect">
            <a:avLst/>
          </a:prstGeom>
          <a:solidFill>
            <a:srgbClr val="99CCFF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расходов  - 35 556,3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857232"/>
            <a:ext cx="2781300" cy="1971675"/>
          </a:xfrm>
          <a:prstGeom prst="rect">
            <a:avLst/>
          </a:prstGeom>
          <a:noFill/>
          <a:effectLst>
            <a:outerShdw blurRad="50800" dist="152400" dir="582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4285" y="142851"/>
            <a:ext cx="8643998" cy="510778"/>
          </a:xfrm>
          <a:prstGeom prst="roundRect">
            <a:avLst/>
          </a:prstGeom>
          <a:solidFill>
            <a:srgbClr val="CCEC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51" y="1214423"/>
            <a:ext cx="3781078" cy="1309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50" y="3206302"/>
            <a:ext cx="3781080" cy="1798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 Нижегородской области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равен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начало 2016 года - 0,00 рублей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конец 2016 года – 0,00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2638027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41" y="4786323"/>
            <a:ext cx="2857515" cy="1928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P1300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41" y="1484784"/>
            <a:ext cx="2857515" cy="1848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D:\ДОКУМЕНТЫ\2017\ПРЕЗЕНТАЦИЯ по проекту решения\картинки для презентации\vQf5LSudn6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8" y="3068960"/>
            <a:ext cx="2790643" cy="1935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062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Администрация Княгининского района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http://admknyaginino.ru/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http://gu.nnov.ru/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3.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http://goszakaz.nnov.ru/index.html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http://bus.gov.ru/pub/home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u="sng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60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8916</TotalTime>
  <Words>4427</Words>
  <Application>Microsoft Office PowerPoint</Application>
  <PresentationFormat>Экран (4:3)</PresentationFormat>
  <Paragraphs>770</Paragraphs>
  <Slides>60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60</vt:i4>
      </vt:variant>
    </vt:vector>
  </HeadingPairs>
  <TitlesOfParts>
    <vt:vector size="64" baseType="lpstr">
      <vt:lpstr>Тема Office</vt:lpstr>
      <vt:lpstr>Лист</vt:lpstr>
      <vt:lpstr>Worksheet</vt:lpstr>
      <vt:lpstr>Лист Microsoft Office Excel</vt:lpstr>
      <vt:lpstr>Княгининский район</vt:lpstr>
      <vt:lpstr>Содержание</vt:lpstr>
      <vt:lpstr>Что такое «Отчет об исполнении районного бюджета»</vt:lpstr>
      <vt:lpstr>Слайд 4</vt:lpstr>
      <vt:lpstr>Какие налоги уплачивают жители Княгининского района</vt:lpstr>
      <vt:lpstr>Распределение расходов районного бюджета по основным функциям в 2016 году</vt:lpstr>
      <vt:lpstr>Показатели, характеризующие Княгининский район в 2016 году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Исполнение районного бюджета в 2014-2016 годах</vt:lpstr>
      <vt:lpstr>Исполнение районного бюджета за 2016 год</vt:lpstr>
      <vt:lpstr>Структура доходов районного бюджета  в % и млн. рублей</vt:lpstr>
      <vt:lpstr>Структура доходов районного бюджета  в % и тыс. рублей</vt:lpstr>
      <vt:lpstr>Структура доходов районного бюджета  в % и тыс. рублей</vt:lpstr>
      <vt:lpstr>Структура доходов районного бюджета  в % и тыс. рублей</vt:lpstr>
      <vt:lpstr>Как зачисляются налоги на территории района</vt:lpstr>
      <vt:lpstr>Сколько доходов поступило в консолидированный бюджет района в 2014-2016 годах</vt:lpstr>
      <vt:lpstr>Динамика изменений налоговых и неналоговых доходов консолидированного бюджета за 2014-2016 годы</vt:lpstr>
      <vt:lpstr>Слайд 20</vt:lpstr>
      <vt:lpstr>Безвозмездные поступления из  бюджетов других уровней</vt:lpstr>
      <vt:lpstr>Исполнение консолидированного бюджета района по расходам в 2014-2016 годах</vt:lpstr>
      <vt:lpstr>Структура расходов консолидированного бюджета в 2016 году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Сколько бюджетных средств было направлено на развитие сферы культуры, млн. руб.</vt:lpstr>
      <vt:lpstr>Исполнение расходов в рамках муниципальной программы  "Развитие культуры Княгининского района Нижегородской области" на 2015-2017 годы</vt:lpstr>
      <vt:lpstr>Исполнение расходов в рамках муниципальной программы  "Развитие культуры Княгининского района Нижегородской области" на 2015-2017 годы</vt:lpstr>
      <vt:lpstr>Достигнутые результаты в рамках муниципальной программы  "Развитие культуры Княгининского района Нижегородской области" на 2015-2017 годы </vt:lpstr>
      <vt:lpstr>Исполнение расходов в рамках муниципальной программы  "Развитие физической культуры, спорта и молодежной политики Княгининского района Нижегородской области" на 2015-2017 годы</vt:lpstr>
      <vt:lpstr>Исполнение расходов в рамках муниципальной программы  "Развитие физической культуры, спорта и молодежной политики Княгининского района Нижегородской области" на 2015-2017 годы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Открытые муниципальные информационные ресурсы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Лариса Михайловна</cp:lastModifiedBy>
  <cp:revision>1120</cp:revision>
  <cp:lastPrinted>2016-04-01T05:37:43Z</cp:lastPrinted>
  <dcterms:created xsi:type="dcterms:W3CDTF">2013-11-18T11:27:07Z</dcterms:created>
  <dcterms:modified xsi:type="dcterms:W3CDTF">2018-04-09T05:56:08Z</dcterms:modified>
</cp:coreProperties>
</file>